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3"/>
  </p:notesMasterIdLst>
  <p:handoutMasterIdLst>
    <p:handoutMasterId r:id="rId54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99" r:id="rId22"/>
    <p:sldId id="1035" r:id="rId23"/>
    <p:sldId id="1078" r:id="rId24"/>
    <p:sldId id="1079" r:id="rId25"/>
    <p:sldId id="1080" r:id="rId26"/>
    <p:sldId id="1082" r:id="rId27"/>
    <p:sldId id="1094" r:id="rId28"/>
    <p:sldId id="1083" r:id="rId29"/>
    <p:sldId id="1095" r:id="rId30"/>
    <p:sldId id="1096" r:id="rId31"/>
    <p:sldId id="1098" r:id="rId32"/>
    <p:sldId id="1100" r:id="rId33"/>
    <p:sldId id="1051" r:id="rId34"/>
    <p:sldId id="1097" r:id="rId35"/>
    <p:sldId id="1054" r:id="rId36"/>
    <p:sldId id="1056" r:id="rId37"/>
    <p:sldId id="1057" r:id="rId38"/>
    <p:sldId id="1101" r:id="rId39"/>
    <p:sldId id="1068" r:id="rId40"/>
    <p:sldId id="1069" r:id="rId41"/>
    <p:sldId id="1070" r:id="rId42"/>
    <p:sldId id="1071" r:id="rId43"/>
    <p:sldId id="1072" r:id="rId44"/>
    <p:sldId id="1073" r:id="rId45"/>
    <p:sldId id="1074" r:id="rId46"/>
    <p:sldId id="1075" r:id="rId47"/>
    <p:sldId id="1076" r:id="rId48"/>
    <p:sldId id="1077" r:id="rId49"/>
    <p:sldId id="1085" r:id="rId50"/>
    <p:sldId id="1086" r:id="rId51"/>
    <p:sldId id="1092" r:id="rId5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df"/><Relationship Id="rId5" Type="http://schemas.openxmlformats.org/officeDocument/2006/relationships/image" Target="../media/image11.png"/><Relationship Id="rId4" Type="http://schemas.openxmlformats.org/officeDocument/2006/relationships/image" Target="../media/image16.pd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 modules, etc if the details are finalized before the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6860724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sz="2000" dirty="0" smtClean="0"/>
              <a:t>Precludes use of D&amp;C middleware for configuration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it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a modeling standpoint, connectors appear monolithic</a:t>
            </a:r>
          </a:p>
          <a:p>
            <a:r>
              <a:rPr lang="en-US" dirty="0" smtClean="0"/>
              <a:t>Need not be concerned with ‘fragments’ or how they are deployed</a:t>
            </a:r>
          </a:p>
          <a:p>
            <a:r>
              <a:rPr lang="en-US" dirty="0" smtClean="0"/>
              <a:t>Connections are made from a component to the desired port on the connector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8" y="1280850"/>
            <a:ext cx="617142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(2/2)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modeling tool will generate descriptors for the appropriate fragments</a:t>
            </a:r>
          </a:p>
          <a:p>
            <a:r>
              <a:rPr lang="en-US" dirty="0" smtClean="0"/>
              <a:t>Each application component is deployed collocated with a dedicated fragment for communication</a:t>
            </a:r>
          </a:p>
          <a:p>
            <a:r>
              <a:rPr lang="en-US" dirty="0" smtClean="0"/>
              <a:t>Application components and their connectors communicate over </a:t>
            </a:r>
            <a:r>
              <a:rPr lang="en-US" i="1" dirty="0" smtClean="0"/>
              <a:t>local</a:t>
            </a:r>
            <a:r>
              <a:rPr lang="en-US" dirty="0" smtClean="0"/>
              <a:t>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5899" y="938445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2" y="990600"/>
            <a:ext cx="7530114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 bwMode="auto">
          <a:xfrm>
            <a:off x="249028" y="5827588"/>
            <a:ext cx="8579017" cy="782265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The DDS for Lightweight CCM (DDS4CCM) attempts to </a:t>
            </a:r>
          </a:p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resolve these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tries not to prevent advanced DDS usage</a:t>
            </a:r>
          </a:p>
          <a:p>
            <a:pPr lvl="1"/>
            <a:r>
              <a:rPr lang="en-US" dirty="0" smtClean="0"/>
              <a:t>All ports provide access to a more detailed interface</a:t>
            </a:r>
          </a:p>
          <a:p>
            <a:pPr lvl="1"/>
            <a:r>
              <a:rPr lang="en-US" dirty="0" smtClean="0"/>
              <a:t>All involved DDS entities can be discovered using this starting 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the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to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to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– Delivers status related to ports, this information is relevant to data subscribers. </a:t>
            </a:r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– Delivers status updates that are relevant system-wide. 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96447"/>
          </a:xfrm>
        </p:spPr>
        <p:txBody>
          <a:bodyPr/>
          <a:lstStyle/>
          <a:p>
            <a:r>
              <a:rPr lang="en-US" dirty="0" smtClean="0"/>
              <a:t>The extended ports – in most cases – combine a basic port with the corresponding DCPS IDL interface</a:t>
            </a:r>
          </a:p>
          <a:p>
            <a:pPr lvl="1"/>
            <a:r>
              <a:rPr lang="en-US" dirty="0" smtClean="0"/>
              <a:t>Provides the opportunity to access advanced DDS features</a:t>
            </a:r>
          </a:p>
          <a:p>
            <a:pPr lvl="1"/>
            <a:r>
              <a:rPr lang="en-US" dirty="0" smtClean="0"/>
              <a:t>Increases code portability by not exposing DDS implementation directly</a:t>
            </a:r>
          </a:p>
          <a:p>
            <a:pPr lvl="1"/>
            <a:r>
              <a:rPr lang="en-US" dirty="0" smtClean="0"/>
              <a:t>Subscriber ports also include a </a:t>
            </a:r>
            <a:r>
              <a:rPr lang="en-US" dirty="0" err="1" smtClean="0"/>
              <a:t>PortStatusListener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359" y="3587047"/>
            <a:ext cx="4021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Writer&lt;T&gt;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DDS::DataWriter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798" y="3583489"/>
            <a:ext cx="445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485048"/>
          </a:xfrm>
        </p:spPr>
        <p:txBody>
          <a:bodyPr/>
          <a:lstStyle/>
          <a:p>
            <a:r>
              <a:rPr lang="en-US" dirty="0" smtClean="0"/>
              <a:t>Listener ports (updates are pushed to the component) contain both Reader and Listener ports</a:t>
            </a:r>
          </a:p>
          <a:p>
            <a:pPr lvl="1"/>
            <a:r>
              <a:rPr lang="en-US" dirty="0" smtClean="0"/>
              <a:t>‘Reader’ portion of the extended port is used to configure criteria used to select updates</a:t>
            </a:r>
          </a:p>
          <a:p>
            <a:pPr lvl="1"/>
            <a:r>
              <a:rPr lang="en-US" dirty="0" smtClean="0"/>
              <a:t>Selected updates are pushed to the component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257" y="3252850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DDS_RawListen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RawListener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435" y="3249292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StateListener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Gathers connectors for all roles in a given use pattern</a:t>
            </a:r>
          </a:p>
          <a:p>
            <a:pPr lvl="1"/>
            <a:r>
              <a:rPr lang="en-US" sz="2000" dirty="0" smtClean="0"/>
              <a:t>One or more DDS4CCM Extended Ports (as </a:t>
            </a:r>
            <a:r>
              <a:rPr lang="en-US" sz="2000" dirty="0" err="1" smtClean="0"/>
              <a:t>mirrorports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Configuration meta-data (domain ID, topic name, </a:t>
            </a:r>
            <a:r>
              <a:rPr lang="en-US" sz="2000" dirty="0" err="1" smtClean="0"/>
              <a:t>QoS</a:t>
            </a:r>
            <a:r>
              <a:rPr lang="en-US" sz="2000" dirty="0" smtClean="0"/>
              <a:t> profiles)</a:t>
            </a:r>
          </a:p>
          <a:p>
            <a:r>
              <a:rPr lang="en-US" sz="2000" dirty="0" smtClean="0"/>
              <a:t>Two standard defined ‘base connectors</a:t>
            </a:r>
          </a:p>
          <a:p>
            <a:pPr lvl="1"/>
            <a:r>
              <a:rPr lang="en-US" sz="2000" dirty="0" err="1" smtClean="0"/>
              <a:t>DDS_Base</a:t>
            </a:r>
            <a:endParaRPr lang="en-US" sz="2000" dirty="0" smtClean="0"/>
          </a:p>
          <a:p>
            <a:pPr lvl="1"/>
            <a:r>
              <a:rPr lang="en-US" sz="2000" dirty="0" err="1" smtClean="0"/>
              <a:t>DDS_TopicBase</a:t>
            </a:r>
            <a:endParaRPr lang="en-US" sz="2000" dirty="0" smtClean="0"/>
          </a:p>
          <a:p>
            <a:r>
              <a:rPr lang="en-US" sz="2000" dirty="0" smtClean="0"/>
              <a:t>Two standard defined connectors</a:t>
            </a:r>
          </a:p>
          <a:p>
            <a:pPr lvl="1"/>
            <a:r>
              <a:rPr lang="en-US" sz="2000" dirty="0" smtClean="0"/>
              <a:t>Pattern State Transfer</a:t>
            </a:r>
          </a:p>
          <a:p>
            <a:pPr lvl="1"/>
            <a:r>
              <a:rPr lang="en-US" sz="2000" dirty="0" smtClean="0"/>
              <a:t>Pattern Event Transfer</a:t>
            </a:r>
          </a:p>
          <a:p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181600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uses </a:t>
            </a:r>
            <a:r>
              <a:rPr lang="en-US" sz="1500" dirty="0" err="1" smtClean="0">
                <a:latin typeface="Courier New"/>
                <a:cs typeface="Courier New"/>
              </a:rPr>
              <a:t>ConnectorStatusListener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DDS::DomainId_t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domain_id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</a:t>
            </a:r>
            <a:r>
              <a:rPr lang="en-US" sz="1500" dirty="0" err="1" smtClean="0">
                <a:latin typeface="Courier New"/>
                <a:cs typeface="Courier New"/>
              </a:rPr>
              <a:t>qos_profile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DDS_TopicBase</a:t>
            </a:r>
            <a:r>
              <a:rPr lang="en-US" sz="1500" dirty="0" smtClean="0">
                <a:latin typeface="Courier New"/>
                <a:cs typeface="Courier New"/>
              </a:rPr>
              <a:t> :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  </a:t>
            </a:r>
            <a:r>
              <a:rPr lang="en-US" sz="1500" dirty="0" err="1" smtClean="0">
                <a:latin typeface="Courier New"/>
                <a:cs typeface="Courier New"/>
              </a:rPr>
              <a:t>topic_name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  <a:r>
              <a:rPr lang="en-US" sz="1500" dirty="0" err="1" smtClean="0">
                <a:latin typeface="Courier New"/>
                <a:cs typeface="Courier New"/>
              </a:rPr>
              <a:t>StringSeq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key_fields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Standard provides two predefined connectors</a:t>
            </a:r>
          </a:p>
          <a:p>
            <a:r>
              <a:rPr lang="en-US" sz="2000" dirty="0" smtClean="0"/>
              <a:t>Each connector corresponds to a DDS usage pattern</a:t>
            </a:r>
          </a:p>
          <a:p>
            <a:r>
              <a:rPr lang="en-US" sz="2000" b="1" dirty="0" smtClean="0"/>
              <a:t>Pattern State Transfer</a:t>
            </a:r>
          </a:p>
          <a:p>
            <a:pPr lvl="1"/>
            <a:r>
              <a:rPr lang="en-US" sz="2000" i="1" dirty="0" smtClean="0"/>
              <a:t>Observable – </a:t>
            </a:r>
            <a:r>
              <a:rPr lang="en-US" sz="2000" dirty="0" smtClean="0"/>
              <a:t>Components that publish state</a:t>
            </a:r>
          </a:p>
          <a:p>
            <a:pPr lvl="1"/>
            <a:r>
              <a:rPr lang="en-US" sz="2000" i="1" dirty="0" smtClean="0"/>
              <a:t>Observer – </a:t>
            </a:r>
            <a:r>
              <a:rPr lang="en-US" sz="2000" dirty="0" smtClean="0"/>
              <a:t>Components that subscribe to that information</a:t>
            </a:r>
          </a:p>
          <a:p>
            <a:r>
              <a:rPr lang="en-US" sz="2000" b="1" dirty="0" smtClean="0"/>
              <a:t>Pattern Event Transfer</a:t>
            </a:r>
            <a:endParaRPr lang="en-US" sz="2000" dirty="0" smtClean="0"/>
          </a:p>
          <a:p>
            <a:pPr lvl="1"/>
            <a:r>
              <a:rPr lang="en-US" sz="2000" i="1" dirty="0" smtClean="0"/>
              <a:t>Supplier</a:t>
            </a:r>
            <a:r>
              <a:rPr lang="en-US" sz="2000" dirty="0" smtClean="0"/>
              <a:t> – Components that send events over DDS</a:t>
            </a:r>
          </a:p>
          <a:p>
            <a:pPr lvl="1"/>
            <a:r>
              <a:rPr lang="en-US" sz="2000" i="1" dirty="0" smtClean="0"/>
              <a:t>Consumer</a:t>
            </a:r>
            <a:r>
              <a:rPr lang="en-US" sz="2000" dirty="0" smtClean="0"/>
              <a:t> – Components that subscribe to those events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9859" y="1021073"/>
            <a:ext cx="48186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DDS_State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DDS_Update</a:t>
            </a:r>
            <a:r>
              <a:rPr lang="en-US" sz="1400" i="0" dirty="0" smtClean="0">
                <a:latin typeface="Courier New"/>
                <a:cs typeface="Courier New"/>
              </a:rPr>
              <a:t>&lt;T&gt; observable;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passive_observer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pull_observer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&lt;T&gt;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push_observer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2259" y="3788416"/>
            <a:ext cx="4818693" cy="192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DDS_Event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&lt;T&gt; supplier;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pull_consumer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DDS_Listen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push_consumer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End-uses are free to define connectors more appropriate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for their use cases!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042248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Initial proof of concept is a derivation of the “Hello, World!” CCM example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The example uses DDS to communicate a simple string between two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Example includes a connector implemented as two fragments to accomplish DDS communication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9624" y="1447304"/>
            <a:ext cx="31877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99624" y="2862072"/>
            <a:ext cx="31877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2525" y="4884524"/>
            <a:ext cx="50419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IDL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72794" y="1152658"/>
            <a:ext cx="5041900" cy="7874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0" y="2606736"/>
            <a:ext cx="3476002" cy="1055608"/>
          </a:xfrm>
          <a:prstGeom prst="wedgeRoundRectCallout">
            <a:avLst>
              <a:gd name="adj1" fmla="val 20334"/>
              <a:gd name="adj2" fmla="val -12553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Sender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14271" y="2703437"/>
            <a:ext cx="3829729" cy="1055608"/>
          </a:xfrm>
          <a:prstGeom prst="wedgeRoundRectCallout">
            <a:avLst>
              <a:gd name="adj1" fmla="val -23212"/>
              <a:gd name="adj2" fmla="val -1392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Receiver{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782" y="4304025"/>
            <a:ext cx="4994757" cy="1413153"/>
          </a:xfrm>
          <a:prstGeom prst="wedgeRoundRectCallout">
            <a:avLst>
              <a:gd name="adj1" fmla="val 30600"/>
              <a:gd name="adj2" fmla="val -2355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err="1" smtClean="0">
                <a:latin typeface="Courier New"/>
                <a:cs typeface="Courier New"/>
              </a:rPr>
              <a:t>Hello_Connector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in_msg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provides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_msg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We will focus on the implementation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of the components, not the connector!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2757481" y="3481166"/>
            <a:ext cx="1503890" cy="1024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790645" y="3353109"/>
            <a:ext cx="3888217" cy="17823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Sender Component</a:t>
            </a:r>
            <a:endParaRPr lang="nl-NL" dirty="0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181777" y="1019270"/>
            <a:ext cx="452485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// Equivalent IDL3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typedef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sequence&lt;string&gt;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stringSeq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write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  raises (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InternalError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370" y="2216477"/>
            <a:ext cx="4527641" cy="246221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void </a:t>
            </a:r>
            <a:r>
              <a:rPr lang="en-US" sz="1400" i="0" dirty="0" err="1" smtClean="0">
                <a:latin typeface="Courier New"/>
                <a:cs typeface="Courier New"/>
              </a:rPr>
              <a:t>Sender_exec_i::ccm_activate</a:t>
            </a:r>
            <a:r>
              <a:rPr lang="en-US" sz="1400" i="0" dirty="0" smtClean="0">
                <a:latin typeface="Courier New"/>
                <a:cs typeface="Courier New"/>
              </a:rPr>
              <a:t> ()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smtClean="0">
                <a:latin typeface="Courier New"/>
                <a:cs typeface="Courier New"/>
              </a:rPr>
              <a:t>// obtain </a:t>
            </a:r>
            <a:r>
              <a:rPr lang="en-US" sz="1400" i="0" dirty="0" err="1" smtClean="0">
                <a:latin typeface="Courier New"/>
                <a:cs typeface="Courier New"/>
              </a:rPr>
              <a:t>push_data_data</a:t>
            </a:r>
            <a:r>
              <a:rPr lang="en-US" sz="1400" i="0" dirty="0" smtClean="0">
                <a:latin typeface="Courier New"/>
                <a:cs typeface="Courier New"/>
              </a:rPr>
              <a:t> connection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CCM_DDS::string_Writer_var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writer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= </a:t>
            </a:r>
            <a:r>
              <a:rPr lang="en-US" sz="1400" i="0" dirty="0" smtClean="0">
                <a:latin typeface="Courier New"/>
                <a:cs typeface="Courier New"/>
              </a:rPr>
              <a:t>this-</a:t>
            </a:r>
            <a:r>
              <a:rPr lang="en-US" sz="1400" i="0" dirty="0" smtClean="0">
                <a:latin typeface="Courier New"/>
                <a:cs typeface="Courier New"/>
              </a:rPr>
              <a:t>&gt;context_-&gt;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get_connection_push_data_data</a:t>
            </a:r>
            <a:r>
              <a:rPr lang="en-US" sz="1400" i="0" dirty="0" smtClean="0">
                <a:latin typeface="Courier New"/>
                <a:cs typeface="Courier New"/>
              </a:rPr>
              <a:t> ();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 use the </a:t>
            </a:r>
            <a:r>
              <a:rPr lang="en-US" sz="1400" i="0" dirty="0" err="1" smtClean="0">
                <a:latin typeface="Courier New"/>
                <a:cs typeface="Courier New"/>
              </a:rPr>
              <a:t>string_Writer</a:t>
            </a:r>
            <a:r>
              <a:rPr lang="en-US" sz="1400" i="0" dirty="0" smtClean="0">
                <a:latin typeface="Courier New"/>
                <a:cs typeface="Courier New"/>
              </a:rPr>
              <a:t> to publish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writer-&gt;write (“Hello, world!”);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65378" y="3038315"/>
            <a:ext cx="2328413" cy="21417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436588" y="3050767"/>
            <a:ext cx="1257591" cy="8965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704298" y="1033525"/>
            <a:ext cx="3439702" cy="919401"/>
          </a:xfrm>
          <a:prstGeom prst="wedgeRoundRectCallout">
            <a:avLst>
              <a:gd name="adj1" fmla="val 1892"/>
              <a:gd name="adj2" fmla="val 8805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0" dirty="0" err="1" smtClean="0">
                <a:latin typeface="Arial" pitchFamily="-65" charset="0"/>
              </a:rPr>
              <a:t>ccm_activate</a:t>
            </a:r>
            <a:r>
              <a:rPr lang="en-US" sz="1600" i="0" dirty="0" smtClean="0">
                <a:latin typeface="Arial" pitchFamily="-65" charset="0"/>
              </a:rPr>
              <a:t> is invoked on a component instance to indicate that it may begin execution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77052" y="1008621"/>
            <a:ext cx="2901177" cy="646986"/>
          </a:xfrm>
          <a:prstGeom prst="wedgeRoundRectCallout">
            <a:avLst>
              <a:gd name="adj1" fmla="val 28953"/>
              <a:gd name="adj2" fmla="val 22085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A component-specific context maintains connection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59157" y="4881227"/>
            <a:ext cx="3847484" cy="1736646"/>
          </a:xfrm>
          <a:prstGeom prst="wedgeRoundRectCallout">
            <a:avLst>
              <a:gd name="adj1" fmla="val 203"/>
              <a:gd name="adj2" fmla="val -89508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This passes the string </a:t>
            </a:r>
            <a:r>
              <a:rPr lang="en-US" sz="1600" i="0" dirty="0" smtClean="0">
                <a:latin typeface="Arial" pitchFamily="-65" charset="0"/>
              </a:rPr>
              <a:t>over the local interface to the connector.  All DDS setup (domain, </a:t>
            </a:r>
            <a:r>
              <a:rPr lang="en-US" sz="1600" i="0" dirty="0" err="1" smtClean="0">
                <a:latin typeface="Arial" pitchFamily="-65" charset="0"/>
              </a:rPr>
              <a:t>QoS</a:t>
            </a:r>
            <a:r>
              <a:rPr lang="en-US" sz="1600" i="0" dirty="0" smtClean="0">
                <a:latin typeface="Arial" pitchFamily="-65" charset="0"/>
              </a:rPr>
              <a:t>, topic, etc) is handled by the connector and is entirely hidden from the application developer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r>
              <a:rPr lang="en-US" dirty="0" smtClean="0"/>
              <a:t> Equivalent IDL3</a:t>
            </a:r>
            <a:endParaRPr lang="nl-NL" dirty="0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CCM_DDS::ListenerControl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CCM_DDS::string_RawListener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CCM_DDS::PortStatusListener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read_message_status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4438" y="3212645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4438" y="2593014"/>
            <a:ext cx="6424925" cy="56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46707" y="1158047"/>
            <a:ext cx="4656825" cy="1021556"/>
          </a:xfrm>
          <a:prstGeom prst="wedgeRoundRectCallout">
            <a:avLst>
              <a:gd name="adj1" fmla="val -51849"/>
              <a:gd name="adj2" fmla="val 9053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May be used by the receiver to either poll for new updates or configure the types of updates provided to the </a:t>
            </a:r>
            <a:r>
              <a:rPr lang="en-US" i="0" dirty="0" err="1" smtClean="0">
                <a:latin typeface="Arial" pitchFamily="-65" charset="0"/>
              </a:rPr>
              <a:t>RawListener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826469" y="5242338"/>
            <a:ext cx="4856048" cy="715089"/>
          </a:xfrm>
          <a:prstGeom prst="wedgeRoundRectCallout">
            <a:avLst>
              <a:gd name="adj1" fmla="val -39038"/>
              <a:gd name="adj2" fmla="val -22039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Provides status information to the receiver (e.g., </a:t>
            </a:r>
            <a:r>
              <a:rPr lang="en-US" i="0" dirty="0" smtClean="0">
                <a:latin typeface="Arial" pitchFamily="-65" charset="0"/>
              </a:rPr>
              <a:t>missed deadlines, lost samples, etc.)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8924" y="4109196"/>
            <a:ext cx="5105076" cy="715089"/>
          </a:xfrm>
          <a:prstGeom prst="wedgeRoundRectCallout">
            <a:avLst>
              <a:gd name="adj1" fmla="val 10386"/>
              <a:gd name="adj2" fmla="val -11160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Pushes new instance updates to the receiver upon receipt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432951"/>
            <a:ext cx="2789115" cy="1940957"/>
          </a:xfrm>
          <a:prstGeom prst="wedgeRoundRectCallout">
            <a:avLst>
              <a:gd name="adj1" fmla="val 8631"/>
              <a:gd name="adj2" fmla="val -8758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The IDL representation of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DataReader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entity associated with this connector.  Used to access more advanced features.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7421" y="3489566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7421" y="3788417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Hello,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World prototype currently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implements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port and part of the Reader port.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Receiver</a:t>
            </a:r>
            <a:endParaRPr lang="nl-NL" dirty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0" y="976555"/>
            <a:ext cx="4470054" cy="19372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      in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60" y="2453066"/>
            <a:ext cx="4624140" cy="3731791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: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const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CCM_DDS::ReadInfo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&amp; info)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(“Received message &lt;%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s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&gt;\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n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”,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>
              <a:spcBef>
                <a:spcPts val="72"/>
              </a:spcBef>
            </a:pPr>
            <a:endParaRPr lang="en-US" sz="1400" dirty="0"/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5453684" y="921513"/>
            <a:ext cx="535442" cy="25027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2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5432" y="1083334"/>
            <a:ext cx="2208568" cy="681038"/>
          </a:xfrm>
          <a:prstGeom prst="wedgeRoundRectCallout">
            <a:avLst>
              <a:gd name="adj1" fmla="val -38874"/>
              <a:gd name="adj2" fmla="val 14891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Facet Implementation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32311" y="1098761"/>
            <a:ext cx="2373420" cy="681038"/>
          </a:xfrm>
          <a:prstGeom prst="wedgeRoundRectCallout">
            <a:avLst>
              <a:gd name="adj1" fmla="val -89050"/>
              <a:gd name="adj2" fmla="val 3224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Type-</a:t>
            </a:r>
            <a:r>
              <a:rPr lang="en-US" sz="1700" i="0" dirty="0" smtClean="0">
                <a:latin typeface="Arial" pitchFamily="-65" charset="0"/>
              </a:rPr>
              <a:t>specific </a:t>
            </a:r>
            <a:r>
              <a:rPr lang="en-US" sz="1700" i="0" dirty="0" err="1" smtClean="0">
                <a:latin typeface="Arial" pitchFamily="-65" charset="0"/>
              </a:rPr>
              <a:t>RawListener</a:t>
            </a:r>
            <a:r>
              <a:rPr lang="en-US" sz="1700" i="0" dirty="0" smtClean="0">
                <a:latin typeface="Arial" pitchFamily="-65" charset="0"/>
              </a:rPr>
              <a:t> Interface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235729"/>
            <a:ext cx="4470054" cy="24779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public virtual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::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CCM_DDS::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(void)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return new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0873" y="5887522"/>
            <a:ext cx="3021624" cy="970478"/>
          </a:xfrm>
          <a:prstGeom prst="wedgeRoundRectCallout">
            <a:avLst>
              <a:gd name="adj1" fmla="val -1559"/>
              <a:gd name="adj2" fmla="val -125573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Component executor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read_message_listener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navigation method.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$CIAO_ROOT/connectors/dds4ccm/examples/Hello</a:t>
            </a:r>
          </a:p>
          <a:p>
            <a:r>
              <a:rPr lang="en-US" dirty="0" smtClean="0"/>
              <a:t>A full implementation has been created</a:t>
            </a:r>
          </a:p>
          <a:p>
            <a:pPr lvl="1"/>
            <a:r>
              <a:rPr lang="en-US" dirty="0" smtClean="0"/>
              <a:t>Sender component and connector fragment</a:t>
            </a:r>
          </a:p>
          <a:p>
            <a:pPr lvl="1"/>
            <a:r>
              <a:rPr lang="en-US" dirty="0" smtClean="0"/>
              <a:t>Receiver component and connector fragment</a:t>
            </a:r>
          </a:p>
          <a:p>
            <a:pPr lvl="1"/>
            <a:r>
              <a:rPr lang="en-US" dirty="0" smtClean="0"/>
              <a:t>Non-CCM DDS sender</a:t>
            </a:r>
          </a:p>
          <a:p>
            <a:pPr lvl="1"/>
            <a:r>
              <a:rPr lang="en-US" dirty="0" smtClean="0"/>
              <a:t>Non-CCM DDS receiver</a:t>
            </a:r>
          </a:p>
          <a:p>
            <a:r>
              <a:rPr lang="en-US" dirty="0" smtClean="0"/>
              <a:t>Multiple test scenarios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Many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Interoperability with non-CCM DDS programs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full source code for this example is available in CIAO 0.7.3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will use </a:t>
            </a:r>
            <a:r>
              <a:rPr lang="en-US" altLang="zh-CN" sz="2200" i="0" dirty="0">
                <a:ea typeface="宋体" pitchFamily="-65" charset="-128"/>
                <a:cs typeface="Times New Roman" charset="0"/>
              </a:rPr>
              <a:t>IDL3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+ 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porttype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/port/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mirrorport</a:t>
            </a:r>
            <a:endParaRPr lang="en-US" altLang="zh-CN" sz="22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AMI4CCM doesn’t use 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 interfaces</a:t>
            </a:r>
            <a:endParaRPr lang="en-US" altLang="zh-CN" sz="22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377843" y="1139253"/>
            <a:ext cx="5847415" cy="144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MyFoo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long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foo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in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in_str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, out string answer)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 raises (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my_exception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5984" y="2788171"/>
            <a:ext cx="3701322" cy="338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Implied IDL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AMI_MyFoo_callback</a:t>
            </a:r>
            <a:endParaRPr lang="en-US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foo_callback_handler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long result, </a:t>
            </a:r>
            <a:endParaRPr lang="en-US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string answer);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foo_callback_excep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InternalException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exception_holder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8154" y="2723214"/>
            <a:ext cx="4425846" cy="338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AMI_MyFoo</a:t>
            </a: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AMI_MyFoo_callback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cb_handler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in string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in_str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395865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class  Callback_exec_i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 public virtual 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CCM_AMI::CCM_AMI_MyFoo_callback,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virtual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::CORBA::LocalObject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virtual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foo_callback_handler 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::CORBA::Long result,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const char * answer);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virtual void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foo_callback_excep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const ::CCM_AMI::InternalException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exception_holder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00534" y="1343025"/>
            <a:ext cx="371881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Callback_exec_i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::foo_callback_handler 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printf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(“Answer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&lt;%s&gt;\n",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answer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Callback_exec_i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::foo_callback_excep 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const ::CCM_AMI::InternalException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exception_holder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printf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(“Exception &lt;%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s&gt;\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n“,    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exception_holder.error_string.in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will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56701</TotalTime>
  <Words>2996</Words>
  <Application>Microsoft Office PowerPoint</Application>
  <PresentationFormat>On-screen Show (4:3)</PresentationFormat>
  <Paragraphs>576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Connector Modeling vs. Deployment (1/2)</vt:lpstr>
      <vt:lpstr>Connector Modeling vs. Deployment (2/2)</vt:lpstr>
      <vt:lpstr>Slide 21</vt:lpstr>
      <vt:lpstr>DDS for Lightweight CCM (1/3)</vt:lpstr>
      <vt:lpstr>DDS for Lightweight CCM (2/3)</vt:lpstr>
      <vt:lpstr>DDS for Lightweight CCM (3/3)</vt:lpstr>
      <vt:lpstr>DDS4CCM Basic Ports (1/3)</vt:lpstr>
      <vt:lpstr>DDS4CCM Basic Ports (2/3)</vt:lpstr>
      <vt:lpstr>DDS4CCM Basic Ports (3/3)</vt:lpstr>
      <vt:lpstr>DDS4CCM Extended Ports (1/2)</vt:lpstr>
      <vt:lpstr>DDS4CCM Extended Ports (2/2)</vt:lpstr>
      <vt:lpstr>DDS4CCM Standard Connectors (1/2)</vt:lpstr>
      <vt:lpstr>DDS4CCM Standard Connectors (2/2)</vt:lpstr>
      <vt:lpstr>Example</vt:lpstr>
      <vt:lpstr>Hello, World! IDL</vt:lpstr>
      <vt:lpstr>Implementing the Sender Component</vt:lpstr>
      <vt:lpstr>Receiver Equivalent IDL3</vt:lpstr>
      <vt:lpstr>Implementing the Receiver</vt:lpstr>
      <vt:lpstr>Hello, World Prototype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3233</cp:revision>
  <dcterms:created xsi:type="dcterms:W3CDTF">2009-09-15T18:27:11Z</dcterms:created>
  <dcterms:modified xsi:type="dcterms:W3CDTF">2009-09-17T11:03:58Z</dcterms:modified>
</cp:coreProperties>
</file>