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Default Extension="pdf" ContentType="application/pdf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3" r:id="rId1"/>
    <p:sldMasterId id="2147483725" r:id="rId2"/>
  </p:sldMasterIdLst>
  <p:notesMasterIdLst>
    <p:notesMasterId r:id="rId53"/>
  </p:notesMasterIdLst>
  <p:handoutMasterIdLst>
    <p:handoutMasterId r:id="rId54"/>
  </p:handoutMasterIdLst>
  <p:sldIdLst>
    <p:sldId id="1087" r:id="rId3"/>
    <p:sldId id="1038" r:id="rId4"/>
    <p:sldId id="1089" r:id="rId5"/>
    <p:sldId id="1090" r:id="rId6"/>
    <p:sldId id="1091" r:id="rId7"/>
    <p:sldId id="1034" r:id="rId8"/>
    <p:sldId id="1088" r:id="rId9"/>
    <p:sldId id="1062" r:id="rId10"/>
    <p:sldId id="1042" r:id="rId11"/>
    <p:sldId id="1063" r:id="rId12"/>
    <p:sldId id="1044" r:id="rId13"/>
    <p:sldId id="1064" r:id="rId14"/>
    <p:sldId id="1065" r:id="rId15"/>
    <p:sldId id="880" r:id="rId16"/>
    <p:sldId id="1066" r:id="rId17"/>
    <p:sldId id="1067" r:id="rId18"/>
    <p:sldId id="1048" r:id="rId19"/>
    <p:sldId id="1049" r:id="rId20"/>
    <p:sldId id="1081" r:id="rId21"/>
    <p:sldId id="1099" r:id="rId22"/>
    <p:sldId id="1035" r:id="rId23"/>
    <p:sldId id="1078" r:id="rId24"/>
    <p:sldId id="1079" r:id="rId25"/>
    <p:sldId id="1080" r:id="rId26"/>
    <p:sldId id="1082" r:id="rId27"/>
    <p:sldId id="1094" r:id="rId28"/>
    <p:sldId id="1083" r:id="rId29"/>
    <p:sldId id="1095" r:id="rId30"/>
    <p:sldId id="1096" r:id="rId31"/>
    <p:sldId id="1098" r:id="rId32"/>
    <p:sldId id="1100" r:id="rId33"/>
    <p:sldId id="1051" r:id="rId34"/>
    <p:sldId id="1097" r:id="rId35"/>
    <p:sldId id="1054" r:id="rId36"/>
    <p:sldId id="1056" r:id="rId37"/>
    <p:sldId id="1057" r:id="rId38"/>
    <p:sldId id="1101" r:id="rId39"/>
    <p:sldId id="1068" r:id="rId40"/>
    <p:sldId id="1069" r:id="rId41"/>
    <p:sldId id="1070" r:id="rId42"/>
    <p:sldId id="1071" r:id="rId43"/>
    <p:sldId id="1072" r:id="rId44"/>
    <p:sldId id="1073" r:id="rId45"/>
    <p:sldId id="1074" r:id="rId46"/>
    <p:sldId id="1075" r:id="rId47"/>
    <p:sldId id="1076" r:id="rId48"/>
    <p:sldId id="1077" r:id="rId49"/>
    <p:sldId id="1085" r:id="rId50"/>
    <p:sldId id="1086" r:id="rId51"/>
    <p:sldId id="1092" r:id="rId52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i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FD9"/>
    <a:srgbClr val="E3FFFF"/>
    <a:srgbClr val="FFFF99"/>
    <a:srgbClr val="DDDDDD"/>
    <a:srgbClr val="969696"/>
    <a:srgbClr val="FF0066"/>
    <a:srgbClr val="B2B2B2"/>
    <a:srgbClr val="FF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11" autoAdjust="0"/>
  </p:normalViewPr>
  <p:slideViewPr>
    <p:cSldViewPr snapToGrid="0">
      <p:cViewPr varScale="1">
        <p:scale>
          <a:sx n="127" d="100"/>
          <a:sy n="127" d="100"/>
        </p:scale>
        <p:origin x="-1170" y="-102"/>
      </p:cViewPr>
      <p:guideLst>
        <p:guide orient="horz" pos="734"/>
        <p:guide pos="2880"/>
      </p:guideLst>
    </p:cSldViewPr>
  </p:slideViewPr>
  <p:outlineViewPr>
    <p:cViewPr>
      <p:scale>
        <a:sx n="33" d="100"/>
        <a:sy n="33" d="100"/>
      </p:scale>
      <p:origin x="0" y="41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1838" y="-82"/>
      </p:cViewPr>
      <p:guideLst>
        <p:guide orient="horz" pos="2924"/>
        <p:guide pos="2204"/>
      </p:guideLst>
    </p:cSldViewPr>
  </p:notesViewPr>
  <p:gridSpacing cx="58989913" cy="5898991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宋体" pitchFamily="-65" charset="-128"/>
              </a:defRPr>
            </a:lvl1pPr>
          </a:lstStyle>
          <a:p>
            <a:fld id="{2EA439DE-72EE-0841-A9CF-107F12791EA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9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i="0"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1" tIns="46496" rIns="92991" bIns="4649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i="0">
                <a:cs typeface="宋体" pitchFamily="-65" charset="-128"/>
              </a:defRPr>
            </a:lvl1pPr>
          </a:lstStyle>
          <a:p>
            <a:fld id="{D4788217-B4FD-A549-991B-C129D0163D8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6061075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defRPr/>
            </a:pPr>
            <a:endParaRPr lang="zh-CN" altLang="en-US" sz="2400" i="0">
              <a:latin typeface="Times New Roman" pitchFamily="-65" charset="0"/>
              <a:ea typeface="宋体" pitchFamily="-65" charset="-122"/>
            </a:endParaRPr>
          </a:p>
        </p:txBody>
      </p:sp>
      <p:sp>
        <p:nvSpPr>
          <p:cNvPr id="13742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"/>
            <a:ext cx="7772400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133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author list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533400"/>
            <a:ext cx="22098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533400"/>
            <a:ext cx="64770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657600"/>
            <a:ext cx="88392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533400"/>
            <a:ext cx="8839200" cy="381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343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en-US" sz="2400" i="0">
                <a:latin typeface="Times New Roman" pitchFamily="-65" charset="0"/>
                <a:ea typeface="宋体" pitchFamily="-65" charset="-122"/>
                <a:cs typeface="Arial Unicode MS" pitchFamily="-65" charset="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defRPr/>
              </a:pPr>
              <a:endParaRPr kumimoji="1" lang="zh-CN" altLang="en-US" sz="2400" i="0">
                <a:latin typeface="Times New Roman" pitchFamily="-65" charset="0"/>
                <a:ea typeface="宋体" pitchFamily="-65" charset="-122"/>
                <a:cs typeface="Arial Unicode MS" pitchFamily="-65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pic>
        <p:nvPicPr>
          <p:cNvPr id="10" name="Picture 13" descr="BBN_2c_seconda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5289550"/>
            <a:ext cx="3886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do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214938"/>
            <a:ext cx="3657600" cy="103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728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 algn="ctr">
              <a:buFont typeface="Wingdings" pitchFamily="-65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377292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i="0">
                <a:ea typeface="宋体" pitchFamily="-65" charset="-122"/>
                <a:cs typeface="Arial Unicode MS" pitchFamily="-65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z="2600"/>
            </a:lvl1pPr>
          </a:lstStyle>
          <a:p>
            <a:fld id="{7426C355-3526-FC4A-BEB6-1029C861F8C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1AB0F-A3E3-C64A-86C6-4A98DD05B5A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50E4CE-FC31-EC46-8BB3-A7B6D287F37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770313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1066800"/>
            <a:ext cx="3770312" cy="5019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34375-7E68-AA40-AF2B-9F431EA66EA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0E2D2A-11DA-1647-BE69-C9666709A8F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E12EDB-A96F-6A49-BF64-69C8887976D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06A78-170E-3742-B4D1-4C32C60F177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0DB5D5-0913-B24E-872A-E312B7B3096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757692-EA74-7E47-8E4C-4057173736A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1009A-F4A3-5548-8335-48C24B98061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1981200" cy="5934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152400"/>
            <a:ext cx="5791200" cy="5934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A78DCA-3363-D54D-894F-9F93A4E83EC9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2400" y="533400"/>
            <a:ext cx="8839200" cy="563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doc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3810000" y="0"/>
            <a:ext cx="1524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533400"/>
            <a:ext cx="8839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73191" name="Line 7"/>
          <p:cNvSpPr>
            <a:spLocks noChangeShapeType="1"/>
          </p:cNvSpPr>
          <p:nvPr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65" charset="0"/>
            </a:endParaRPr>
          </a:p>
        </p:txBody>
      </p:sp>
      <p:sp>
        <p:nvSpPr>
          <p:cNvPr id="1373192" name="Line 8"/>
          <p:cNvSpPr>
            <a:spLocks noChangeShapeType="1"/>
          </p:cNvSpPr>
          <p:nvPr/>
        </p:nvSpPr>
        <p:spPr bwMode="auto">
          <a:xfrm>
            <a:off x="152400" y="62484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-65" charset="0"/>
            </a:endParaRPr>
          </a:p>
        </p:txBody>
      </p:sp>
      <p:pic>
        <p:nvPicPr>
          <p:cNvPr id="105480" name="Picture 10" descr="isis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8315325" y="6348413"/>
            <a:ext cx="681038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81" name="Picture 11" descr="vsb5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88900" y="6310313"/>
            <a:ext cx="4762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73201" name="Rectangle 17"/>
          <p:cNvSpPr>
            <a:spLocks noChangeArrowheads="1"/>
          </p:cNvSpPr>
          <p:nvPr userDrawn="1"/>
        </p:nvSpPr>
        <p:spPr bwMode="auto">
          <a:xfrm>
            <a:off x="4349750" y="6403975"/>
            <a:ext cx="46355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fld id="{3E8A9395-A204-BA41-9377-FA9EE95C4BE5}" type="slidenum">
              <a:rPr lang="zh-CN" altLang="en-US" b="1" i="0">
                <a:ea typeface="宋体" pitchFamily="-65" charset="-128"/>
                <a:cs typeface="宋体" pitchFamily="-65" charset="-128"/>
              </a:rPr>
              <a:pPr/>
              <a:t>‹#›</a:t>
            </a:fld>
            <a:endParaRPr lang="en-US" altLang="zh-CN" b="1" i="0">
              <a:ea typeface="宋体" pitchFamily="-65" charset="-128"/>
              <a:cs typeface="宋体" pitchFamily="-65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  <p:sldLayoutId id="2147483875" r:id="rId18"/>
    <p:sldLayoutId id="2147483876" r:id="rId19"/>
    <p:sldLayoutId id="2147483877" r:id="rId2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0000"/>
          </a:solidFill>
          <a:latin typeface="Arial" pitchFamily="-65" charset="0"/>
          <a:ea typeface="Arial Unicode MS" pitchFamily="-65" charset="0"/>
          <a:cs typeface="Arial Unicode MS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98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376259" name="Rectangle 3"/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1376260" name="Freeform 4"/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/>
              <a:ahLst/>
              <a:cxnLst>
                <a:cxn ang="0">
                  <a:pos x="1728" y="0"/>
                </a:cxn>
                <a:cxn ang="0">
                  <a:pos x="1728" y="480"/>
                </a:cxn>
                <a:cxn ang="0">
                  <a:pos x="380" y="482"/>
                </a:cxn>
                <a:cxn ang="0">
                  <a:pos x="354" y="480"/>
                </a:cxn>
                <a:cxn ang="0">
                  <a:pos x="308" y="489"/>
                </a:cxn>
                <a:cxn ang="0">
                  <a:pos x="246" y="531"/>
                </a:cxn>
                <a:cxn ang="0">
                  <a:pos x="206" y="597"/>
                </a:cxn>
                <a:cxn ang="0">
                  <a:pos x="192" y="666"/>
                </a:cxn>
                <a:cxn ang="0">
                  <a:pos x="192" y="735"/>
                </a:cxn>
                <a:cxn ang="0">
                  <a:pos x="0" y="735"/>
                </a:cxn>
                <a:cxn ang="0">
                  <a:pos x="0" y="480"/>
                </a:cxn>
                <a:cxn ang="0">
                  <a:pos x="0" y="0"/>
                </a:cxn>
                <a:cxn ang="0">
                  <a:pos x="1728" y="0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grpSp>
        <p:nvGrpSpPr>
          <p:cNvPr id="106499" name="Group 5"/>
          <p:cNvGrpSpPr>
            <a:grpSpLocks/>
          </p:cNvGrpSpPr>
          <p:nvPr/>
        </p:nvGrpSpPr>
        <p:grpSpPr bwMode="auto">
          <a:xfrm>
            <a:off x="533400" y="762000"/>
            <a:ext cx="8001000" cy="319088"/>
            <a:chOff x="144" y="1248"/>
            <a:chExt cx="4656" cy="201"/>
          </a:xfrm>
        </p:grpSpPr>
        <p:sp>
          <p:nvSpPr>
            <p:cNvPr id="1376262" name="AutoShape 6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  <p:sp>
          <p:nvSpPr>
            <p:cNvPr id="1376263" name="AutoShape 7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nl-NL">
                <a:cs typeface="Arial Unicode MS" pitchFamily="-65" charset="0"/>
              </a:endParaRPr>
            </a:p>
          </p:txBody>
        </p:sp>
      </p:grpSp>
      <p:sp>
        <p:nvSpPr>
          <p:cNvPr id="106500" name="AutoShape 8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52400"/>
            <a:ext cx="7924800" cy="457200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650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066800"/>
            <a:ext cx="76930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37626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7463" y="6242050"/>
            <a:ext cx="70008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2000" b="1" i="0">
                <a:solidFill>
                  <a:schemeClr val="bg1"/>
                </a:solidFill>
                <a:ea typeface="宋体" pitchFamily="-65" charset="-128"/>
                <a:cs typeface="宋体" pitchFamily="-65" charset="-128"/>
              </a:defRPr>
            </a:lvl1pPr>
          </a:lstStyle>
          <a:p>
            <a:fld id="{43A972BD-B6FA-024C-A34F-A19B5D453469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106503" name="Picture 13" descr="doc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667125" y="6164263"/>
            <a:ext cx="213360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90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8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charset="2"/>
        <a:buChar char="l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65" charset="2"/>
        <a:buChar char="l"/>
        <a:defRPr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pd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d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df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df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4.pd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df"/><Relationship Id="rId5" Type="http://schemas.openxmlformats.org/officeDocument/2006/relationships/image" Target="../media/image11.png"/><Relationship Id="rId4" Type="http://schemas.openxmlformats.org/officeDocument/2006/relationships/image" Target="../media/image16.pd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d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5EAC2B-714A-C24E-A801-C1792E385BC6}" type="slidenum">
              <a:rPr lang="zh-CN" altLang="en-US"/>
              <a:pPr/>
              <a:t>1</a:t>
            </a:fld>
            <a:endParaRPr lang="en-US" altLang="zh-CN" dirty="0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 smtClean="0">
                <a:solidFill>
                  <a:srgbClr val="FF3300"/>
                </a:solidFill>
              </a:rPr>
              <a:t>Project overview</a:t>
            </a:r>
            <a:endParaRPr lang="en-US" altLang="zh-CN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Extended Port Equivalent IDL3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5356" y="1431241"/>
            <a:ext cx="4419213" cy="3948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400" b="1" i="0" dirty="0" smtClean="0">
                <a:latin typeface="Courier New" charset="0"/>
                <a:ea typeface="Courier New" charset="0"/>
                <a:cs typeface="Courier New" charset="0"/>
              </a:rPr>
              <a:t>orttype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// 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supporting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a port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986266" y="2965825"/>
            <a:ext cx="4419213" cy="1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986266" y="4276271"/>
            <a:ext cx="4419213" cy="1130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input_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4146318" y="3312262"/>
            <a:ext cx="385993" cy="3237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497940" y="4647613"/>
            <a:ext cx="385993" cy="32375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785227" y="1021074"/>
            <a:ext cx="3573553" cy="1021556"/>
          </a:xfrm>
          <a:prstGeom prst="wedgeRoundRectCallout">
            <a:avLst>
              <a:gd name="adj1" fmla="val -11773"/>
              <a:gd name="adj2" fmla="val 177081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Facets/Receptacles map directly into the component in place of port declaration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570447" y="2157191"/>
            <a:ext cx="3573553" cy="715089"/>
          </a:xfrm>
          <a:prstGeom prst="wedgeRoundRectCallout">
            <a:avLst>
              <a:gd name="adj1" fmla="val 9481"/>
              <a:gd name="adj2" fmla="val 11265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Name of port </a:t>
            </a:r>
            <a:r>
              <a:rPr lang="en-US" i="0" dirty="0" err="1" smtClean="0">
                <a:latin typeface="Arial" pitchFamily="-65" charset="0"/>
              </a:rPr>
              <a:t>prepended</a:t>
            </a:r>
            <a:r>
              <a:rPr lang="en-US" i="0" dirty="0" smtClean="0">
                <a:latin typeface="Arial" pitchFamily="-65" charset="0"/>
              </a:rPr>
              <a:t> to new facet/receptacle names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2759412" y="5733922"/>
            <a:ext cx="3573553" cy="715089"/>
          </a:xfrm>
          <a:prstGeom prst="wedgeRoundRectCallout">
            <a:avLst>
              <a:gd name="adj1" fmla="val 28645"/>
              <a:gd name="adj2" fmla="val -14332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err="1" smtClean="0">
                <a:latin typeface="Arial" pitchFamily="-65" charset="0"/>
              </a:rPr>
              <a:t>Mirrorport</a:t>
            </a:r>
            <a:r>
              <a:rPr lang="en-US" i="0" dirty="0" smtClean="0">
                <a:latin typeface="Arial" pitchFamily="-65" charset="0"/>
              </a:rPr>
              <a:t> keyword inverts facets and receptacles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Parameterized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 Extended </a:t>
            </a: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ort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64196" name="Rectangle 3"/>
          <p:cNvSpPr>
            <a:spLocks noChangeArrowheads="1"/>
          </p:cNvSpPr>
          <p:nvPr/>
        </p:nvSpPr>
        <p:spPr bwMode="auto">
          <a:xfrm>
            <a:off x="4333089" y="1193600"/>
            <a:ext cx="4810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data)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porttype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000" dirty="0" smtClean="0"/>
              <a:t>Some ports may vary in only the data type used as a parameter</a:t>
            </a:r>
          </a:p>
          <a:p>
            <a:r>
              <a:rPr lang="en-US" sz="2000" dirty="0" smtClean="0"/>
              <a:t>Need to avoid proliferation of type-specific port type declarations</a:t>
            </a:r>
          </a:p>
          <a:p>
            <a:r>
              <a:rPr lang="en-US" sz="2000" dirty="0" smtClean="0"/>
              <a:t>Syntax similar to C++ template programming</a:t>
            </a:r>
          </a:p>
          <a:p>
            <a:r>
              <a:rPr lang="en-US" sz="2000" dirty="0" smtClean="0"/>
              <a:t>The following structures support type parameterization:</a:t>
            </a:r>
          </a:p>
          <a:p>
            <a:pPr lvl="1"/>
            <a:r>
              <a:rPr lang="en-US" sz="2000" dirty="0" smtClean="0"/>
              <a:t>interface</a:t>
            </a:r>
          </a:p>
          <a:p>
            <a:pPr lvl="1"/>
            <a:r>
              <a:rPr lang="en-US" sz="2000" dirty="0" err="1" smtClean="0"/>
              <a:t>porttype</a:t>
            </a:r>
            <a:endParaRPr lang="en-US" sz="2000" dirty="0" smtClean="0"/>
          </a:p>
          <a:p>
            <a:pPr lvl="1"/>
            <a:r>
              <a:rPr lang="en-US" sz="2000" dirty="0" smtClean="0"/>
              <a:t>connector</a:t>
            </a:r>
          </a:p>
          <a:p>
            <a:pPr lvl="1"/>
            <a:endParaRPr lang="en-US" sz="2000" b="1" dirty="0" smtClean="0"/>
          </a:p>
          <a:p>
            <a:pPr lvl="1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Parameterized Port Equivalent IDL3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978147"/>
            <a:ext cx="4343400" cy="939477"/>
          </a:xfrm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interface </a:t>
            </a:r>
            <a:r>
              <a:rPr lang="en-US" sz="1400" dirty="0" err="1" smtClean="0">
                <a:latin typeface="Courier New"/>
                <a:cs typeface="Courier New"/>
              </a:rPr>
              <a:t>Data_Pusher</a:t>
            </a:r>
            <a:r>
              <a:rPr lang="en-US" sz="14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   void push (in Data data);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};</a:t>
            </a: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1031723"/>
            <a:ext cx="481091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data)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porttype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sz="1400" b="1" i="0" dirty="0" err="1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&lt;Data&gt; data;</a:t>
            </a:r>
          </a:p>
          <a:p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rot="5400000" flipH="1" flipV="1">
            <a:off x="2838886" y="2938717"/>
            <a:ext cx="1307470" cy="63502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rot="10800000" flipV="1">
            <a:off x="2328414" y="2527778"/>
            <a:ext cx="771986" cy="23659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rot="5400000" flipH="1" flipV="1">
            <a:off x="1761834" y="1662373"/>
            <a:ext cx="1456896" cy="59767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10800000" flipV="1">
            <a:off x="1768101" y="1344828"/>
            <a:ext cx="473152" cy="199234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Content Placeholder 3"/>
          <p:cNvSpPr txBox="1">
            <a:spLocks/>
          </p:cNvSpPr>
          <p:nvPr/>
        </p:nvSpPr>
        <p:spPr bwMode="auto">
          <a:xfrm>
            <a:off x="4800600" y="3583612"/>
            <a:ext cx="4343400" cy="1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component Sender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dirty="0" smtClean="0">
                <a:latin typeface="Courier New"/>
                <a:cs typeface="Courier New"/>
              </a:rPr>
              <a:t>  provides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Data_Pusher</a:t>
            </a:r>
            <a:r>
              <a:rPr lang="en-US" sz="1400" i="0" kern="0" dirty="0" smtClean="0">
                <a:latin typeface="Courier New"/>
                <a:cs typeface="Courier New"/>
              </a:rPr>
              <a:t>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data_consumer</a:t>
            </a:r>
            <a:r>
              <a:rPr lang="en-US" sz="1400" i="0" kern="0" dirty="0" smtClean="0">
                <a:latin typeface="Courier New"/>
                <a:cs typeface="Courier New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uses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FlowControl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lang="en-US" sz="1400" i="0" kern="0" dirty="0" err="1" smtClean="0">
                <a:latin typeface="Courier New"/>
                <a:cs typeface="Courier New"/>
              </a:rPr>
              <a:t>data_control</a:t>
            </a:r>
            <a:endParaRPr lang="en-US" sz="1400" i="0" kern="0" dirty="0" smtClean="0">
              <a:latin typeface="Courier New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19" name="Content Placeholder 3"/>
          <p:cNvSpPr txBox="1">
            <a:spLocks/>
          </p:cNvSpPr>
          <p:nvPr/>
        </p:nvSpPr>
        <p:spPr bwMode="auto">
          <a:xfrm>
            <a:off x="4800600" y="2179499"/>
            <a:ext cx="4343400" cy="1085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noProof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p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orttype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Data_ControlledConsumer</a:t>
            </a: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 provides </a:t>
            </a:r>
            <a:r>
              <a:rPr kumimoji="0" lang="en-US" sz="1400" b="0" i="0" u="none" strike="noStrike" kern="0" cap="none" spc="0" normalizeH="0" noProof="0" dirty="0" err="1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Data_Pusher</a:t>
            </a:r>
            <a:r>
              <a:rPr kumimoji="0" lang="en-US" sz="1400" b="0" i="0" u="none" strike="noStrike" kern="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consumer;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 uses </a:t>
            </a:r>
            <a:r>
              <a:rPr lang="en-US" sz="1400" i="0" kern="0" dirty="0" err="1" smtClean="0">
                <a:solidFill>
                  <a:schemeClr val="bg2"/>
                </a:solidFill>
                <a:latin typeface="Courier New"/>
                <a:cs typeface="Courier New"/>
              </a:rPr>
              <a:t>FlowControl</a:t>
            </a:r>
            <a:r>
              <a:rPr lang="en-US" sz="1400" i="0" kern="0" dirty="0" smtClean="0">
                <a:solidFill>
                  <a:schemeClr val="bg2"/>
                </a:solidFill>
                <a:latin typeface="Courier New"/>
                <a:cs typeface="Courier New"/>
              </a:rPr>
              <a:t> control;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};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 smtClean="0"/>
              <a:t>We may want to include examples of parameterized modules, etc if the details are finalized before the meeting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0E28AEE-676A-F349-A738-33DE340E5362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266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>
                <a:solidFill>
                  <a:srgbClr val="FF3300"/>
                </a:solidFill>
              </a:rPr>
              <a:t>Connectors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ntitled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6070600" y="1109745"/>
            <a:ext cx="3073400" cy="37084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Connectors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990600"/>
            <a:ext cx="6860724" cy="5181600"/>
          </a:xfrm>
        </p:spPr>
        <p:txBody>
          <a:bodyPr/>
          <a:lstStyle/>
          <a:p>
            <a:r>
              <a:rPr lang="en-US" sz="2000" dirty="0" smtClean="0"/>
              <a:t>Context – Many applications must leverage non-CORBA communication mechanisms</a:t>
            </a:r>
          </a:p>
          <a:p>
            <a:pPr lvl="1"/>
            <a:r>
              <a:rPr lang="en-US" sz="2000" dirty="0" smtClean="0"/>
              <a:t>Interfacing with legacy code</a:t>
            </a:r>
          </a:p>
          <a:p>
            <a:pPr lvl="1"/>
            <a:r>
              <a:rPr lang="en-US" sz="2000" dirty="0" smtClean="0"/>
              <a:t>Complying with mandated architectural standards</a:t>
            </a:r>
          </a:p>
          <a:p>
            <a:pPr lvl="1"/>
            <a:r>
              <a:rPr lang="en-US" sz="2000" dirty="0" smtClean="0"/>
              <a:t>High level systems integration</a:t>
            </a:r>
          </a:p>
          <a:p>
            <a:r>
              <a:rPr lang="en-US" sz="2000" dirty="0" smtClean="0"/>
              <a:t>Problem – </a:t>
            </a:r>
          </a:p>
          <a:p>
            <a:pPr lvl="1"/>
            <a:r>
              <a:rPr lang="en-US" sz="2000" dirty="0" smtClean="0"/>
              <a:t>Existing CCM ports (pub/sub or facet/receptacle) may not properly capture communication semantics</a:t>
            </a:r>
          </a:p>
          <a:p>
            <a:pPr lvl="1"/>
            <a:r>
              <a:rPr lang="en-US" sz="2000" dirty="0" smtClean="0"/>
              <a:t>Addition of new communication middleware/semantics requires</a:t>
            </a:r>
          </a:p>
          <a:p>
            <a:pPr lvl="2"/>
            <a:r>
              <a:rPr lang="en-US" dirty="0" smtClean="0"/>
              <a:t>Mixing communication logic with business logic</a:t>
            </a:r>
          </a:p>
          <a:p>
            <a:pPr lvl="2"/>
            <a:r>
              <a:rPr lang="en-US" dirty="0" smtClean="0"/>
              <a:t>Modifying the container to extend/change semantics of existing ports</a:t>
            </a:r>
          </a:p>
          <a:p>
            <a:pPr lvl="1"/>
            <a:r>
              <a:rPr lang="en-US" sz="2000" dirty="0" smtClean="0"/>
              <a:t>Precludes use of D&amp;C middleware for configuration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700088" cy="488950"/>
          </a:xfrm>
          <a:prstGeom prst="rect">
            <a:avLst/>
          </a:prstGeom>
        </p:spPr>
        <p:txBody>
          <a:bodyPr/>
          <a:lstStyle/>
          <a:p>
            <a:fld id="{7271AB0F-A3E3-C64A-86C6-4A98DD05B5AF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Connectors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7000141" cy="5181600"/>
          </a:xfrm>
        </p:spPr>
        <p:txBody>
          <a:bodyPr/>
          <a:lstStyle/>
          <a:p>
            <a:r>
              <a:rPr lang="en-US" dirty="0" smtClean="0"/>
              <a:t>Solution – Create a separate, deployable entity to contain communication logic</a:t>
            </a:r>
          </a:p>
          <a:p>
            <a:pPr lvl="1"/>
            <a:r>
              <a:rPr lang="en-US" dirty="0" smtClean="0"/>
              <a:t>Leverage extended ports to create well-defined interfaces</a:t>
            </a:r>
          </a:p>
          <a:p>
            <a:pPr lvl="1"/>
            <a:r>
              <a:rPr lang="en-US" dirty="0" smtClean="0"/>
              <a:t>Can be re-used across different applications</a:t>
            </a:r>
          </a:p>
          <a:p>
            <a:pPr lvl="1"/>
            <a:r>
              <a:rPr lang="en-US" dirty="0" smtClean="0"/>
              <a:t>Allows D&amp;C infrastructure to coordinate configuration</a:t>
            </a:r>
          </a:p>
          <a:p>
            <a:r>
              <a:rPr lang="en-US" dirty="0" smtClean="0"/>
              <a:t>Implemented using new </a:t>
            </a:r>
            <a:r>
              <a:rPr lang="en-US" i="1" dirty="0" smtClean="0"/>
              <a:t>connector</a:t>
            </a:r>
            <a:r>
              <a:rPr lang="en-US" dirty="0" smtClean="0"/>
              <a:t> IDL3+ keyword</a:t>
            </a:r>
          </a:p>
          <a:p>
            <a:pPr lvl="1"/>
            <a:r>
              <a:rPr lang="en-US" dirty="0" smtClean="0"/>
              <a:t>Collects ports (regular and extended) into a coherent interface</a:t>
            </a:r>
          </a:p>
          <a:p>
            <a:pPr lvl="1"/>
            <a:r>
              <a:rPr lang="en-US" dirty="0" smtClean="0"/>
              <a:t>Can have attributes which may be used for D&amp;C</a:t>
            </a:r>
          </a:p>
          <a:p>
            <a:pPr lvl="1"/>
            <a:r>
              <a:rPr lang="en-US" dirty="0" smtClean="0"/>
              <a:t>May be parameterized with a type if needed</a:t>
            </a:r>
          </a:p>
          <a:p>
            <a:pPr lvl="1"/>
            <a:endParaRPr lang="en-US" dirty="0"/>
          </a:p>
        </p:txBody>
      </p:sp>
      <p:pic>
        <p:nvPicPr>
          <p:cNvPr id="5" name="Picture 4" descr="connector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7185956" y="1407704"/>
            <a:ext cx="17018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Defining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 Connectors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Fixed and parameterized connectors are possible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Connectors support ports, attributes, and inheritance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169863" indent="-169863"/>
            <a:r>
              <a:rPr lang="en-US" sz="1600" b="1" i="0" dirty="0" smtClean="0">
                <a:latin typeface="Courier New" charset="0"/>
                <a:ea typeface="Courier New" charset="0"/>
                <a:cs typeface="Courier New" charset="0"/>
              </a:rPr>
              <a:t>connector</a:t>
            </a:r>
            <a:r>
              <a:rPr lang="en-US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i="0" dirty="0" err="1" smtClean="0">
                <a:latin typeface="Courier New" charset="0"/>
                <a:ea typeface="Courier New" charset="0"/>
                <a:cs typeface="Courier New" charset="0"/>
              </a:rPr>
              <a:t>Cnx</a:t>
            </a:r>
            <a:r>
              <a:rPr lang="en-US" sz="16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169863" indent="-169863"/>
            <a:r>
              <a:rPr lang="en-US" sz="16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600" b="1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en-US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i="0" dirty="0" err="1" smtClean="0">
                <a:latin typeface="Courier New" charset="0"/>
                <a:ea typeface="Courier New" charset="0"/>
                <a:cs typeface="Courier New" charset="0"/>
              </a:rPr>
              <a:t>Data_ControlledConsumer</a:t>
            </a:r>
            <a:r>
              <a:rPr lang="en-US" sz="1600" i="0" dirty="0" smtClean="0">
                <a:latin typeface="Courier New" charset="0"/>
                <a:ea typeface="Courier New" charset="0"/>
                <a:cs typeface="Courier New" charset="0"/>
              </a:rPr>
              <a:t> cc;</a:t>
            </a:r>
          </a:p>
          <a:p>
            <a:pPr marL="169863" indent="-169863"/>
            <a:r>
              <a:rPr lang="en-US" sz="1600" i="0" dirty="0" smtClean="0">
                <a:latin typeface="Courier New" charset="0"/>
                <a:ea typeface="Courier New" charset="0"/>
                <a:cs typeface="Courier New" charset="0"/>
              </a:rPr>
              <a:t>  provides </a:t>
            </a:r>
            <a:r>
              <a:rPr lang="en-US" sz="1600" i="0" dirty="0" err="1" smtClean="0">
                <a:latin typeface="Courier New" charset="0"/>
                <a:ea typeface="Courier New" charset="0"/>
                <a:cs typeface="Courier New" charset="0"/>
              </a:rPr>
              <a:t>Data_Pusher</a:t>
            </a:r>
            <a:r>
              <a:rPr lang="en-US" sz="1600" i="0" dirty="0" smtClean="0">
                <a:latin typeface="Courier New" charset="0"/>
                <a:ea typeface="Courier New" charset="0"/>
                <a:cs typeface="Courier New" charset="0"/>
              </a:rPr>
              <a:t> p;</a:t>
            </a:r>
          </a:p>
          <a:p>
            <a:pPr marL="169863" indent="-169863"/>
            <a:r>
              <a:rPr lang="en-US" sz="1600" i="0" dirty="0" smtClean="0">
                <a:latin typeface="Courier New" charset="0"/>
                <a:ea typeface="Courier New" charset="0"/>
                <a:cs typeface="Courier New" charset="0"/>
              </a:rPr>
              <a:t>  attribute string configuration;</a:t>
            </a:r>
          </a:p>
          <a:p>
            <a:pPr marL="169863" indent="-169863"/>
            <a:r>
              <a:rPr lang="en-US" sz="16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169863" indent="-169863"/>
            <a:r>
              <a:rPr lang="en-US" sz="1600" b="1" i="0" dirty="0" smtClean="0">
                <a:latin typeface="Courier New" charset="0"/>
                <a:ea typeface="Courier New" charset="0"/>
                <a:cs typeface="Courier New" charset="0"/>
              </a:rPr>
              <a:t>connector</a:t>
            </a:r>
            <a:r>
              <a:rPr lang="en-US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i="0" dirty="0" err="1" smtClean="0">
                <a:latin typeface="Courier New" charset="0"/>
                <a:ea typeface="Courier New" charset="0"/>
                <a:cs typeface="Courier New" charset="0"/>
              </a:rPr>
              <a:t>Cnx</a:t>
            </a:r>
            <a:r>
              <a:rPr lang="en-US" sz="16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600" b="1" i="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en-US" sz="1600" b="1" i="0" dirty="0" err="1" smtClean="0">
                <a:latin typeface="Courier New" charset="0"/>
                <a:ea typeface="Courier New" charset="0"/>
                <a:cs typeface="Courier New" charset="0"/>
              </a:rPr>
              <a:t>typename</a:t>
            </a:r>
            <a:r>
              <a:rPr lang="en-US" sz="1600" b="1" i="0" dirty="0" smtClean="0">
                <a:latin typeface="Courier New" charset="0"/>
                <a:ea typeface="Courier New" charset="0"/>
                <a:cs typeface="Courier New" charset="0"/>
              </a:rPr>
              <a:t> T&gt;</a:t>
            </a:r>
            <a:r>
              <a:rPr lang="en-US" sz="16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 marL="169863" indent="-169863"/>
            <a:r>
              <a:rPr lang="en-US" sz="16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en-US" sz="16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en-US" sz="1600" b="1" i="0" dirty="0" smtClean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en-US" sz="1600" i="0" dirty="0" smtClean="0">
                <a:latin typeface="Courier New" charset="0"/>
                <a:ea typeface="Courier New" charset="0"/>
                <a:cs typeface="Courier New" charset="0"/>
              </a:rPr>
              <a:t> cc;</a:t>
            </a:r>
          </a:p>
          <a:p>
            <a:pPr marL="169863" indent="-169863"/>
            <a:r>
              <a:rPr lang="en-US" sz="16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6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en-US" sz="1600" i="0" dirty="0" smtClean="0">
                <a:latin typeface="Courier New" charset="0"/>
                <a:ea typeface="Courier New" charset="0"/>
                <a:cs typeface="Courier New" charset="0"/>
              </a:rPr>
              <a:t> Pusher</a:t>
            </a:r>
            <a:r>
              <a:rPr lang="en-US" sz="1600" b="1" i="0" dirty="0" smtClean="0">
                <a:latin typeface="Courier New" charset="0"/>
                <a:ea typeface="Courier New" charset="0"/>
                <a:cs typeface="Courier New" charset="0"/>
              </a:rPr>
              <a:t>&lt;T&gt;</a:t>
            </a:r>
            <a:r>
              <a:rPr lang="en-US" sz="1600" i="0" dirty="0" smtClean="0">
                <a:latin typeface="Courier New" charset="0"/>
                <a:ea typeface="Courier New" charset="0"/>
                <a:cs typeface="Courier New" charset="0"/>
              </a:rPr>
              <a:t> p;</a:t>
            </a:r>
          </a:p>
          <a:p>
            <a:pPr marL="169863" indent="-169863"/>
            <a:r>
              <a:rPr lang="en-US" sz="1600" i="0" dirty="0" smtClean="0">
                <a:latin typeface="Courier New" charset="0"/>
                <a:ea typeface="Courier New" charset="0"/>
                <a:cs typeface="Courier New" charset="0"/>
              </a:rPr>
              <a:t>  attribute string configuration;</a:t>
            </a:r>
          </a:p>
          <a:p>
            <a:pPr marL="169863" indent="-169863"/>
            <a:r>
              <a:rPr lang="en-US" sz="16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nectors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5853011" y="1900813"/>
            <a:ext cx="3467100" cy="2527300"/>
          </a:xfrm>
          <a:prstGeom prst="rect">
            <a:avLst/>
          </a:prstGeom>
        </p:spPr>
      </p:pic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Implementing and Deploying Connectors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0" y="1242766"/>
            <a:ext cx="625011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Connectors may be divided into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fragments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Each fragment is co-located with the component  instance it is connected to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One or more fragments may be associated with a particular component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 fragment is derived from </a:t>
            </a: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CCMObject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Connector fragment can be deployed as a regular component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Configuration takes place via standard attributes defined in the interface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Fragment must implement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Navigation, Receptacles, 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and, </a:t>
            </a:r>
            <a:r>
              <a:rPr lang="en-US" altLang="zh-CN" sz="2000" dirty="0" err="1" smtClean="0">
                <a:ea typeface="宋体" pitchFamily="-65" charset="-128"/>
                <a:cs typeface="Times New Roman" charset="0"/>
              </a:rPr>
              <a:t>KeylessCCMHome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 Modeling vs. Deployment (1/2)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From a modeling standpoint, connectors appear monolithic</a:t>
            </a:r>
          </a:p>
          <a:p>
            <a:r>
              <a:rPr lang="en-US" dirty="0" smtClean="0"/>
              <a:t>Need not be concerned with ‘fragments’ or how they are deployed</a:t>
            </a:r>
          </a:p>
          <a:p>
            <a:r>
              <a:rPr lang="en-US" dirty="0" smtClean="0"/>
              <a:t>Connections are made from a component to the desired port on the connector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98" y="1280850"/>
            <a:ext cx="6171429" cy="1930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Phase iterations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1: cleanup, design discussions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0.7.2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2: dds4ccm initial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Iteration 3: revised dds4ccm prototype 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CIAO 0.7.4</a:t>
            </a: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Connector Modeling vs. Deployment (2/2)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modeling tool will generate descriptors for the appropriate fragments</a:t>
            </a:r>
          </a:p>
          <a:p>
            <a:r>
              <a:rPr lang="en-US" dirty="0" smtClean="0"/>
              <a:t>Each application component is deployed collocated with a dedicated fragment for communication</a:t>
            </a:r>
          </a:p>
          <a:p>
            <a:r>
              <a:rPr lang="en-US" dirty="0" smtClean="0"/>
              <a:t>Application components and their connectors communicate over </a:t>
            </a:r>
            <a:r>
              <a:rPr lang="en-US" i="1" dirty="0" smtClean="0"/>
              <a:t>local</a:t>
            </a:r>
            <a:r>
              <a:rPr lang="en-US" dirty="0" smtClean="0"/>
              <a:t> interfaces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485899" y="938445"/>
            <a:ext cx="6172200" cy="256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DF9960-93E6-2342-923E-9E815A1270E5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273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9270" y="1077939"/>
            <a:ext cx="817473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en-US" altLang="zh-CN" sz="5400" dirty="0" smtClean="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 smtClean="0">
                <a:solidFill>
                  <a:srgbClr val="FF3300"/>
                </a:solidFill>
              </a:rPr>
              <a:t>DDS for Lightweight CCM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(1/3)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2" y="990600"/>
            <a:ext cx="7530114" cy="5181600"/>
          </a:xfrm>
        </p:spPr>
        <p:txBody>
          <a:bodyPr/>
          <a:lstStyle/>
          <a:p>
            <a:r>
              <a:rPr lang="en-US" dirty="0" smtClean="0"/>
              <a:t>The Data Distribution Service (DDS) provides robust and high performance communication</a:t>
            </a:r>
          </a:p>
          <a:p>
            <a:pPr lvl="1"/>
            <a:r>
              <a:rPr lang="en-US" dirty="0" smtClean="0"/>
              <a:t>Accommodates any flavor of pub/sub communication</a:t>
            </a:r>
          </a:p>
          <a:p>
            <a:pPr lvl="1"/>
            <a:r>
              <a:rPr lang="en-US" dirty="0" smtClean="0"/>
              <a:t>Rich API for configuring behavior and Quality of Service (</a:t>
            </a:r>
            <a:r>
              <a:rPr lang="en-US" dirty="0" err="1" smtClean="0"/>
              <a:t>QoS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Flexibility and robustness comes at the price of increased complexity</a:t>
            </a:r>
          </a:p>
          <a:p>
            <a:pPr lvl="1"/>
            <a:r>
              <a:rPr lang="en-US" dirty="0" smtClean="0"/>
              <a:t>Configuration can be tedious and error-prone</a:t>
            </a:r>
          </a:p>
          <a:p>
            <a:pPr lvl="1"/>
            <a:r>
              <a:rPr lang="en-US" dirty="0" smtClean="0"/>
              <a:t>Developers must write boilerplate code to bootstrap and configure their application</a:t>
            </a:r>
          </a:p>
          <a:p>
            <a:pPr lvl="1"/>
            <a:r>
              <a:rPr lang="en-US" dirty="0" smtClean="0"/>
              <a:t>Must develop ad-hoc and proprietary ways to store and apply configuration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242050"/>
            <a:ext cx="700088" cy="488950"/>
          </a:xfrm>
          <a:prstGeom prst="rect">
            <a:avLst/>
          </a:prstGeom>
        </p:spPr>
        <p:txBody>
          <a:bodyPr/>
          <a:lstStyle/>
          <a:p>
            <a:fld id="{7271AB0F-A3E3-C64A-86C6-4A98DD05B5AF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7" name="Rectangle 6"/>
          <p:cNvSpPr/>
          <p:nvPr/>
        </p:nvSpPr>
        <p:spPr bwMode="auto">
          <a:xfrm>
            <a:off x="249028" y="5827588"/>
            <a:ext cx="8579017" cy="782265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200" b="1" i="0" dirty="0" smtClean="0">
                <a:solidFill>
                  <a:srgbClr val="FF0000"/>
                </a:solidFill>
              </a:rPr>
              <a:t>The DDS for Lightweight CCM (DDS4CCM) attempts to </a:t>
            </a:r>
          </a:p>
          <a:p>
            <a:pPr algn="ctr">
              <a:spcBef>
                <a:spcPts val="0"/>
              </a:spcBef>
            </a:pPr>
            <a:r>
              <a:rPr lang="en-US" sz="2200" b="1" i="0" dirty="0" smtClean="0">
                <a:solidFill>
                  <a:srgbClr val="FF0000"/>
                </a:solidFill>
              </a:rPr>
              <a:t>resolve these challenges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simpler API to the application developer</a:t>
            </a:r>
          </a:p>
          <a:p>
            <a:pPr lvl="1"/>
            <a:r>
              <a:rPr lang="en-US" dirty="0" smtClean="0"/>
              <a:t>Completely removes configuration from the scope of the application developer</a:t>
            </a:r>
          </a:p>
          <a:p>
            <a:pPr lvl="1"/>
            <a:r>
              <a:rPr lang="en-US" dirty="0" smtClean="0"/>
              <a:t>Defines ready-to-use ports intended to hide complexity</a:t>
            </a:r>
          </a:p>
          <a:p>
            <a:pPr lvl="1"/>
            <a:r>
              <a:rPr lang="en-US" dirty="0" smtClean="0"/>
              <a:t>Well-defined DDS patterns are codified in connectors with associated </a:t>
            </a:r>
            <a:r>
              <a:rPr lang="en-US" dirty="0" err="1" smtClean="0"/>
              <a:t>QoS</a:t>
            </a:r>
            <a:r>
              <a:rPr lang="en-US" dirty="0" smtClean="0"/>
              <a:t> settings</a:t>
            </a:r>
          </a:p>
          <a:p>
            <a:r>
              <a:rPr lang="en-US" dirty="0" smtClean="0"/>
              <a:t>Provides robust deployment and configuration support to DDS</a:t>
            </a:r>
          </a:p>
          <a:p>
            <a:pPr lvl="1"/>
            <a:r>
              <a:rPr lang="en-US" dirty="0" smtClean="0"/>
              <a:t>Provides a container (via CCM) to perform application bootstrapping and configuration</a:t>
            </a:r>
          </a:p>
          <a:p>
            <a:pPr lvl="1"/>
            <a:r>
              <a:rPr lang="en-US" dirty="0" smtClean="0"/>
              <a:t>Application binary distribution to distributed, heterogeneous domains</a:t>
            </a:r>
          </a:p>
          <a:p>
            <a:pPr lvl="1"/>
            <a:r>
              <a:rPr lang="en-US" dirty="0" smtClean="0"/>
              <a:t>Coordinated application startup and teardown across distributed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 for Lightweight CCM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tries not to prevent advanced DDS usage</a:t>
            </a:r>
          </a:p>
          <a:p>
            <a:pPr lvl="1"/>
            <a:r>
              <a:rPr lang="en-US" dirty="0" smtClean="0"/>
              <a:t>All ports provide access to a more detailed interface</a:t>
            </a:r>
          </a:p>
          <a:p>
            <a:pPr lvl="1"/>
            <a:r>
              <a:rPr lang="en-US" dirty="0" smtClean="0"/>
              <a:t>All involved DDS entities can be discovered using this starting point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basic ports are grouped into three categories:  </a:t>
            </a:r>
            <a:r>
              <a:rPr lang="en-US" i="1" dirty="0" smtClean="0"/>
              <a:t>Data Access – Publishing, Data Access – Subscribing, </a:t>
            </a:r>
            <a:r>
              <a:rPr lang="en-US" dirty="0" smtClean="0"/>
              <a:t>and </a:t>
            </a:r>
            <a:r>
              <a:rPr lang="en-US" i="1" dirty="0" smtClean="0"/>
              <a:t>Status Access</a:t>
            </a:r>
            <a:endParaRPr lang="en-US" dirty="0" smtClean="0"/>
          </a:p>
          <a:p>
            <a:r>
              <a:rPr lang="en-US" b="1" dirty="0" smtClean="0"/>
              <a:t>Data Access – Publishing</a:t>
            </a:r>
            <a:endParaRPr lang="en-US" dirty="0" smtClean="0"/>
          </a:p>
          <a:p>
            <a:pPr lvl="1"/>
            <a:r>
              <a:rPr lang="en-US" b="1" dirty="0" smtClean="0"/>
              <a:t>Writer</a:t>
            </a:r>
            <a:r>
              <a:rPr lang="en-US" dirty="0" smtClean="0"/>
              <a:t> – Allows publication of data on a topic without regard to the instance lifecycle.</a:t>
            </a:r>
          </a:p>
          <a:p>
            <a:pPr lvl="1"/>
            <a:r>
              <a:rPr lang="en-US" b="1" dirty="0" smtClean="0"/>
              <a:t>Updater</a:t>
            </a:r>
            <a:r>
              <a:rPr lang="en-US" dirty="0" smtClean="0"/>
              <a:t>– Allows publication of data with management of instance lifecycle.  Allows creation, update, and deletion of instances.</a:t>
            </a:r>
          </a:p>
          <a:p>
            <a:pPr lvl="1"/>
            <a:r>
              <a:rPr lang="en-US" b="1" dirty="0" err="1" smtClean="0"/>
              <a:t>MultiWriter</a:t>
            </a:r>
            <a:r>
              <a:rPr lang="en-US" dirty="0" smtClean="0"/>
              <a:t> – Like </a:t>
            </a:r>
            <a:r>
              <a:rPr lang="en-US" i="1" dirty="0" smtClean="0"/>
              <a:t>Writer</a:t>
            </a:r>
            <a:r>
              <a:rPr lang="en-US" dirty="0" smtClean="0"/>
              <a:t>, but acts on groups of instances instead of individually.  Supports coherent writes.</a:t>
            </a:r>
          </a:p>
          <a:p>
            <a:pPr lvl="1"/>
            <a:r>
              <a:rPr lang="en-US" b="1" dirty="0" err="1" smtClean="0"/>
              <a:t>MultiUpdater</a:t>
            </a:r>
            <a:r>
              <a:rPr lang="en-US" dirty="0" smtClean="0"/>
              <a:t> – Like updater, but acts on groups of instances.  Supports coherent updates.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Access – Subscribing</a:t>
            </a:r>
            <a:endParaRPr lang="en-US" dirty="0" smtClean="0"/>
          </a:p>
          <a:p>
            <a:pPr lvl="1"/>
            <a:r>
              <a:rPr lang="en-US" b="1" dirty="0" smtClean="0"/>
              <a:t>Reader</a:t>
            </a:r>
            <a:r>
              <a:rPr lang="en-US" dirty="0" smtClean="0"/>
              <a:t> – Allows access to one or more instances with non-blocking semantics.</a:t>
            </a:r>
          </a:p>
          <a:p>
            <a:pPr lvl="1"/>
            <a:r>
              <a:rPr lang="en-US" b="1" dirty="0" smtClean="0"/>
              <a:t>Getter</a:t>
            </a:r>
            <a:r>
              <a:rPr lang="en-US" dirty="0" smtClean="0"/>
              <a:t> – Allows access to one or more instances with blocking semantics.</a:t>
            </a:r>
          </a:p>
          <a:p>
            <a:pPr lvl="1"/>
            <a:r>
              <a:rPr lang="en-US" b="1" dirty="0" err="1" smtClean="0"/>
              <a:t>RawListener</a:t>
            </a:r>
            <a:r>
              <a:rPr lang="en-US" dirty="0" smtClean="0"/>
              <a:t> – Provides a callback mechanism to the application when new data arrives, regardless of instance state</a:t>
            </a:r>
          </a:p>
          <a:p>
            <a:pPr lvl="1"/>
            <a:r>
              <a:rPr lang="en-US" b="1" dirty="0" err="1" smtClean="0"/>
              <a:t>StateListener</a:t>
            </a:r>
            <a:r>
              <a:rPr lang="en-US" dirty="0" smtClean="0"/>
              <a:t> – Provides a callback mechanism to the application when new data arrives, with different operations depending on state</a:t>
            </a:r>
          </a:p>
          <a:p>
            <a:pPr lvl="1"/>
            <a:r>
              <a:rPr lang="en-US" b="1" dirty="0" err="1" smtClean="0"/>
              <a:t>MultiListener</a:t>
            </a:r>
            <a:r>
              <a:rPr lang="en-US" dirty="0" smtClean="0"/>
              <a:t> – Provides a callback like </a:t>
            </a:r>
            <a:r>
              <a:rPr lang="en-US" dirty="0" err="1" smtClean="0"/>
              <a:t>RawListener</a:t>
            </a:r>
            <a:r>
              <a:rPr lang="en-US" dirty="0" smtClean="0"/>
              <a:t>, except a sequence of instances may be provided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Basic Ports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Status Access</a:t>
            </a:r>
            <a:endParaRPr lang="en-US" dirty="0" smtClean="0"/>
          </a:p>
          <a:p>
            <a:pPr lvl="1"/>
            <a:r>
              <a:rPr lang="en-US" b="1" dirty="0" err="1" smtClean="0"/>
              <a:t>PortStatusListener</a:t>
            </a:r>
            <a:r>
              <a:rPr lang="en-US" dirty="0" smtClean="0"/>
              <a:t> – Delivers status related to ports, this information is relevant to data subscribers. </a:t>
            </a:r>
          </a:p>
          <a:p>
            <a:pPr lvl="1"/>
            <a:r>
              <a:rPr lang="en-US" b="1" dirty="0" err="1" smtClean="0"/>
              <a:t>ConnectorStatusListener</a:t>
            </a:r>
            <a:r>
              <a:rPr lang="en-US" dirty="0" smtClean="0"/>
              <a:t> – Delivers status updates that are relevant system-wide. 	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415852" y="5793007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Exact ports are still being finalized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and may change in the near future!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Extended Ports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2596447"/>
          </a:xfrm>
        </p:spPr>
        <p:txBody>
          <a:bodyPr/>
          <a:lstStyle/>
          <a:p>
            <a:r>
              <a:rPr lang="en-US" dirty="0" smtClean="0"/>
              <a:t>The extended ports – in most cases – combine a basic port with the corresponding DCPS IDL interface</a:t>
            </a:r>
          </a:p>
          <a:p>
            <a:pPr lvl="1"/>
            <a:r>
              <a:rPr lang="en-US" dirty="0" smtClean="0"/>
              <a:t>Provides the opportunity to access advanced DDS features</a:t>
            </a:r>
          </a:p>
          <a:p>
            <a:pPr lvl="1"/>
            <a:r>
              <a:rPr lang="en-US" dirty="0" smtClean="0"/>
              <a:t>Increases code portability by not exposing DDS implementation directly</a:t>
            </a:r>
          </a:p>
          <a:p>
            <a:pPr lvl="1"/>
            <a:r>
              <a:rPr lang="en-US" dirty="0" smtClean="0"/>
              <a:t>Subscriber ports also include a </a:t>
            </a:r>
            <a:r>
              <a:rPr lang="en-US" dirty="0" err="1" smtClean="0"/>
              <a:t>PortStatusListener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3359" y="3587047"/>
            <a:ext cx="4021912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</a:t>
            </a:r>
            <a:r>
              <a:rPr lang="en-US" sz="1400" i="0" dirty="0" err="1" smtClean="0">
                <a:latin typeface="Courier New"/>
                <a:cs typeface="Courier New"/>
              </a:rPr>
              <a:t>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DDS_Write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Writer&lt;T&gt;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DDS::DataWriter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  <a:endParaRPr lang="en-US" sz="1400" i="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6798" y="3583489"/>
            <a:ext cx="445720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</a:t>
            </a:r>
            <a:r>
              <a:rPr lang="en-US" sz="1400" i="0" dirty="0" err="1" smtClean="0">
                <a:latin typeface="Courier New"/>
                <a:cs typeface="Courier New"/>
              </a:rPr>
              <a:t>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DDS_Read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Reader&lt;T&gt;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DDS::DataReader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PortStatusListener</a:t>
            </a:r>
            <a:r>
              <a:rPr lang="en-US" sz="1400" i="0" dirty="0" smtClean="0">
                <a:latin typeface="Courier New"/>
                <a:cs typeface="Courier New"/>
              </a:rPr>
              <a:t> status;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  <a:endParaRPr lang="en-US" sz="1400" i="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Extended Ports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2485048"/>
          </a:xfrm>
        </p:spPr>
        <p:txBody>
          <a:bodyPr/>
          <a:lstStyle/>
          <a:p>
            <a:r>
              <a:rPr lang="en-US" dirty="0" smtClean="0"/>
              <a:t>Listener ports (updates are pushed to the component) contain both Reader and Listener ports</a:t>
            </a:r>
          </a:p>
          <a:p>
            <a:pPr lvl="1"/>
            <a:r>
              <a:rPr lang="en-US" dirty="0" smtClean="0"/>
              <a:t>‘Reader’ portion of the extended port is used to configure criteria used to select updates</a:t>
            </a:r>
          </a:p>
          <a:p>
            <a:pPr lvl="1"/>
            <a:r>
              <a:rPr lang="en-US" dirty="0" smtClean="0"/>
              <a:t>Selected updates are pushed to the component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257" y="3252850"/>
            <a:ext cx="42113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DDS_RawListen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Reader&lt;T&gt;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ListenerControl</a:t>
            </a:r>
            <a:r>
              <a:rPr lang="en-US" sz="1400" i="0" dirty="0" smtClean="0">
                <a:latin typeface="Courier New"/>
                <a:cs typeface="Courier New"/>
              </a:rPr>
              <a:t> control;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RawListener</a:t>
            </a:r>
            <a:r>
              <a:rPr lang="en-US" sz="1400" i="0" dirty="0" smtClean="0">
                <a:latin typeface="Courier New"/>
                <a:cs typeface="Courier New"/>
              </a:rPr>
              <a:t>&lt;T&gt; listener;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DDS::DataReader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PortStatusListener</a:t>
            </a:r>
            <a:r>
              <a:rPr lang="en-US" sz="1400" i="0" dirty="0" smtClean="0">
                <a:latin typeface="Courier New"/>
                <a:cs typeface="Courier New"/>
              </a:rPr>
              <a:t> status;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   </a:t>
            </a:r>
            <a:endParaRPr lang="en-US" sz="1400" i="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4435" y="3249292"/>
            <a:ext cx="42113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err="1" smtClean="0">
                <a:latin typeface="Courier New"/>
                <a:cs typeface="Courier New"/>
              </a:rPr>
              <a:t>porttype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DDS_StateListen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Reader&lt;T&gt; data;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ListenerControl</a:t>
            </a:r>
            <a:r>
              <a:rPr lang="en-US" sz="1400" i="0" dirty="0" smtClean="0">
                <a:latin typeface="Courier New"/>
                <a:cs typeface="Courier New"/>
              </a:rPr>
              <a:t> control;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StateListener</a:t>
            </a:r>
            <a:r>
              <a:rPr lang="en-US" sz="1400" i="0" dirty="0" smtClean="0">
                <a:latin typeface="Courier New"/>
                <a:cs typeface="Courier New"/>
              </a:rPr>
              <a:t>&lt;T&gt; listener;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uses </a:t>
            </a:r>
            <a:r>
              <a:rPr lang="en-US" sz="1400" i="0" dirty="0" err="1" smtClean="0">
                <a:latin typeface="Courier New"/>
                <a:cs typeface="Courier New"/>
              </a:rPr>
              <a:t>DDS::DataReader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dds_entity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PortStatusListener</a:t>
            </a:r>
            <a:r>
              <a:rPr lang="en-US" sz="1400" i="0" dirty="0" smtClean="0">
                <a:latin typeface="Courier New"/>
                <a:cs typeface="Courier New"/>
              </a:rPr>
              <a:t> status;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   </a:t>
            </a:r>
            <a:endParaRPr lang="en-US" sz="1400" i="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Results iteration 1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Removed all non spec compliant interfaces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Refactored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core of CIAO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Improved logging in DAnCE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Removed CIDLC and replaced with TAO_IDL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Extended TAO_IDL to generate the export files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Standard Connectors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Gathers connectors for all roles in a given use pattern</a:t>
            </a:r>
          </a:p>
          <a:p>
            <a:pPr lvl="1"/>
            <a:r>
              <a:rPr lang="en-US" sz="2000" dirty="0" smtClean="0"/>
              <a:t>One or more DDS4CCM Extended Ports (as </a:t>
            </a:r>
            <a:r>
              <a:rPr lang="en-US" sz="2000" dirty="0" err="1" smtClean="0"/>
              <a:t>mirrorports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Configuration meta-data (domain ID, topic name, </a:t>
            </a:r>
            <a:r>
              <a:rPr lang="en-US" sz="2000" dirty="0" err="1" smtClean="0"/>
              <a:t>QoS</a:t>
            </a:r>
            <a:r>
              <a:rPr lang="en-US" sz="2000" dirty="0" smtClean="0"/>
              <a:t> profiles)</a:t>
            </a:r>
          </a:p>
          <a:p>
            <a:r>
              <a:rPr lang="en-US" sz="2000" dirty="0" smtClean="0"/>
              <a:t>Two standard defined ‘base connectors</a:t>
            </a:r>
          </a:p>
          <a:p>
            <a:pPr lvl="1"/>
            <a:r>
              <a:rPr lang="en-US" sz="2000" dirty="0" err="1" smtClean="0"/>
              <a:t>DDS_Base</a:t>
            </a:r>
            <a:endParaRPr lang="en-US" sz="2000" dirty="0" smtClean="0"/>
          </a:p>
          <a:p>
            <a:pPr lvl="1"/>
            <a:r>
              <a:rPr lang="en-US" sz="2000" dirty="0" err="1" smtClean="0"/>
              <a:t>DDS_TopicBase</a:t>
            </a:r>
            <a:endParaRPr lang="en-US" sz="2000" dirty="0" smtClean="0"/>
          </a:p>
          <a:p>
            <a:r>
              <a:rPr lang="en-US" sz="2000" dirty="0" smtClean="0"/>
              <a:t>Two standard defined connectors</a:t>
            </a:r>
          </a:p>
          <a:p>
            <a:pPr lvl="1"/>
            <a:r>
              <a:rPr lang="en-US" sz="2000" dirty="0" smtClean="0"/>
              <a:t>Pattern State Transfer</a:t>
            </a:r>
          </a:p>
          <a:p>
            <a:pPr lvl="1"/>
            <a:r>
              <a:rPr lang="en-US" sz="2000" dirty="0" smtClean="0"/>
              <a:t>Pattern Event Transfer</a:t>
            </a:r>
          </a:p>
          <a:p>
            <a:endParaRPr lang="en-US" sz="2000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495800" cy="5181600"/>
          </a:xfrm>
        </p:spPr>
        <p:txBody>
          <a:bodyPr/>
          <a:lstStyle/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connector </a:t>
            </a:r>
            <a:r>
              <a:rPr lang="en-US" sz="1500" dirty="0" err="1" smtClean="0">
                <a:latin typeface="Courier New"/>
                <a:cs typeface="Courier New"/>
              </a:rPr>
              <a:t>DDS_Base</a:t>
            </a:r>
            <a:r>
              <a:rPr lang="en-US" sz="15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uses </a:t>
            </a:r>
            <a:r>
              <a:rPr lang="en-US" sz="1500" dirty="0" err="1" smtClean="0">
                <a:latin typeface="Courier New"/>
                <a:cs typeface="Courier New"/>
              </a:rPr>
              <a:t>ConnectorStatusListener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  </a:t>
            </a:r>
            <a:r>
              <a:rPr lang="en-US" sz="1500" dirty="0" err="1" smtClean="0">
                <a:latin typeface="Courier New"/>
                <a:cs typeface="Courier New"/>
              </a:rPr>
              <a:t>DDS::DomainId_t</a:t>
            </a:r>
            <a:r>
              <a:rPr lang="en-US" sz="1500" dirty="0" smtClean="0">
                <a:latin typeface="Courier New"/>
                <a:cs typeface="Courier New"/>
              </a:rPr>
              <a:t> </a:t>
            </a:r>
            <a:r>
              <a:rPr lang="en-US" sz="1500" dirty="0" err="1" smtClean="0">
                <a:latin typeface="Courier New"/>
                <a:cs typeface="Courier New"/>
              </a:rPr>
              <a:t>domain_id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string </a:t>
            </a:r>
            <a:r>
              <a:rPr lang="en-US" sz="1500" dirty="0" err="1" smtClean="0">
                <a:latin typeface="Courier New"/>
                <a:cs typeface="Courier New"/>
              </a:rPr>
              <a:t>qos_profile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  <a:endParaRPr lang="en-US" sz="15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};</a:t>
            </a:r>
          </a:p>
          <a:p>
            <a:pPr>
              <a:buNone/>
            </a:pPr>
            <a:endParaRPr lang="en-US" sz="15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connector </a:t>
            </a:r>
            <a:r>
              <a:rPr lang="en-US" sz="1500" dirty="0" err="1" smtClean="0">
                <a:latin typeface="Courier New"/>
                <a:cs typeface="Courier New"/>
              </a:rPr>
              <a:t>DDS_TopicBase</a:t>
            </a:r>
            <a:r>
              <a:rPr lang="en-US" sz="1500" dirty="0" smtClean="0">
                <a:latin typeface="Courier New"/>
                <a:cs typeface="Courier New"/>
              </a:rPr>
              <a:t> : </a:t>
            </a:r>
            <a:r>
              <a:rPr lang="en-US" sz="1500" dirty="0" err="1" smtClean="0">
                <a:latin typeface="Courier New"/>
                <a:cs typeface="Courier New"/>
              </a:rPr>
              <a:t>DDS_Base</a:t>
            </a:r>
            <a:r>
              <a:rPr lang="en-US" sz="1500" dirty="0" smtClean="0">
                <a:latin typeface="Courier New"/>
                <a:cs typeface="Courier New"/>
              </a:rPr>
              <a:t> {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string   </a:t>
            </a:r>
            <a:r>
              <a:rPr lang="en-US" sz="1500" dirty="0" err="1" smtClean="0">
                <a:latin typeface="Courier New"/>
                <a:cs typeface="Courier New"/>
              </a:rPr>
              <a:t>topic_name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  </a:t>
            </a:r>
            <a:r>
              <a:rPr lang="en-US" sz="1500" dirty="0" err="1" smtClean="0">
                <a:latin typeface="Courier New"/>
                <a:cs typeface="Courier New"/>
              </a:rPr>
              <a:t>readonly</a:t>
            </a:r>
            <a:r>
              <a:rPr lang="en-US" sz="1500" dirty="0" smtClean="0">
                <a:latin typeface="Courier New"/>
                <a:cs typeface="Courier New"/>
              </a:rPr>
              <a:t> attribute </a:t>
            </a:r>
            <a:r>
              <a:rPr lang="en-US" sz="1500" dirty="0" err="1" smtClean="0">
                <a:latin typeface="Courier New"/>
                <a:cs typeface="Courier New"/>
              </a:rPr>
              <a:t>StringSeq</a:t>
            </a:r>
            <a:r>
              <a:rPr lang="en-US" sz="1500" dirty="0" smtClean="0">
                <a:latin typeface="Courier New"/>
                <a:cs typeface="Courier New"/>
              </a:rPr>
              <a:t>   </a:t>
            </a:r>
            <a:r>
              <a:rPr lang="en-US" sz="1500" dirty="0" err="1" smtClean="0">
                <a:latin typeface="Courier New"/>
                <a:cs typeface="Courier New"/>
              </a:rPr>
              <a:t>key_fields</a:t>
            </a:r>
            <a:r>
              <a:rPr lang="en-US" sz="1500" dirty="0" smtClean="0">
                <a:latin typeface="Courier New"/>
                <a:cs typeface="Courier New"/>
              </a:rPr>
              <a:t>;</a:t>
            </a:r>
            <a:endParaRPr lang="en-US" sz="15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500" dirty="0" smtClean="0">
                <a:latin typeface="Courier New"/>
                <a:cs typeface="Courier New"/>
              </a:rPr>
              <a:t>};</a:t>
            </a:r>
            <a:endParaRPr lang="en-US" sz="15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DDS4CCM Standard Connectors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 smtClean="0"/>
              <a:t>Standard provides two predefined connectors</a:t>
            </a:r>
          </a:p>
          <a:p>
            <a:r>
              <a:rPr lang="en-US" sz="2000" dirty="0" smtClean="0"/>
              <a:t>Each connector corresponds to a DDS usage pattern</a:t>
            </a:r>
          </a:p>
          <a:p>
            <a:r>
              <a:rPr lang="en-US" sz="2000" b="1" dirty="0" smtClean="0"/>
              <a:t>Pattern State Transfer</a:t>
            </a:r>
          </a:p>
          <a:p>
            <a:pPr lvl="1"/>
            <a:r>
              <a:rPr lang="en-US" sz="2000" i="1" dirty="0" smtClean="0"/>
              <a:t>Observable – </a:t>
            </a:r>
            <a:r>
              <a:rPr lang="en-US" sz="2000" dirty="0" smtClean="0"/>
              <a:t>Components that publish state</a:t>
            </a:r>
          </a:p>
          <a:p>
            <a:pPr lvl="1"/>
            <a:r>
              <a:rPr lang="en-US" sz="2000" i="1" dirty="0" smtClean="0"/>
              <a:t>Observer – </a:t>
            </a:r>
            <a:r>
              <a:rPr lang="en-US" sz="2000" dirty="0" smtClean="0"/>
              <a:t>Components that subscribe to that information</a:t>
            </a:r>
          </a:p>
          <a:p>
            <a:r>
              <a:rPr lang="en-US" sz="2000" b="1" dirty="0" smtClean="0"/>
              <a:t>Pattern Event Transfer</a:t>
            </a:r>
            <a:endParaRPr lang="en-US" sz="2000" dirty="0" smtClean="0"/>
          </a:p>
          <a:p>
            <a:pPr lvl="1"/>
            <a:r>
              <a:rPr lang="en-US" sz="2000" i="1" dirty="0" smtClean="0"/>
              <a:t>Supplier</a:t>
            </a:r>
            <a:r>
              <a:rPr lang="en-US" sz="2000" dirty="0" smtClean="0"/>
              <a:t> – Components that send events over DDS</a:t>
            </a:r>
          </a:p>
          <a:p>
            <a:pPr lvl="1"/>
            <a:r>
              <a:rPr lang="en-US" sz="2000" i="1" dirty="0" smtClean="0"/>
              <a:t>Consumer</a:t>
            </a:r>
            <a:r>
              <a:rPr lang="en-US" sz="2000" dirty="0" smtClean="0"/>
              <a:t> – Components that subscribe to those events</a:t>
            </a:r>
            <a:endParaRPr lang="en-US" sz="2000" i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519859" y="1021073"/>
            <a:ext cx="4818693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smtClean="0">
                <a:latin typeface="Courier New"/>
                <a:cs typeface="Courier New"/>
              </a:rPr>
              <a:t>connector </a:t>
            </a:r>
            <a:r>
              <a:rPr lang="en-US" sz="1400" i="0" dirty="0" err="1" smtClean="0">
                <a:latin typeface="Courier New"/>
                <a:cs typeface="Courier New"/>
              </a:rPr>
              <a:t>DDS_State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 : </a:t>
            </a:r>
            <a:r>
              <a:rPr lang="en-US" sz="1400" i="0" dirty="0" err="1" smtClean="0">
                <a:latin typeface="Courier New"/>
                <a:cs typeface="Courier New"/>
              </a:rPr>
              <a:t>DDS_TopicBase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DDS_Update</a:t>
            </a:r>
            <a:r>
              <a:rPr lang="en-US" sz="1400" i="0" dirty="0" smtClean="0">
                <a:latin typeface="Courier New"/>
                <a:cs typeface="Courier New"/>
              </a:rPr>
              <a:t>&lt;T&gt; observable;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DDS_Read</a:t>
            </a:r>
            <a:r>
              <a:rPr lang="en-US" sz="1400" i="0" dirty="0" smtClean="0">
                <a:latin typeface="Courier New"/>
                <a:cs typeface="Courier New"/>
              </a:rPr>
              <a:t>&lt;T&gt; </a:t>
            </a:r>
            <a:r>
              <a:rPr lang="en-US" sz="1400" i="0" dirty="0" err="1" smtClean="0">
                <a:latin typeface="Courier New"/>
                <a:cs typeface="Courier New"/>
              </a:rPr>
              <a:t>passive_observer</a:t>
            </a:r>
            <a:r>
              <a:rPr lang="en-US" sz="1400" i="0" dirty="0" smtClean="0">
                <a:latin typeface="Courier New"/>
                <a:cs typeface="Courier New"/>
              </a:rPr>
              <a:t>;   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DDS_Get</a:t>
            </a:r>
            <a:r>
              <a:rPr lang="en-US" sz="1400" i="0" dirty="0" smtClean="0">
                <a:latin typeface="Courier New"/>
                <a:cs typeface="Courier New"/>
              </a:rPr>
              <a:t>&lt;T&gt; </a:t>
            </a:r>
            <a:r>
              <a:rPr lang="en-US" sz="1400" i="0" dirty="0" err="1" smtClean="0">
                <a:latin typeface="Courier New"/>
                <a:cs typeface="Courier New"/>
              </a:rPr>
              <a:t>pull_observer</a:t>
            </a:r>
            <a:r>
              <a:rPr lang="en-US" sz="1400" i="0" dirty="0" smtClean="0">
                <a:latin typeface="Courier New"/>
                <a:cs typeface="Courier New"/>
              </a:rPr>
              <a:t>;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DDS_StateListen</a:t>
            </a:r>
            <a:r>
              <a:rPr lang="en-US" sz="1400" i="0" dirty="0" smtClean="0">
                <a:latin typeface="Courier New"/>
                <a:cs typeface="Courier New"/>
              </a:rPr>
              <a:t>&lt;T&gt;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  </a:t>
            </a:r>
            <a:r>
              <a:rPr lang="en-US" sz="1400" i="0" dirty="0" err="1" smtClean="0">
                <a:latin typeface="Courier New"/>
                <a:cs typeface="Courier New"/>
              </a:rPr>
              <a:t>push_observer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2259" y="3788416"/>
            <a:ext cx="4818693" cy="1923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 smtClean="0">
                <a:latin typeface="Courier New"/>
                <a:cs typeface="Courier New"/>
              </a:rPr>
              <a:t>connector </a:t>
            </a:r>
            <a:r>
              <a:rPr lang="en-US" sz="1400" i="0" dirty="0" err="1" smtClean="0">
                <a:latin typeface="Courier New"/>
                <a:cs typeface="Courier New"/>
              </a:rPr>
              <a:t>DDS_Event</a:t>
            </a:r>
            <a:r>
              <a:rPr lang="en-US" sz="1400" i="0" dirty="0" smtClean="0">
                <a:latin typeface="Courier New"/>
                <a:cs typeface="Courier New"/>
              </a:rPr>
              <a:t>&lt;</a:t>
            </a:r>
            <a:r>
              <a:rPr lang="en-US" sz="1400" i="0" dirty="0" err="1" smtClean="0">
                <a:latin typeface="Courier New"/>
                <a:cs typeface="Courier New"/>
              </a:rPr>
              <a:t>typename</a:t>
            </a:r>
            <a:r>
              <a:rPr lang="en-US" sz="1400" i="0" dirty="0" smtClean="0">
                <a:latin typeface="Courier New"/>
                <a:cs typeface="Courier New"/>
              </a:rPr>
              <a:t> T&gt;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 : </a:t>
            </a:r>
            <a:r>
              <a:rPr lang="en-US" sz="1400" i="0" dirty="0" err="1" smtClean="0">
                <a:latin typeface="Courier New"/>
                <a:cs typeface="Courier New"/>
              </a:rPr>
              <a:t>DDS_TopicBase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DDS_Write</a:t>
            </a:r>
            <a:r>
              <a:rPr lang="en-US" sz="1400" i="0" dirty="0" smtClean="0">
                <a:latin typeface="Courier New"/>
                <a:cs typeface="Courier New"/>
              </a:rPr>
              <a:t>&lt;T&gt; supplier;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DDS_Get</a:t>
            </a:r>
            <a:r>
              <a:rPr lang="en-US" sz="1400" i="0" dirty="0" smtClean="0">
                <a:latin typeface="Courier New"/>
                <a:cs typeface="Courier New"/>
              </a:rPr>
              <a:t>&lt;T&gt; </a:t>
            </a:r>
            <a:r>
              <a:rPr lang="en-US" sz="1400" i="0" dirty="0" err="1" smtClean="0">
                <a:latin typeface="Courier New"/>
                <a:cs typeface="Courier New"/>
              </a:rPr>
              <a:t>pull_consumer</a:t>
            </a:r>
            <a:r>
              <a:rPr lang="en-US" sz="1400" i="0" dirty="0" smtClean="0">
                <a:latin typeface="Courier New"/>
                <a:cs typeface="Courier New"/>
              </a:rPr>
              <a:t>;   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err="1" smtClean="0">
                <a:latin typeface="Courier New"/>
                <a:cs typeface="Courier New"/>
              </a:rPr>
              <a:t>mirrorport</a:t>
            </a:r>
            <a:r>
              <a:rPr lang="en-US" sz="1400" i="0" dirty="0" smtClean="0">
                <a:latin typeface="Courier New"/>
                <a:cs typeface="Courier New"/>
              </a:rPr>
              <a:t> </a:t>
            </a:r>
            <a:r>
              <a:rPr lang="en-US" sz="1400" i="0" dirty="0" err="1" smtClean="0">
                <a:latin typeface="Courier New"/>
                <a:cs typeface="Courier New"/>
              </a:rPr>
              <a:t>DDS_Listen</a:t>
            </a:r>
            <a:r>
              <a:rPr lang="en-US" sz="1400" i="0" dirty="0" smtClean="0">
                <a:latin typeface="Courier New"/>
                <a:cs typeface="Courier New"/>
              </a:rPr>
              <a:t>&lt;T&gt; </a:t>
            </a:r>
            <a:r>
              <a:rPr lang="en-US" sz="1400" i="0" dirty="0" err="1" smtClean="0">
                <a:latin typeface="Courier New"/>
                <a:cs typeface="Courier New"/>
              </a:rPr>
              <a:t>push_consumer</a:t>
            </a:r>
            <a:r>
              <a:rPr lang="en-US" sz="1400" i="0" dirty="0" smtClean="0">
                <a:latin typeface="Courier New"/>
                <a:cs typeface="Courier New"/>
              </a:rPr>
              <a:t>; </a:t>
            </a:r>
          </a:p>
          <a:p>
            <a:r>
              <a:rPr lang="en-US" sz="1400" i="0" dirty="0" smtClean="0">
                <a:latin typeface="Courier New"/>
                <a:cs typeface="Courier New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15852" y="5793007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End-uses are free to define connectors more appropriate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for their use cases!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nl-NL"/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5460" name="Rectangle 3"/>
          <p:cNvSpPr>
            <a:spLocks noChangeArrowheads="1"/>
          </p:cNvSpPr>
          <p:nvPr/>
        </p:nvSpPr>
        <p:spPr bwMode="auto">
          <a:xfrm>
            <a:off x="381000" y="1042248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Initial proof of concept is a derivation of the “Hello, World!” CCM example</a:t>
            </a:r>
          </a:p>
          <a:p>
            <a:pPr marL="169863" indent="-169863">
              <a:spcBef>
                <a:spcPct val="40000"/>
              </a:spcBef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The example uses DDS to communicate a simple string between two components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Example includes a connector implemented as two fragments to accomplish DDS communication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 smtClean="0">
              <a:latin typeface="+mn-lt"/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>
              <a:latin typeface="+mn-lt"/>
              <a:ea typeface="宋体" pitchFamily="-65" charset="-128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699624" y="1447304"/>
            <a:ext cx="3187700" cy="977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699624" y="2862072"/>
            <a:ext cx="3187700" cy="977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1772525" y="4884524"/>
            <a:ext cx="5041900" cy="78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World! IDL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872794" y="1152658"/>
            <a:ext cx="5041900" cy="78740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 bwMode="auto">
          <a:xfrm>
            <a:off x="0" y="2606736"/>
            <a:ext cx="3476002" cy="1055608"/>
          </a:xfrm>
          <a:prstGeom prst="wedgeRoundRectCallout">
            <a:avLst>
              <a:gd name="adj1" fmla="val 20334"/>
              <a:gd name="adj2" fmla="val -125531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omponent </a:t>
            </a:r>
            <a:r>
              <a:rPr lang="en-US" sz="1400" i="0" dirty="0" smtClean="0">
                <a:latin typeface="Courier New"/>
                <a:cs typeface="Courier New"/>
              </a:rPr>
              <a:t>Sender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  uses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DDS_Write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&lt;string&gt;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msg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314271" y="2703437"/>
            <a:ext cx="3829729" cy="1055608"/>
          </a:xfrm>
          <a:prstGeom prst="wedgeRoundRectCallout">
            <a:avLst>
              <a:gd name="adj1" fmla="val -23212"/>
              <a:gd name="adj2" fmla="val -139250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omponent </a:t>
            </a:r>
            <a:r>
              <a:rPr lang="en-US" sz="1400" i="0" dirty="0" smtClean="0">
                <a:latin typeface="Courier New"/>
                <a:cs typeface="Courier New"/>
              </a:rPr>
              <a:t>Receiver{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  uses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DDS_RawListen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&lt;string&gt;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msg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19782" y="4304025"/>
            <a:ext cx="4994757" cy="1413153"/>
          </a:xfrm>
          <a:prstGeom prst="wedgeRoundRectCallout">
            <a:avLst>
              <a:gd name="adj1" fmla="val 30600"/>
              <a:gd name="adj2" fmla="val -235550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omponent </a:t>
            </a:r>
            <a:r>
              <a:rPr lang="en-US" sz="1400" i="0" dirty="0" err="1" smtClean="0">
                <a:latin typeface="Courier New"/>
                <a:cs typeface="Courier New"/>
              </a:rPr>
              <a:t>Hello_Connector</a:t>
            </a:r>
            <a:r>
              <a:rPr lang="en-US" sz="1400" i="0" dirty="0" smtClean="0">
                <a:latin typeface="Courier New"/>
                <a:cs typeface="Courier New"/>
              </a:rPr>
              <a:t>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  provides </a:t>
            </a:r>
            <a:r>
              <a:rPr lang="en-US" sz="1400" i="0" dirty="0" err="1" smtClean="0">
                <a:latin typeface="Courier New"/>
                <a:cs typeface="Courier New"/>
              </a:rPr>
              <a:t>DDS_Write</a:t>
            </a:r>
            <a:r>
              <a:rPr lang="en-US" sz="1400" i="0" dirty="0" smtClean="0">
                <a:latin typeface="Courier New"/>
                <a:cs typeface="Courier New"/>
              </a:rPr>
              <a:t>&lt;string&gt; </a:t>
            </a:r>
            <a:r>
              <a:rPr lang="en-US" sz="1400" i="0" dirty="0" err="1" smtClean="0">
                <a:latin typeface="Courier New"/>
                <a:cs typeface="Courier New"/>
              </a:rPr>
              <a:t>in_msg</a:t>
            </a:r>
            <a:r>
              <a:rPr lang="en-US" sz="1400" i="0" dirty="0" smtClean="0"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  provides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DDS_RawListen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&lt;string&gt; </a:t>
            </a:r>
            <a:r>
              <a:rPr lang="en-US" sz="1400" i="0" dirty="0" err="1" smtClean="0">
                <a:latin typeface="Courier New"/>
                <a:cs typeface="Courier New"/>
              </a:rPr>
              <a:t>out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_msg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/>
                <a:cs typeface="Courier New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/>
              <a:cs typeface="Courier New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We will focus on the implementation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of the components, not the connector!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rot="16200000" flipV="1">
            <a:off x="2757481" y="3481166"/>
            <a:ext cx="1503890" cy="102497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790645" y="3353109"/>
            <a:ext cx="3888217" cy="178238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Sender Component</a:t>
            </a:r>
            <a:endParaRPr lang="nl-NL" dirty="0"/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77508" name="Rectangle 3"/>
          <p:cNvSpPr>
            <a:spLocks noChangeArrowheads="1"/>
          </p:cNvSpPr>
          <p:nvPr/>
        </p:nvSpPr>
        <p:spPr bwMode="auto">
          <a:xfrm>
            <a:off x="181777" y="1019270"/>
            <a:ext cx="4524853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// Equivalent IDL3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CCM_DDS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interface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string_Writer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typedef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sequence&lt;string&gt;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stringSeq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ts val="0"/>
              </a:spcBef>
            </a:pP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void write (in string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)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  raises (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InternalError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);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 marL="169863" indent="-169863">
              <a:spcBef>
                <a:spcPts val="0"/>
              </a:spcBef>
            </a:pP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Hello_DDS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component Sender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CCM_DDS::string_Writer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push_data_data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DDS::DataWriter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push_data_dds_entity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ts val="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37370" y="2216477"/>
            <a:ext cx="4527641" cy="2462213"/>
          </a:xfrm>
          <a:prstGeom prst="rect">
            <a:avLst/>
          </a:prstGeom>
          <a:noFill/>
          <a:ln w="190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void </a:t>
            </a:r>
            <a:r>
              <a:rPr lang="en-US" sz="1400" i="0" dirty="0" err="1" smtClean="0">
                <a:latin typeface="Courier New"/>
                <a:cs typeface="Courier New"/>
              </a:rPr>
              <a:t>Sender_exec_i::ccm_activate</a:t>
            </a:r>
            <a:r>
              <a:rPr lang="en-US" sz="1400" i="0" dirty="0" smtClean="0">
                <a:latin typeface="Courier New"/>
                <a:cs typeface="Courier New"/>
              </a:rPr>
              <a:t> ()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sz="1400" i="0" dirty="0" smtClean="0">
                <a:latin typeface="Courier New"/>
                <a:cs typeface="Courier New"/>
              </a:rPr>
              <a:t>// obtain </a:t>
            </a:r>
            <a:r>
              <a:rPr lang="en-US" sz="1400" i="0" dirty="0" err="1" smtClean="0">
                <a:latin typeface="Courier New"/>
                <a:cs typeface="Courier New"/>
              </a:rPr>
              <a:t>push_data_data</a:t>
            </a:r>
            <a:r>
              <a:rPr lang="en-US" sz="1400" i="0" dirty="0" smtClean="0">
                <a:latin typeface="Courier New"/>
                <a:cs typeface="Courier New"/>
              </a:rPr>
              <a:t> connection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CCM_DDS::string_Writer_var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writer 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= </a:t>
            </a:r>
            <a:r>
              <a:rPr lang="en-US" sz="1400" i="0" dirty="0" smtClean="0">
                <a:latin typeface="Courier New"/>
                <a:cs typeface="Courier New"/>
              </a:rPr>
              <a:t>this-</a:t>
            </a:r>
            <a:r>
              <a:rPr lang="en-US" sz="1400" i="0" dirty="0" smtClean="0">
                <a:latin typeface="Courier New"/>
                <a:cs typeface="Courier New"/>
              </a:rPr>
              <a:t>&gt;context_-&gt;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  </a:t>
            </a:r>
            <a:r>
              <a:rPr lang="en-US" sz="1400" i="0" dirty="0" err="1" smtClean="0">
                <a:latin typeface="Courier New"/>
                <a:cs typeface="Courier New"/>
              </a:rPr>
              <a:t>get_connection_push_data_data</a:t>
            </a:r>
            <a:r>
              <a:rPr lang="en-US" sz="1400" i="0" dirty="0" smtClean="0">
                <a:latin typeface="Courier New"/>
                <a:cs typeface="Courier New"/>
              </a:rPr>
              <a:t> ();</a:t>
            </a:r>
          </a:p>
          <a:p>
            <a:pPr>
              <a:spcBef>
                <a:spcPts val="0"/>
              </a:spcBef>
            </a:pPr>
            <a:endParaRPr lang="en-US" sz="1400" i="0" dirty="0" smtClean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// use the </a:t>
            </a:r>
            <a:r>
              <a:rPr lang="en-US" sz="1400" i="0" dirty="0" err="1" smtClean="0">
                <a:latin typeface="Courier New"/>
                <a:cs typeface="Courier New"/>
              </a:rPr>
              <a:t>string_Writer</a:t>
            </a:r>
            <a:r>
              <a:rPr lang="en-US" sz="1400" i="0" dirty="0" smtClean="0">
                <a:latin typeface="Courier New"/>
                <a:cs typeface="Courier New"/>
              </a:rPr>
              <a:t> to publish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  writer-&gt;write (“Hello, world!”);</a:t>
            </a:r>
          </a:p>
          <a:p>
            <a:pPr>
              <a:spcBef>
                <a:spcPts val="0"/>
              </a:spcBef>
            </a:pPr>
            <a:endParaRPr lang="en-US" sz="1400" i="0" dirty="0" smtClean="0">
              <a:latin typeface="Courier New"/>
              <a:cs typeface="Courier New"/>
            </a:endParaRP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/>
                <a:cs typeface="Courier New"/>
              </a:rPr>
              <a:t>}</a:t>
            </a:r>
            <a:endParaRPr lang="en-US" sz="1400" i="0" dirty="0"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465378" y="3038315"/>
            <a:ext cx="2328413" cy="214176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3436588" y="3050767"/>
            <a:ext cx="1257591" cy="89655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ounded Rectangular Callout 10"/>
          <p:cNvSpPr/>
          <p:nvPr/>
        </p:nvSpPr>
        <p:spPr bwMode="auto">
          <a:xfrm>
            <a:off x="5704298" y="1033525"/>
            <a:ext cx="3439702" cy="919401"/>
          </a:xfrm>
          <a:prstGeom prst="wedgeRoundRectCallout">
            <a:avLst>
              <a:gd name="adj1" fmla="val 1892"/>
              <a:gd name="adj2" fmla="val 88052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i="0" dirty="0" err="1" smtClean="0">
                <a:latin typeface="Arial" pitchFamily="-65" charset="0"/>
              </a:rPr>
              <a:t>ccm_activate</a:t>
            </a:r>
            <a:r>
              <a:rPr lang="en-US" sz="1600" i="0" dirty="0" smtClean="0">
                <a:latin typeface="Arial" pitchFamily="-65" charset="0"/>
              </a:rPr>
              <a:t> is invoked on a component instance to indicate that it may begin execution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2677052" y="1008621"/>
            <a:ext cx="2901177" cy="646986"/>
          </a:xfrm>
          <a:prstGeom prst="wedgeRoundRectCallout">
            <a:avLst>
              <a:gd name="adj1" fmla="val 28953"/>
              <a:gd name="adj2" fmla="val 220859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A component-specific context maintains connection info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059157" y="4881227"/>
            <a:ext cx="3847484" cy="1736646"/>
          </a:xfrm>
          <a:prstGeom prst="wedgeRoundRectCallout">
            <a:avLst>
              <a:gd name="adj1" fmla="val 203"/>
              <a:gd name="adj2" fmla="val -89508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This passes the string </a:t>
            </a:r>
            <a:r>
              <a:rPr lang="en-US" sz="1600" i="0" dirty="0" smtClean="0">
                <a:latin typeface="Arial" pitchFamily="-65" charset="0"/>
              </a:rPr>
              <a:t>over the local interface to the connector.  All DDS setup (domain, </a:t>
            </a:r>
            <a:r>
              <a:rPr lang="en-US" sz="1600" i="0" dirty="0" err="1" smtClean="0">
                <a:latin typeface="Arial" pitchFamily="-65" charset="0"/>
              </a:rPr>
              <a:t>QoS</a:t>
            </a:r>
            <a:r>
              <a:rPr lang="en-US" sz="1600" i="0" dirty="0" smtClean="0">
                <a:latin typeface="Arial" pitchFamily="-65" charset="0"/>
              </a:rPr>
              <a:t>, topic, etc) is handled by the connector and is entirely hidden from the application developer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</a:t>
            </a:r>
            <a:r>
              <a:rPr lang="en-US" dirty="0" smtClean="0"/>
              <a:t> Equivalent IDL3</a:t>
            </a:r>
            <a:endParaRPr lang="nl-NL" dirty="0"/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2628" name="Rectangle 3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Hello_DDS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component Receiver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CCM_DDS::string_Reader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read_message_data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CCM_DDS::ListenerControl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read_message_control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provides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CCM_DDS::string_RawListener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read_message_listener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uses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DDS::DataReader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read_message_dds_entity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provides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CCM_DDS::PortStatusListener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read_message_status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;</a:t>
            </a:r>
          </a:p>
          <a:p>
            <a:pPr marL="169863" indent="-169863">
              <a:spcBef>
                <a:spcPct val="40000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84438" y="3212645"/>
            <a:ext cx="6437376" cy="224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84438" y="2593014"/>
            <a:ext cx="6424925" cy="5698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046707" y="1158047"/>
            <a:ext cx="4656825" cy="1021556"/>
          </a:xfrm>
          <a:prstGeom prst="wedgeRoundRectCallout">
            <a:avLst>
              <a:gd name="adj1" fmla="val -51849"/>
              <a:gd name="adj2" fmla="val 90536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May be used by the receiver to either poll for new updates or configure the types of updates provided to the </a:t>
            </a:r>
            <a:r>
              <a:rPr lang="en-US" i="0" dirty="0" err="1" smtClean="0">
                <a:latin typeface="Arial" pitchFamily="-65" charset="0"/>
              </a:rPr>
              <a:t>RawListener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2826469" y="5242338"/>
            <a:ext cx="4856048" cy="715089"/>
          </a:xfrm>
          <a:prstGeom prst="wedgeRoundRectCallout">
            <a:avLst>
              <a:gd name="adj1" fmla="val -39038"/>
              <a:gd name="adj2" fmla="val -220395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Provides status information to the receiver (e.g., </a:t>
            </a:r>
            <a:r>
              <a:rPr lang="en-US" i="0" dirty="0" smtClean="0">
                <a:latin typeface="Arial" pitchFamily="-65" charset="0"/>
              </a:rPr>
              <a:t>missed deadlines, lost samples, etc.)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038924" y="4109196"/>
            <a:ext cx="5105076" cy="715089"/>
          </a:xfrm>
          <a:prstGeom prst="wedgeRoundRectCallout">
            <a:avLst>
              <a:gd name="adj1" fmla="val 10386"/>
              <a:gd name="adj2" fmla="val -111605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Pushes new instance updates to the receiver upon receipt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0" y="4432951"/>
            <a:ext cx="2789115" cy="1940957"/>
          </a:xfrm>
          <a:prstGeom prst="wedgeRoundRectCallout">
            <a:avLst>
              <a:gd name="adj1" fmla="val 8631"/>
              <a:gd name="adj2" fmla="val -87589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The IDL representation of the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DataReader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entity associated with this connector.  Used to access more advanced features.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87421" y="3489566"/>
            <a:ext cx="6437376" cy="224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87421" y="3788417"/>
            <a:ext cx="6437376" cy="2241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The Hello,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World prototype currently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implements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the </a:t>
            </a:r>
            <a:r>
              <a:rPr kumimoji="0" lang="en-US" sz="2400" b="1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RawListener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port and part of the Reader port.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Receiver</a:t>
            </a:r>
            <a:endParaRPr lang="nl-NL" dirty="0"/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1604" name="Rectangle 3"/>
          <p:cNvSpPr>
            <a:spLocks noChangeArrowheads="1"/>
          </p:cNvSpPr>
          <p:nvPr/>
        </p:nvSpPr>
        <p:spPr bwMode="auto">
          <a:xfrm>
            <a:off x="0" y="976555"/>
            <a:ext cx="4470054" cy="193723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module 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CCM_DDS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interface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string_RawListener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  void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on_data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(in string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           in </a:t>
            </a:r>
            <a:r>
              <a:rPr lang="en-US" altLang="zh-CN" sz="1400" i="0" dirty="0" err="1">
                <a:latin typeface="Courier New" charset="0"/>
                <a:ea typeface="宋体" pitchFamily="-65" charset="-128"/>
                <a:cs typeface="Courier New" charset="0"/>
              </a:rPr>
              <a:t>ReadInfo</a:t>
            </a: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info);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  };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9860" y="2453066"/>
            <a:ext cx="4624140" cy="3731791"/>
          </a:xfrm>
          <a:prstGeom prst="rect">
            <a:avLst/>
          </a:prstGeom>
          <a:noFill/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class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RawListener_exec_i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: public virtual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CCM_DDS::CCM_string_RawListener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public virtual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CORBA::LocalObject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public: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virtual void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on_data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(const char *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const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CCM_DDS::ReadInfo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&amp; info)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printf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(“Received message &lt;%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s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&gt;\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n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”,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      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an_instance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);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}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</a:p>
          <a:p>
            <a:pPr>
              <a:spcBef>
                <a:spcPts val="72"/>
              </a:spcBef>
            </a:pPr>
            <a:endParaRPr lang="en-US" sz="1400" dirty="0"/>
          </a:p>
        </p:txBody>
      </p:sp>
      <p:sp>
        <p:nvSpPr>
          <p:cNvPr id="6" name="Bent Arrow 5"/>
          <p:cNvSpPr/>
          <p:nvPr/>
        </p:nvSpPr>
        <p:spPr bwMode="auto">
          <a:xfrm rot="5400000">
            <a:off x="5453684" y="921513"/>
            <a:ext cx="535442" cy="250276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8922"/>
            </a:avLst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935432" y="1083334"/>
            <a:ext cx="2208568" cy="681038"/>
          </a:xfrm>
          <a:prstGeom prst="wedgeRoundRectCallout">
            <a:avLst>
              <a:gd name="adj1" fmla="val -38874"/>
              <a:gd name="adj2" fmla="val 148919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RawListener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Facet Implementation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532311" y="1098761"/>
            <a:ext cx="2373420" cy="681038"/>
          </a:xfrm>
          <a:prstGeom prst="wedgeRoundRectCallout">
            <a:avLst>
              <a:gd name="adj1" fmla="val -89050"/>
              <a:gd name="adj2" fmla="val 32249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Type-</a:t>
            </a:r>
            <a:r>
              <a:rPr lang="en-US" sz="1700" i="0" dirty="0" smtClean="0">
                <a:latin typeface="Arial" pitchFamily="-65" charset="0"/>
              </a:rPr>
              <a:t>specific </a:t>
            </a:r>
            <a:r>
              <a:rPr lang="en-US" sz="1700" i="0" dirty="0" err="1" smtClean="0">
                <a:latin typeface="Arial" pitchFamily="-65" charset="0"/>
              </a:rPr>
              <a:t>RawListener</a:t>
            </a:r>
            <a:r>
              <a:rPr lang="en-US" sz="1700" i="0" dirty="0" smtClean="0">
                <a:latin typeface="Arial" pitchFamily="-65" charset="0"/>
              </a:rPr>
              <a:t> Interface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3235729"/>
            <a:ext cx="4470054" cy="247796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class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Receiver_exec_i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: public virtual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Receiver_Exec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,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public virtual 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CORBA::LocalObject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virtual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::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CCM_DDS::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CCM_string_RawListener_ptr</a:t>
            </a:r>
            <a:endParaRPr lang="en-US" altLang="zh-CN" sz="1400" i="0" dirty="0" smtClean="0">
              <a:latin typeface="Courier New" charset="0"/>
              <a:ea typeface="宋体" pitchFamily="-65" charset="-128"/>
              <a:cs typeface="Courier New" charset="0"/>
            </a:endParaRP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 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get_read_message_listener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(void) {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return new </a:t>
            </a:r>
            <a:r>
              <a:rPr lang="en-US" altLang="zh-CN" sz="1400" i="0" dirty="0" err="1" smtClean="0">
                <a:latin typeface="Courier New" charset="0"/>
                <a:ea typeface="宋体" pitchFamily="-65" charset="-128"/>
                <a:cs typeface="Courier New" charset="0"/>
              </a:rPr>
              <a:t>RawListener_exec_i</a:t>
            </a: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();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  } </a:t>
            </a:r>
          </a:p>
          <a:p>
            <a:pPr marL="169863" indent="-169863">
              <a:spcBef>
                <a:spcPts val="72"/>
              </a:spcBef>
            </a:pPr>
            <a:r>
              <a:rPr lang="en-US" altLang="zh-CN" sz="1400" i="0" dirty="0" smtClean="0">
                <a:latin typeface="Courier New" charset="0"/>
                <a:ea typeface="宋体" pitchFamily="-65" charset="-128"/>
                <a:cs typeface="Courier New" charset="0"/>
              </a:rPr>
              <a:t>};</a:t>
            </a:r>
            <a:endParaRPr lang="en-US" altLang="zh-CN" sz="1400" i="0" dirty="0">
              <a:latin typeface="Courier New" charset="0"/>
              <a:ea typeface="宋体" pitchFamily="-65" charset="-128"/>
              <a:cs typeface="Courier New" charset="0"/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910873" y="5887522"/>
            <a:ext cx="3021624" cy="970478"/>
          </a:xfrm>
          <a:prstGeom prst="wedgeRoundRectCallout">
            <a:avLst>
              <a:gd name="adj1" fmla="val -1559"/>
              <a:gd name="adj2" fmla="val -125573"/>
              <a:gd name="adj3" fmla="val 16667"/>
            </a:avLst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Component executor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read_message_listener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navigation method.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Hello, World 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$CIAO_ROOT/connectors/dds4ccm/examples/Hello</a:t>
            </a:r>
          </a:p>
          <a:p>
            <a:r>
              <a:rPr lang="en-US" dirty="0" smtClean="0"/>
              <a:t>A full implementation has been created</a:t>
            </a:r>
          </a:p>
          <a:p>
            <a:pPr lvl="1"/>
            <a:r>
              <a:rPr lang="en-US" dirty="0" smtClean="0"/>
              <a:t>Sender component and connector fragment</a:t>
            </a:r>
          </a:p>
          <a:p>
            <a:pPr lvl="1"/>
            <a:r>
              <a:rPr lang="en-US" dirty="0" smtClean="0"/>
              <a:t>Receiver component and connector fragment</a:t>
            </a:r>
          </a:p>
          <a:p>
            <a:pPr lvl="1"/>
            <a:r>
              <a:rPr lang="en-US" dirty="0" smtClean="0"/>
              <a:t>Non-CCM DDS sender</a:t>
            </a:r>
          </a:p>
          <a:p>
            <a:pPr lvl="1"/>
            <a:r>
              <a:rPr lang="en-US" dirty="0" smtClean="0"/>
              <a:t>Non-CCM DDS receiver</a:t>
            </a:r>
          </a:p>
          <a:p>
            <a:r>
              <a:rPr lang="en-US" dirty="0" smtClean="0"/>
              <a:t>Multiple test scenarios</a:t>
            </a:r>
          </a:p>
          <a:p>
            <a:pPr lvl="1"/>
            <a:r>
              <a:rPr lang="en-US" dirty="0" smtClean="0"/>
              <a:t>One to one</a:t>
            </a:r>
          </a:p>
          <a:p>
            <a:pPr lvl="1"/>
            <a:r>
              <a:rPr lang="en-US" dirty="0" smtClean="0"/>
              <a:t>Many to one</a:t>
            </a:r>
          </a:p>
          <a:p>
            <a:pPr lvl="1"/>
            <a:r>
              <a:rPr lang="en-US" dirty="0" smtClean="0"/>
              <a:t>One to many</a:t>
            </a:r>
          </a:p>
          <a:p>
            <a:pPr lvl="1"/>
            <a:r>
              <a:rPr lang="en-US" dirty="0" smtClean="0"/>
              <a:t>Interoperability with non-CCM DDS programs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40755" y="5842815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The full source code for this example is available in CIAO 0.7.3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17463" y="6242050"/>
            <a:ext cx="700087" cy="488950"/>
          </a:xfrm>
          <a:prstGeom prst="rect">
            <a:avLst/>
          </a:prstGeom>
          <a:noFill/>
        </p:spPr>
        <p:txBody>
          <a:bodyPr/>
          <a:lstStyle/>
          <a:p>
            <a:fld id="{5CB601B8-8FA2-AE48-A3A2-26C7472E0B50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285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>
                <a:solidFill>
                  <a:srgbClr val="FF3300"/>
                </a:solidFill>
              </a:rPr>
              <a:t>AMI4CCM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Deliver Asynchronous Method Invocation to CCM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AMI4CCM </a:t>
            </a:r>
            <a:r>
              <a:rPr lang="en-US" altLang="zh-CN" sz="2200" i="0" dirty="0" smtClean="0">
                <a:ea typeface="宋体" pitchFamily="-65" charset="-128"/>
                <a:cs typeface="Times New Roman" charset="0"/>
              </a:rPr>
              <a:t>will use </a:t>
            </a:r>
            <a:r>
              <a:rPr lang="en-US" altLang="zh-CN" sz="2200" i="0" dirty="0">
                <a:ea typeface="宋体" pitchFamily="-65" charset="-128"/>
                <a:cs typeface="Times New Roman" charset="0"/>
              </a:rPr>
              <a:t>IDL3</a:t>
            </a:r>
            <a:r>
              <a:rPr lang="en-US" altLang="zh-CN" sz="2200" i="0" dirty="0" smtClean="0">
                <a:ea typeface="宋体" pitchFamily="-65" charset="-128"/>
                <a:cs typeface="Times New Roman" charset="0"/>
              </a:rPr>
              <a:t>+ </a:t>
            </a:r>
            <a:r>
              <a:rPr lang="en-US" altLang="zh-CN" sz="2200" i="0" dirty="0" err="1" smtClean="0">
                <a:ea typeface="宋体" pitchFamily="-65" charset="-128"/>
                <a:cs typeface="Times New Roman" charset="0"/>
              </a:rPr>
              <a:t>porttype</a:t>
            </a:r>
            <a:r>
              <a:rPr lang="en-US" altLang="zh-CN" sz="2200" i="0" dirty="0" smtClean="0">
                <a:ea typeface="宋体" pitchFamily="-65" charset="-128"/>
                <a:cs typeface="Times New Roman" charset="0"/>
              </a:rPr>
              <a:t>/port/</a:t>
            </a:r>
            <a:r>
              <a:rPr lang="en-US" altLang="zh-CN" sz="2200" i="0" dirty="0" err="1" smtClean="0">
                <a:ea typeface="宋体" pitchFamily="-65" charset="-128"/>
                <a:cs typeface="Times New Roman" charset="0"/>
              </a:rPr>
              <a:t>mirrorport</a:t>
            </a:r>
            <a:endParaRPr lang="en-US" altLang="zh-CN" sz="2200" i="0" dirty="0" smtClean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 smtClean="0">
                <a:ea typeface="宋体" pitchFamily="-65" charset="-128"/>
                <a:cs typeface="Times New Roman" charset="0"/>
              </a:rPr>
              <a:t>AMI4CCM doesn’t use </a:t>
            </a:r>
            <a:r>
              <a:rPr lang="en-US" altLang="zh-CN" sz="2200" i="0" dirty="0" err="1" smtClean="0">
                <a:ea typeface="宋体" pitchFamily="-65" charset="-128"/>
                <a:cs typeface="Times New Roman" charset="0"/>
              </a:rPr>
              <a:t>templated</a:t>
            </a:r>
            <a:r>
              <a:rPr lang="en-US" altLang="zh-CN" sz="2200" i="0" dirty="0" smtClean="0">
                <a:ea typeface="宋体" pitchFamily="-65" charset="-128"/>
                <a:cs typeface="Times New Roman" charset="0"/>
              </a:rPr>
              <a:t> interfaces</a:t>
            </a:r>
            <a:endParaRPr lang="en-US" altLang="zh-CN" sz="2200" i="0" dirty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AMI4CCM defines as set of rules to for implied IDL3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Callback model only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2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Results iteration 2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806470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DDS4CCM first initial prototype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Reported a list with issues to the OMG for discussion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Some issues caused uncertainties for the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Started IDL3+ implementation in the TAO_IDL front end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Worked on a first concept of AMI4CCM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Delayed implementing more DDS ports in the prototype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Delayed detailed spec compliance check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7748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Tooling will generate an AMI fragment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 fragment will handle the asynchronous invocation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AMI fragment uses CORBA AMI (but could use other mechanisms like DDS)</a:t>
            </a:r>
          </a:p>
        </p:txBody>
      </p:sp>
      <p:pic>
        <p:nvPicPr>
          <p:cNvPr id="28774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063" y="3600450"/>
            <a:ext cx="5360987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AMI4CCM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TAO_IDL compiler will be extended to generate the fragment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200" i="0" dirty="0">
                <a:ea typeface="宋体" pitchFamily="-65" charset="-128"/>
                <a:cs typeface="Times New Roman" charset="0"/>
              </a:rPr>
              <a:t>Set of new implied ports generated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2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Example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1377843" y="1139253"/>
            <a:ext cx="5847415" cy="1446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en-US" sz="1400" i="0" dirty="0" err="1" smtClean="0">
                <a:latin typeface="Courier New" charset="0"/>
                <a:ea typeface="Courier New" charset="0"/>
                <a:cs typeface="Courier New" charset="0"/>
              </a:rPr>
              <a:t>MyFoo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 long </a:t>
            </a:r>
            <a:r>
              <a:rPr lang="en-US" sz="1400" i="0" dirty="0" err="1" smtClean="0">
                <a:latin typeface="Courier New" charset="0"/>
                <a:ea typeface="Courier New" charset="0"/>
                <a:cs typeface="Courier New" charset="0"/>
              </a:rPr>
              <a:t>foo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  in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string </a:t>
            </a:r>
            <a:r>
              <a:rPr lang="en-US" sz="1400" i="0" dirty="0" err="1" smtClean="0">
                <a:latin typeface="Courier New" charset="0"/>
                <a:ea typeface="Courier New" charset="0"/>
                <a:cs typeface="Courier New" charset="0"/>
              </a:rPr>
              <a:t>in_str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, out string answer)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   raises (</a:t>
            </a:r>
            <a:r>
              <a:rPr lang="en-US" sz="1400" i="0" dirty="0" err="1" smtClean="0">
                <a:latin typeface="Courier New" charset="0"/>
                <a:ea typeface="Courier New" charset="0"/>
                <a:cs typeface="Courier New" charset="0"/>
              </a:rPr>
              <a:t>my_exception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0"/>
              </a:spcBef>
            </a:pPr>
            <a:endParaRPr lang="en-US" sz="1400" i="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05984" y="2788171"/>
            <a:ext cx="3701322" cy="338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Implied IDL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en-US" sz="1400" i="0" dirty="0" err="1" smtClean="0">
                <a:latin typeface="Courier New" charset="0"/>
                <a:ea typeface="Courier New" charset="0"/>
                <a:cs typeface="Courier New" charset="0"/>
              </a:rPr>
              <a:t>AMI_MyFoo_callback</a:t>
            </a:r>
            <a:endParaRPr lang="en-US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en-US" sz="1400" i="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  void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foo_callback_handler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long result, </a:t>
            </a:r>
            <a:endParaRPr lang="en-US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string answer);</a:t>
            </a:r>
          </a:p>
          <a:p>
            <a:pPr>
              <a:spcBef>
                <a:spcPts val="0"/>
              </a:spcBef>
            </a:pP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  void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foo_callback_excep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InternalException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sz="1400" i="0" dirty="0" err="1" smtClean="0">
                <a:latin typeface="Courier New" charset="0"/>
                <a:ea typeface="Courier New" charset="0"/>
                <a:cs typeface="Courier New" charset="0"/>
              </a:rPr>
              <a:t>exception_holder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endParaRPr lang="en-US" sz="1400" i="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18154" y="2723214"/>
            <a:ext cx="4425846" cy="338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en-US" sz="1400" i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AMI_MyFoo</a:t>
            </a:r>
            <a:endParaRPr lang="en-US" sz="1400" i="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  void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sendc_foo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AMI_MyFoo_callback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cb_handler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,</a:t>
            </a:r>
          </a:p>
          <a:p>
            <a:pPr>
              <a:spcBef>
                <a:spcPts val="0"/>
              </a:spcBef>
            </a:pP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in string </a:t>
            </a:r>
            <a:r>
              <a:rPr lang="en-US" sz="1400" i="0" dirty="0" err="1">
                <a:latin typeface="Courier New" charset="0"/>
                <a:ea typeface="Courier New" charset="0"/>
                <a:cs typeface="Courier New" charset="0"/>
              </a:rPr>
              <a:t>in_str</a:t>
            </a: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0"/>
              </a:spcBef>
            </a:pPr>
            <a:endParaRPr lang="en-US" sz="14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Receiver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0820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000" i="0" dirty="0" smtClean="0">
                <a:latin typeface="+mn-lt"/>
                <a:ea typeface="Courier New" charset="0"/>
                <a:cs typeface="Courier New" charset="0"/>
              </a:rPr>
              <a:t>Doesn’t see anything of AMI</a:t>
            </a:r>
          </a:p>
          <a:p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component </a:t>
            </a:r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Receiver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  // provides 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  provides MyFoo do_my_foo;</a:t>
            </a:r>
          </a:p>
          <a:p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Sender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1844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b="1" i="0">
                <a:latin typeface="Courier New" charset="0"/>
                <a:ea typeface="Courier New" charset="0"/>
                <a:cs typeface="Courier New" charset="0"/>
              </a:rPr>
              <a:t>// SENDER COMPONENT</a:t>
            </a: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for asynch invocation.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uses CCM_AMI::AMI_MyFoo run_asynch_my_foo;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for synchronous invocation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uses MyFoo run_my_foo;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// provides the callback function/exception for the AMI component.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  provides CCM_AMI::AMI_MyFoo_callback the_my_foo_callback;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};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AMI Fragment</a:t>
            </a: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component AMI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provides the interface for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provides CCM_AMI::AMI_MyFoo perform_asynch_my_foo;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uses the interface of the Receiver ('server')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uses MyFoo my_foo_receiver;</a:t>
            </a:r>
          </a:p>
          <a:p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// uses the callback interface of the sender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  uses CCM_AMI::AMI_MyFoo_callback callback_my_foo;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r>
              <a:rPr lang="nl-NL" sz="1100" i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Implement the callback handler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81000" y="1343025"/>
            <a:ext cx="3958651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class  Callback_exec_i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: public virtual 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::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CCM_AMI::CCM_AMI_MyFoo_callback,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public 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virtual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::CORBA::LocalObject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public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virtual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void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foo_callback_handler (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::CORBA::Long result,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const char * answer);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virtual void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foo_callback_excep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const ::CCM_AMI::InternalException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&amp;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exception_holder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1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 dirty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00534" y="1343025"/>
            <a:ext cx="371881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void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Callback_exec_i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::foo_callback_handler (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::CORBA::Long result,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 const char * answer)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printf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(“Answer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&lt;%s&gt;\n",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answer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void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Callback_exec_i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::foo_callback_excep (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const ::CCM_AMI::InternalException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&amp;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exception_holder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printf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(“Exception &lt;%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s&gt;\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n“,    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exception_holder.error_string.in </a:t>
            </a: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nl-NL" sz="11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0"/>
              </a:spcBef>
            </a:pPr>
            <a: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100" i="0" dirty="0" smtClean="0">
                <a:latin typeface="Courier New" charset="0"/>
                <a:ea typeface="Courier New" charset="0"/>
                <a:cs typeface="Courier New" charset="0"/>
              </a:rPr>
            </a:b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Invoking the asynchronous callback</a:t>
            </a: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::CCM_AMI::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AMI_MyFoo_var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my_foo_ami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=</a:t>
            </a:r>
          </a:p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     this-&gt;context_-&gt;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get_connection_run_asynch_my_foo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my_foo_ami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_-&gt;</a:t>
            </a:r>
            <a:r>
              <a:rPr lang="en-US" sz="1100" i="0" dirty="0" err="1" smtClean="0">
                <a:latin typeface="Courier New" charset="0"/>
                <a:ea typeface="Courier New" charset="0"/>
                <a:cs typeface="Courier New" charset="0"/>
              </a:rPr>
              <a:t>sendc_foo</a:t>
            </a:r>
            <a:r>
              <a:rPr lang="en-US" sz="1100" i="0" dirty="0" smtClean="0">
                <a:latin typeface="Courier New" charset="0"/>
                <a:ea typeface="Courier New" charset="0"/>
                <a:cs typeface="Courier New" charset="0"/>
              </a:rPr>
              <a:t> ("Do something asynchronous");</a:t>
            </a:r>
            <a:endParaRPr lang="nl-NL" sz="1100" i="0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Prototype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2200" i="0" dirty="0" smtClean="0">
                <a:latin typeface="+mn-lt"/>
                <a:ea typeface="宋体" pitchFamily="-65" charset="-128"/>
                <a:cs typeface="Times New Roman" charset="0"/>
              </a:rPr>
              <a:t>$CIAO_ROOT/connectors/ami4ccm/examples/Hello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Sender component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Receiver component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AMI connector </a:t>
            </a:r>
            <a:endParaRPr lang="nl-NL" sz="2200" i="0" dirty="0">
              <a:latin typeface="+mn-lt"/>
              <a:ea typeface="Courier New" charset="0"/>
              <a:cs typeface="Courier New" charset="0"/>
            </a:endParaRP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Deployment plan for these 3 components</a:t>
            </a:r>
            <a:r>
              <a:rPr lang="nl-NL" sz="2200" i="0" dirty="0">
                <a:latin typeface="+mn-lt"/>
                <a:ea typeface="Courier New" charset="0"/>
                <a:cs typeface="Courier New" charset="0"/>
              </a:rPr>
              <a:t/>
            </a:r>
            <a:br>
              <a:rPr lang="nl-NL" sz="2200" i="0" dirty="0">
                <a:latin typeface="+mn-lt"/>
                <a:ea typeface="Courier New" charset="0"/>
                <a:cs typeface="Courier New" charset="0"/>
              </a:rPr>
            </a:br>
            <a:endParaRPr lang="nl-NL" sz="2200" i="0" dirty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Possible OMG Process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AMI4CCM port part anymore of DDS4CCM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Standardization will take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Request for Proposal (RFP)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Respond to the proposal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Agree on a beta 1 specification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Finalization Task Force (FTF)</a:t>
            </a:r>
          </a:p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Time commitment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4 visits to a OMG meeting, each one week</a:t>
            </a:r>
          </a:p>
          <a:p>
            <a:pPr lvl="1"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Around 2 weeks of work for each meeting</a:t>
            </a:r>
          </a:p>
          <a:p>
            <a:pPr lvl="1">
              <a:buFont typeface="Arial" pitchFamily="34" charset="0"/>
              <a:buChar char="•"/>
            </a:pP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  <a:p>
            <a:pPr lvl="1">
              <a:buFont typeface="Arial" pitchFamily="34" charset="0"/>
              <a:buChar char="•"/>
            </a:pP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  <a:p>
            <a:pPr>
              <a:buFont typeface="Arial" pitchFamily="34" charset="0"/>
              <a:buChar char="•"/>
            </a:pPr>
            <a:endParaRPr lang="nl-NL" sz="2200" i="0" dirty="0">
              <a:latin typeface="+mn-lt"/>
              <a:ea typeface="Courier New" charset="0"/>
              <a:cs typeface="Courier New" charset="0"/>
            </a:endParaRPr>
          </a:p>
          <a:p>
            <a:r>
              <a:rPr lang="nl-NL" sz="2200" i="0" dirty="0">
                <a:latin typeface="+mn-lt"/>
                <a:ea typeface="Courier New" charset="0"/>
                <a:cs typeface="Courier New" charset="0"/>
              </a:rPr>
              <a:t/>
            </a:r>
            <a:br>
              <a:rPr lang="nl-NL" sz="2200" i="0" dirty="0">
                <a:latin typeface="+mn-lt"/>
                <a:ea typeface="Courier New" charset="0"/>
                <a:cs typeface="Courier New" charset="0"/>
              </a:rPr>
            </a:br>
            <a:endParaRPr lang="nl-NL" sz="2200" i="0" dirty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Iteration 3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806470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Use RTI </a:t>
            </a: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Corba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Compatibility kit for the prototype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Add support for specifying QoS using a XML file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Finalize IDL2+/IDL3+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err="1" smtClean="0">
                <a:ea typeface="宋体" pitchFamily="-65" charset="-128"/>
                <a:cs typeface="Times New Roman" charset="0"/>
              </a:rPr>
              <a:t>Templated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interfaces, modules, ports, and connectors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Modeling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94915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381000" y="13430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nl-NL" sz="2200" i="0" dirty="0" smtClean="0">
                <a:latin typeface="+mn-lt"/>
                <a:ea typeface="Courier New" charset="0"/>
                <a:cs typeface="Courier New" charset="0"/>
              </a:rPr>
              <a:t>Working modeling environment must be avaible for making larger tests</a:t>
            </a:r>
          </a:p>
          <a:p>
            <a:pPr>
              <a:buFont typeface="Arial" pitchFamily="34" charset="0"/>
              <a:buChar char="•"/>
            </a:pPr>
            <a:r>
              <a:rPr lang="en-US" sz="2200" i="0" dirty="0" smtClean="0">
                <a:latin typeface="+mn-lt"/>
                <a:ea typeface="Courier New" charset="0"/>
                <a:cs typeface="Courier New" charset="0"/>
              </a:rPr>
              <a:t>Runtime and modeling efforts should be synchronized</a:t>
            </a:r>
            <a:endParaRPr lang="nl-NL" sz="2200" i="0" dirty="0" smtClean="0">
              <a:latin typeface="+mn-lt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F5EAC2B-714A-C24E-A801-C1792E385BC6}" type="slidenum">
              <a:rPr lang="zh-CN" altLang="en-US"/>
              <a:pPr/>
              <a:t>6</a:t>
            </a:fld>
            <a:endParaRPr lang="en-US" altLang="zh-CN" dirty="0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275" y="1066800"/>
            <a:ext cx="7213600" cy="5019675"/>
          </a:xfrm>
          <a:noFill/>
        </p:spPr>
        <p:txBody>
          <a:bodyPr anchor="ctr" anchorCtr="1"/>
          <a:lstStyle/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  <a:p>
            <a:pPr algn="ctr" eaLnBrk="1" hangingPunct="1">
              <a:buFont typeface="Wingdings" charset="2"/>
              <a:buNone/>
            </a:pPr>
            <a:r>
              <a:rPr lang="en-US" altLang="zh-CN" sz="5400" dirty="0">
                <a:solidFill>
                  <a:srgbClr val="FF3300"/>
                </a:solidFill>
              </a:rPr>
              <a:t>IDL3+</a:t>
            </a:r>
          </a:p>
          <a:p>
            <a:pPr algn="ctr" eaLnBrk="1" hangingPunct="1">
              <a:buFont typeface="Wingdings" charset="2"/>
              <a:buNone/>
            </a:pPr>
            <a:endParaRPr lang="zh-CN" altLang="en-US" sz="54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Grouping Related Services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  <p:sp>
        <p:nvSpPr>
          <p:cNvPr id="260100" name="Rectangle 3"/>
          <p:cNvSpPr>
            <a:spLocks noChangeArrowheads="1"/>
          </p:cNvSpPr>
          <p:nvPr/>
        </p:nvSpPr>
        <p:spPr bwMode="auto">
          <a:xfrm>
            <a:off x="0" y="1058429"/>
            <a:ext cx="6985238" cy="5161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Context - Components may have one or more facets or receptacles that are related as part of the implementation of a cohesive service</a:t>
            </a: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Problem – 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No semantic information about these groupings are captured in IDL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Makes it difficult and error prone to plan deployments that are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correct by construction</a:t>
            </a:r>
            <a:endParaRPr lang="en-US" altLang="zh-CN" sz="2000" i="0" dirty="0" smtClean="0">
              <a:ea typeface="宋体" pitchFamily="-65" charset="-128"/>
              <a:cs typeface="Times New Roman" charset="0"/>
            </a:endParaRPr>
          </a:p>
          <a:p>
            <a:pPr marL="169863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Solution – Create an ‘extended’ port type that may be offered by a component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Requires new IDL keywords to define a grouping of related facets and receptacles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Provides for </a:t>
            </a:r>
            <a:r>
              <a:rPr lang="en-US" altLang="zh-CN" sz="2000" dirty="0" smtClean="0">
                <a:ea typeface="宋体" pitchFamily="-65" charset="-128"/>
                <a:cs typeface="Times New Roman" charset="0"/>
              </a:rPr>
              <a:t>parameterization</a:t>
            </a:r>
            <a:r>
              <a:rPr lang="en-US" altLang="zh-CN" sz="2000" i="0" dirty="0" smtClean="0">
                <a:ea typeface="宋体" pitchFamily="-65" charset="-128"/>
                <a:cs typeface="Times New Roman" charset="0"/>
              </a:rPr>
              <a:t> for services that may be generic with respect to its data type.</a:t>
            </a:r>
          </a:p>
          <a:p>
            <a:pPr marL="627063" lvl="1" indent="-169863">
              <a:spcBef>
                <a:spcPct val="40000"/>
              </a:spcBef>
              <a:buFontTx/>
              <a:buChar char="•"/>
            </a:pPr>
            <a:endParaRPr lang="en-US" altLang="zh-CN" sz="2000" i="0" dirty="0">
              <a:ea typeface="宋体" pitchFamily="-65" charset="-128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IDL3+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Extension of the IDL3 language</a:t>
            </a:r>
          </a:p>
          <a:p>
            <a:pPr lvl="1"/>
            <a:r>
              <a:rPr lang="en-US" dirty="0" smtClean="0"/>
              <a:t>Defined in the DDS for Lightweight CCM specification (DDS4CCM)</a:t>
            </a:r>
          </a:p>
          <a:p>
            <a:pPr lvl="1"/>
            <a:r>
              <a:rPr lang="en-US" dirty="0" smtClean="0"/>
              <a:t>Provides an IDL3 equivalent mapping so the new constructs can be converted to IDL3</a:t>
            </a:r>
          </a:p>
          <a:p>
            <a:r>
              <a:rPr lang="en-US" dirty="0" smtClean="0"/>
              <a:t>Provides new keywords for</a:t>
            </a:r>
          </a:p>
          <a:p>
            <a:pPr lvl="1"/>
            <a:r>
              <a:rPr lang="en-US" dirty="0" smtClean="0"/>
              <a:t>Specifying grouping of related facets/receptacles (</a:t>
            </a:r>
            <a:r>
              <a:rPr lang="en-US" i="1" dirty="0" err="1" smtClean="0"/>
              <a:t>porttype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Declaring ports within a component (</a:t>
            </a:r>
            <a:r>
              <a:rPr lang="en-US" i="1" dirty="0" smtClean="0"/>
              <a:t>port, </a:t>
            </a:r>
            <a:r>
              <a:rPr lang="en-US" i="1" dirty="0" err="1" smtClean="0"/>
              <a:t>mirrorport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Support for new entity intended to provide “glue” between several ports (</a:t>
            </a:r>
            <a:r>
              <a:rPr lang="en-US" i="1" dirty="0" smtClean="0"/>
              <a:t>connector)</a:t>
            </a:r>
            <a:endParaRPr lang="en-US" dirty="0" smtClean="0"/>
          </a:p>
          <a:p>
            <a:pPr lvl="1"/>
            <a:r>
              <a:rPr lang="en-US" dirty="0" smtClean="0"/>
              <a:t>A template syntax for </a:t>
            </a:r>
            <a:r>
              <a:rPr lang="en-US" dirty="0" err="1" smtClean="0"/>
              <a:t>parameterizing</a:t>
            </a:r>
            <a:r>
              <a:rPr lang="en-US" dirty="0" smtClean="0"/>
              <a:t> interfaces, </a:t>
            </a:r>
            <a:r>
              <a:rPr lang="en-US" dirty="0" err="1" smtClean="0"/>
              <a:t>porttypes</a:t>
            </a:r>
            <a:r>
              <a:rPr lang="en-US" dirty="0" smtClean="0"/>
              <a:t>, and connectors. </a:t>
            </a:r>
          </a:p>
          <a:p>
            <a:pPr lvl="1"/>
            <a:endParaRPr lang="en-US" dirty="0" smtClean="0"/>
          </a:p>
        </p:txBody>
      </p:sp>
      <p:sp>
        <p:nvSpPr>
          <p:cNvPr id="5" name="Rectangle 4"/>
          <p:cNvSpPr/>
          <p:nvPr/>
        </p:nvSpPr>
        <p:spPr bwMode="auto">
          <a:xfrm>
            <a:off x="448250" y="5752874"/>
            <a:ext cx="8267733" cy="830997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IDL3+ grammar is still being finalized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-65" charset="0"/>
              </a:rPr>
              <a:t> and will change in the near future!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0" y="542925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altLang="zh-CN" sz="3200" i="0" dirty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Fixed extended </a:t>
            </a:r>
            <a:r>
              <a:rPr lang="en-US" altLang="zh-CN" sz="3200" i="0" dirty="0" smtClean="0">
                <a:solidFill>
                  <a:srgbClr val="FF0000"/>
                </a:solidFill>
                <a:ea typeface="宋体" pitchFamily="-65" charset="-128"/>
                <a:cs typeface="宋体" pitchFamily="-65" charset="-128"/>
              </a:rPr>
              <a:t>port</a:t>
            </a:r>
            <a:endParaRPr lang="en-US" altLang="zh-CN" sz="3200" i="0" dirty="0">
              <a:solidFill>
                <a:srgbClr val="FF0000"/>
              </a:solidFill>
              <a:ea typeface="宋体" pitchFamily="-65" charset="-128"/>
              <a:cs typeface="宋体" pitchFamily="-65" charset="-128"/>
            </a:endParaRPr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228600" y="1190625"/>
            <a:ext cx="8763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169863" indent="-169863">
              <a:spcBef>
                <a:spcPct val="40000"/>
              </a:spcBef>
              <a:buFontTx/>
              <a:buChar char="•"/>
            </a:pPr>
            <a:endParaRPr lang="en-US" altLang="zh-CN" sz="2000" i="0">
              <a:ea typeface="宋体" pitchFamily="-65" charset="-128"/>
              <a:cs typeface="Times New Roman" charset="0"/>
            </a:endParaRPr>
          </a:p>
        </p:txBody>
      </p:sp>
      <p:sp>
        <p:nvSpPr>
          <p:cNvPr id="262148" name="Rectangle 3"/>
          <p:cNvSpPr>
            <a:spLocks noChangeArrowheads="1"/>
          </p:cNvSpPr>
          <p:nvPr/>
        </p:nvSpPr>
        <p:spPr bwMode="auto">
          <a:xfrm>
            <a:off x="162904" y="970513"/>
            <a:ext cx="8763000" cy="5223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push(in Data dat);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interface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suspend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();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resume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readonly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attribute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nb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waiting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 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nl-NL" sz="1400" i="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//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extended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port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definition</a:t>
            </a:r>
            <a:endParaRPr lang="nl-NL" sz="1400" i="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ts val="400"/>
              </a:spcBef>
            </a:pPr>
            <a:r>
              <a:rPr lang="nl-NL" sz="1400" b="1" i="0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nl-NL" sz="1400" b="1" i="0" dirty="0" smtClean="0">
                <a:latin typeface="Courier New" charset="0"/>
                <a:ea typeface="Courier New" charset="0"/>
                <a:cs typeface="Courier New" charset="0"/>
              </a:rPr>
              <a:t>orttype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provides Data_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Pusher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consumer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uses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FlowControl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>
                <a:latin typeface="Courier New" charset="0"/>
                <a:ea typeface="Courier New" charset="0"/>
                <a:cs typeface="Courier New" charset="0"/>
              </a:rPr>
              <a:t>control</a:t>
            </a: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};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// Component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supporting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a port</a:t>
            </a:r>
          </a:p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Sender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port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data_out;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719082" y="1070882"/>
            <a:ext cx="3573553" cy="1021556"/>
          </a:xfrm>
          <a:prstGeom prst="wedgeRoundRectCallout">
            <a:avLst>
              <a:gd name="adj1" fmla="val -77278"/>
              <a:gd name="adj2" fmla="val 244122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 smtClean="0">
                <a:latin typeface="Arial" pitchFamily="-65" charset="0"/>
              </a:rPr>
              <a:t>Facets/Receptacles are declared in the same way as a regular component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334084" y="4782935"/>
            <a:ext cx="5169344" cy="1284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</a:pPr>
            <a:r>
              <a:rPr lang="nl-NL" sz="1400" i="0" dirty="0">
                <a:latin typeface="Courier New" charset="0"/>
                <a:ea typeface="Courier New" charset="0"/>
                <a:cs typeface="Courier New" charset="0"/>
              </a:rPr>
              <a:t>c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omponent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Receiver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{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mirrorport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sz="1400" i="0" dirty="0" err="1" smtClean="0">
                <a:latin typeface="Courier New" charset="0"/>
                <a:ea typeface="Courier New" charset="0"/>
                <a:cs typeface="Courier New" charset="0"/>
              </a:rPr>
              <a:t>ControlledConsumer</a:t>
            </a: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 data_in;</a:t>
            </a:r>
          </a:p>
          <a:p>
            <a:pPr>
              <a:spcBef>
                <a:spcPts val="400"/>
              </a:spcBef>
            </a:pPr>
            <a:r>
              <a:rPr lang="nl-NL" sz="1400" i="0" dirty="0" smtClean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858653" y="3403988"/>
            <a:ext cx="3573553" cy="408623"/>
          </a:xfrm>
          <a:prstGeom prst="wedgeRoundRectCallout">
            <a:avLst>
              <a:gd name="adj1" fmla="val -106357"/>
              <a:gd name="adj2" fmla="val 401084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4844274" y="3363972"/>
            <a:ext cx="3573553" cy="1021556"/>
          </a:xfrm>
          <a:prstGeom prst="wedgeRoundRectCallout">
            <a:avLst>
              <a:gd name="adj1" fmla="val 5293"/>
              <a:gd name="adj2" fmla="val 122947"/>
              <a:gd name="adj3" fmla="val 16667"/>
            </a:avLst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and </a:t>
            </a:r>
            <a:r>
              <a:rPr kumimoji="0" lang="en-US" sz="1800" b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mirrorport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 are used to define opposite ends of the connection.</a:t>
            </a:r>
            <a:endParaRPr kumimoji="0" 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DOC-Traditional">
  <a:themeElements>
    <a:clrScheme name="DOC-Traditional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B2B2B2"/>
      </a:folHlink>
    </a:clrScheme>
    <a:fontScheme name="DOC-Traditional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OC-Traditio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C-Traditio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C-Traditional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56774</TotalTime>
  <Words>2996</Words>
  <Application>Microsoft Office PowerPoint</Application>
  <PresentationFormat>On-screen Show (4:3)</PresentationFormat>
  <Paragraphs>576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DOC-Traditional</vt:lpstr>
      <vt:lpstr>Capsules</vt:lpstr>
      <vt:lpstr>Slide 1</vt:lpstr>
      <vt:lpstr>Slide 2</vt:lpstr>
      <vt:lpstr>Slide 3</vt:lpstr>
      <vt:lpstr>Slide 4</vt:lpstr>
      <vt:lpstr>Slide 5</vt:lpstr>
      <vt:lpstr>Slide 6</vt:lpstr>
      <vt:lpstr>Slide 7</vt:lpstr>
      <vt:lpstr>IDL3+</vt:lpstr>
      <vt:lpstr>Slide 9</vt:lpstr>
      <vt:lpstr>Fixed Extended Port Equivalent IDL3</vt:lpstr>
      <vt:lpstr>Slide 11</vt:lpstr>
      <vt:lpstr>Parameterized Port Equivalent IDL3</vt:lpstr>
      <vt:lpstr>Slide 13</vt:lpstr>
      <vt:lpstr>Slide 14</vt:lpstr>
      <vt:lpstr>Motivating Connectors (1/2)</vt:lpstr>
      <vt:lpstr>Motivating Connectors (2/2)</vt:lpstr>
      <vt:lpstr>Slide 17</vt:lpstr>
      <vt:lpstr>Slide 18</vt:lpstr>
      <vt:lpstr>Connector Modeling vs. Deployment (1/2)</vt:lpstr>
      <vt:lpstr>Connector Modeling vs. Deployment (2/2)</vt:lpstr>
      <vt:lpstr>Slide 21</vt:lpstr>
      <vt:lpstr>DDS for Lightweight CCM (1/3)</vt:lpstr>
      <vt:lpstr>DDS for Lightweight CCM (2/3)</vt:lpstr>
      <vt:lpstr>DDS for Lightweight CCM (3/3)</vt:lpstr>
      <vt:lpstr>DDS4CCM Basic Ports (1/3)</vt:lpstr>
      <vt:lpstr>DDS4CCM Basic Ports (2/3)</vt:lpstr>
      <vt:lpstr>DDS4CCM Basic Ports (3/3)</vt:lpstr>
      <vt:lpstr>DDS4CCM Extended Ports (1/2)</vt:lpstr>
      <vt:lpstr>DDS4CCM Extended Ports (2/2)</vt:lpstr>
      <vt:lpstr>DDS4CCM Standard Connectors (1/2)</vt:lpstr>
      <vt:lpstr>DDS4CCM Standard Connectors (2/2)</vt:lpstr>
      <vt:lpstr>Example</vt:lpstr>
      <vt:lpstr>Hello, World! IDL</vt:lpstr>
      <vt:lpstr>Implementing the Sender Component</vt:lpstr>
      <vt:lpstr>Receiver Equivalent IDL3</vt:lpstr>
      <vt:lpstr>Implementing the Receiver</vt:lpstr>
      <vt:lpstr>Hello, World Prototype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</vt:vector>
  </TitlesOfParts>
  <Company>Center of Distributed Objects and Components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Nanbor Wang</dc:creator>
  <cp:lastModifiedBy>johnny</cp:lastModifiedBy>
  <cp:revision>3236</cp:revision>
  <dcterms:created xsi:type="dcterms:W3CDTF">2009-09-15T18:27:11Z</dcterms:created>
  <dcterms:modified xsi:type="dcterms:W3CDTF">2009-09-17T12:17:02Z</dcterms:modified>
</cp:coreProperties>
</file>