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Default Extension="pdf" ContentType="application/pdf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3" r:id="rId1"/>
    <p:sldMasterId id="2147483725" r:id="rId2"/>
  </p:sldMasterIdLst>
  <p:notesMasterIdLst>
    <p:notesMasterId r:id="rId53"/>
  </p:notesMasterIdLst>
  <p:handoutMasterIdLst>
    <p:handoutMasterId r:id="rId54"/>
  </p:handoutMasterIdLst>
  <p:sldIdLst>
    <p:sldId id="1087" r:id="rId3"/>
    <p:sldId id="1038" r:id="rId4"/>
    <p:sldId id="1089" r:id="rId5"/>
    <p:sldId id="1090" r:id="rId6"/>
    <p:sldId id="1091" r:id="rId7"/>
    <p:sldId id="1034" r:id="rId8"/>
    <p:sldId id="1088" r:id="rId9"/>
    <p:sldId id="1062" r:id="rId10"/>
    <p:sldId id="1042" r:id="rId11"/>
    <p:sldId id="1063" r:id="rId12"/>
    <p:sldId id="1044" r:id="rId13"/>
    <p:sldId id="1064" r:id="rId14"/>
    <p:sldId id="1065" r:id="rId15"/>
    <p:sldId id="880" r:id="rId16"/>
    <p:sldId id="1066" r:id="rId17"/>
    <p:sldId id="1067" r:id="rId18"/>
    <p:sldId id="1048" r:id="rId19"/>
    <p:sldId id="1049" r:id="rId20"/>
    <p:sldId id="1081" r:id="rId21"/>
    <p:sldId id="1035" r:id="rId22"/>
    <p:sldId id="1078" r:id="rId23"/>
    <p:sldId id="1079" r:id="rId24"/>
    <p:sldId id="1080" r:id="rId25"/>
    <p:sldId id="1082" r:id="rId26"/>
    <p:sldId id="1083" r:id="rId27"/>
    <p:sldId id="1051" r:id="rId28"/>
    <p:sldId id="1052" r:id="rId29"/>
    <p:sldId id="1054" r:id="rId30"/>
    <p:sldId id="1058" r:id="rId31"/>
    <p:sldId id="1053" r:id="rId32"/>
    <p:sldId id="1055" r:id="rId33"/>
    <p:sldId id="1057" r:id="rId34"/>
    <p:sldId id="1056" r:id="rId35"/>
    <p:sldId id="1059" r:id="rId36"/>
    <p:sldId id="1060" r:id="rId37"/>
    <p:sldId id="1084" r:id="rId38"/>
    <p:sldId id="1068" r:id="rId39"/>
    <p:sldId id="1069" r:id="rId40"/>
    <p:sldId id="1070" r:id="rId41"/>
    <p:sldId id="1071" r:id="rId42"/>
    <p:sldId id="1072" r:id="rId43"/>
    <p:sldId id="1073" r:id="rId44"/>
    <p:sldId id="1074" r:id="rId45"/>
    <p:sldId id="1075" r:id="rId46"/>
    <p:sldId id="1076" r:id="rId47"/>
    <p:sldId id="1093" r:id="rId48"/>
    <p:sldId id="1077" r:id="rId49"/>
    <p:sldId id="1085" r:id="rId50"/>
    <p:sldId id="1086" r:id="rId51"/>
    <p:sldId id="1092" r:id="rId52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D9"/>
    <a:srgbClr val="E3FFFF"/>
    <a:srgbClr val="FFFF99"/>
    <a:srgbClr val="DDDDDD"/>
    <a:srgbClr val="969696"/>
    <a:srgbClr val="FF0066"/>
    <a:srgbClr val="B2B2B2"/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11" autoAdjust="0"/>
  </p:normalViewPr>
  <p:slideViewPr>
    <p:cSldViewPr snapToGrid="0">
      <p:cViewPr varScale="1">
        <p:scale>
          <a:sx n="127" d="100"/>
          <a:sy n="127" d="100"/>
        </p:scale>
        <p:origin x="-1170" y="-102"/>
      </p:cViewPr>
      <p:guideLst>
        <p:guide orient="horz" pos="734"/>
        <p:guide pos="2880"/>
      </p:guideLst>
    </p:cSldViewPr>
  </p:slideViewPr>
  <p:outlineViewPr>
    <p:cViewPr>
      <p:scale>
        <a:sx n="33" d="100"/>
        <a:sy n="33" d="100"/>
      </p:scale>
      <p:origin x="0" y="4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1838" y="-82"/>
      </p:cViewPr>
      <p:guideLst>
        <p:guide orient="horz" pos="2924"/>
        <p:guide pos="2204"/>
      </p:guideLst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2EA439DE-72EE-0841-A9CF-107F12791EA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D4788217-B4FD-A549-991B-C129D0163D8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 i="0">
              <a:latin typeface="Times New Roman" pitchFamily="-65" charset="0"/>
              <a:ea typeface="宋体" pitchFamily="-65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author list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-65" charset="-122"/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fld id="{7426C355-3526-FC4A-BEB6-1029C861F8C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AB0F-A3E3-C64A-86C6-4A98DD05B5A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0E4CE-FC31-EC46-8BB3-A7B6D287F3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34375-7E68-AA40-AF2B-9F431EA66EA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E2D2A-11DA-1647-BE69-C9666709A8F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12EDB-A96F-6A49-BF64-69C8887976D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06A78-170E-3742-B4D1-4C32C60F177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DB5D5-0913-B24E-872A-E312B7B3096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692-EA74-7E47-8E4C-4057173736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1009A-F4A3-5548-8335-48C24B98061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78DCA-3363-D54D-894F-9F93A4E83E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doc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810000" y="0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248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pic>
        <p:nvPicPr>
          <p:cNvPr id="105480" name="Picture 10" descr="isis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315325" y="6348413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1" name="Picture 11" descr="vsb5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88900" y="631031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201" name="Rectangle 17"/>
          <p:cNvSpPr>
            <a:spLocks noChangeArrowheads="1"/>
          </p:cNvSpPr>
          <p:nvPr userDrawn="1"/>
        </p:nvSpPr>
        <p:spPr bwMode="auto">
          <a:xfrm>
            <a:off x="4349750" y="6403975"/>
            <a:ext cx="4635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fld id="{3E8A9395-A204-BA41-9377-FA9EE95C4BE5}" type="slidenum">
              <a:rPr lang="zh-CN" altLang="en-US" b="1" i="0">
                <a:ea typeface="宋体" pitchFamily="-65" charset="-128"/>
                <a:cs typeface="宋体" pitchFamily="-65" charset="-128"/>
              </a:rPr>
              <a:pPr/>
              <a:t>‹#›</a:t>
            </a:fld>
            <a:endParaRPr lang="en-US" altLang="zh-CN" b="1" i="0">
              <a:ea typeface="宋体" pitchFamily="-65" charset="-128"/>
              <a:cs typeface="宋体" pitchFamily="-65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  <p:sldLayoutId id="2147483877" r:id="rId2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grpSp>
        <p:nvGrpSpPr>
          <p:cNvPr id="106499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sp>
        <p:nvSpPr>
          <p:cNvPr id="106500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65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-65" charset="-128"/>
                <a:cs typeface="宋体" pitchFamily="-65" charset="-128"/>
              </a:defRPr>
            </a:lvl1pPr>
          </a:lstStyle>
          <a:p>
            <a:fld id="{43A972BD-B6FA-024C-A34F-A19B5D453469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6503" name="Picture 13" descr="do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9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df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13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1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Project overview</a:t>
            </a:r>
            <a:endParaRPr lang="en-US" altLang="zh-CN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Extended Port Equivalent IDL3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356" y="1431241"/>
            <a:ext cx="4419213" cy="39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86266" y="2965825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86266" y="4276271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146318" y="3312262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497940" y="4647613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785227" y="1021074"/>
            <a:ext cx="3573553" cy="1021556"/>
          </a:xfrm>
          <a:prstGeom prst="wedgeRoundRectCallout">
            <a:avLst>
              <a:gd name="adj1" fmla="val -11773"/>
              <a:gd name="adj2" fmla="val 17708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map directly into the component in place of port declaration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570447" y="2157191"/>
            <a:ext cx="3573553" cy="715089"/>
          </a:xfrm>
          <a:prstGeom prst="wedgeRoundRectCallout">
            <a:avLst>
              <a:gd name="adj1" fmla="val 9481"/>
              <a:gd name="adj2" fmla="val 11265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Name of port </a:t>
            </a:r>
            <a:r>
              <a:rPr lang="en-US" i="0" dirty="0" err="1" smtClean="0">
                <a:latin typeface="Arial" pitchFamily="-65" charset="0"/>
              </a:rPr>
              <a:t>prepended</a:t>
            </a:r>
            <a:r>
              <a:rPr lang="en-US" i="0" dirty="0" smtClean="0">
                <a:latin typeface="Arial" pitchFamily="-65" charset="0"/>
              </a:rPr>
              <a:t> to new facet/receptacle names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759412" y="5733922"/>
            <a:ext cx="3573553" cy="715089"/>
          </a:xfrm>
          <a:prstGeom prst="wedgeRoundRectCallout">
            <a:avLst>
              <a:gd name="adj1" fmla="val 28645"/>
              <a:gd name="adj2" fmla="val -14332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err="1" smtClean="0">
                <a:latin typeface="Arial" pitchFamily="-65" charset="0"/>
              </a:rPr>
              <a:t>Mirrorport</a:t>
            </a:r>
            <a:r>
              <a:rPr lang="en-US" i="0" dirty="0" smtClean="0">
                <a:latin typeface="Arial" pitchFamily="-65" charset="0"/>
              </a:rPr>
              <a:t> keyword inverts facets and receptacles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Parameterized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Extended </a:t>
            </a: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4196" name="Rectangle 3"/>
          <p:cNvSpPr>
            <a:spLocks noChangeArrowheads="1"/>
          </p:cNvSpPr>
          <p:nvPr/>
        </p:nvSpPr>
        <p:spPr bwMode="auto">
          <a:xfrm>
            <a:off x="4333089" y="1193600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dirty="0" smtClean="0"/>
              <a:t>Some ports may vary in only the data type used as a parameter</a:t>
            </a:r>
          </a:p>
          <a:p>
            <a:r>
              <a:rPr lang="en-US" sz="2000" dirty="0" smtClean="0"/>
              <a:t>Need to avoid proliferation of type-specific port type declarations</a:t>
            </a:r>
          </a:p>
          <a:p>
            <a:r>
              <a:rPr lang="en-US" sz="2000" dirty="0" smtClean="0"/>
              <a:t>Syntax similar to C++ template programming</a:t>
            </a:r>
          </a:p>
          <a:p>
            <a:r>
              <a:rPr lang="en-US" sz="2000" dirty="0" smtClean="0"/>
              <a:t>The following structures support type parameterization:</a:t>
            </a:r>
          </a:p>
          <a:p>
            <a:pPr lvl="1"/>
            <a:r>
              <a:rPr lang="en-US" sz="2000" dirty="0" smtClean="0"/>
              <a:t>interface</a:t>
            </a:r>
          </a:p>
          <a:p>
            <a:pPr lvl="1"/>
            <a:r>
              <a:rPr lang="en-US" sz="2000" dirty="0" err="1" smtClean="0"/>
              <a:t>porttype</a:t>
            </a:r>
            <a:endParaRPr lang="en-US" sz="2000" dirty="0" smtClean="0"/>
          </a:p>
          <a:p>
            <a:pPr lvl="1"/>
            <a:r>
              <a:rPr lang="en-US" sz="2000" dirty="0" smtClean="0"/>
              <a:t>connector</a:t>
            </a:r>
          </a:p>
          <a:p>
            <a:pPr lvl="1"/>
            <a:endParaRPr lang="en-US" sz="2000" b="1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Port Equivalent IDL3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78147"/>
            <a:ext cx="4343400" cy="939477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interface </a:t>
            </a:r>
            <a:r>
              <a:rPr lang="en-US" sz="1400" dirty="0" err="1" smtClean="0">
                <a:latin typeface="Courier New"/>
                <a:cs typeface="Courier New"/>
              </a:rPr>
              <a:t>Data_Pusher</a:t>
            </a:r>
            <a:r>
              <a:rPr lang="en-US" sz="14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void push (in Data data);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31723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2838886" y="2938717"/>
            <a:ext cx="1307470" cy="63502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2328414" y="2527778"/>
            <a:ext cx="771986" cy="2365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1761834" y="1662373"/>
            <a:ext cx="1456896" cy="59767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 flipV="1">
            <a:off x="1768101" y="1344828"/>
            <a:ext cx="473152" cy="19923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4800600" y="3583612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component Sender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latin typeface="Courier New"/>
                <a:cs typeface="Courier New"/>
              </a:rPr>
              <a:t>  provides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Data_Pusher</a:t>
            </a:r>
            <a:r>
              <a:rPr lang="en-US" sz="1400" i="0" kern="0" dirty="0" smtClean="0">
                <a:latin typeface="Courier New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data_consumer</a:t>
            </a:r>
            <a:r>
              <a:rPr lang="en-US" sz="1400" i="0" kern="0" dirty="0" smtClean="0">
                <a:latin typeface="Courier New"/>
                <a:cs typeface="Courier New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uses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FlowControl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data_control</a:t>
            </a:r>
            <a:endParaRPr lang="en-US" sz="1400" i="0" kern="0" dirty="0" smtClean="0">
              <a:latin typeface="Courier New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4800600" y="2179499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noProof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p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orttype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Data_ControlledConsumer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provides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Data_Pusher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consumer;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 uses </a:t>
            </a:r>
            <a:r>
              <a:rPr lang="en-US" sz="1400" i="0" kern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FlowControl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control;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We may want to include examples of parameterized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E28AEE-676A-F349-A738-33DE340E5362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66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Connectors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70600" y="1109745"/>
            <a:ext cx="3073400" cy="3708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1" y="990600"/>
            <a:ext cx="6621163" cy="5181600"/>
          </a:xfrm>
        </p:spPr>
        <p:txBody>
          <a:bodyPr/>
          <a:lstStyle/>
          <a:p>
            <a:r>
              <a:rPr lang="en-US" sz="2000" dirty="0" smtClean="0"/>
              <a:t>Context – Many applications must leverage non-CORBA communication mechanisms</a:t>
            </a:r>
          </a:p>
          <a:p>
            <a:pPr lvl="1"/>
            <a:r>
              <a:rPr lang="en-US" sz="2000" dirty="0" smtClean="0"/>
              <a:t>Interfacing with legacy code</a:t>
            </a:r>
          </a:p>
          <a:p>
            <a:pPr lvl="1"/>
            <a:r>
              <a:rPr lang="en-US" sz="2000" dirty="0" smtClean="0"/>
              <a:t>Complying with mandated architectural standards</a:t>
            </a:r>
          </a:p>
          <a:p>
            <a:pPr lvl="1"/>
            <a:r>
              <a:rPr lang="en-US" sz="2000" dirty="0" smtClean="0"/>
              <a:t>High level systems integration</a:t>
            </a:r>
          </a:p>
          <a:p>
            <a:r>
              <a:rPr lang="en-US" sz="2000" dirty="0" smtClean="0"/>
              <a:t>Problem – </a:t>
            </a:r>
          </a:p>
          <a:p>
            <a:pPr lvl="1"/>
            <a:r>
              <a:rPr lang="en-US" sz="2000" dirty="0" smtClean="0"/>
              <a:t>Existing CCM ports (pub/sub or facet/receptacle) may not properly capture communication semantics</a:t>
            </a:r>
          </a:p>
          <a:p>
            <a:pPr lvl="1"/>
            <a:r>
              <a:rPr lang="en-US" sz="2000" dirty="0" smtClean="0"/>
              <a:t>Addition of new communication middleware/semantics requires</a:t>
            </a:r>
          </a:p>
          <a:p>
            <a:pPr lvl="2"/>
            <a:r>
              <a:rPr lang="en-US" dirty="0" smtClean="0"/>
              <a:t>Mixing communication logic with business logic</a:t>
            </a:r>
          </a:p>
          <a:p>
            <a:pPr lvl="2"/>
            <a:r>
              <a:rPr lang="en-US" dirty="0" smtClean="0"/>
              <a:t>Modifying the container to extend/change semantics of existing ports</a:t>
            </a:r>
          </a:p>
          <a:p>
            <a:pPr lvl="1"/>
            <a:r>
              <a:rPr lang="en-US" dirty="0" smtClean="0"/>
              <a:t>Precludes use of D&amp;C middleware for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7000141" cy="5181600"/>
          </a:xfrm>
        </p:spPr>
        <p:txBody>
          <a:bodyPr/>
          <a:lstStyle/>
          <a:p>
            <a:r>
              <a:rPr lang="en-US" dirty="0" smtClean="0"/>
              <a:t>Solution – Create a separate, deployable entity to contain communication logic</a:t>
            </a:r>
          </a:p>
          <a:p>
            <a:pPr lvl="1"/>
            <a:r>
              <a:rPr lang="en-US" dirty="0" smtClean="0"/>
              <a:t>Leverage extended ports to create well-defined interfaces</a:t>
            </a:r>
          </a:p>
          <a:p>
            <a:pPr lvl="1"/>
            <a:r>
              <a:rPr lang="en-US" dirty="0" smtClean="0"/>
              <a:t>Can be re-used across different applications</a:t>
            </a:r>
          </a:p>
          <a:p>
            <a:pPr lvl="1"/>
            <a:r>
              <a:rPr lang="en-US" dirty="0" smtClean="0"/>
              <a:t>Allows D&amp;C infrastructure to coordinate configuration</a:t>
            </a:r>
          </a:p>
          <a:p>
            <a:r>
              <a:rPr lang="en-US" dirty="0" smtClean="0"/>
              <a:t>Implemented using new </a:t>
            </a:r>
            <a:r>
              <a:rPr lang="en-US" i="1" dirty="0" smtClean="0"/>
              <a:t>connector</a:t>
            </a:r>
            <a:r>
              <a:rPr lang="en-US" dirty="0" smtClean="0"/>
              <a:t> IDL3+ keyword</a:t>
            </a:r>
          </a:p>
          <a:p>
            <a:pPr lvl="1"/>
            <a:r>
              <a:rPr lang="en-US" dirty="0" smtClean="0"/>
              <a:t>Collects ports (regular and extended) into a coherent interface</a:t>
            </a:r>
          </a:p>
          <a:p>
            <a:pPr lvl="1"/>
            <a:r>
              <a:rPr lang="en-US" dirty="0" smtClean="0"/>
              <a:t>Can have attributes which may be used for D&amp;C</a:t>
            </a:r>
          </a:p>
          <a:p>
            <a:pPr lvl="1"/>
            <a:r>
              <a:rPr lang="en-US" dirty="0" smtClean="0"/>
              <a:t>May be parameterized with a type if needed</a:t>
            </a:r>
          </a:p>
          <a:p>
            <a:pPr lvl="1"/>
            <a:endParaRPr lang="en-US" dirty="0"/>
          </a:p>
        </p:txBody>
      </p:sp>
      <p:pic>
        <p:nvPicPr>
          <p:cNvPr id="5" name="Picture 4" descr="connector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185956" y="1407704"/>
            <a:ext cx="17018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Defining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Fixed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parameterized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are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possible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support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ports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attributes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inheritance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ors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53011" y="1900813"/>
            <a:ext cx="3467100" cy="2527300"/>
          </a:xfrm>
          <a:prstGeom prst="rect">
            <a:avLst/>
          </a:prstGeom>
        </p:spPr>
      </p:pic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Implementing and Deploying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1242766"/>
            <a:ext cx="625011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Connectors may be divided into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fragments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Each fragment is co-located with the component  instance is connected to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One or more fragments may be associated with a particular component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is derived from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CCMObject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can be deployed as a regular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Configuration takes place via standard attributes defined in the interface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Fragment must implement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Navigation, Receptacles,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and, </a:t>
            </a:r>
            <a:r>
              <a:rPr lang="en-US" altLang="zh-CN" sz="2000" dirty="0" err="1" smtClean="0">
                <a:ea typeface="宋体" pitchFamily="-65" charset="-128"/>
                <a:cs typeface="Times New Roman" charset="0"/>
              </a:rPr>
              <a:t>KeylessCCMHome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54" y="981999"/>
            <a:ext cx="6171429" cy="193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535705" y="3279442"/>
            <a:ext cx="6172200" cy="256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Phase iterations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1: cleanup, design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discussions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0.7.2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2: dds4ccm initial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3: revised dds4ccm prototype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0.7.4</a:t>
            </a: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DF9960-93E6-2342-923E-9E815A1270E5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73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9270" y="1077939"/>
            <a:ext cx="817473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en-US" altLang="zh-CN" sz="5400" dirty="0" smtClean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DDS for Lightweight 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(1/3)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990600"/>
            <a:ext cx="8825062" cy="5181600"/>
          </a:xfrm>
        </p:spPr>
        <p:txBody>
          <a:bodyPr/>
          <a:lstStyle/>
          <a:p>
            <a:r>
              <a:rPr lang="en-US" dirty="0" smtClean="0"/>
              <a:t>The Data Distribution Service (DDS) provides robust and high performance communication</a:t>
            </a:r>
          </a:p>
          <a:p>
            <a:pPr lvl="1"/>
            <a:r>
              <a:rPr lang="en-US" dirty="0" smtClean="0"/>
              <a:t>Accommodates any flavor of pub/sub communication</a:t>
            </a:r>
          </a:p>
          <a:p>
            <a:pPr lvl="1"/>
            <a:r>
              <a:rPr lang="en-US" dirty="0" smtClean="0"/>
              <a:t>Rich API for configuring behavior and Quality of Service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Flexibility and robustness comes at the price of increased complexity</a:t>
            </a:r>
          </a:p>
          <a:p>
            <a:pPr lvl="1"/>
            <a:r>
              <a:rPr lang="en-US" dirty="0" smtClean="0"/>
              <a:t>Configuration can be tedious and error-prone</a:t>
            </a:r>
          </a:p>
          <a:p>
            <a:pPr lvl="1"/>
            <a:r>
              <a:rPr lang="en-US" dirty="0" smtClean="0"/>
              <a:t>Developers must write boilerplate code to bootstrap and configure their application</a:t>
            </a:r>
          </a:p>
          <a:p>
            <a:pPr lvl="1"/>
            <a:r>
              <a:rPr lang="en-US" dirty="0" smtClean="0"/>
              <a:t>Must develop ad-hoc and proprietary ways to store and apply configuration data</a:t>
            </a:r>
          </a:p>
          <a:p>
            <a:r>
              <a:rPr lang="en-US" dirty="0" smtClean="0"/>
              <a:t>The DDS for Lightweight CCM (DDS4CCM) attempts to resolve these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simpler API to the application developer</a:t>
            </a:r>
          </a:p>
          <a:p>
            <a:pPr lvl="1"/>
            <a:r>
              <a:rPr lang="en-US" dirty="0" smtClean="0"/>
              <a:t>Completely removes configuration from the scope of the application developer</a:t>
            </a:r>
          </a:p>
          <a:p>
            <a:pPr lvl="1"/>
            <a:r>
              <a:rPr lang="en-US" dirty="0" smtClean="0"/>
              <a:t>Defines ready-to-use ports intended to hide complexity</a:t>
            </a:r>
          </a:p>
          <a:p>
            <a:pPr lvl="1"/>
            <a:r>
              <a:rPr lang="en-US" dirty="0" smtClean="0"/>
              <a:t>Well-defined DDS patterns are codified in connectors with associated </a:t>
            </a:r>
            <a:r>
              <a:rPr lang="en-US" dirty="0" err="1" smtClean="0"/>
              <a:t>QoS</a:t>
            </a:r>
            <a:r>
              <a:rPr lang="en-US" dirty="0" smtClean="0"/>
              <a:t> settings</a:t>
            </a:r>
          </a:p>
          <a:p>
            <a:r>
              <a:rPr lang="en-US" dirty="0" smtClean="0"/>
              <a:t>Provides robust deployment and configuration support to DDS</a:t>
            </a:r>
          </a:p>
          <a:p>
            <a:pPr lvl="1"/>
            <a:r>
              <a:rPr lang="en-US" dirty="0" smtClean="0"/>
              <a:t>Provides a container (via CCM) to perform application bootstrapping and configuration</a:t>
            </a:r>
          </a:p>
          <a:p>
            <a:pPr lvl="1"/>
            <a:r>
              <a:rPr lang="en-US" dirty="0" smtClean="0"/>
              <a:t>Application binary distribution to distributed, heterogeneous domains</a:t>
            </a:r>
          </a:p>
          <a:p>
            <a:pPr lvl="1"/>
            <a:r>
              <a:rPr lang="en-US" dirty="0" smtClean="0"/>
              <a:t>Coordinated application startup and teardown across distributed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design info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(1/)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ports are grouped into three categories:  </a:t>
            </a:r>
            <a:r>
              <a:rPr lang="en-US" i="1" dirty="0" smtClean="0"/>
              <a:t>Data Access – Publishing, Data Access – Subscribing, </a:t>
            </a:r>
            <a:r>
              <a:rPr lang="en-US" dirty="0" smtClean="0"/>
              <a:t>and </a:t>
            </a:r>
            <a:r>
              <a:rPr lang="en-US" i="1" dirty="0" smtClean="0"/>
              <a:t>Status Access</a:t>
            </a:r>
            <a:endParaRPr lang="en-US" dirty="0" smtClean="0"/>
          </a:p>
          <a:p>
            <a:r>
              <a:rPr lang="en-US" b="1" dirty="0" smtClean="0"/>
              <a:t>Data Access – Publishing</a:t>
            </a:r>
            <a:endParaRPr lang="en-US" dirty="0" smtClean="0"/>
          </a:p>
          <a:p>
            <a:pPr lvl="1"/>
            <a:r>
              <a:rPr lang="en-US" b="1" dirty="0" smtClean="0"/>
              <a:t>Writer</a:t>
            </a:r>
            <a:r>
              <a:rPr lang="en-US" dirty="0" smtClean="0"/>
              <a:t> – Allows publication of data on a topic without regard to instance lifecycle.</a:t>
            </a:r>
          </a:p>
          <a:p>
            <a:pPr lvl="1"/>
            <a:r>
              <a:rPr lang="en-US" b="1" dirty="0" smtClean="0"/>
              <a:t>Updater</a:t>
            </a:r>
            <a:r>
              <a:rPr lang="en-US" dirty="0" smtClean="0"/>
              <a:t>– Allows publication of data with management of instance lifecycle.  Allows creation, update, and deletion of instances.</a:t>
            </a:r>
          </a:p>
          <a:p>
            <a:pPr lvl="1"/>
            <a:r>
              <a:rPr lang="en-US" b="1" dirty="0" err="1" smtClean="0"/>
              <a:t>MultiWriter</a:t>
            </a:r>
            <a:r>
              <a:rPr lang="en-US" dirty="0" smtClean="0"/>
              <a:t> – Like </a:t>
            </a:r>
            <a:r>
              <a:rPr lang="en-US" i="1" dirty="0" smtClean="0"/>
              <a:t>Writer</a:t>
            </a:r>
            <a:r>
              <a:rPr lang="en-US" dirty="0" smtClean="0"/>
              <a:t>, but acts on groups of instances instead of individually.  Supports coherent writes.</a:t>
            </a:r>
          </a:p>
          <a:p>
            <a:pPr lvl="1"/>
            <a:r>
              <a:rPr lang="en-US" b="1" dirty="0" err="1" smtClean="0"/>
              <a:t>MultiUpdater</a:t>
            </a:r>
            <a:r>
              <a:rPr lang="en-US" dirty="0" smtClean="0"/>
              <a:t> – Like updater, but acts on groups of instances.  Supports coherent updates.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Exact ports are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may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(2/)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Access – Subscribing</a:t>
            </a:r>
            <a:endParaRPr lang="en-US" dirty="0" smtClean="0"/>
          </a:p>
          <a:p>
            <a:pPr lvl="1"/>
            <a:r>
              <a:rPr lang="en-US" b="1" dirty="0" smtClean="0"/>
              <a:t>Reader</a:t>
            </a:r>
            <a:r>
              <a:rPr lang="en-US" dirty="0" smtClean="0"/>
              <a:t> – Allows access of one or more instances with non-blocking semantics.</a:t>
            </a:r>
          </a:p>
          <a:p>
            <a:pPr lvl="1"/>
            <a:r>
              <a:rPr lang="en-US" b="1" dirty="0" smtClean="0"/>
              <a:t>Getter</a:t>
            </a:r>
            <a:r>
              <a:rPr lang="en-US" dirty="0" smtClean="0"/>
              <a:t> – Allows access of one or more instances with blocking semantics.</a:t>
            </a:r>
          </a:p>
          <a:p>
            <a:pPr lvl="1"/>
            <a:r>
              <a:rPr lang="en-US" b="1" dirty="0" err="1" smtClean="0"/>
              <a:t>RawListener</a:t>
            </a:r>
            <a:r>
              <a:rPr lang="en-US" dirty="0" smtClean="0"/>
              <a:t> – Provides a callback mechanism to the application when new data arrives, regardless of instance state</a:t>
            </a:r>
          </a:p>
          <a:p>
            <a:pPr lvl="1"/>
            <a:r>
              <a:rPr lang="en-US" b="1" dirty="0" err="1" smtClean="0"/>
              <a:t>StateListener</a:t>
            </a:r>
            <a:r>
              <a:rPr lang="en-US" dirty="0" smtClean="0"/>
              <a:t> – Provides a callback mechanism to the application when new data arrives, with different operations depending on state</a:t>
            </a:r>
          </a:p>
          <a:p>
            <a:pPr lvl="1"/>
            <a:r>
              <a:rPr lang="en-US" b="1" dirty="0" err="1" smtClean="0"/>
              <a:t>MultiListener</a:t>
            </a:r>
            <a:r>
              <a:rPr lang="en-US" dirty="0" smtClean="0"/>
              <a:t> – Provides a callback like </a:t>
            </a:r>
            <a:r>
              <a:rPr lang="en-US" dirty="0" err="1" smtClean="0"/>
              <a:t>RawListener</a:t>
            </a:r>
            <a:r>
              <a:rPr lang="en-US" dirty="0" smtClean="0"/>
              <a:t>, except a sequence of instances may be provided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nl-NL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5460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Sender and Receiver component that exchange a string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Components communicate through a DDS connector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Sender IDL3+</a:t>
            </a:r>
            <a:endParaRPr lang="nl-NL"/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 typeface="Arial" charset="0"/>
              <a:buChar char="•"/>
            </a:pPr>
            <a:r>
              <a:rPr lang="en-US" altLang="zh-CN" sz="2000" i="0">
                <a:ea typeface="宋体" pitchFamily="-65" charset="-128"/>
                <a:cs typeface="Courier New" charset="0"/>
              </a:rPr>
              <a:t>Uses the standardized DDS_Write port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module Hello_DDS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component Sender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port DDS_Write&lt;string&gt; push_message;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1400" i="0">
              <a:latin typeface="Courier New" charset="0"/>
              <a:ea typeface="宋体" pitchFamily="-65" charset="-128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Sender IDL3</a:t>
            </a:r>
            <a:endParaRPr lang="nl-NL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750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module CCM_DDS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interface string_Writer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typedef sequence&lt;string&gt; stringSeq;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12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void write (in string an_instance)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  raises (InternalError);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12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module Hello_DDS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component Sender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uses CCM_DDS::string_Writer push_data_data;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uses DDS::DataWriter push_data_dds_entity;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a string to DDS</a:t>
            </a:r>
            <a:endParaRPr lang="nl-NL"/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buFontTx/>
              <a:buChar char="•"/>
            </a:pPr>
            <a:r>
              <a:rPr lang="en-US" altLang="zh-CN" sz="1200" i="0">
                <a:ea typeface="宋体" pitchFamily="-65" charset="-128"/>
                <a:cs typeface="宋体" pitchFamily="-65" charset="-128"/>
              </a:rPr>
              <a:t>Component-specific context manages receptacle connections</a:t>
            </a:r>
          </a:p>
          <a:p>
            <a:pPr marL="169863" indent="-169863">
              <a:buFontTx/>
              <a:buChar char="•"/>
            </a:pPr>
            <a:r>
              <a:rPr lang="en-US" altLang="zh-CN" sz="1200" i="0">
                <a:ea typeface="宋体" pitchFamily="-65" charset="-128"/>
                <a:cs typeface="宋体" pitchFamily="-65" charset="-128"/>
              </a:rPr>
              <a:t>Executor acquires its connected receptacle reference from its component-specific context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::CCM_DDS::string_Writer_var writer =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  this-&gt;context_-&gt;get_connection_push_data_data ();</a:t>
            </a:r>
          </a:p>
          <a:p>
            <a:pPr marL="169863" indent="-169863">
              <a:buFontTx/>
              <a:buChar char="•"/>
            </a:pPr>
            <a:r>
              <a:rPr lang="en-US" altLang="zh-CN" sz="1200" i="0">
                <a:ea typeface="宋体" pitchFamily="-65" charset="-128"/>
                <a:cs typeface="宋体" pitchFamily="-65" charset="-128"/>
              </a:rPr>
              <a:t>Executor executes on the receptable to write a string to 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宋体" pitchFamily="-65" charset="-128"/>
              </a:rPr>
              <a:t>writer-&gt;write (“Hello world”);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33763" y="947738"/>
            <a:ext cx="5595937" cy="1752600"/>
          </a:xfrm>
          <a:prstGeom prst="rect">
            <a:avLst/>
          </a:prstGeom>
        </p:spPr>
        <p:txBody>
          <a:bodyPr/>
          <a:lstStyle/>
          <a:p>
            <a:pPr marL="169863" indent="-169863">
              <a:buFontTx/>
              <a:buChar char="•"/>
              <a:defRPr/>
            </a:pPr>
            <a:endParaRPr lang="en-US" altLang="zh-CN" sz="2000" i="0" kern="0" dirty="0">
              <a:latin typeface="+mn-lt"/>
              <a:ea typeface="宋体" pitchFamily="-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teration 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1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all non spec compliant interfaces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Refactored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core of CIAO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Improved logging in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DAnCE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CIDLC and replaced with TAO_IDL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Extended TAO_IDL to generate the export files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IDL3+</a:t>
            </a:r>
            <a:endParaRPr lang="nl-NL"/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9863" indent="-169863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altLang="zh-CN" sz="2000" i="0" dirty="0">
                <a:latin typeface="+mn-lt"/>
                <a:ea typeface="宋体" pitchFamily="-65" charset="-122"/>
                <a:cs typeface="Courier New" pitchFamily="49" charset="0"/>
              </a:rPr>
              <a:t>Uses the standardized </a:t>
            </a:r>
            <a:r>
              <a:rPr lang="en-US" altLang="zh-CN" sz="2000" i="0" dirty="0" err="1">
                <a:latin typeface="+mn-lt"/>
                <a:ea typeface="宋体" pitchFamily="-65" charset="-122"/>
                <a:cs typeface="Courier New" pitchFamily="49" charset="0"/>
              </a:rPr>
              <a:t>DDS_RawListen</a:t>
            </a:r>
            <a:r>
              <a:rPr lang="en-US" altLang="zh-CN" sz="2000" i="0" dirty="0">
                <a:latin typeface="+mn-lt"/>
                <a:ea typeface="宋体" pitchFamily="-65" charset="-122"/>
                <a:cs typeface="Courier New" pitchFamily="49" charset="0"/>
              </a:rPr>
              <a:t> port</a:t>
            </a:r>
          </a:p>
          <a:p>
            <a:pPr marL="169863" indent="-169863">
              <a:spcBef>
                <a:spcPct val="40000"/>
              </a:spcBef>
              <a:defRPr/>
            </a:pPr>
            <a:endParaRPr lang="en-US" altLang="zh-CN" sz="1400" i="0" dirty="0">
              <a:latin typeface="Courier New" pitchFamily="49" charset="0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module </a:t>
            </a:r>
            <a:r>
              <a:rPr lang="en-US" altLang="zh-CN" sz="14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Hello_DDS</a:t>
            </a:r>
            <a:endParaRPr lang="en-US" altLang="zh-CN" sz="1400" i="0" dirty="0">
              <a:latin typeface="Courier New" pitchFamily="49" charset="0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port </a:t>
            </a:r>
            <a:r>
              <a:rPr lang="en-US" altLang="zh-CN" sz="14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DDS_RawListen</a:t>
            </a: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&lt;string&gt; </a:t>
            </a:r>
            <a:r>
              <a:rPr lang="en-US" altLang="zh-CN" sz="14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read_message</a:t>
            </a: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};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</a:t>
            </a:r>
            <a:endParaRPr lang="nl-NL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13347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9863" indent="-169863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altLang="zh-CN" sz="2000" i="0" dirty="0">
                <a:latin typeface="+mn-lt"/>
                <a:ea typeface="宋体" pitchFamily="-65" charset="-122"/>
                <a:cs typeface="Courier New" pitchFamily="49" charset="0"/>
              </a:rPr>
              <a:t>Type specific reader interface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module CCM_DDS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interface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string_Reader</a:t>
            </a:r>
            <a:endParaRPr lang="en-US" altLang="zh-CN" sz="1100" i="0" dirty="0">
              <a:latin typeface="Courier New" pitchFamily="49" charset="0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typedef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sequence&lt;string&gt;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read_all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instances,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infos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read_all_history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instances,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infos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read_one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inout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string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an_instance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info)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NonExistent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  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read_one_history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(in string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an_instance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                    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instances,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infos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NonExistent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  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attribute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QueryFilter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filter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setraises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BadParameter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      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};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</a:t>
            </a:r>
            <a:endParaRPr lang="nl-NL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1604" name="Rectangle 3"/>
          <p:cNvSpPr>
            <a:spLocks noChangeArrowheads="1"/>
          </p:cNvSpPr>
          <p:nvPr/>
        </p:nvSpPr>
        <p:spPr bwMode="auto">
          <a:xfrm>
            <a:off x="381000" y="138747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endParaRPr lang="en-US" altLang="zh-CN" sz="11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  <a:buFont typeface="Arial" charset="0"/>
              <a:buChar char="•"/>
            </a:pPr>
            <a:r>
              <a:rPr lang="en-US" altLang="zh-CN" sz="2000" i="0">
                <a:ea typeface="宋体" pitchFamily="-65" charset="-128"/>
                <a:cs typeface="Courier New" charset="0"/>
              </a:rPr>
              <a:t>Type specific RawListener interface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module CCM_DDS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  interface string_RawListener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    void on_data (in string an_instance, in ReadInfo info);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</a:t>
            </a:r>
            <a:endParaRPr lang="nl-NL"/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262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module Hello_DDS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uses CCM_DDS::string_Reader read_message_data;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uses CCM_DDS::ListenerControl read_message_control;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provides CCM_DDS::string_RawListener read_message_listener;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uses DDS::DataReader read_message_dds_entity;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provides CCM_DDS::PortStatusListener read_message_status;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the RawListener</a:t>
            </a:r>
            <a:endParaRPr lang="nl-NL"/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3652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class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HELLO_RECEIVER_EXEC_Export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string_RawListener_exec_i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: public virtual ::CCM_DDS::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CCM_string_RawListener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  public virtual ::CORBA::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LocalObject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public: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string_RawListener_exec_i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Atomic_ULong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&amp;,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                           const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ACE_CString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&amp;);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virtual ~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string_RawListener_exec_i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 smtClean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virtual void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(const char *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       const ::CCM_DDS::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ReadInfo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&amp; info);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private: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Atomic_ULong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&amp;received_;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const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ACE_CString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&amp;name_;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void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string_RawListener_exec_i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const char *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const ::CCM_DDS::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ReadInfo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&amp; /* info */)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++received_;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printf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("&lt;%s&gt;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received &lt;%s&gt;\n", this-&gt;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name_.c_str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(),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the receptable to </a:t>
            </a:r>
            <a:endParaRPr lang="nl-NL"/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4676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class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HELLO_RECEIVER_EXEC_Export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Receiver_exec_i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: public virtual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Receiver_Exec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public virtual ::CORBA::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LocalObject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virtual ::CCM_DDS::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CCM_string_RawListener_ptr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get_read_message_listener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virtual ::CCM_DDS::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CCM_PortStatusListener_ptr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get_read_message_status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800" i="0" dirty="0" smtClean="0">
                <a:latin typeface="Courier New" charset="0"/>
                <a:ea typeface="宋体" pitchFamily="-65" charset="-128"/>
                <a:cs typeface="Courier New" charset="0"/>
              </a:rPr>
              <a:t> ….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 smtClean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::CCM_DDS::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CCM_string_RawListener_ptr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Receiver_exec_i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get_read_message_listener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(void)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return new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string_RawListener_exec_i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(this-&gt;received_, this-&gt;name_);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Prototype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$CIAO_ROOT/connectors/dds4ccm/examples/Hello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Sender/Receiver components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DDS Sender/ DDS Receiver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DDS Sender/Receiver connectors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Multiple deployment plans	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1 Sender – 1 Receiver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1 Sender – 5 Receivers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5 Senders – 1 Receiver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5 Senders – 5 Receivers</a:t>
            </a: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7463" y="6242050"/>
            <a:ext cx="700087" cy="488950"/>
          </a:xfrm>
          <a:prstGeom prst="rect">
            <a:avLst/>
          </a:prstGeom>
          <a:noFill/>
        </p:spPr>
        <p:txBody>
          <a:bodyPr/>
          <a:lstStyle/>
          <a:p>
            <a:fld id="{5CB601B8-8FA2-AE48-A3A2-26C7472E0B50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285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>
                <a:solidFill>
                  <a:srgbClr val="FF3300"/>
                </a:solidFill>
              </a:rPr>
              <a:t>AMI4CCM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Deliver Asynchronous Method Invocation to CCM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AMI4CCM doesn’t use IDL3+, just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AMI4CCM defines as set of rules to for implied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Callback model only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Tooling will generate an AMI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AMI fragment will handle the asynchronous invocation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AMI fragment uses CORBA AMI (but could use other mechanisms like DDS)</a:t>
            </a:r>
          </a:p>
        </p:txBody>
      </p:sp>
      <p:pic>
        <p:nvPicPr>
          <p:cNvPr id="287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063" y="3600450"/>
            <a:ext cx="5360987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2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DDS4CCM first initial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Reported a list with issues to the OMG for discussion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Some issues caused uncertainties for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Started IDL3+ implementation in the TAO_IDL front end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Worked on a first concept of AMI4CCM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implementing more DDS ports in the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detailed spec compliance check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TAO_IDL compiler will be extended to generate the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Set of new implied ports generated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Example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MyFoo 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long foo (in string in_str, out string answer) raises (my_exception);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// Implied IDL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AMI_MyFoo_callback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foo_callback_handler (in long result, in string answer);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foo_callback_excep (in InternalException exception_holder);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i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sendc_foo (in AMI_MyFoo_callback cb_handler, in string in_str);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4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Receiver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Doesn’t see anything of AMI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Receiver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// provides 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provides MyFoo do_my_foo;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Sender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b="1" i="0">
                <a:latin typeface="Courier New" charset="0"/>
                <a:ea typeface="Courier New" charset="0"/>
                <a:cs typeface="Courier New" charset="0"/>
              </a:rPr>
              <a:t>// SENDER COMPONENT</a:t>
            </a: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asynch invocation.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CCM_AMI::AMI_MyFoo run_asynch_my_foo;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synchronous invocation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MyFoo run_my_foo;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provides the callback function/exception for the AMI component.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provides CCM_AMI::AMI_MyFoo_callback the_my_foo_callback;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 Fragment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provides the interface for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provides CCM_AMI::AMI_MyFoo perform_asynch_my_foo;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interface of the Receiver ('server')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MyFoo my_foo_receiver;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callback interface of the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CCM_AMI::AMI_MyFoo_callback callback_my_foo;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class  MyFoo_callback_exec_i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: public virtual ::CCM_AMI::CCM_AMI_MyFoo_callback,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public virtual ::CORBA::LocalObject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public: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MyFoo_callback_exec_i (void);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~MyFoo_callback_exec_i (void);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foo_callback_handler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::CORBA::Long result,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char * answer);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foo_callback_excep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::CCM_AMI::InternalException &amp; exception_holder);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};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MyFoo_callback_exec_i::foo_callback_handler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::CORBA::Long result,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const char * answer)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printf ("Sender (FOO) :\tCallback from AMI : result &lt;%d&gt; answer &lt;%s&gt;\n", result, answer);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MyFoo_callback_exec_i::foo_callback_excep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::CCM_AMI::InternalException &amp; exception_holder)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printf ("Sender (FOO) :\tCallback except from AMI : excepti id : &lt;%d&gt; except string : &lt;%s&gt;\n",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exception_holder.id, exception_holder.error_string.in ());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Invoking the asynchronous callback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::CCM_AMI::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AMI_MyFoo_var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=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     this-&gt;context_-&gt;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get_connection_run_asynch_my_foo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sendc_foo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("Do something asynchronous");</a:t>
            </a: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Prototype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i="0" dirty="0" smtClean="0">
                <a:latin typeface="+mn-lt"/>
                <a:ea typeface="宋体" pitchFamily="-65" charset="-128"/>
                <a:cs typeface="Times New Roman" charset="0"/>
              </a:rPr>
              <a:t>$CIAO_ROOT/connectors/ami4ccm/examples/Hello</a:t>
            </a:r>
          </a:p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Sender component</a:t>
            </a:r>
          </a:p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Receiver component</a:t>
            </a:r>
          </a:p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AMI connector </a:t>
            </a:r>
            <a:endParaRPr lang="nl-NL" sz="2000" i="0" dirty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Deployment plan for these 3 components</a:t>
            </a:r>
            <a:r>
              <a:rPr lang="nl-NL" sz="20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000" i="0" dirty="0">
                <a:latin typeface="+mn-lt"/>
                <a:ea typeface="Courier New" charset="0"/>
                <a:cs typeface="Courier New" charset="0"/>
              </a:rPr>
            </a:br>
            <a:endParaRPr lang="nl-NL" sz="20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Possible OMG Process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AMI4CCM port part anymore of DDS4CCM</a:t>
            </a:r>
          </a:p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Standardization will take</a:t>
            </a:r>
          </a:p>
          <a:p>
            <a:pPr lvl="1"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Request for Proposal (RFP)</a:t>
            </a:r>
          </a:p>
          <a:p>
            <a:pPr lvl="1"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Respond to the proposal</a:t>
            </a:r>
          </a:p>
          <a:p>
            <a:pPr lvl="1"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Agree on a beta 1 specification</a:t>
            </a:r>
          </a:p>
          <a:p>
            <a:pPr lvl="1"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Finalization Task Force (FTF)</a:t>
            </a:r>
          </a:p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Time commitment</a:t>
            </a:r>
          </a:p>
          <a:p>
            <a:pPr lvl="1"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4 visits to a OMG meeting, each one week</a:t>
            </a:r>
          </a:p>
          <a:p>
            <a:pPr lvl="1"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Around </a:t>
            </a: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2 </a:t>
            </a: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weeks of </a:t>
            </a: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work </a:t>
            </a: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for each meeting</a:t>
            </a:r>
          </a:p>
          <a:p>
            <a:pPr lvl="1">
              <a:buFont typeface="Arial" pitchFamily="34" charset="0"/>
              <a:buChar char="•"/>
            </a:pPr>
            <a:endParaRPr lang="nl-NL" sz="2000" i="0" dirty="0" smtClean="0">
              <a:latin typeface="+mn-lt"/>
              <a:ea typeface="Courier New" charset="0"/>
              <a:cs typeface="Courier New" charset="0"/>
            </a:endParaRPr>
          </a:p>
          <a:p>
            <a:pPr lvl="1">
              <a:buFont typeface="Arial" pitchFamily="34" charset="0"/>
              <a:buChar char="•"/>
            </a:pPr>
            <a:endParaRPr lang="nl-NL" sz="2000" i="0" dirty="0" smtClean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endParaRPr lang="nl-NL" sz="2000" i="0" dirty="0">
              <a:latin typeface="+mn-lt"/>
              <a:ea typeface="Courier New" charset="0"/>
              <a:cs typeface="Courier New" charset="0"/>
            </a:endParaRPr>
          </a:p>
          <a:p>
            <a:r>
              <a:rPr lang="nl-NL" sz="20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000" i="0" dirty="0">
                <a:latin typeface="+mn-lt"/>
                <a:ea typeface="Courier New" charset="0"/>
                <a:cs typeface="Courier New" charset="0"/>
              </a:rPr>
            </a:br>
            <a:endParaRPr lang="nl-NL" sz="20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Iteration 3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Use RTI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Corba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Compatibility kit for the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Add support for specifying QoS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using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a XML file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Finalize IDL2+/IDL3+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Templated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interfaces, modules, ports, and connectors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Modeling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Working modeling environment must be avaible for making larger tests</a:t>
            </a:r>
          </a:p>
          <a:p>
            <a:pPr>
              <a:buFont typeface="Arial" pitchFamily="34" charset="0"/>
              <a:buChar char="•"/>
            </a:pPr>
            <a:r>
              <a:rPr lang="en-US" sz="2000" i="0" dirty="0" smtClean="0">
                <a:latin typeface="+mn-lt"/>
                <a:ea typeface="Courier New" charset="0"/>
                <a:cs typeface="Courier New" charset="0"/>
              </a:rPr>
              <a:t>Runtime and modeling efforts should be synchronized</a:t>
            </a:r>
            <a:endParaRPr lang="nl-NL" sz="2000" i="0" dirty="0" smtClean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IDL3+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Grouping Related Services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Context - Components may have one or more facets or receptacles that are related as part of the implementation of a cohesive service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Problem –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No semantic information about these groupings are captured in IDL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Makes it difficult and error prone to plan deployments that are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correct by construction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Solution – Create an ‘extended’ port type that may be proffered by a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Requires new IDL keywords to define a grouping of related facets and receptacles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Provides for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parameterization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for services that may be generic with respect to its data type.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IDL3+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the IDL3 language</a:t>
            </a:r>
          </a:p>
          <a:p>
            <a:pPr lvl="1"/>
            <a:r>
              <a:rPr lang="en-US" dirty="0" smtClean="0"/>
              <a:t>Defined in the DDS for Lightweight CCM specification (DDS4CCM)</a:t>
            </a:r>
          </a:p>
          <a:p>
            <a:pPr lvl="1"/>
            <a:r>
              <a:rPr lang="en-US" dirty="0" smtClean="0"/>
              <a:t>Provides an IDL3 equivalent mapping so the new constructs can be converted to IDL3</a:t>
            </a:r>
          </a:p>
          <a:p>
            <a:r>
              <a:rPr lang="en-US" dirty="0" smtClean="0"/>
              <a:t>Provides new keywords for</a:t>
            </a:r>
          </a:p>
          <a:p>
            <a:pPr lvl="1"/>
            <a:r>
              <a:rPr lang="en-US" dirty="0" smtClean="0"/>
              <a:t>Specifying grouping of related facets/receptacles (</a:t>
            </a:r>
            <a:r>
              <a:rPr lang="en-US" i="1" dirty="0" err="1" smtClean="0"/>
              <a:t>porttype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Declaring ports within a component (</a:t>
            </a:r>
            <a:r>
              <a:rPr lang="en-US" i="1" dirty="0" smtClean="0"/>
              <a:t>port, </a:t>
            </a:r>
            <a:r>
              <a:rPr lang="en-US" i="1" dirty="0" err="1" smtClean="0"/>
              <a:t>mirrorport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for new entity intended to provide “glue” between several ports (</a:t>
            </a:r>
            <a:r>
              <a:rPr lang="en-US" i="1" dirty="0" smtClean="0"/>
              <a:t>connector)</a:t>
            </a:r>
            <a:endParaRPr lang="en-US" dirty="0" smtClean="0"/>
          </a:p>
          <a:p>
            <a:pPr lvl="1"/>
            <a:r>
              <a:rPr lang="en-US" dirty="0" smtClean="0"/>
              <a:t>A template syntax for </a:t>
            </a:r>
            <a:r>
              <a:rPr lang="en-US" dirty="0" err="1" smtClean="0"/>
              <a:t>parameterizing</a:t>
            </a:r>
            <a:r>
              <a:rPr lang="en-US" dirty="0" smtClean="0"/>
              <a:t> interfaces, </a:t>
            </a:r>
            <a:r>
              <a:rPr lang="en-US" dirty="0" err="1" smtClean="0"/>
              <a:t>porttypes</a:t>
            </a:r>
            <a:r>
              <a:rPr lang="en-US" dirty="0" smtClean="0"/>
              <a:t>, and connectors. 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448250" y="5752874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IDL3+ grammar is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may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Fixed extended 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2148" name="Rectangle 3"/>
          <p:cNvSpPr>
            <a:spLocks noChangeArrowheads="1"/>
          </p:cNvSpPr>
          <p:nvPr/>
        </p:nvSpPr>
        <p:spPr bwMode="auto">
          <a:xfrm>
            <a:off x="162904" y="970513"/>
            <a:ext cx="8763000" cy="522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Data dat);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suspend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resume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readonly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nb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waiting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4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data_out;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719082" y="1070882"/>
            <a:ext cx="3573553" cy="1021556"/>
          </a:xfrm>
          <a:prstGeom prst="wedgeRoundRectCallout">
            <a:avLst>
              <a:gd name="adj1" fmla="val -77278"/>
              <a:gd name="adj2" fmla="val 24412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are declared in the same way as a regular component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334084" y="4782935"/>
            <a:ext cx="5169344" cy="128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data_in;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58653" y="3403988"/>
            <a:ext cx="3573553" cy="408623"/>
          </a:xfrm>
          <a:prstGeom prst="wedgeRoundRectCallout">
            <a:avLst>
              <a:gd name="adj1" fmla="val -106357"/>
              <a:gd name="adj2" fmla="val 40108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844274" y="3363972"/>
            <a:ext cx="3573553" cy="1021556"/>
          </a:xfrm>
          <a:prstGeom prst="wedgeRoundRectCallout">
            <a:avLst>
              <a:gd name="adj1" fmla="val 5293"/>
              <a:gd name="adj2" fmla="val 122947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and </a:t>
            </a:r>
            <a:r>
              <a:rPr kumimoji="0" lang="en-US" sz="18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mirrorport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are used to define opposite ends of the connection.</a:t>
            </a: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DOC-Traditional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54479</TotalTime>
  <Words>2461</Words>
  <Application>Microsoft Office PowerPoint</Application>
  <PresentationFormat>On-screen Show (4:3)</PresentationFormat>
  <Paragraphs>503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DOC-Traditional</vt:lpstr>
      <vt:lpstr>Capsules</vt:lpstr>
      <vt:lpstr>Slide 1</vt:lpstr>
      <vt:lpstr>Slide 2</vt:lpstr>
      <vt:lpstr>Slide 3</vt:lpstr>
      <vt:lpstr>Slide 4</vt:lpstr>
      <vt:lpstr>Slide 5</vt:lpstr>
      <vt:lpstr>Slide 6</vt:lpstr>
      <vt:lpstr>Slide 7</vt:lpstr>
      <vt:lpstr>IDL3+</vt:lpstr>
      <vt:lpstr>Slide 9</vt:lpstr>
      <vt:lpstr>Fixed Extended Port Equivalent IDL3</vt:lpstr>
      <vt:lpstr>Slide 11</vt:lpstr>
      <vt:lpstr>Parameterized Port Equivalent IDL3</vt:lpstr>
      <vt:lpstr>Slide 13</vt:lpstr>
      <vt:lpstr>Slide 14</vt:lpstr>
      <vt:lpstr>Motivating Connectors (1/2)</vt:lpstr>
      <vt:lpstr>Motivating Connectors (2/2)</vt:lpstr>
      <vt:lpstr>Slide 17</vt:lpstr>
      <vt:lpstr>Slide 18</vt:lpstr>
      <vt:lpstr>Slide 19</vt:lpstr>
      <vt:lpstr>Slide 20</vt:lpstr>
      <vt:lpstr>DDS for Lightweight CCM (1/3)</vt:lpstr>
      <vt:lpstr>DDS for Lightweight CCM (2/3)</vt:lpstr>
      <vt:lpstr>DDS for Lightweight CCM (3/3)</vt:lpstr>
      <vt:lpstr>DDS4CCM Basic Ports (1/)</vt:lpstr>
      <vt:lpstr>DDS4CCM Basic Ports (2/)</vt:lpstr>
      <vt:lpstr>Example</vt:lpstr>
      <vt:lpstr>Sender IDL3+</vt:lpstr>
      <vt:lpstr>Sender IDL3</vt:lpstr>
      <vt:lpstr>Write a string to DDS</vt:lpstr>
      <vt:lpstr>Receiver IDL3+</vt:lpstr>
      <vt:lpstr>Receiver IDL3</vt:lpstr>
      <vt:lpstr>Receiver IDL3</vt:lpstr>
      <vt:lpstr>Receiver IDL3</vt:lpstr>
      <vt:lpstr>Implement the RawListener</vt:lpstr>
      <vt:lpstr>Return the receptable to 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Company>Center of Distributed Objects and Components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Nanbor Wang</dc:creator>
  <cp:lastModifiedBy>johnny</cp:lastModifiedBy>
  <cp:revision>3188</cp:revision>
  <dcterms:created xsi:type="dcterms:W3CDTF">2009-09-11T17:13:59Z</dcterms:created>
  <dcterms:modified xsi:type="dcterms:W3CDTF">2009-09-15T10:00:33Z</dcterms:modified>
</cp:coreProperties>
</file>