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62BF-9F8F-F347-308E-DE43019F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EA06-D1AC-C422-362B-DBCE5964E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5026-9649-FE2A-548E-D1BC3B1F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4AF6-9F3B-9C6F-0381-AF882D65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7D20-5929-3B36-A088-6041AB4F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F74-9D5D-4B9E-511D-83A2011A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37506-0354-631C-C8B3-DB9018027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A7FC-8E53-4819-926A-DEFD09C1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344C-A6D9-9ABE-BFFB-7F27EF3F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87B6-9F56-5F1B-70C3-C041F219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F6E94-8014-3235-8E3D-5D25DF5F6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FED11-A04A-5ACF-31AB-13C4F6FA9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1C74-EF4A-877B-16C5-0520810E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8419-0640-876A-1C36-A0B1EC06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51EE-FB9B-962F-DA3D-C76DE74C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0DD1-D084-5BDF-2BA0-BFA3724E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43AB-D83F-8354-99B9-B10F174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23C3-E22E-12B7-FA75-6A46F70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FDEA-CE16-B307-48CD-06E08476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311E-D7D8-3D29-9A92-E2F6A361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8BED-B9C8-2357-9266-17E216E3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EE0C-F9A4-F391-7D06-C50B9C05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4EEA-6B43-8B98-EDCF-05AE5D95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4D1F-CCE4-7DBA-C3AA-271F05F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3F27-8A21-9678-7638-111FF0C2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889-8917-48F9-7FC1-F341F035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301A-4AB6-C8E7-2072-932D85BE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E379B-200F-3DCD-ADD7-65D67492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D95D3-1055-C576-9612-730A58D5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BBCB-8895-C302-38FC-05312D81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B9AF0-BA38-8842-A603-5745D33A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4564-562A-67C4-59F0-9ACC7EAD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6FCE-0B42-5B43-7E44-ED57D478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C0A8-9E4B-5F55-718F-CF4653A7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F1207-8FCB-A5CB-46FA-3ADA0C918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A99FA-BAAA-CE43-CEE3-BF27F343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465C1-7835-6B72-7152-839E123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9B4B0-55D1-A0EC-DA04-37AC8738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8A271-5BB1-FA16-56D1-9094BC23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C33F-B574-0668-0425-AEE645C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81379-7B8D-8804-8897-98ADA3AA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54CA-CB30-3B1C-FA59-1940D644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57A6-E684-73FA-B187-C7FA5C80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86AB5-3C93-362D-699B-8343670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983BC-D73E-3AA7-1103-D3A478AF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0B34D-3662-A3B8-B535-6529CCD1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22F2-3A14-CF81-B741-3DF27AB1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6231-DC55-2467-6E9E-44D9B2A5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92F7-8A45-521D-FB0C-98188F3D3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4855-D586-C486-2412-BA0DBBFF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B0AFD-129D-42AC-D0EF-C8174DAE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B967-FE27-51DD-8C5F-C6B59E1A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6A45-749A-F89E-CCBB-7436BBAF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6D8D-13D5-C366-DC9B-2F14B5E99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4E8B-7445-84FA-5126-53F2858D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BD5D-36F0-8000-A70B-527CDD3F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3F7B-7AC2-C55C-2F3D-FDAAA7B1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695A-39DB-4834-3DAF-FFA39F34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2C48C-7869-5A03-E5D8-B73C0413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609A-A8F0-CCE6-B187-765AC9E1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F1C9-BF67-6600-42C1-1A3AF048B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73CFC-1D34-4575-8DE9-553924B8CC6A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B21-D695-45EE-4198-80B58E6B3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418D-C74C-D5E6-CC4D-6634C79F9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9983D-4CD4-4E90-9D68-CD2CEC7D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ADB2-737C-0765-AB8B-7E22D43A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FerroDyn</a:t>
            </a:r>
            <a:r>
              <a:rPr lang="en-US" dirty="0"/>
              <a:t> PML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C156-E9C9-0A40-3DB8-E99AAD60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 #1 – Benchmark test problem from Chew &amp; Weedon (1994).</a:t>
            </a:r>
          </a:p>
          <a:p>
            <a:pPr marL="0" indent="0">
              <a:buNone/>
            </a:pPr>
            <a:r>
              <a:rPr lang="en-US" sz="1800" dirty="0"/>
              <a:t>Case setup: Free-space discretized using a 3D grid of size 128x128x32, with an electric dipole generating a time-dependent source pulse. The domain is enveloped by PML boundaries on all sides to model free-space.</a:t>
            </a:r>
          </a:p>
          <a:p>
            <a:pPr marL="0" indent="0">
              <a:buNone/>
            </a:pPr>
            <a:r>
              <a:rPr lang="en-US" sz="1800" dirty="0"/>
              <a:t>Electric field is sampled at a point sufficiently distant from the point source and plotted over time.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425E7FA2-7DD1-334D-28F4-6CFB3F38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1" y="3256752"/>
            <a:ext cx="4716339" cy="3524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E77A5-A6D7-16B3-BF64-1562AEF1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52" y="3342875"/>
            <a:ext cx="5586748" cy="33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5323-42C7-6C00-030D-D42447F3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AD77-272A-25BD-971C-0F190531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Case setup: An infinitesimal light source is placed at the center of a cubic domain, with PML boundaries on all sides. Increasing the domain size, while keeping the source at the center, should preserve the E field profile at a fixed distance from the source.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simpler words, the E field at a distance x from the source should remain invariant as the domain size changes.</a:t>
            </a:r>
          </a:p>
        </p:txBody>
      </p:sp>
      <p:pic>
        <p:nvPicPr>
          <p:cNvPr id="19" name="Picture 18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13D0486D-56FD-FD61-CF99-2B0F6E8D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88" y="3615252"/>
            <a:ext cx="5931877" cy="2877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05FF75-0421-671D-9EF9-45D437DF8A5D}"/>
              </a:ext>
            </a:extLst>
          </p:cNvPr>
          <p:cNvSpPr/>
          <p:nvPr/>
        </p:nvSpPr>
        <p:spPr>
          <a:xfrm>
            <a:off x="1066800" y="3781425"/>
            <a:ext cx="2095500" cy="20193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D7A98-363C-ED3B-D623-91DDD53DBB6D}"/>
              </a:ext>
            </a:extLst>
          </p:cNvPr>
          <p:cNvSpPr/>
          <p:nvPr/>
        </p:nvSpPr>
        <p:spPr>
          <a:xfrm>
            <a:off x="1284933" y="3969544"/>
            <a:ext cx="2095500" cy="20193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72F4E5-22DE-636C-AE65-17469A05F2F4}"/>
              </a:ext>
            </a:extLst>
          </p:cNvPr>
          <p:cNvCxnSpPr/>
          <p:nvPr/>
        </p:nvCxnSpPr>
        <p:spPr>
          <a:xfrm>
            <a:off x="1066800" y="3781425"/>
            <a:ext cx="218133" cy="1881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31DAB-1F82-26D1-62D8-4480EF95033D}"/>
              </a:ext>
            </a:extLst>
          </p:cNvPr>
          <p:cNvCxnSpPr/>
          <p:nvPr/>
        </p:nvCxnSpPr>
        <p:spPr>
          <a:xfrm>
            <a:off x="3162300" y="3781425"/>
            <a:ext cx="218133" cy="1881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A075476-F430-64FD-C9ED-2C96CBAE1F15}"/>
              </a:ext>
            </a:extLst>
          </p:cNvPr>
          <p:cNvSpPr/>
          <p:nvPr/>
        </p:nvSpPr>
        <p:spPr>
          <a:xfrm>
            <a:off x="2201619" y="48699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33E1E-2435-8B27-9213-6BE3826C757D}"/>
              </a:ext>
            </a:extLst>
          </p:cNvPr>
          <p:cNvCxnSpPr/>
          <p:nvPr/>
        </p:nvCxnSpPr>
        <p:spPr>
          <a:xfrm>
            <a:off x="1066800" y="5800725"/>
            <a:ext cx="218133" cy="1881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5DEB2-F3A9-CF93-98A3-3A872DBB90C8}"/>
              </a:ext>
            </a:extLst>
          </p:cNvPr>
          <p:cNvCxnSpPr/>
          <p:nvPr/>
        </p:nvCxnSpPr>
        <p:spPr>
          <a:xfrm>
            <a:off x="3162300" y="5800725"/>
            <a:ext cx="218133" cy="1881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475858-4B3D-444F-6C93-70653ED38B2C}"/>
              </a:ext>
            </a:extLst>
          </p:cNvPr>
          <p:cNvGrpSpPr/>
          <p:nvPr/>
        </p:nvGrpSpPr>
        <p:grpSpPr>
          <a:xfrm>
            <a:off x="1503706" y="4268390"/>
            <a:ext cx="1526487" cy="1350169"/>
            <a:chOff x="3422904" y="3933825"/>
            <a:chExt cx="2313633" cy="2207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740FE-DBF2-F5EC-54BA-6D1E562393A3}"/>
                </a:ext>
              </a:extLst>
            </p:cNvPr>
            <p:cNvSpPr>
              <a:spLocks/>
            </p:cNvSpPr>
            <p:nvPr/>
          </p:nvSpPr>
          <p:spPr>
            <a:xfrm>
              <a:off x="3422904" y="3933825"/>
              <a:ext cx="2095500" cy="2019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2786CD-E99E-BFAE-DDF7-1CC9F97497E7}"/>
                </a:ext>
              </a:extLst>
            </p:cNvPr>
            <p:cNvSpPr>
              <a:spLocks/>
            </p:cNvSpPr>
            <p:nvPr/>
          </p:nvSpPr>
          <p:spPr>
            <a:xfrm>
              <a:off x="3641037" y="4121944"/>
              <a:ext cx="2095500" cy="2019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E952BF-03D6-8480-BC90-4C2BCDE78B83}"/>
                </a:ext>
              </a:extLst>
            </p:cNvPr>
            <p:cNvCxnSpPr>
              <a:cxnSpLocks/>
            </p:cNvCxnSpPr>
            <p:nvPr/>
          </p:nvCxnSpPr>
          <p:spPr>
            <a:xfrm>
              <a:off x="3422904" y="3933825"/>
              <a:ext cx="218133" cy="1881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2388DD-AFF4-075B-86E9-C38377AA775A}"/>
                </a:ext>
              </a:extLst>
            </p:cNvPr>
            <p:cNvCxnSpPr>
              <a:cxnSpLocks/>
            </p:cNvCxnSpPr>
            <p:nvPr/>
          </p:nvCxnSpPr>
          <p:spPr>
            <a:xfrm>
              <a:off x="5518404" y="3933825"/>
              <a:ext cx="218133" cy="1881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5E6270-91C3-D40A-638B-8A898F0BFCBD}"/>
                </a:ext>
              </a:extLst>
            </p:cNvPr>
            <p:cNvCxnSpPr>
              <a:cxnSpLocks/>
            </p:cNvCxnSpPr>
            <p:nvPr/>
          </p:nvCxnSpPr>
          <p:spPr>
            <a:xfrm>
              <a:off x="3422904" y="5953125"/>
              <a:ext cx="218133" cy="1881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80830D-BF93-485E-CF46-EB2D1476717B}"/>
                </a:ext>
              </a:extLst>
            </p:cNvPr>
            <p:cNvCxnSpPr>
              <a:cxnSpLocks/>
            </p:cNvCxnSpPr>
            <p:nvPr/>
          </p:nvCxnSpPr>
          <p:spPr>
            <a:xfrm>
              <a:off x="5518404" y="5953125"/>
              <a:ext cx="218133" cy="1881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6F43EF-460A-5F7E-0798-326BD164D2B4}"/>
              </a:ext>
            </a:extLst>
          </p:cNvPr>
          <p:cNvCxnSpPr>
            <a:cxnSpLocks/>
          </p:cNvCxnSpPr>
          <p:nvPr/>
        </p:nvCxnSpPr>
        <p:spPr>
          <a:xfrm flipV="1">
            <a:off x="1657733" y="4273248"/>
            <a:ext cx="1238647" cy="13501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E5D52-1A9B-F044-600B-66A15F4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#3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pSp>
        <p:nvGrpSpPr>
          <p:cNvPr id="4" name="Google Shape;62;p13">
            <a:extLst>
              <a:ext uri="{FF2B5EF4-FFF2-40B4-BE49-F238E27FC236}">
                <a16:creationId xmlns:a16="http://schemas.microsoft.com/office/drawing/2014/main" id="{D03293C5-0C36-342A-97A2-4171DAB94A0B}"/>
              </a:ext>
            </a:extLst>
          </p:cNvPr>
          <p:cNvGrpSpPr/>
          <p:nvPr/>
        </p:nvGrpSpPr>
        <p:grpSpPr>
          <a:xfrm>
            <a:off x="2507976" y="593367"/>
            <a:ext cx="3667299" cy="1616786"/>
            <a:chOff x="523688" y="478275"/>
            <a:chExt cx="3313425" cy="1625673"/>
          </a:xfrm>
        </p:grpSpPr>
        <p:sp>
          <p:nvSpPr>
            <p:cNvPr id="5" name="Google Shape;63;p13">
              <a:extLst>
                <a:ext uri="{FF2B5EF4-FFF2-40B4-BE49-F238E27FC236}">
                  <a16:creationId xmlns:a16="http://schemas.microsoft.com/office/drawing/2014/main" id="{CB317CB0-CDA1-FE8E-FB4D-7DAC2E5E9809}"/>
                </a:ext>
              </a:extLst>
            </p:cNvPr>
            <p:cNvSpPr/>
            <p:nvPr/>
          </p:nvSpPr>
          <p:spPr>
            <a:xfrm>
              <a:off x="1713200" y="478275"/>
              <a:ext cx="852600" cy="1047900"/>
            </a:xfrm>
            <a:prstGeom prst="cube">
              <a:avLst>
                <a:gd name="adj" fmla="val 3816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6" name="Google Shape;64;p13">
              <a:extLst>
                <a:ext uri="{FF2B5EF4-FFF2-40B4-BE49-F238E27FC236}">
                  <a16:creationId xmlns:a16="http://schemas.microsoft.com/office/drawing/2014/main" id="{7B3EB3C2-8D8E-DC41-D22B-056F2D9E694D}"/>
                </a:ext>
              </a:extLst>
            </p:cNvPr>
            <p:cNvSpPr/>
            <p:nvPr/>
          </p:nvSpPr>
          <p:spPr>
            <a:xfrm>
              <a:off x="2252721" y="478275"/>
              <a:ext cx="1413600" cy="1047900"/>
            </a:xfrm>
            <a:prstGeom prst="cube">
              <a:avLst>
                <a:gd name="adj" fmla="val 3472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7" name="Google Shape;65;p13">
              <a:extLst>
                <a:ext uri="{FF2B5EF4-FFF2-40B4-BE49-F238E27FC236}">
                  <a16:creationId xmlns:a16="http://schemas.microsoft.com/office/drawing/2014/main" id="{08FC1459-41C4-8AAB-C78D-FC1C5C03A198}"/>
                </a:ext>
              </a:extLst>
            </p:cNvPr>
            <p:cNvSpPr txBox="1"/>
            <p:nvPr/>
          </p:nvSpPr>
          <p:spPr>
            <a:xfrm>
              <a:off x="1601522" y="1457225"/>
              <a:ext cx="1663500" cy="577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067">
                  <a:solidFill>
                    <a:schemeClr val="dk2"/>
                  </a:solidFill>
                </a:rPr>
                <a:t>Dielectric with isotropic permittivity</a:t>
              </a:r>
              <a:endParaRPr sz="1067">
                <a:solidFill>
                  <a:schemeClr val="dk2"/>
                </a:solidFill>
              </a:endParaRPr>
            </a:p>
          </p:txBody>
        </p:sp>
        <p:sp>
          <p:nvSpPr>
            <p:cNvPr id="8" name="Google Shape;66;p13">
              <a:extLst>
                <a:ext uri="{FF2B5EF4-FFF2-40B4-BE49-F238E27FC236}">
                  <a16:creationId xmlns:a16="http://schemas.microsoft.com/office/drawing/2014/main" id="{33D73AFF-49D5-5015-095D-2C7E1926D1CC}"/>
                </a:ext>
              </a:extLst>
            </p:cNvPr>
            <p:cNvSpPr/>
            <p:nvPr/>
          </p:nvSpPr>
          <p:spPr>
            <a:xfrm>
              <a:off x="1281963" y="478275"/>
              <a:ext cx="406200" cy="1047900"/>
            </a:xfrm>
            <a:prstGeom prst="cube">
              <a:avLst>
                <a:gd name="adj" fmla="val 80182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9" name="Google Shape;67;p13">
              <a:extLst>
                <a:ext uri="{FF2B5EF4-FFF2-40B4-BE49-F238E27FC236}">
                  <a16:creationId xmlns:a16="http://schemas.microsoft.com/office/drawing/2014/main" id="{EDCC9E0D-A255-BFD4-B4CD-DC7A73EDDC9B}"/>
                </a:ext>
              </a:extLst>
            </p:cNvPr>
            <p:cNvSpPr/>
            <p:nvPr/>
          </p:nvSpPr>
          <p:spPr>
            <a:xfrm>
              <a:off x="999390" y="478275"/>
              <a:ext cx="1041900" cy="1047900"/>
            </a:xfrm>
            <a:prstGeom prst="cube">
              <a:avLst>
                <a:gd name="adj" fmla="val 3492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cxnSp>
          <p:nvCxnSpPr>
            <p:cNvPr id="10" name="Google Shape;68;p13">
              <a:extLst>
                <a:ext uri="{FF2B5EF4-FFF2-40B4-BE49-F238E27FC236}">
                  <a16:creationId xmlns:a16="http://schemas.microsoft.com/office/drawing/2014/main" id="{B4477036-D67A-B0D7-4267-E2CBBE68703F}"/>
                </a:ext>
              </a:extLst>
            </p:cNvPr>
            <p:cNvCxnSpPr/>
            <p:nvPr/>
          </p:nvCxnSpPr>
          <p:spPr>
            <a:xfrm>
              <a:off x="1324788" y="1349625"/>
              <a:ext cx="3600" cy="28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" name="Google Shape;69;p13">
              <a:extLst>
                <a:ext uri="{FF2B5EF4-FFF2-40B4-BE49-F238E27FC236}">
                  <a16:creationId xmlns:a16="http://schemas.microsoft.com/office/drawing/2014/main" id="{0A2C6C76-8AA1-F6F1-68F7-5D8F6849E6B5}"/>
                </a:ext>
              </a:extLst>
            </p:cNvPr>
            <p:cNvSpPr txBox="1"/>
            <p:nvPr/>
          </p:nvSpPr>
          <p:spPr>
            <a:xfrm>
              <a:off x="523688" y="1526185"/>
              <a:ext cx="1289100" cy="577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1067">
                  <a:solidFill>
                    <a:schemeClr val="dk2"/>
                  </a:solidFill>
                </a:rPr>
                <a:t>Planar current source</a:t>
              </a:r>
              <a:endParaRPr sz="1067">
                <a:solidFill>
                  <a:schemeClr val="dk2"/>
                </a:solidFill>
              </a:endParaRPr>
            </a:p>
          </p:txBody>
        </p:sp>
        <p:cxnSp>
          <p:nvCxnSpPr>
            <p:cNvPr id="12" name="Google Shape;70;p13">
              <a:extLst>
                <a:ext uri="{FF2B5EF4-FFF2-40B4-BE49-F238E27FC236}">
                  <a16:creationId xmlns:a16="http://schemas.microsoft.com/office/drawing/2014/main" id="{500D1E47-513F-7FAE-8111-98BB98BF425C}"/>
                </a:ext>
              </a:extLst>
            </p:cNvPr>
            <p:cNvCxnSpPr/>
            <p:nvPr/>
          </p:nvCxnSpPr>
          <p:spPr>
            <a:xfrm>
              <a:off x="2997413" y="654300"/>
              <a:ext cx="839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71;p13">
              <a:extLst>
                <a:ext uri="{FF2B5EF4-FFF2-40B4-BE49-F238E27FC236}">
                  <a16:creationId xmlns:a16="http://schemas.microsoft.com/office/drawing/2014/main" id="{C5D9CBAE-43CF-EA48-1FD6-50FEAC131233}"/>
                </a:ext>
              </a:extLst>
            </p:cNvPr>
            <p:cNvCxnSpPr/>
            <p:nvPr/>
          </p:nvCxnSpPr>
          <p:spPr>
            <a:xfrm>
              <a:off x="2997413" y="884800"/>
              <a:ext cx="839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72;p13">
              <a:extLst>
                <a:ext uri="{FF2B5EF4-FFF2-40B4-BE49-F238E27FC236}">
                  <a16:creationId xmlns:a16="http://schemas.microsoft.com/office/drawing/2014/main" id="{8967B7F0-C006-886F-50C4-D6BA57EC76BE}"/>
                </a:ext>
              </a:extLst>
            </p:cNvPr>
            <p:cNvCxnSpPr/>
            <p:nvPr/>
          </p:nvCxnSpPr>
          <p:spPr>
            <a:xfrm>
              <a:off x="2997413" y="1069750"/>
              <a:ext cx="839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73;p13">
              <a:extLst>
                <a:ext uri="{FF2B5EF4-FFF2-40B4-BE49-F238E27FC236}">
                  <a16:creationId xmlns:a16="http://schemas.microsoft.com/office/drawing/2014/main" id="{CC994041-AD4E-2EB5-56CC-B5B1012EB441}"/>
                </a:ext>
              </a:extLst>
            </p:cNvPr>
            <p:cNvCxnSpPr/>
            <p:nvPr/>
          </p:nvCxnSpPr>
          <p:spPr>
            <a:xfrm>
              <a:off x="2954563" y="1290513"/>
              <a:ext cx="839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" name="Google Shape;91;p13">
            <a:extLst>
              <a:ext uri="{FF2B5EF4-FFF2-40B4-BE49-F238E27FC236}">
                <a16:creationId xmlns:a16="http://schemas.microsoft.com/office/drawing/2014/main" id="{1DB22AB4-191B-23C9-8735-3FEDE0ED130A}"/>
              </a:ext>
            </a:extLst>
          </p:cNvPr>
          <p:cNvSpPr txBox="1"/>
          <p:nvPr/>
        </p:nvSpPr>
        <p:spPr>
          <a:xfrm>
            <a:off x="6303023" y="796549"/>
            <a:ext cx="1564400" cy="73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Both the PML and the ABC should work in this case</a:t>
            </a:r>
            <a:endParaRPr sz="1067">
              <a:solidFill>
                <a:schemeClr val="dk2"/>
              </a:solidFill>
            </a:endParaRPr>
          </a:p>
        </p:txBody>
      </p:sp>
      <p:cxnSp>
        <p:nvCxnSpPr>
          <p:cNvPr id="17" name="Google Shape;93;p13">
            <a:extLst>
              <a:ext uri="{FF2B5EF4-FFF2-40B4-BE49-F238E27FC236}">
                <a16:creationId xmlns:a16="http://schemas.microsoft.com/office/drawing/2014/main" id="{ACD58FC5-7735-0160-16DC-B244F6466BD1}"/>
              </a:ext>
            </a:extLst>
          </p:cNvPr>
          <p:cNvCxnSpPr/>
          <p:nvPr/>
        </p:nvCxnSpPr>
        <p:spPr>
          <a:xfrm>
            <a:off x="6355589" y="1789532"/>
            <a:ext cx="101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40ED0ADB-E6C5-F0AC-DB14-FBB966778B39}"/>
              </a:ext>
            </a:extLst>
          </p:cNvPr>
          <p:cNvSpPr txBox="1"/>
          <p:nvPr/>
        </p:nvSpPr>
        <p:spPr>
          <a:xfrm>
            <a:off x="7368389" y="1481732"/>
            <a:ext cx="56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x</a:t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B6E3BC-998F-4BAF-4155-C6D89486C760}"/>
              </a:ext>
            </a:extLst>
          </p:cNvPr>
          <p:cNvGraphicFramePr>
            <a:graphicFrameLocks noGrp="1"/>
          </p:cNvGraphicFramePr>
          <p:nvPr/>
        </p:nvGraphicFramePr>
        <p:xfrm>
          <a:off x="10072397" y="495927"/>
          <a:ext cx="1671780" cy="1463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7260">
                  <a:extLst>
                    <a:ext uri="{9D8B030D-6E8A-4147-A177-3AD203B41FA5}">
                      <a16:colId xmlns:a16="http://schemas.microsoft.com/office/drawing/2014/main" val="470992864"/>
                    </a:ext>
                  </a:extLst>
                </a:gridCol>
                <a:gridCol w="557260">
                  <a:extLst>
                    <a:ext uri="{9D8B030D-6E8A-4147-A177-3AD203B41FA5}">
                      <a16:colId xmlns:a16="http://schemas.microsoft.com/office/drawing/2014/main" val="2103271806"/>
                    </a:ext>
                  </a:extLst>
                </a:gridCol>
                <a:gridCol w="557260">
                  <a:extLst>
                    <a:ext uri="{9D8B030D-6E8A-4147-A177-3AD203B41FA5}">
                      <a16:colId xmlns:a16="http://schemas.microsoft.com/office/drawing/2014/main" val="185783491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0101804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972176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976128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C2971A2-4CD3-50E4-3B32-05CE5D4AF19B}"/>
              </a:ext>
            </a:extLst>
          </p:cNvPr>
          <p:cNvSpPr txBox="1"/>
          <p:nvPr/>
        </p:nvSpPr>
        <p:spPr>
          <a:xfrm>
            <a:off x="9975274" y="1901066"/>
            <a:ext cx="234603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Relative permittivity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24F3F47-6667-6076-94B5-B74B92ED2BDE}"/>
              </a:ext>
            </a:extLst>
          </p:cNvPr>
          <p:cNvGraphicFramePr>
            <a:graphicFrameLocks noGrp="1"/>
          </p:cNvGraphicFramePr>
          <p:nvPr/>
        </p:nvGraphicFramePr>
        <p:xfrm>
          <a:off x="1343093" y="5371355"/>
          <a:ext cx="9919861" cy="104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123">
                  <a:extLst>
                    <a:ext uri="{9D8B030D-6E8A-4147-A177-3AD203B41FA5}">
                      <a16:colId xmlns:a16="http://schemas.microsoft.com/office/drawing/2014/main" val="191652542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615958649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3095828441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2484484651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038348482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998318587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0151270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E_y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E_z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H_y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H_z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16860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Relative Error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2.24704e-05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7.27529e-05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9440887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64ED25A3-92C8-3E32-CAAE-1AA6FAC7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2" y="2138135"/>
            <a:ext cx="5331931" cy="309903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16B97D-482F-59E8-4FCB-072C6067AC33}"/>
              </a:ext>
            </a:extLst>
          </p:cNvPr>
          <p:cNvCxnSpPr/>
          <p:nvPr/>
        </p:nvCxnSpPr>
        <p:spPr>
          <a:xfrm flipV="1">
            <a:off x="2826328" y="1163471"/>
            <a:ext cx="3269673" cy="1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EE812A-01AD-9E72-A715-ED1D9B10DDEC}"/>
              </a:ext>
            </a:extLst>
          </p:cNvPr>
          <p:cNvSpPr txBox="1"/>
          <p:nvPr/>
        </p:nvSpPr>
        <p:spPr>
          <a:xfrm>
            <a:off x="318048" y="2413337"/>
            <a:ext cx="2050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Black line represents wave amplitude including the solution within the PML region.</a:t>
            </a:r>
          </a:p>
          <a:p>
            <a:endParaRPr lang="en-US" sz="1400" dirty="0"/>
          </a:p>
          <a:p>
            <a:r>
              <a:rPr lang="en-US" sz="1400" dirty="0"/>
              <a:t>Purple lines (overlapping) represent the wave amplitude in the physical domain.</a:t>
            </a:r>
          </a:p>
        </p:txBody>
      </p:sp>
    </p:spTree>
    <p:extLst>
      <p:ext uri="{BB962C8B-B14F-4D97-AF65-F5344CB8AC3E}">
        <p14:creationId xmlns:p14="http://schemas.microsoft.com/office/powerpoint/2010/main" val="125994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E5D52-1A9B-F044-600B-66A15F4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#4 </a:t>
            </a:r>
          </a:p>
        </p:txBody>
      </p:sp>
      <p:sp>
        <p:nvSpPr>
          <p:cNvPr id="2" name="Google Shape;79;p13">
            <a:extLst>
              <a:ext uri="{FF2B5EF4-FFF2-40B4-BE49-F238E27FC236}">
                <a16:creationId xmlns:a16="http://schemas.microsoft.com/office/drawing/2014/main" id="{4B7A5835-678C-5FCB-B5B2-FE67D538DD25}"/>
              </a:ext>
            </a:extLst>
          </p:cNvPr>
          <p:cNvSpPr/>
          <p:nvPr/>
        </p:nvSpPr>
        <p:spPr>
          <a:xfrm>
            <a:off x="3771960" y="705435"/>
            <a:ext cx="943600" cy="1042000"/>
          </a:xfrm>
          <a:prstGeom prst="cube">
            <a:avLst>
              <a:gd name="adj" fmla="val 381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9" name="Google Shape;80;p13">
            <a:extLst>
              <a:ext uri="{FF2B5EF4-FFF2-40B4-BE49-F238E27FC236}">
                <a16:creationId xmlns:a16="http://schemas.microsoft.com/office/drawing/2014/main" id="{059D55CC-8776-4A22-29E0-EBB9B01A09FE}"/>
              </a:ext>
            </a:extLst>
          </p:cNvPr>
          <p:cNvSpPr/>
          <p:nvPr/>
        </p:nvSpPr>
        <p:spPr>
          <a:xfrm>
            <a:off x="4369101" y="705435"/>
            <a:ext cx="1564400" cy="1042000"/>
          </a:xfrm>
          <a:prstGeom prst="cube">
            <a:avLst>
              <a:gd name="adj" fmla="val 347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0" name="Google Shape;81;p13">
            <a:extLst>
              <a:ext uri="{FF2B5EF4-FFF2-40B4-BE49-F238E27FC236}">
                <a16:creationId xmlns:a16="http://schemas.microsoft.com/office/drawing/2014/main" id="{EB320264-E005-53A4-5C6D-C196BDBB9093}"/>
              </a:ext>
            </a:extLst>
          </p:cNvPr>
          <p:cNvSpPr txBox="1"/>
          <p:nvPr/>
        </p:nvSpPr>
        <p:spPr>
          <a:xfrm>
            <a:off x="3648359" y="1679033"/>
            <a:ext cx="1008800" cy="9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Dielectric with anisotropic permittivity</a:t>
            </a:r>
            <a:endParaRPr sz="1067">
              <a:solidFill>
                <a:schemeClr val="dk2"/>
              </a:solidFill>
            </a:endParaRPr>
          </a:p>
        </p:txBody>
      </p:sp>
      <p:sp>
        <p:nvSpPr>
          <p:cNvPr id="21" name="Google Shape;82;p13">
            <a:extLst>
              <a:ext uri="{FF2B5EF4-FFF2-40B4-BE49-F238E27FC236}">
                <a16:creationId xmlns:a16="http://schemas.microsoft.com/office/drawing/2014/main" id="{F0EAC4F0-B818-F826-ECED-B572C0DBA6F7}"/>
              </a:ext>
            </a:extLst>
          </p:cNvPr>
          <p:cNvSpPr/>
          <p:nvPr/>
        </p:nvSpPr>
        <p:spPr>
          <a:xfrm>
            <a:off x="3294667" y="705435"/>
            <a:ext cx="449600" cy="1042000"/>
          </a:xfrm>
          <a:prstGeom prst="cube">
            <a:avLst>
              <a:gd name="adj" fmla="val 80182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83;p13">
            <a:extLst>
              <a:ext uri="{FF2B5EF4-FFF2-40B4-BE49-F238E27FC236}">
                <a16:creationId xmlns:a16="http://schemas.microsoft.com/office/drawing/2014/main" id="{D0E50DE9-CC59-26A9-07D8-7C522E5171E7}"/>
              </a:ext>
            </a:extLst>
          </p:cNvPr>
          <p:cNvSpPr/>
          <p:nvPr/>
        </p:nvSpPr>
        <p:spPr>
          <a:xfrm>
            <a:off x="2981916" y="705435"/>
            <a:ext cx="1153200" cy="1042000"/>
          </a:xfrm>
          <a:prstGeom prst="cube">
            <a:avLst>
              <a:gd name="adj" fmla="val 349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23" name="Google Shape;84;p13">
            <a:extLst>
              <a:ext uri="{FF2B5EF4-FFF2-40B4-BE49-F238E27FC236}">
                <a16:creationId xmlns:a16="http://schemas.microsoft.com/office/drawing/2014/main" id="{8E8D3D36-ECD9-582E-F228-617C4B659571}"/>
              </a:ext>
            </a:extLst>
          </p:cNvPr>
          <p:cNvCxnSpPr/>
          <p:nvPr/>
        </p:nvCxnSpPr>
        <p:spPr>
          <a:xfrm>
            <a:off x="3342065" y="1572021"/>
            <a:ext cx="0" cy="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5;p13">
            <a:extLst>
              <a:ext uri="{FF2B5EF4-FFF2-40B4-BE49-F238E27FC236}">
                <a16:creationId xmlns:a16="http://schemas.microsoft.com/office/drawing/2014/main" id="{241FC981-1222-DD1D-9F28-E13B2894EB78}"/>
              </a:ext>
            </a:extLst>
          </p:cNvPr>
          <p:cNvSpPr txBox="1"/>
          <p:nvPr/>
        </p:nvSpPr>
        <p:spPr>
          <a:xfrm>
            <a:off x="2455408" y="1853450"/>
            <a:ext cx="14268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Planar current source</a:t>
            </a:r>
            <a:endParaRPr sz="1067">
              <a:solidFill>
                <a:schemeClr val="dk2"/>
              </a:solidFill>
            </a:endParaRPr>
          </a:p>
        </p:txBody>
      </p:sp>
      <p:cxnSp>
        <p:nvCxnSpPr>
          <p:cNvPr id="25" name="Google Shape;86;p13">
            <a:extLst>
              <a:ext uri="{FF2B5EF4-FFF2-40B4-BE49-F238E27FC236}">
                <a16:creationId xmlns:a16="http://schemas.microsoft.com/office/drawing/2014/main" id="{316A648E-73D2-17FB-FE0D-FE9F440BA0E2}"/>
              </a:ext>
            </a:extLst>
          </p:cNvPr>
          <p:cNvCxnSpPr/>
          <p:nvPr/>
        </p:nvCxnSpPr>
        <p:spPr>
          <a:xfrm rot="10800000" flipH="1">
            <a:off x="5193327" y="596097"/>
            <a:ext cx="978000" cy="2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87;p13">
            <a:extLst>
              <a:ext uri="{FF2B5EF4-FFF2-40B4-BE49-F238E27FC236}">
                <a16:creationId xmlns:a16="http://schemas.microsoft.com/office/drawing/2014/main" id="{46214F2F-EC17-4467-A807-CF87FD59A425}"/>
              </a:ext>
            </a:extLst>
          </p:cNvPr>
          <p:cNvCxnSpPr/>
          <p:nvPr/>
        </p:nvCxnSpPr>
        <p:spPr>
          <a:xfrm rot="10800000" flipH="1">
            <a:off x="5193327" y="778537"/>
            <a:ext cx="969200" cy="3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88;p13">
            <a:extLst>
              <a:ext uri="{FF2B5EF4-FFF2-40B4-BE49-F238E27FC236}">
                <a16:creationId xmlns:a16="http://schemas.microsoft.com/office/drawing/2014/main" id="{0CEF5BB3-19D7-244C-77EE-C041AAC8EFFE}"/>
              </a:ext>
            </a:extLst>
          </p:cNvPr>
          <p:cNvCxnSpPr/>
          <p:nvPr/>
        </p:nvCxnSpPr>
        <p:spPr>
          <a:xfrm rot="10800000" flipH="1">
            <a:off x="5193327" y="934476"/>
            <a:ext cx="986400" cy="3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89;p13">
            <a:extLst>
              <a:ext uri="{FF2B5EF4-FFF2-40B4-BE49-F238E27FC236}">
                <a16:creationId xmlns:a16="http://schemas.microsoft.com/office/drawing/2014/main" id="{68A82EA4-C519-8CC9-4827-4CF4E5192C8D}"/>
              </a:ext>
            </a:extLst>
          </p:cNvPr>
          <p:cNvCxnSpPr/>
          <p:nvPr/>
        </p:nvCxnSpPr>
        <p:spPr>
          <a:xfrm rot="10800000" flipH="1">
            <a:off x="5145900" y="1168832"/>
            <a:ext cx="1034000" cy="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1A754762-D395-A8DE-390E-8919740C554B}"/>
              </a:ext>
            </a:extLst>
          </p:cNvPr>
          <p:cNvSpPr txBox="1"/>
          <p:nvPr/>
        </p:nvSpPr>
        <p:spPr>
          <a:xfrm>
            <a:off x="6197121" y="593367"/>
            <a:ext cx="1868000" cy="73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PML is needed to ensure that there is no EM wave reflection from the corner</a:t>
            </a:r>
            <a:endParaRPr sz="1067">
              <a:solidFill>
                <a:schemeClr val="dk2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2D6F6F5-9EAB-754E-CE02-30375F298E56}"/>
              </a:ext>
            </a:extLst>
          </p:cNvPr>
          <p:cNvGraphicFramePr>
            <a:graphicFrameLocks noGrp="1"/>
          </p:cNvGraphicFramePr>
          <p:nvPr/>
        </p:nvGraphicFramePr>
        <p:xfrm>
          <a:off x="10072397" y="495927"/>
          <a:ext cx="1671780" cy="1463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7260">
                  <a:extLst>
                    <a:ext uri="{9D8B030D-6E8A-4147-A177-3AD203B41FA5}">
                      <a16:colId xmlns:a16="http://schemas.microsoft.com/office/drawing/2014/main" val="470992864"/>
                    </a:ext>
                  </a:extLst>
                </a:gridCol>
                <a:gridCol w="557260">
                  <a:extLst>
                    <a:ext uri="{9D8B030D-6E8A-4147-A177-3AD203B41FA5}">
                      <a16:colId xmlns:a16="http://schemas.microsoft.com/office/drawing/2014/main" val="2103271806"/>
                    </a:ext>
                  </a:extLst>
                </a:gridCol>
                <a:gridCol w="557260">
                  <a:extLst>
                    <a:ext uri="{9D8B030D-6E8A-4147-A177-3AD203B41FA5}">
                      <a16:colId xmlns:a16="http://schemas.microsoft.com/office/drawing/2014/main" val="185783491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0101804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972176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976128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C989C89-2F0F-73C5-D23E-A0FFF57EBA51}"/>
              </a:ext>
            </a:extLst>
          </p:cNvPr>
          <p:cNvSpPr txBox="1"/>
          <p:nvPr/>
        </p:nvSpPr>
        <p:spPr>
          <a:xfrm>
            <a:off x="9975274" y="1901066"/>
            <a:ext cx="234603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Relative permittivity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F1C0153-254B-A881-E694-3783C728CE9C}"/>
              </a:ext>
            </a:extLst>
          </p:cNvPr>
          <p:cNvGraphicFramePr>
            <a:graphicFrameLocks noGrp="1"/>
          </p:cNvGraphicFramePr>
          <p:nvPr/>
        </p:nvGraphicFramePr>
        <p:xfrm>
          <a:off x="1343093" y="5371355"/>
          <a:ext cx="9919861" cy="104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123">
                  <a:extLst>
                    <a:ext uri="{9D8B030D-6E8A-4147-A177-3AD203B41FA5}">
                      <a16:colId xmlns:a16="http://schemas.microsoft.com/office/drawing/2014/main" val="191652542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615958649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3095828441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2484484651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038348482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998318587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0151270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E_y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E_z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H_y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H_z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16860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Relative Error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1.27162e-05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9.14771e-06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9.70195e-05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6.97178e-05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9440887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90A277A7-452F-AB94-1153-4472EEBC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71" y="2532011"/>
            <a:ext cx="4737659" cy="27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E5D52-1A9B-F044-600B-66A15F4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#5 </a:t>
            </a: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340FB482-204D-C6AE-9E90-C55DC9E2C05F}"/>
              </a:ext>
            </a:extLst>
          </p:cNvPr>
          <p:cNvSpPr/>
          <p:nvPr/>
        </p:nvSpPr>
        <p:spPr>
          <a:xfrm>
            <a:off x="3546475" y="690171"/>
            <a:ext cx="974800" cy="1061200"/>
          </a:xfrm>
          <a:prstGeom prst="cube">
            <a:avLst>
              <a:gd name="adj" fmla="val 381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9" name="Google Shape;56;p13">
            <a:extLst>
              <a:ext uri="{FF2B5EF4-FFF2-40B4-BE49-F238E27FC236}">
                <a16:creationId xmlns:a16="http://schemas.microsoft.com/office/drawing/2014/main" id="{150EAE12-F943-16F5-AA8C-D0F34ADC1AB8}"/>
              </a:ext>
            </a:extLst>
          </p:cNvPr>
          <p:cNvSpPr/>
          <p:nvPr/>
        </p:nvSpPr>
        <p:spPr>
          <a:xfrm>
            <a:off x="4142685" y="690171"/>
            <a:ext cx="1616000" cy="1061200"/>
          </a:xfrm>
          <a:prstGeom prst="cube">
            <a:avLst>
              <a:gd name="adj" fmla="val 354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E5462F12-5EE1-89BF-5D22-FBA27E2F24D9}"/>
              </a:ext>
            </a:extLst>
          </p:cNvPr>
          <p:cNvSpPr txBox="1"/>
          <p:nvPr/>
        </p:nvSpPr>
        <p:spPr>
          <a:xfrm>
            <a:off x="3463027" y="1662991"/>
            <a:ext cx="1302000" cy="9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Dielectric with either isotropic or anisotropic permittivity</a:t>
            </a:r>
            <a:endParaRPr sz="1067">
              <a:solidFill>
                <a:schemeClr val="dk2"/>
              </a:solidFill>
            </a:endParaRPr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AD479BF7-36F5-B850-B85F-8E2B76B396A7}"/>
              </a:ext>
            </a:extLst>
          </p:cNvPr>
          <p:cNvSpPr/>
          <p:nvPr/>
        </p:nvSpPr>
        <p:spPr>
          <a:xfrm>
            <a:off x="3094868" y="992269"/>
            <a:ext cx="144000" cy="607600"/>
          </a:xfrm>
          <a:prstGeom prst="cube">
            <a:avLst>
              <a:gd name="adj" fmla="val 80182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59;p13">
            <a:extLst>
              <a:ext uri="{FF2B5EF4-FFF2-40B4-BE49-F238E27FC236}">
                <a16:creationId xmlns:a16="http://schemas.microsoft.com/office/drawing/2014/main" id="{9EFBB16E-4340-B16F-0A62-9F840545C38C}"/>
              </a:ext>
            </a:extLst>
          </p:cNvPr>
          <p:cNvSpPr/>
          <p:nvPr/>
        </p:nvSpPr>
        <p:spPr>
          <a:xfrm>
            <a:off x="2731996" y="690171"/>
            <a:ext cx="1191600" cy="1061200"/>
          </a:xfrm>
          <a:prstGeom prst="cube">
            <a:avLst>
              <a:gd name="adj" fmla="val 354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23" name="Google Shape;60;p13">
            <a:extLst>
              <a:ext uri="{FF2B5EF4-FFF2-40B4-BE49-F238E27FC236}">
                <a16:creationId xmlns:a16="http://schemas.microsoft.com/office/drawing/2014/main" id="{9B48C09F-F9B4-B2BA-4763-32C169889D55}"/>
              </a:ext>
            </a:extLst>
          </p:cNvPr>
          <p:cNvCxnSpPr/>
          <p:nvPr/>
        </p:nvCxnSpPr>
        <p:spPr>
          <a:xfrm flipH="1">
            <a:off x="3094813" y="1572728"/>
            <a:ext cx="7600" cy="5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61;p13">
            <a:extLst>
              <a:ext uri="{FF2B5EF4-FFF2-40B4-BE49-F238E27FC236}">
                <a16:creationId xmlns:a16="http://schemas.microsoft.com/office/drawing/2014/main" id="{3C88FC4A-21E8-A1C1-59DF-680CFC1D786B}"/>
              </a:ext>
            </a:extLst>
          </p:cNvPr>
          <p:cNvSpPr txBox="1"/>
          <p:nvPr/>
        </p:nvSpPr>
        <p:spPr>
          <a:xfrm>
            <a:off x="2731995" y="1961255"/>
            <a:ext cx="974800" cy="73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Planar current source</a:t>
            </a:r>
            <a:endParaRPr sz="1067">
              <a:solidFill>
                <a:schemeClr val="dk2"/>
              </a:solidFill>
            </a:endParaRPr>
          </a:p>
        </p:txBody>
      </p:sp>
      <p:cxnSp>
        <p:nvCxnSpPr>
          <p:cNvPr id="25" name="Google Shape;74;p13">
            <a:extLst>
              <a:ext uri="{FF2B5EF4-FFF2-40B4-BE49-F238E27FC236}">
                <a16:creationId xmlns:a16="http://schemas.microsoft.com/office/drawing/2014/main" id="{E26087C5-C8EC-978B-7C53-A40CBA634EBA}"/>
              </a:ext>
            </a:extLst>
          </p:cNvPr>
          <p:cNvCxnSpPr/>
          <p:nvPr/>
        </p:nvCxnSpPr>
        <p:spPr>
          <a:xfrm rot="10800000" flipH="1">
            <a:off x="5172163" y="593367"/>
            <a:ext cx="770800" cy="2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75;p13">
            <a:extLst>
              <a:ext uri="{FF2B5EF4-FFF2-40B4-BE49-F238E27FC236}">
                <a16:creationId xmlns:a16="http://schemas.microsoft.com/office/drawing/2014/main" id="{703EFC5A-0F94-F597-5886-FA99396F4623}"/>
              </a:ext>
            </a:extLst>
          </p:cNvPr>
          <p:cNvCxnSpPr/>
          <p:nvPr/>
        </p:nvCxnSpPr>
        <p:spPr>
          <a:xfrm>
            <a:off x="5125632" y="1642412"/>
            <a:ext cx="622400" cy="2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400F8827-DE5C-57B8-0FE2-6FF5296DE9A6}"/>
              </a:ext>
            </a:extLst>
          </p:cNvPr>
          <p:cNvSpPr txBox="1"/>
          <p:nvPr/>
        </p:nvSpPr>
        <p:spPr>
          <a:xfrm>
            <a:off x="5924561" y="956308"/>
            <a:ext cx="2024000" cy="73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PML is needed to ensure that there is no EM wave reflection from the corner</a:t>
            </a:r>
            <a:endParaRPr sz="1067">
              <a:solidFill>
                <a:schemeClr val="dk2"/>
              </a:solidFill>
            </a:endParaRPr>
          </a:p>
        </p:txBody>
      </p:sp>
      <p:sp>
        <p:nvSpPr>
          <p:cNvPr id="28" name="Google Shape;78;p13">
            <a:extLst>
              <a:ext uri="{FF2B5EF4-FFF2-40B4-BE49-F238E27FC236}">
                <a16:creationId xmlns:a16="http://schemas.microsoft.com/office/drawing/2014/main" id="{E66FD8AF-F212-3154-2AC0-AB564AB929D6}"/>
              </a:ext>
            </a:extLst>
          </p:cNvPr>
          <p:cNvSpPr txBox="1"/>
          <p:nvPr/>
        </p:nvSpPr>
        <p:spPr>
          <a:xfrm>
            <a:off x="5240788" y="1909189"/>
            <a:ext cx="9748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dk2"/>
                </a:solidFill>
              </a:rPr>
              <a:t>wavevector</a:t>
            </a:r>
            <a:endParaRPr sz="1067">
              <a:solidFill>
                <a:schemeClr val="dk2"/>
              </a:solidFill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BC6675-C72C-567A-A889-4B9175489F9A}"/>
              </a:ext>
            </a:extLst>
          </p:cNvPr>
          <p:cNvGraphicFramePr>
            <a:graphicFrameLocks noGrp="1"/>
          </p:cNvGraphicFramePr>
          <p:nvPr/>
        </p:nvGraphicFramePr>
        <p:xfrm>
          <a:off x="10072397" y="495927"/>
          <a:ext cx="1671780" cy="1463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7260">
                  <a:extLst>
                    <a:ext uri="{9D8B030D-6E8A-4147-A177-3AD203B41FA5}">
                      <a16:colId xmlns:a16="http://schemas.microsoft.com/office/drawing/2014/main" val="470992864"/>
                    </a:ext>
                  </a:extLst>
                </a:gridCol>
                <a:gridCol w="557260">
                  <a:extLst>
                    <a:ext uri="{9D8B030D-6E8A-4147-A177-3AD203B41FA5}">
                      <a16:colId xmlns:a16="http://schemas.microsoft.com/office/drawing/2014/main" val="2103271806"/>
                    </a:ext>
                  </a:extLst>
                </a:gridCol>
                <a:gridCol w="557260">
                  <a:extLst>
                    <a:ext uri="{9D8B030D-6E8A-4147-A177-3AD203B41FA5}">
                      <a16:colId xmlns:a16="http://schemas.microsoft.com/office/drawing/2014/main" val="185783491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0101804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9972176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3976128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13A3201-3C4F-2756-93D5-2034BF6595B0}"/>
              </a:ext>
            </a:extLst>
          </p:cNvPr>
          <p:cNvSpPr txBox="1"/>
          <p:nvPr/>
        </p:nvSpPr>
        <p:spPr>
          <a:xfrm>
            <a:off x="9975274" y="1901066"/>
            <a:ext cx="234603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Relative permittivity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3A4EB34-DF0B-15E2-5FC1-1560C7583220}"/>
              </a:ext>
            </a:extLst>
          </p:cNvPr>
          <p:cNvGraphicFramePr>
            <a:graphicFrameLocks noGrp="1"/>
          </p:cNvGraphicFramePr>
          <p:nvPr/>
        </p:nvGraphicFramePr>
        <p:xfrm>
          <a:off x="1343093" y="5371355"/>
          <a:ext cx="9919861" cy="104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123">
                  <a:extLst>
                    <a:ext uri="{9D8B030D-6E8A-4147-A177-3AD203B41FA5}">
                      <a16:colId xmlns:a16="http://schemas.microsoft.com/office/drawing/2014/main" val="191652542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615958649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3095828441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2484484651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038348482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998318587"/>
                    </a:ext>
                  </a:extLst>
                </a:gridCol>
                <a:gridCol w="1417123">
                  <a:extLst>
                    <a:ext uri="{9D8B030D-6E8A-4147-A177-3AD203B41FA5}">
                      <a16:colId xmlns:a16="http://schemas.microsoft.com/office/drawing/2014/main" val="10151270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E_y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E_z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H_x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H_y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H_z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168604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dirty="0"/>
                        <a:t>Average Relative Error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1.25257e-05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8.78869e-13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3.58303e-06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5.0e-01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7.2888e-05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7.31158e-04</a:t>
                      </a:r>
                    </a:p>
                    <a:p>
                      <a:endParaRPr lang="en-US" sz="1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9440887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682FC955-E281-02A2-DFD7-A215394C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95" y="2535561"/>
            <a:ext cx="4791924" cy="27795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496175-8A03-6CEA-A6A4-88C1387DFFC0}"/>
              </a:ext>
            </a:extLst>
          </p:cNvPr>
          <p:cNvSpPr txBox="1"/>
          <p:nvPr/>
        </p:nvSpPr>
        <p:spPr>
          <a:xfrm>
            <a:off x="62796" y="2810694"/>
            <a:ext cx="386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4x4x100</a:t>
            </a:r>
          </a:p>
          <a:p>
            <a:r>
              <a:rPr lang="en-US" sz="2400" dirty="0"/>
              <a:t>Dielectric is at z = 30-60.</a:t>
            </a:r>
          </a:p>
          <a:p>
            <a:r>
              <a:rPr lang="en-US" sz="2400" dirty="0"/>
              <a:t>Planar current source is at z = 20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2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384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FerroDyn PML Tests</vt:lpstr>
      <vt:lpstr>Test #2</vt:lpstr>
      <vt:lpstr>Test #3  </vt:lpstr>
      <vt:lpstr>Test #4 </vt:lpstr>
      <vt:lpstr>Test #5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 Shenoy P</dc:creator>
  <cp:lastModifiedBy>Saurav Shenoy P</cp:lastModifiedBy>
  <cp:revision>7</cp:revision>
  <dcterms:created xsi:type="dcterms:W3CDTF">2024-07-09T19:19:40Z</dcterms:created>
  <dcterms:modified xsi:type="dcterms:W3CDTF">2024-08-02T14:16:47Z</dcterms:modified>
</cp:coreProperties>
</file>