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handoutMasterIdLst>
    <p:handoutMasterId r:id="rId30"/>
  </p:handoutMasterIdLst>
  <p:sldIdLst>
    <p:sldId id="289" r:id="rId2"/>
    <p:sldId id="332" r:id="rId3"/>
    <p:sldId id="333" r:id="rId4"/>
    <p:sldId id="290" r:id="rId5"/>
    <p:sldId id="323" r:id="rId6"/>
    <p:sldId id="324" r:id="rId7"/>
    <p:sldId id="325" r:id="rId8"/>
    <p:sldId id="302" r:id="rId9"/>
    <p:sldId id="328" r:id="rId10"/>
    <p:sldId id="319" r:id="rId11"/>
    <p:sldId id="389" r:id="rId12"/>
    <p:sldId id="306" r:id="rId13"/>
    <p:sldId id="308" r:id="rId14"/>
    <p:sldId id="295" r:id="rId15"/>
    <p:sldId id="294" r:id="rId16"/>
    <p:sldId id="292" r:id="rId17"/>
    <p:sldId id="390" r:id="rId18"/>
    <p:sldId id="367" r:id="rId19"/>
    <p:sldId id="392" r:id="rId20"/>
    <p:sldId id="335" r:id="rId21"/>
    <p:sldId id="386" r:id="rId22"/>
    <p:sldId id="337" r:id="rId23"/>
    <p:sldId id="391" r:id="rId24"/>
    <p:sldId id="360" r:id="rId25"/>
    <p:sldId id="362" r:id="rId26"/>
    <p:sldId id="365" r:id="rId27"/>
    <p:sldId id="393" r:id="rId28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78604" autoAdjust="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fld id="{1854D4C2-F7D3-4301-A121-C37FAEBCE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266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C077DC2-214F-4328-A312-9586BC231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0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D2831-15F0-48CC-A5A7-95E53277CA9C}" type="slidenum">
              <a:rPr lang="en-US"/>
              <a:pPr/>
              <a:t>17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8338B81F-2B38-44EC-A810-C56EFEBCB7A1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17</a:t>
            </a:fld>
            <a:fld id="{4BF71D8C-9A77-4816-A8CA-6D3C684A8D3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17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D2831-15F0-48CC-A5A7-95E53277CA9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8338B81F-2B38-44EC-A810-C56EFEBCB7A1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18</a:t>
            </a:fld>
            <a:fld id="{4BF71D8C-9A77-4816-A8CA-6D3C684A8D3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18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ED5B1B-C1A1-45AC-961B-472F69A7C56A}" type="slidenum">
              <a:rPr lang="en-US"/>
              <a:pPr/>
              <a:t>19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D10C9A79-03A4-4472-B8B0-C58BA9A8BAA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19</a:t>
            </a:fld>
            <a:fld id="{B6A069AC-5ABB-4454-97FF-490E7DA34A02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19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E199E-3DAD-4224-9E09-E4FF62E0B7CC}" type="slidenum">
              <a:rPr lang="en-US"/>
              <a:pPr/>
              <a:t>20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E587565E-3EE2-4ACB-BE68-82637158B2B5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20</a:t>
            </a:fld>
            <a:fld id="{B01A1942-6DEA-4A98-9B8E-CD8A62507072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20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A433A9-EFE8-45E6-A2F9-B6EFD14FD4C1}" type="slidenum">
              <a:rPr lang="en-US"/>
              <a:pPr/>
              <a:t>21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29A90F89-7AC5-4AEE-A2E2-785CB6C83A2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21</a:t>
            </a:fld>
            <a:fld id="{F22D5DD3-BBAC-411C-9102-EEF8406D11CE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21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7C2DC4-AEC3-498E-ADF0-2106CE6293A6}" type="slidenum">
              <a:rPr lang="en-US"/>
              <a:pPr/>
              <a:t>22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7DEBA27C-1B14-4D6B-B5E2-CAB57C983C4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22</a:t>
            </a:fld>
            <a:fld id="{6FDD85F8-1188-4CE2-8DAF-356A43BAA3AD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22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7C2DC4-AEC3-498E-ADF0-2106CE6293A6}" type="slidenum">
              <a:rPr lang="en-US"/>
              <a:pPr/>
              <a:t>23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7DEBA27C-1B14-4D6B-B5E2-CAB57C983C4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23</a:t>
            </a:fld>
            <a:fld id="{6FDD85F8-1188-4CE2-8DAF-356A43BAA3AD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23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C7D08C-ABC5-46CC-875B-0230CEA3DB16}" type="slidenum">
              <a:rPr lang="en-US"/>
              <a:pPr/>
              <a:t>24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15720C73-4079-4ED0-AA6D-D8D95851DB6E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24</a:t>
            </a:fld>
            <a:fld id="{87D6C2A0-19C1-44FC-B9CF-A5A0A18BAE9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24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0A59-4051-4F33-8B3D-01B8B083C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084-2670-4C36-A6DA-020C44F9E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059-19FA-48DF-BF18-709A58EFA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86A-3624-4B8F-8BC2-366037F6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FB-E297-4D5D-8E30-2A37DE95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379A-CDD8-4907-ABB6-5241BC059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439-9761-4317-B950-8F0CA7D37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0138E4-AC65-4200-8E12-52AE58B0F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8D9C-553F-48EC-ADF4-D57799966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6A1C00-B68F-49A1-B183-12909167C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A62C-F085-4197-8E98-819857BF9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AC86F5-5C23-45B0-95E8-8454085E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GST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101 - Introduction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Geospatial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Lecture 0 – Getting to Know FOSS and FOSS4G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 descr="http://www.prodevelop.es/files/fm/public/images/foss4g_2010_tag_clo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2514600"/>
            <a:ext cx="7477125" cy="3467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10400" y="6324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Created at: wordle.net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763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Other Related Terms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FreeWare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software available at no monetary cost.  It is considered neither Free nor Open Source software.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Available/Shared Source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is available for viewing, but it may not legally be modified or redistributed.  Has been used by Microsoft.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Closed Source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Most proprietary software.</a:t>
            </a:r>
            <a:endParaRPr lang="en-US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7630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Software Projects</a:t>
            </a:r>
          </a:p>
          <a:p>
            <a:pPr eaLnBrk="1" hangingPunct="1">
              <a:spcBef>
                <a:spcPct val="50000"/>
              </a:spcBef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projects are established to solve a particular problem.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Developers then program the software.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development is not purely altruistic.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Developers often earn a living: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Via selling services provided with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Being paid by a third party to develop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Being paid via crowd funding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Training others in the use of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Selling repackaged software with support agreements</a:t>
            </a: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763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Governance of FOSS Projects</a:t>
            </a:r>
          </a:p>
          <a:p>
            <a:pPr eaLnBrk="1" hangingPunct="1">
              <a:spcBef>
                <a:spcPct val="50000"/>
              </a:spcBef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led by one individual – Centralized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led by a Steering Committee – Democracy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Steering Committees may include: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Individuals – developers or users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Companies 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Organizations</a:t>
            </a:r>
          </a:p>
          <a:p>
            <a:pPr eaLnBrk="1" hangingPunct="1"/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8392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Community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Open Source development community, any skilled individual can contribute to projects in many ways: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Writing code – development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Testing features &amp; reporting bugs 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Writing user manuals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Creating training materials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vs. Proprietar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763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one better than the other?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answer is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FOSS software must be evaluated in the same ways as proprietary software.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most important question is: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“Will it meet my needs?”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most of us, the availability of source code isn’t the most important factor.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However, the Freedom to use the software is often very attractive.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lack of licensing fees may also be important.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Examples: FOSS vs. Proprietary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685800"/>
          <a:ext cx="4419600" cy="6019804"/>
        </p:xfrm>
        <a:graphic>
          <a:graphicData uri="http://schemas.openxmlformats.org/drawingml/2006/table">
            <a:tbl>
              <a:tblPr/>
              <a:tblGrid>
                <a:gridCol w="2155639"/>
                <a:gridCol w="2263961"/>
              </a:tblGrid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FOSS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Operating Systems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Linux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Windows / Mac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Mobile Operating Systems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Windows Mobile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Office Software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Office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Microsoft Office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 Manipulation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GIMP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Adobe Photoshop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Vector Drawing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Inkscape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Adobe Illustrator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Browsers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Chrome/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FireFox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Internet Explorer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Servers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Apache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IIS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Databases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Oracle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2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PostgreSQL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 Server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21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Statistics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GIS Software: FOSS vs. Proprietary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685800"/>
          <a:ext cx="4419600" cy="6047076"/>
        </p:xfrm>
        <a:graphic>
          <a:graphicData uri="http://schemas.openxmlformats.org/drawingml/2006/table">
            <a:tbl>
              <a:tblPr/>
              <a:tblGrid>
                <a:gridCol w="2155638"/>
                <a:gridCol w="2263962"/>
              </a:tblGrid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FOSS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GeoSpatial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Desktop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QGIS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MapWindow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MapInfo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gvSIG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Manifold 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GRASS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IDRISI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uDig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Intergraph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Field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BeeGIS / Geopaparazzi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ArcPAD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Remote Sensing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OSSIM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ERDAS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GRASS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Mapping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MapServer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ArcIMS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MapGuide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MapGuide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GeoServer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ArcGIS Server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Spatial Databases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SpatiaLite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ESRI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File Geodatabase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ArcSDE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381000"/>
            <a:ext cx="8763000" cy="5715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FOSS4G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and open source software for geospatial.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acronym used for all geospatial FOSS software.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 this course you will be using the leading FOSS4G desktop software: QGIS.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0900" y="3048000"/>
            <a:ext cx="2362200" cy="2362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381000"/>
            <a:ext cx="8763000" cy="5715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Use Open Source for GIS?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It’s free to try.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GIS is a tool – why not have a full toolbox?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Increase your marketability by learning a new skill set.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Eliminate licensing fees.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QGIS will run on multiple operating systems.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You can have more direct involvement in software development.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541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marL="344488" indent="-342900"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Open Source Geospatial Foundation (OSGeo)</a:t>
            </a: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Non-profit 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formed in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2006. 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 is to support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best open source geospatial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tools.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financial, organizational and legal support to the broader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geospatial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community.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Serves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 an independent legal entity to which community members can contribute code, funding and other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resources. Maintains these contributions for the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public benefit.</a:t>
            </a: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common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forum.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19200" y="6019800"/>
            <a:ext cx="5867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2" charset="0"/>
              </a:rPr>
              <a:t>http://www.osgeo.org/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48909"/>
            <a:ext cx="2057400" cy="87096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Open Source Software?</a:t>
            </a: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refers to how the software is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licensed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source software licensed so that: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Everyone can use, copy, study, and change the software in any way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source code is available everyone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are encouraged to voluntarily improve the design and functionality of the software</a:t>
            </a:r>
          </a:p>
          <a:p>
            <a:pPr lvl="1" eaLnBrk="1" hangingPunct="1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QGIS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OsGeo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Project 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viewer for common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geospatial formats.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editor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geospatial data.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 many analysis tools.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28600" y="228600"/>
            <a:ext cx="8915400" cy="610235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QGIS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Windows,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Mac, Linux, &amp; Android. 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Easy intuitive interface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Active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community: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Rapid development (quick bug fixes and new features)</a:t>
            </a: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Many user created tools </a:t>
            </a: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Active email listserv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905000" cy="17748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Help Resources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With proprietary software there is often a dedicated support phone number to call.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is a common misconception that FOSS software has poor support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is actually very good support.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However, with FOSS software support comes from the community.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Help Resources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QGIS has many help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resources: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studies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Planet QGIS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Email Listserv</a:t>
            </a:r>
          </a:p>
          <a:p>
            <a:pPr marL="1346200" lvl="2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Emails usually answered </a:t>
            </a:r>
          </a:p>
          <a:p>
            <a:pPr marL="1346200" lvl="2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within hours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Commercial Support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Conferences / User Groups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Books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Blogs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Social Media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400" y="2286000"/>
            <a:ext cx="3606800" cy="4328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81000" y="152400"/>
            <a:ext cx="8305800" cy="64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– User Guide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6019800"/>
            <a:ext cx="8610600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http://www.qgis.org/en/docs/user_manual/index.html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1637" y="1295400"/>
            <a:ext cx="494072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52400"/>
            <a:ext cx="8305800" cy="120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– Case Studies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6096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http://www.qgis.org/en/site/about/case_studies/index.html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600200"/>
            <a:ext cx="6743700" cy="422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28600"/>
            <a:ext cx="86106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 – Planet QGIS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6216680" cy="545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781800" y="1981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QGIS blog</a:t>
            </a:r>
          </a:p>
          <a:p>
            <a:endParaRPr lang="en-US" dirty="0" smtClean="0"/>
          </a:p>
          <a:p>
            <a:r>
              <a:rPr lang="en-US" dirty="0" smtClean="0"/>
              <a:t>Also includes a </a:t>
            </a:r>
            <a:r>
              <a:rPr lang="en-US" dirty="0" err="1" smtClean="0"/>
              <a:t>blogroll</a:t>
            </a:r>
            <a:r>
              <a:rPr lang="en-US" dirty="0" smtClean="0"/>
              <a:t> of other QGIS related blogs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Proprietary Software</a:t>
            </a: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term also refers to how the software is licensed.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Proprietary software is software licensed so that: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source code is not available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is restricted in some way: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number of computers it can be installed on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time period the software can be used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amount of data that can be processed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number of features available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fields of endeavor: educational, non-commercial…</a:t>
            </a: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Related Terms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Open Source Software (OSS)?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Free Software (FS)?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FOSS?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does it all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Software (FS)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free software movement was conceived in 1983 by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Richard Stallman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give the benefit of "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software freedom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to computer users.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Stallman founded the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Foundation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1985 to provide the organizational structure to advance his Free Software ideas.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3200400"/>
            <a:ext cx="8915400" cy="1619688"/>
            <a:chOff x="0" y="3200400"/>
            <a:chExt cx="9144000" cy="1619688"/>
          </a:xfrm>
        </p:grpSpPr>
        <p:pic>
          <p:nvPicPr>
            <p:cNvPr id="2273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038600"/>
              <a:ext cx="819150" cy="781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0" y="3200400"/>
              <a:ext cx="9144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 smtClean="0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CopyLeft</a:t>
              </a:r>
              <a:r>
                <a:rPr lang="en-US" sz="2400" dirty="0" smtClean="0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- says that anyone who redistributes the software, with or without changes, must pass along the freedom to further copy and change it.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CopyLeft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guarantees that every user has freedom.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0418" name="Picture 2" descr="File:Rms at pitt.jpg"/>
          <p:cNvPicPr>
            <a:picLocks noChangeAspect="1" noChangeArrowheads="1"/>
          </p:cNvPicPr>
          <p:nvPr/>
        </p:nvPicPr>
        <p:blipFill>
          <a:blip r:embed="rId4" cstate="print"/>
          <a:srcRect l="17000" t="9605" r="19000" b="16572"/>
          <a:stretch>
            <a:fillRect/>
          </a:stretch>
        </p:blipFill>
        <p:spPr bwMode="auto">
          <a:xfrm>
            <a:off x="62204" y="4495800"/>
            <a:ext cx="2985796" cy="228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062" y="4572000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Richard Stallman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839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Software License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“Free"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intended to refer to the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freedom to copy and re-use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software, rather than the financial cost of the software.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The Four Kinds of Freedom (for the users of the software)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1) The freedom to run the program, for any purpose.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2) The freedom to study how the program works, and adapt it to     	your needs.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3) The freedom to redistribute copies so you can help your neighbor.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4) The freedom to improve the program, and release your 	improvements to the public, so that the whole community 	benefits. </a:t>
            </a:r>
          </a:p>
          <a:p>
            <a:pPr>
              <a:buFont typeface="Arial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Requires access to the source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300" y="800100"/>
            <a:ext cx="2552700" cy="2552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 Software (OSS)</a:t>
            </a:r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762000"/>
            <a:ext cx="2133600" cy="18402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27432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Coined by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Eric Raymond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1998 who thought the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Term “Free” would be misunderstood.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source code and certain other rights normally reserved for copyright holders are provided under a software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license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meets the Open Source Definition or that is in the public domain.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license permits users to use, change, and improve the software, and to redistribute it in modified or unmodified forms.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803" y="914400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Raymond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76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Open source software vs. free software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Source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different terms for software which comes with certain rights, or freedoms, for the user.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describe two approaches and philosophies towards free software.</a:t>
            </a:r>
          </a:p>
          <a:p>
            <a:pPr eaLnBrk="1" hangingPunct="1">
              <a:spcBef>
                <a:spcPct val="50000"/>
              </a:spcBef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They are often described as: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practical development methodology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social movement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Open Source software is “free” and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Free Software is “open source”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282000"/>
            <a:ext cx="8763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Many now just use the term: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Free and Open Source Software</a:t>
            </a:r>
          </a:p>
          <a:p>
            <a:pPr algn="ctr" eaLnBrk="1" hangingPunct="1">
              <a:spcBef>
                <a:spcPct val="50000"/>
              </a:spcBef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much more prevalent in popular culture than 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but software users are beginning to use the FOSS term more frequently.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12567</TotalTime>
  <Words>1287</Words>
  <Application>Microsoft Office PowerPoint</Application>
  <PresentationFormat>On-screen Show (4:3)</PresentationFormat>
  <Paragraphs>257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Bird's Eye View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A. Menke</dc:creator>
  <cp:lastModifiedBy>Kurt</cp:lastModifiedBy>
  <cp:revision>937</cp:revision>
  <dcterms:created xsi:type="dcterms:W3CDTF">2005-04-16T16:40:18Z</dcterms:created>
  <dcterms:modified xsi:type="dcterms:W3CDTF">2014-05-06T17:20:47Z</dcterms:modified>
</cp:coreProperties>
</file>