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593" r:id="rId5"/>
    <p:sldId id="519" r:id="rId6"/>
    <p:sldId id="703" r:id="rId7"/>
    <p:sldId id="683" r:id="rId8"/>
    <p:sldId id="617" r:id="rId9"/>
    <p:sldId id="698" r:id="rId10"/>
    <p:sldId id="684" r:id="rId11"/>
    <p:sldId id="668" r:id="rId12"/>
    <p:sldId id="689" r:id="rId13"/>
    <p:sldId id="622" r:id="rId14"/>
    <p:sldId id="614" r:id="rId15"/>
    <p:sldId id="685" r:id="rId16"/>
    <p:sldId id="669" r:id="rId17"/>
    <p:sldId id="687" r:id="rId18"/>
    <p:sldId id="692" r:id="rId19"/>
    <p:sldId id="705" r:id="rId20"/>
    <p:sldId id="695" r:id="rId21"/>
    <p:sldId id="671" r:id="rId22"/>
    <p:sldId id="672" r:id="rId23"/>
    <p:sldId id="674" r:id="rId24"/>
    <p:sldId id="682" r:id="rId25"/>
    <p:sldId id="612" r:id="rId26"/>
    <p:sldId id="7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E1AC49-57EC-5617-72F2-56BB9CB4E9F0}" name="Levenson, Cheri I  (DOH)" initials="CL" userId="S::Cheri.Levenson@doh.wa.gov::7666d20e-5f33-4f03-aef3-0f0f88bd9709" providerId="AD"/>
  <p188:author id="{F9AE12C0-BCB7-DA3D-5FCC-D586FF468FAE}" name="Crain, Philip (DOH)" initials="C(" userId="S::philip.crain@doh.wa.gov::c3598e69-ce1f-4d7a-af86-38c53cbb66cc" providerId="AD"/>
  <p188:author id="{7D5721C3-4DAB-AE71-04BC-AB911BAEAC99}" name="Cox, Alex U (DOH)" initials="C(" userId="S::alex.cox@doh.wa.gov::3ab3b115-fa59-4ddf-af6e-d080b46a0240" providerId="AD"/>
  <p188:author id="{A44B3DC4-4F31-FCA9-F84D-0688A285C771}" name="Levenson, Cheri I  (DOH)" initials="L(" userId="S::cheri.levenson@doh.wa.gov::7666d20e-5f33-4f03-aef3-0f0f88bd9709" providerId="AD"/>
  <p188:author id="{4610BBDD-BD47-0C54-CED7-3D8EB8A62E39}" name="Cox, Alex U (DOH)" initials="AC" userId="S::Alex.Cox@doh.wa.gov::3ab3b115-fa59-4ddf-af6e-d080b46a0240" providerId="AD"/>
  <p188:author id="{9CE7BBE1-CEA9-983B-70F2-0C68D489F1D4}" name="Wu, Chunyi (HCA)" initials="W(" userId="S::chunyi.wu@hca.wa.gov::81e23cb2-6ecb-4814-91f3-412ae0bc46b3" providerId="AD"/>
  <p188:author id="{602907EE-5E80-F6C7-5F9A-A16F5BB5C369}" name="Crain, Philip (DOH)" initials="PC" userId="S::Philip.Crain@doh.wa.gov::c3598e69-ce1f-4d7a-af86-38c53cbb66c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7DA860"/>
    <a:srgbClr val="92B579"/>
    <a:srgbClr val="5084B3"/>
    <a:srgbClr val="3B64AD"/>
    <a:srgbClr val="DED907"/>
    <a:srgbClr val="DBE6EF"/>
    <a:srgbClr val="859BD1"/>
    <a:srgbClr val="4B75C1"/>
    <a:srgbClr val="8FA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96F42-81E6-4653-AD5C-5520D0DC441B}" v="3377" dt="2024-05-24T22:10:59.668"/>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76" autoAdjust="0"/>
  </p:normalViewPr>
  <p:slideViewPr>
    <p:cSldViewPr snapToGrid="0">
      <p:cViewPr varScale="1">
        <p:scale>
          <a:sx n="91" d="100"/>
          <a:sy n="9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Before Enhancement</c:v>
                </c:pt>
              </c:strCache>
            </c:strRef>
          </c:tx>
          <c:spPr>
            <a:solidFill>
              <a:srgbClr val="859BD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Sheet1!$B$2:$B$3</c:f>
              <c:numCache>
                <c:formatCode>General</c:formatCode>
                <c:ptCount val="2"/>
                <c:pt idx="0">
                  <c:v>0.80532999999999999</c:v>
                </c:pt>
                <c:pt idx="1">
                  <c:v>0.84765639999999998</c:v>
                </c:pt>
              </c:numCache>
            </c:numRef>
          </c:val>
          <c:extLst>
            <c:ext xmlns:c16="http://schemas.microsoft.com/office/drawing/2014/chart" uri="{C3380CC4-5D6E-409C-BE32-E72D297353CC}">
              <c16:uniqueId val="{00000000-96B9-471C-BFFA-1B5658D93E24}"/>
            </c:ext>
          </c:extLst>
        </c:ser>
        <c:ser>
          <c:idx val="1"/>
          <c:order val="1"/>
          <c:tx>
            <c:strRef>
              <c:f>Sheet1!$C$1</c:f>
              <c:strCache>
                <c:ptCount val="1"/>
                <c:pt idx="0">
                  <c:v>After Enhancement</c:v>
                </c:pt>
              </c:strCache>
            </c:strRef>
          </c:tx>
          <c:spPr>
            <a:solidFill>
              <a:srgbClr val="3B64AD"/>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Sheet1!$C$2:$C$3</c:f>
              <c:numCache>
                <c:formatCode>General</c:formatCode>
                <c:ptCount val="2"/>
                <c:pt idx="0">
                  <c:v>0.9108695</c:v>
                </c:pt>
                <c:pt idx="1">
                  <c:v>0.86761699999999997</c:v>
                </c:pt>
              </c:numCache>
            </c:numRef>
          </c:val>
          <c:extLst>
            <c:ext xmlns:c16="http://schemas.microsoft.com/office/drawing/2014/chart" uri="{C3380CC4-5D6E-409C-BE32-E72D297353CC}">
              <c16:uniqueId val="{00000001-96B9-471C-BFFA-1B5658D93E24}"/>
            </c:ext>
          </c:extLst>
        </c:ser>
        <c:dLbls>
          <c:dLblPos val="outEnd"/>
          <c:showLegendKey val="0"/>
          <c:showVal val="1"/>
          <c:showCatName val="0"/>
          <c:showSerName val="0"/>
          <c:showPercent val="0"/>
          <c:showBubbleSize val="0"/>
        </c:dLbls>
        <c:gapWidth val="75"/>
        <c:axId val="2002559071"/>
        <c:axId val="2002560031"/>
      </c:barChart>
      <c:catAx>
        <c:axId val="2002559071"/>
        <c:scaling>
          <c:orientation val="minMax"/>
        </c:scaling>
        <c:delete val="1"/>
        <c:axPos val="b"/>
        <c:numFmt formatCode="General" sourceLinked="1"/>
        <c:majorTickMark val="none"/>
        <c:minorTickMark val="none"/>
        <c:tickLblPos val="nextTo"/>
        <c:crossAx val="2002560031"/>
        <c:crosses val="autoZero"/>
        <c:auto val="1"/>
        <c:lblAlgn val="ctr"/>
        <c:lblOffset val="100"/>
        <c:noMultiLvlLbl val="0"/>
      </c:catAx>
      <c:valAx>
        <c:axId val="2002560031"/>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Completeness of codes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559071"/>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Before Enhancement</c:v>
                </c:pt>
              </c:strCache>
            </c:strRef>
          </c:tx>
          <c:spPr>
            <a:solidFill>
              <a:srgbClr val="859BD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Sheet1!$B$2:$B$3</c:f>
              <c:numCache>
                <c:formatCode>General</c:formatCode>
                <c:ptCount val="2"/>
                <c:pt idx="0">
                  <c:v>0.72948420000000003</c:v>
                </c:pt>
                <c:pt idx="1">
                  <c:v>0.78578749999999997</c:v>
                </c:pt>
              </c:numCache>
            </c:numRef>
          </c:val>
          <c:extLst>
            <c:ext xmlns:c16="http://schemas.microsoft.com/office/drawing/2014/chart" uri="{C3380CC4-5D6E-409C-BE32-E72D297353CC}">
              <c16:uniqueId val="{00000000-96B9-471C-BFFA-1B5658D93E24}"/>
            </c:ext>
          </c:extLst>
        </c:ser>
        <c:ser>
          <c:idx val="1"/>
          <c:order val="1"/>
          <c:tx>
            <c:strRef>
              <c:f>Sheet1!$C$1</c:f>
              <c:strCache>
                <c:ptCount val="1"/>
                <c:pt idx="0">
                  <c:v>After Enhancement</c:v>
                </c:pt>
              </c:strCache>
            </c:strRef>
          </c:tx>
          <c:spPr>
            <a:solidFill>
              <a:srgbClr val="3B64AD"/>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Sheet1!$C$2:$C$3</c:f>
              <c:numCache>
                <c:formatCode>General</c:formatCode>
                <c:ptCount val="2"/>
                <c:pt idx="0">
                  <c:v>0.78778360000000003</c:v>
                </c:pt>
                <c:pt idx="1">
                  <c:v>0.79495800000000005</c:v>
                </c:pt>
              </c:numCache>
            </c:numRef>
          </c:val>
          <c:extLst>
            <c:ext xmlns:c16="http://schemas.microsoft.com/office/drawing/2014/chart" uri="{C3380CC4-5D6E-409C-BE32-E72D297353CC}">
              <c16:uniqueId val="{00000001-96B9-471C-BFFA-1B5658D93E24}"/>
            </c:ext>
          </c:extLst>
        </c:ser>
        <c:dLbls>
          <c:dLblPos val="outEnd"/>
          <c:showLegendKey val="0"/>
          <c:showVal val="1"/>
          <c:showCatName val="0"/>
          <c:showSerName val="0"/>
          <c:showPercent val="0"/>
          <c:showBubbleSize val="0"/>
        </c:dLbls>
        <c:gapWidth val="75"/>
        <c:axId val="2002559071"/>
        <c:axId val="2002560031"/>
      </c:barChart>
      <c:catAx>
        <c:axId val="2002559071"/>
        <c:scaling>
          <c:orientation val="minMax"/>
        </c:scaling>
        <c:delete val="1"/>
        <c:axPos val="b"/>
        <c:numFmt formatCode="General" sourceLinked="1"/>
        <c:majorTickMark val="none"/>
        <c:minorTickMark val="none"/>
        <c:tickLblPos val="nextTo"/>
        <c:crossAx val="2002560031"/>
        <c:crosses val="autoZero"/>
        <c:auto val="1"/>
        <c:lblAlgn val="ctr"/>
        <c:lblOffset val="100"/>
        <c:noMultiLvlLbl val="0"/>
      </c:catAx>
      <c:valAx>
        <c:axId val="2002560031"/>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Proportion of codes</a:t>
                </a:r>
                <a:r>
                  <a:rPr lang="en-US" baseline="0" dirty="0"/>
                  <a:t> that met accuracy threshold (&gt;0.6)</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559071"/>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7F321-CC9A-4922-B07B-B4D0F56C9E5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554DE-BD9F-49F9-B3D5-C0DA8A56907A}">
      <dgm:prSet phldrT="[Text]"/>
      <dgm:spPr>
        <a:blipFill rotWithShape="0">
          <a:blip xmlns:r="http://schemas.openxmlformats.org/officeDocument/2006/relationships" r:embed="rId1"/>
          <a:srcRect/>
          <a:stretch>
            <a:fillRect/>
          </a:stretch>
        </a:blipFill>
      </dgm:spPr>
      <dgm:t>
        <a:bodyPr/>
        <a:lstStyle/>
        <a:p>
          <a:r>
            <a:rPr lang="en-US"/>
            <a:t> </a:t>
          </a:r>
        </a:p>
      </dgm:t>
    </dgm:pt>
    <dgm:pt modelId="{6CD1DF29-DBA8-49E2-976C-8149BA585982}" type="parTrans" cxnId="{DC6367AC-4419-4F89-AAF5-59570150A786}">
      <dgm:prSet/>
      <dgm:spPr/>
      <dgm:t>
        <a:bodyPr/>
        <a:lstStyle/>
        <a:p>
          <a:endParaRPr lang="en-US"/>
        </a:p>
      </dgm:t>
    </dgm:pt>
    <dgm:pt modelId="{3A46DB8F-A7B6-41FD-8116-0DC0D2C98422}" type="sibTrans" cxnId="{DC6367AC-4419-4F89-AAF5-59570150A786}">
      <dgm:prSet/>
      <dgm:spPr/>
      <dgm:t>
        <a:bodyPr/>
        <a:lstStyle/>
        <a:p>
          <a:endParaRPr lang="en-US"/>
        </a:p>
      </dgm:t>
    </dgm:pt>
    <dgm:pt modelId="{705C2E20-82CD-4F33-8284-AFDA41C4905C}">
      <dgm:prSet phldrT="[Text]"/>
      <dgm:spPr>
        <a:blipFill rotWithShape="0">
          <a:blip xmlns:r="http://schemas.openxmlformats.org/officeDocument/2006/relationships" r:embed="rId2"/>
          <a:srcRect/>
          <a:stretch>
            <a:fillRect/>
          </a:stretch>
        </a:blipFill>
      </dgm:spPr>
      <dgm:t>
        <a:bodyPr/>
        <a:lstStyle/>
        <a:p>
          <a:r>
            <a:rPr lang="en-US"/>
            <a:t> </a:t>
          </a:r>
        </a:p>
      </dgm:t>
    </dgm:pt>
    <dgm:pt modelId="{1D0C9D4D-06BF-4CF8-B035-4CEE8353AFD3}" type="parTrans" cxnId="{23D55015-51EA-4461-8386-7F35CB82F490}">
      <dgm:prSet/>
      <dgm:spPr/>
      <dgm:t>
        <a:bodyPr/>
        <a:lstStyle/>
        <a:p>
          <a:endParaRPr lang="en-US"/>
        </a:p>
      </dgm:t>
    </dgm:pt>
    <dgm:pt modelId="{D3FA0C6E-28DC-4F27-845A-E38B4F15C534}" type="sibTrans" cxnId="{23D55015-51EA-4461-8386-7F35CB82F490}">
      <dgm:prSet/>
      <dgm:spPr/>
      <dgm:t>
        <a:bodyPr/>
        <a:lstStyle/>
        <a:p>
          <a:endParaRPr lang="en-US"/>
        </a:p>
      </dgm:t>
    </dgm:pt>
    <dgm:pt modelId="{71CF8BB7-ADDD-40B4-806B-3F239693CFC8}">
      <dgm:prSet phldrT="[Text]"/>
      <dgm:spPr>
        <a:blipFill rotWithShape="0">
          <a:blip xmlns:r="http://schemas.openxmlformats.org/officeDocument/2006/relationships" r:embed="rId3"/>
          <a:srcRect/>
          <a:stretch>
            <a:fillRect/>
          </a:stretch>
        </a:blipFill>
      </dgm:spPr>
      <dgm:t>
        <a:bodyPr/>
        <a:lstStyle/>
        <a:p>
          <a:r>
            <a:rPr lang="en-US"/>
            <a:t> </a:t>
          </a:r>
        </a:p>
      </dgm:t>
    </dgm:pt>
    <dgm:pt modelId="{D2E3AB38-3B78-41DA-9098-C025B1570CBF}" type="parTrans" cxnId="{27A21D6C-180A-4E34-BF69-C86AD5538081}">
      <dgm:prSet/>
      <dgm:spPr/>
      <dgm:t>
        <a:bodyPr/>
        <a:lstStyle/>
        <a:p>
          <a:endParaRPr lang="en-US"/>
        </a:p>
      </dgm:t>
    </dgm:pt>
    <dgm:pt modelId="{573029FA-6F0A-40BD-BF30-B1AE5E6D2BFB}" type="sibTrans" cxnId="{27A21D6C-180A-4E34-BF69-C86AD5538081}">
      <dgm:prSet/>
      <dgm:spPr/>
      <dgm:t>
        <a:bodyPr/>
        <a:lstStyle/>
        <a:p>
          <a:endParaRPr lang="en-US"/>
        </a:p>
      </dgm:t>
    </dgm:pt>
    <dgm:pt modelId="{3C32988D-B708-4A5A-A764-0281D15437DA}">
      <dgm:prSet phldrT="[Text]"/>
      <dgm:spPr>
        <a:blipFill rotWithShape="0">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t>
        <a:bodyPr/>
        <a:lstStyle/>
        <a:p>
          <a:r>
            <a:rPr lang="en-US"/>
            <a:t> </a:t>
          </a:r>
        </a:p>
      </dgm:t>
    </dgm:pt>
    <dgm:pt modelId="{F04F737C-EA46-41C2-9820-7AA188F0015A}" type="sibTrans" cxnId="{55364E60-3612-4927-BE9D-E7C6809086D9}">
      <dgm:prSet/>
      <dgm:spPr/>
      <dgm:t>
        <a:bodyPr/>
        <a:lstStyle/>
        <a:p>
          <a:endParaRPr lang="en-US"/>
        </a:p>
      </dgm:t>
    </dgm:pt>
    <dgm:pt modelId="{7AFBF609-5590-4729-8136-6E8B0A138AA7}" type="parTrans" cxnId="{55364E60-3612-4927-BE9D-E7C6809086D9}">
      <dgm:prSet/>
      <dgm:spPr/>
      <dgm:t>
        <a:bodyPr/>
        <a:lstStyle/>
        <a:p>
          <a:endParaRPr lang="en-US"/>
        </a:p>
      </dgm:t>
    </dgm:pt>
    <dgm:pt modelId="{E7B3F6D5-4820-4ED0-BB8A-D7C3EE15ED17}" type="pres">
      <dgm:prSet presAssocID="{93E7F321-CC9A-4922-B07B-B4D0F56C9E5A}" presName="cycle" presStyleCnt="0">
        <dgm:presLayoutVars>
          <dgm:dir/>
          <dgm:resizeHandles val="exact"/>
        </dgm:presLayoutVars>
      </dgm:prSet>
      <dgm:spPr/>
    </dgm:pt>
    <dgm:pt modelId="{4CA9FCDB-B150-43D4-A7DA-76BBDF8E1EB0}" type="pres">
      <dgm:prSet presAssocID="{B42554DE-BD9F-49F9-B3D5-C0DA8A56907A}" presName="dummy" presStyleCnt="0"/>
      <dgm:spPr/>
    </dgm:pt>
    <dgm:pt modelId="{2A9CCB25-02B3-4F05-8431-D8857E1B5D24}" type="pres">
      <dgm:prSet presAssocID="{B42554DE-BD9F-49F9-B3D5-C0DA8A56907A}" presName="node" presStyleLbl="revTx" presStyleIdx="0" presStyleCnt="4">
        <dgm:presLayoutVars>
          <dgm:bulletEnabled val="1"/>
        </dgm:presLayoutVars>
      </dgm:prSet>
      <dgm:spPr/>
    </dgm:pt>
    <dgm:pt modelId="{F934A835-1B75-420A-94A9-46B81607B4ED}" type="pres">
      <dgm:prSet presAssocID="{3A46DB8F-A7B6-41FD-8116-0DC0D2C98422}" presName="sibTrans" presStyleLbl="node1" presStyleIdx="0" presStyleCnt="4"/>
      <dgm:spPr/>
    </dgm:pt>
    <dgm:pt modelId="{286D3921-13E0-4187-96D2-FE66344B93E4}" type="pres">
      <dgm:prSet presAssocID="{705C2E20-82CD-4F33-8284-AFDA41C4905C}" presName="dummy" presStyleCnt="0"/>
      <dgm:spPr/>
    </dgm:pt>
    <dgm:pt modelId="{6D382F6B-0643-45AF-B13E-F0FCCE30C34E}" type="pres">
      <dgm:prSet presAssocID="{705C2E20-82CD-4F33-8284-AFDA41C4905C}" presName="node" presStyleLbl="revTx" presStyleIdx="1" presStyleCnt="4">
        <dgm:presLayoutVars>
          <dgm:bulletEnabled val="1"/>
        </dgm:presLayoutVars>
      </dgm:prSet>
      <dgm:spPr/>
    </dgm:pt>
    <dgm:pt modelId="{1EB9FFB7-52AB-49B5-88C1-F4C6DF0A2354}" type="pres">
      <dgm:prSet presAssocID="{D3FA0C6E-28DC-4F27-845A-E38B4F15C534}" presName="sibTrans" presStyleLbl="node1" presStyleIdx="1" presStyleCnt="4"/>
      <dgm:spPr/>
    </dgm:pt>
    <dgm:pt modelId="{A393D99C-193E-4180-9F36-F3E3324E1035}" type="pres">
      <dgm:prSet presAssocID="{3C32988D-B708-4A5A-A764-0281D15437DA}" presName="dummy" presStyleCnt="0"/>
      <dgm:spPr/>
    </dgm:pt>
    <dgm:pt modelId="{18D241CC-59E1-4E3E-8B86-69CE50E9A86F}" type="pres">
      <dgm:prSet presAssocID="{3C32988D-B708-4A5A-A764-0281D15437DA}" presName="node" presStyleLbl="revTx" presStyleIdx="2" presStyleCnt="4">
        <dgm:presLayoutVars>
          <dgm:bulletEnabled val="1"/>
        </dgm:presLayoutVars>
      </dgm:prSet>
      <dgm:spPr/>
    </dgm:pt>
    <dgm:pt modelId="{08857E13-9D2F-4C8A-AFC1-8290257E63DB}" type="pres">
      <dgm:prSet presAssocID="{F04F737C-EA46-41C2-9820-7AA188F0015A}" presName="sibTrans" presStyleLbl="node1" presStyleIdx="2" presStyleCnt="4"/>
      <dgm:spPr/>
    </dgm:pt>
    <dgm:pt modelId="{BDA8482B-9604-46AA-A2FE-138A39BE4DE8}" type="pres">
      <dgm:prSet presAssocID="{71CF8BB7-ADDD-40B4-806B-3F239693CFC8}" presName="dummy" presStyleCnt="0"/>
      <dgm:spPr/>
    </dgm:pt>
    <dgm:pt modelId="{FD6CE2BF-8310-4A1C-8A98-AE98CD399E4D}" type="pres">
      <dgm:prSet presAssocID="{71CF8BB7-ADDD-40B4-806B-3F239693CFC8}" presName="node" presStyleLbl="revTx" presStyleIdx="3" presStyleCnt="4">
        <dgm:presLayoutVars>
          <dgm:bulletEnabled val="1"/>
        </dgm:presLayoutVars>
      </dgm:prSet>
      <dgm:spPr/>
    </dgm:pt>
    <dgm:pt modelId="{BFC230D3-8DA5-4EE5-B053-F3BCD4708F6F}" type="pres">
      <dgm:prSet presAssocID="{573029FA-6F0A-40BD-BF30-B1AE5E6D2BFB}" presName="sibTrans" presStyleLbl="node1" presStyleIdx="3" presStyleCnt="4"/>
      <dgm:spPr/>
    </dgm:pt>
  </dgm:ptLst>
  <dgm:cxnLst>
    <dgm:cxn modelId="{23D55015-51EA-4461-8386-7F35CB82F490}" srcId="{93E7F321-CC9A-4922-B07B-B4D0F56C9E5A}" destId="{705C2E20-82CD-4F33-8284-AFDA41C4905C}" srcOrd="1" destOrd="0" parTransId="{1D0C9D4D-06BF-4CF8-B035-4CEE8353AFD3}" sibTransId="{D3FA0C6E-28DC-4F27-845A-E38B4F15C534}"/>
    <dgm:cxn modelId="{55364E60-3612-4927-BE9D-E7C6809086D9}" srcId="{93E7F321-CC9A-4922-B07B-B4D0F56C9E5A}" destId="{3C32988D-B708-4A5A-A764-0281D15437DA}" srcOrd="2" destOrd="0" parTransId="{7AFBF609-5590-4729-8136-6E8B0A138AA7}" sibTransId="{F04F737C-EA46-41C2-9820-7AA188F0015A}"/>
    <dgm:cxn modelId="{564C9441-2B27-48FF-83AF-16B74BFD61F4}" type="presOf" srcId="{3A46DB8F-A7B6-41FD-8116-0DC0D2C98422}" destId="{F934A835-1B75-420A-94A9-46B81607B4ED}" srcOrd="0" destOrd="0" presId="urn:microsoft.com/office/officeart/2005/8/layout/cycle1"/>
    <dgm:cxn modelId="{27A21D6C-180A-4E34-BF69-C86AD5538081}" srcId="{93E7F321-CC9A-4922-B07B-B4D0F56C9E5A}" destId="{71CF8BB7-ADDD-40B4-806B-3F239693CFC8}" srcOrd="3" destOrd="0" parTransId="{D2E3AB38-3B78-41DA-9098-C025B1570CBF}" sibTransId="{573029FA-6F0A-40BD-BF30-B1AE5E6D2BFB}"/>
    <dgm:cxn modelId="{A9255F6F-D1AD-4064-86D8-302A1755F9A5}" type="presOf" srcId="{B42554DE-BD9F-49F9-B3D5-C0DA8A56907A}" destId="{2A9CCB25-02B3-4F05-8431-D8857E1B5D24}" srcOrd="0" destOrd="0" presId="urn:microsoft.com/office/officeart/2005/8/layout/cycle1"/>
    <dgm:cxn modelId="{55750F59-F8EB-4359-9B1F-3E8335BE673C}" type="presOf" srcId="{573029FA-6F0A-40BD-BF30-B1AE5E6D2BFB}" destId="{BFC230D3-8DA5-4EE5-B053-F3BCD4708F6F}" srcOrd="0" destOrd="0" presId="urn:microsoft.com/office/officeart/2005/8/layout/cycle1"/>
    <dgm:cxn modelId="{E75EAB80-FFEA-4DE8-AEBD-961BA82632BA}" type="presOf" srcId="{D3FA0C6E-28DC-4F27-845A-E38B4F15C534}" destId="{1EB9FFB7-52AB-49B5-88C1-F4C6DF0A2354}" srcOrd="0" destOrd="0" presId="urn:microsoft.com/office/officeart/2005/8/layout/cycle1"/>
    <dgm:cxn modelId="{450617AB-AC3E-488C-B027-61D669990AA5}" type="presOf" srcId="{3C32988D-B708-4A5A-A764-0281D15437DA}" destId="{18D241CC-59E1-4E3E-8B86-69CE50E9A86F}" srcOrd="0" destOrd="0" presId="urn:microsoft.com/office/officeart/2005/8/layout/cycle1"/>
    <dgm:cxn modelId="{DC6367AC-4419-4F89-AAF5-59570150A786}" srcId="{93E7F321-CC9A-4922-B07B-B4D0F56C9E5A}" destId="{B42554DE-BD9F-49F9-B3D5-C0DA8A56907A}" srcOrd="0" destOrd="0" parTransId="{6CD1DF29-DBA8-49E2-976C-8149BA585982}" sibTransId="{3A46DB8F-A7B6-41FD-8116-0DC0D2C98422}"/>
    <dgm:cxn modelId="{9B3010C9-A8EE-40C7-9C4E-CDB54827DB75}" type="presOf" srcId="{705C2E20-82CD-4F33-8284-AFDA41C4905C}" destId="{6D382F6B-0643-45AF-B13E-F0FCCE30C34E}" srcOrd="0" destOrd="0" presId="urn:microsoft.com/office/officeart/2005/8/layout/cycle1"/>
    <dgm:cxn modelId="{C4E7D1D0-111B-49D3-BC3F-1B84D003D5AD}" type="presOf" srcId="{71CF8BB7-ADDD-40B4-806B-3F239693CFC8}" destId="{FD6CE2BF-8310-4A1C-8A98-AE98CD399E4D}" srcOrd="0" destOrd="0" presId="urn:microsoft.com/office/officeart/2005/8/layout/cycle1"/>
    <dgm:cxn modelId="{141451E0-5622-4738-9275-7B9F5CA232CF}" type="presOf" srcId="{93E7F321-CC9A-4922-B07B-B4D0F56C9E5A}" destId="{E7B3F6D5-4820-4ED0-BB8A-D7C3EE15ED17}" srcOrd="0" destOrd="0" presId="urn:microsoft.com/office/officeart/2005/8/layout/cycle1"/>
    <dgm:cxn modelId="{F8096BFF-6A54-4011-B8D1-208FD3088FD4}" type="presOf" srcId="{F04F737C-EA46-41C2-9820-7AA188F0015A}" destId="{08857E13-9D2F-4C8A-AFC1-8290257E63DB}" srcOrd="0" destOrd="0" presId="urn:microsoft.com/office/officeart/2005/8/layout/cycle1"/>
    <dgm:cxn modelId="{F317E531-FCB7-47FC-AFCD-E0E903044C81}" type="presParOf" srcId="{E7B3F6D5-4820-4ED0-BB8A-D7C3EE15ED17}" destId="{4CA9FCDB-B150-43D4-A7DA-76BBDF8E1EB0}" srcOrd="0" destOrd="0" presId="urn:microsoft.com/office/officeart/2005/8/layout/cycle1"/>
    <dgm:cxn modelId="{53DDFAB7-92CC-4170-B468-BEEE561ED796}" type="presParOf" srcId="{E7B3F6D5-4820-4ED0-BB8A-D7C3EE15ED17}" destId="{2A9CCB25-02B3-4F05-8431-D8857E1B5D24}" srcOrd="1" destOrd="0" presId="urn:microsoft.com/office/officeart/2005/8/layout/cycle1"/>
    <dgm:cxn modelId="{ACF904D9-D4EB-4412-ABDE-55E84CDE5025}" type="presParOf" srcId="{E7B3F6D5-4820-4ED0-BB8A-D7C3EE15ED17}" destId="{F934A835-1B75-420A-94A9-46B81607B4ED}" srcOrd="2" destOrd="0" presId="urn:microsoft.com/office/officeart/2005/8/layout/cycle1"/>
    <dgm:cxn modelId="{9E174C7E-8A7E-40D5-8D8A-DFD726E79C23}" type="presParOf" srcId="{E7B3F6D5-4820-4ED0-BB8A-D7C3EE15ED17}" destId="{286D3921-13E0-4187-96D2-FE66344B93E4}" srcOrd="3" destOrd="0" presId="urn:microsoft.com/office/officeart/2005/8/layout/cycle1"/>
    <dgm:cxn modelId="{AF7C862F-6527-4FBE-B77B-F5622F51D989}" type="presParOf" srcId="{E7B3F6D5-4820-4ED0-BB8A-D7C3EE15ED17}" destId="{6D382F6B-0643-45AF-B13E-F0FCCE30C34E}" srcOrd="4" destOrd="0" presId="urn:microsoft.com/office/officeart/2005/8/layout/cycle1"/>
    <dgm:cxn modelId="{2B853012-E388-47FE-A5A5-51474CA49E46}" type="presParOf" srcId="{E7B3F6D5-4820-4ED0-BB8A-D7C3EE15ED17}" destId="{1EB9FFB7-52AB-49B5-88C1-F4C6DF0A2354}" srcOrd="5" destOrd="0" presId="urn:microsoft.com/office/officeart/2005/8/layout/cycle1"/>
    <dgm:cxn modelId="{CE37878C-BD0F-4734-B795-393373E8A173}" type="presParOf" srcId="{E7B3F6D5-4820-4ED0-BB8A-D7C3EE15ED17}" destId="{A393D99C-193E-4180-9F36-F3E3324E1035}" srcOrd="6" destOrd="0" presId="urn:microsoft.com/office/officeart/2005/8/layout/cycle1"/>
    <dgm:cxn modelId="{D186DCF4-D781-4E4E-B878-F308D7720F35}" type="presParOf" srcId="{E7B3F6D5-4820-4ED0-BB8A-D7C3EE15ED17}" destId="{18D241CC-59E1-4E3E-8B86-69CE50E9A86F}" srcOrd="7" destOrd="0" presId="urn:microsoft.com/office/officeart/2005/8/layout/cycle1"/>
    <dgm:cxn modelId="{675B24BC-1391-4AEE-A940-66E4C38F315B}" type="presParOf" srcId="{E7B3F6D5-4820-4ED0-BB8A-D7C3EE15ED17}" destId="{08857E13-9D2F-4C8A-AFC1-8290257E63DB}" srcOrd="8" destOrd="0" presId="urn:microsoft.com/office/officeart/2005/8/layout/cycle1"/>
    <dgm:cxn modelId="{68B704EB-F2A8-4D27-9D33-AC1700DBBE88}" type="presParOf" srcId="{E7B3F6D5-4820-4ED0-BB8A-D7C3EE15ED17}" destId="{BDA8482B-9604-46AA-A2FE-138A39BE4DE8}" srcOrd="9" destOrd="0" presId="urn:microsoft.com/office/officeart/2005/8/layout/cycle1"/>
    <dgm:cxn modelId="{50459A3B-0F16-4F52-9535-03A4D5F9E11C}" type="presParOf" srcId="{E7B3F6D5-4820-4ED0-BB8A-D7C3EE15ED17}" destId="{FD6CE2BF-8310-4A1C-8A98-AE98CD399E4D}" srcOrd="10" destOrd="0" presId="urn:microsoft.com/office/officeart/2005/8/layout/cycle1"/>
    <dgm:cxn modelId="{CD5331F1-A3BB-46F9-8BE6-E93B6D27B426}" type="presParOf" srcId="{E7B3F6D5-4820-4ED0-BB8A-D7C3EE15ED17}" destId="{BFC230D3-8DA5-4EE5-B053-F3BCD4708F6F}"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CCB25-02B3-4F05-8431-D8857E1B5D24}">
      <dsp:nvSpPr>
        <dsp:cNvPr id="0" name=""/>
        <dsp:cNvSpPr/>
      </dsp:nvSpPr>
      <dsp:spPr>
        <a:xfrm>
          <a:off x="5180222" y="121764"/>
          <a:ext cx="1918607" cy="1918607"/>
        </a:xfrm>
        <a:prstGeom prst="rect">
          <a:avLst/>
        </a:prstGeom>
        <a:blipFill rotWithShape="0">
          <a:blip xmlns:r="http://schemas.openxmlformats.org/officeDocument/2006/relationships" r:embed="rId1"/>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5180222" y="121764"/>
        <a:ext cx="1918607" cy="1918607"/>
      </dsp:txXfrm>
    </dsp:sp>
    <dsp:sp modelId="{F934A835-1B75-420A-94A9-46B81607B4ED}">
      <dsp:nvSpPr>
        <dsp:cNvPr id="0" name=""/>
        <dsp:cNvSpPr/>
      </dsp:nvSpPr>
      <dsp:spPr>
        <a:xfrm>
          <a:off x="1803240" y="1313"/>
          <a:ext cx="5416040" cy="5416040"/>
        </a:xfrm>
        <a:prstGeom prst="circularArrow">
          <a:avLst>
            <a:gd name="adj1" fmla="val 6908"/>
            <a:gd name="adj2" fmla="val 465807"/>
            <a:gd name="adj3" fmla="val 547502"/>
            <a:gd name="adj4" fmla="val 205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382F6B-0643-45AF-B13E-F0FCCE30C34E}">
      <dsp:nvSpPr>
        <dsp:cNvPr id="0" name=""/>
        <dsp:cNvSpPr/>
      </dsp:nvSpPr>
      <dsp:spPr>
        <a:xfrm>
          <a:off x="5180222" y="3378294"/>
          <a:ext cx="1918607" cy="1918607"/>
        </a:xfrm>
        <a:prstGeom prst="rect">
          <a:avLst/>
        </a:prstGeom>
        <a:blipFill rotWithShape="0">
          <a:blip xmlns:r="http://schemas.openxmlformats.org/officeDocument/2006/relationships" r:embed="rId2"/>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5180222" y="3378294"/>
        <a:ext cx="1918607" cy="1918607"/>
      </dsp:txXfrm>
    </dsp:sp>
    <dsp:sp modelId="{1EB9FFB7-52AB-49B5-88C1-F4C6DF0A2354}">
      <dsp:nvSpPr>
        <dsp:cNvPr id="0" name=""/>
        <dsp:cNvSpPr/>
      </dsp:nvSpPr>
      <dsp:spPr>
        <a:xfrm>
          <a:off x="1803240" y="1313"/>
          <a:ext cx="5416040" cy="5416040"/>
        </a:xfrm>
        <a:prstGeom prst="circularArrow">
          <a:avLst>
            <a:gd name="adj1" fmla="val 6908"/>
            <a:gd name="adj2" fmla="val 465807"/>
            <a:gd name="adj3" fmla="val 5947502"/>
            <a:gd name="adj4" fmla="val 43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241CC-59E1-4E3E-8B86-69CE50E9A86F}">
      <dsp:nvSpPr>
        <dsp:cNvPr id="0" name=""/>
        <dsp:cNvSpPr/>
      </dsp:nvSpPr>
      <dsp:spPr>
        <a:xfrm>
          <a:off x="1923692" y="3378294"/>
          <a:ext cx="1918607" cy="1918607"/>
        </a:xfrm>
        <a:prstGeom prst="rect">
          <a:avLst/>
        </a:prstGeom>
        <a:blipFill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1923692" y="3378294"/>
        <a:ext cx="1918607" cy="1918607"/>
      </dsp:txXfrm>
    </dsp:sp>
    <dsp:sp modelId="{08857E13-9D2F-4C8A-AFC1-8290257E63DB}">
      <dsp:nvSpPr>
        <dsp:cNvPr id="0" name=""/>
        <dsp:cNvSpPr/>
      </dsp:nvSpPr>
      <dsp:spPr>
        <a:xfrm>
          <a:off x="1803240" y="1313"/>
          <a:ext cx="5416040" cy="5416040"/>
        </a:xfrm>
        <a:prstGeom prst="circularArrow">
          <a:avLst>
            <a:gd name="adj1" fmla="val 6908"/>
            <a:gd name="adj2" fmla="val 465807"/>
            <a:gd name="adj3" fmla="val 11347502"/>
            <a:gd name="adj4" fmla="val 97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CE2BF-8310-4A1C-8A98-AE98CD399E4D}">
      <dsp:nvSpPr>
        <dsp:cNvPr id="0" name=""/>
        <dsp:cNvSpPr/>
      </dsp:nvSpPr>
      <dsp:spPr>
        <a:xfrm>
          <a:off x="1923692" y="121764"/>
          <a:ext cx="1918607" cy="1918607"/>
        </a:xfrm>
        <a:prstGeom prst="rect">
          <a:avLst/>
        </a:prstGeom>
        <a:blipFill rotWithShape="0">
          <a:blip xmlns:r="http://schemas.openxmlformats.org/officeDocument/2006/relationships" r:embed="rId5"/>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1923692" y="121764"/>
        <a:ext cx="1918607" cy="1918607"/>
      </dsp:txXfrm>
    </dsp:sp>
    <dsp:sp modelId="{BFC230D3-8DA5-4EE5-B053-F3BCD4708F6F}">
      <dsp:nvSpPr>
        <dsp:cNvPr id="0" name=""/>
        <dsp:cNvSpPr/>
      </dsp:nvSpPr>
      <dsp:spPr>
        <a:xfrm>
          <a:off x="1803240" y="1313"/>
          <a:ext cx="5416040" cy="5416040"/>
        </a:xfrm>
        <a:prstGeom prst="circularArrow">
          <a:avLst>
            <a:gd name="adj1" fmla="val 6908"/>
            <a:gd name="adj2" fmla="val 465807"/>
            <a:gd name="adj3" fmla="val 16747502"/>
            <a:gd name="adj4" fmla="val 151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E523-B126-46EF-87E8-48CEB670AD6C}"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8B2B4-9CFF-4778-A5DF-476215D021CE}" type="slidenum">
              <a:rPr lang="en-US" smtClean="0"/>
              <a:t>‹#›</a:t>
            </a:fld>
            <a:endParaRPr lang="en-US"/>
          </a:p>
        </p:txBody>
      </p:sp>
    </p:spTree>
    <p:extLst>
      <p:ext uri="{BB962C8B-B14F-4D97-AF65-F5344CB8AC3E}">
        <p14:creationId xmlns:p14="http://schemas.microsoft.com/office/powerpoint/2010/main" val="141447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4FE9C-24EC-442B-850F-65B0BA925E10}" type="slidenum">
              <a:rPr lang="en-US" smtClean="0"/>
              <a:t>1</a:t>
            </a:fld>
            <a:endParaRPr lang="en-US"/>
          </a:p>
        </p:txBody>
      </p:sp>
    </p:spTree>
    <p:extLst>
      <p:ext uri="{BB962C8B-B14F-4D97-AF65-F5344CB8AC3E}">
        <p14:creationId xmlns:p14="http://schemas.microsoft.com/office/powerpoint/2010/main" val="386765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Probability scores indicate the expected accuracy of the SOC (occupation) or NAICS (industry)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The expected accuracy of the SOC (occupation) or NAICS (industry) code. </a:t>
            </a:r>
            <a:r>
              <a:rPr lang="en-US" dirty="0"/>
              <a:t>Score indicates how well the returned occupation or industry matches the actual occupation or industry if the text was unambiguous. Note that a vague or blank response may result in a score of 1 and an "insufficient information"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Scores for 'insufficient information’ were hardcoded as 0 in both the original and enhanced coded scores for this evaluation, as they do not provide additional value for accurately assigning the category of industry and occupational data.</a:t>
            </a:r>
            <a:endParaRPr lang="en-US" dirty="0"/>
          </a:p>
          <a:p>
            <a:endParaRPr lang="en-US" dirty="0">
              <a:cs typeface="Calibri"/>
            </a:endParaRPr>
          </a:p>
          <a:p>
            <a:r>
              <a:rPr lang="en-US" dirty="0">
                <a:cs typeface="Calibri"/>
              </a:rPr>
              <a:t>Range from 0-1 with 1 being the highest probability of the code being correct </a:t>
            </a:r>
          </a:p>
        </p:txBody>
      </p:sp>
      <p:sp>
        <p:nvSpPr>
          <p:cNvPr id="4" name="Slide Number Placeholder 3"/>
          <p:cNvSpPr>
            <a:spLocks noGrp="1"/>
          </p:cNvSpPr>
          <p:nvPr>
            <p:ph type="sldNum" sz="quarter" idx="5"/>
          </p:nvPr>
        </p:nvSpPr>
        <p:spPr/>
        <p:txBody>
          <a:bodyPr/>
          <a:lstStyle/>
          <a:p>
            <a:fld id="{DA78B2B4-9CFF-4778-A5DF-476215D021CE}" type="slidenum">
              <a:rPr lang="en-US" smtClean="0"/>
              <a:t>13</a:t>
            </a:fld>
            <a:endParaRPr lang="en-US"/>
          </a:p>
        </p:txBody>
      </p:sp>
    </p:spTree>
    <p:extLst>
      <p:ext uri="{BB962C8B-B14F-4D97-AF65-F5344CB8AC3E}">
        <p14:creationId xmlns:p14="http://schemas.microsoft.com/office/powerpoint/2010/main" val="244618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Many codes were added due to the cleaning process, and some were lost due to removal of invalid data.</a:t>
            </a:r>
          </a:p>
          <a:p>
            <a:endParaRPr lang="en-US" dirty="0">
              <a:cs typeface="Calibri"/>
            </a:endParaRPr>
          </a:p>
          <a:p>
            <a:r>
              <a:rPr lang="en-US" dirty="0">
                <a:cs typeface="Calibri"/>
              </a:rPr>
              <a:t>For industry, 0.5% of cases LOST a code after cleaning</a:t>
            </a:r>
          </a:p>
          <a:p>
            <a:r>
              <a:rPr lang="en-US" dirty="0">
                <a:cs typeface="Calibri"/>
              </a:rPr>
              <a:t>For occupation, 0.8% of cases LOST a code after cleaning</a:t>
            </a:r>
          </a:p>
          <a:p>
            <a:endParaRPr lang="en-US" dirty="0">
              <a:cs typeface="Calibri"/>
            </a:endParaRPr>
          </a:p>
          <a:p>
            <a:r>
              <a:rPr lang="en-US" dirty="0">
                <a:cs typeface="Calibri"/>
              </a:rPr>
              <a:t>Lost codes included some amount of “good” codes (codes that could have been assigned if reviewed manually) and many “bad” codes (codes would not be assigned if reviewed manually). Probabilities of codes that were lost were mixed.</a:t>
            </a:r>
          </a:p>
          <a:p>
            <a:endParaRPr lang="en-US" dirty="0">
              <a:cs typeface="Calibri"/>
            </a:endParaRPr>
          </a:p>
          <a:p>
            <a:r>
              <a:rPr lang="en-US" dirty="0">
                <a:cs typeface="Calibri"/>
              </a:rPr>
              <a:t>An example is “work from home” was assigned as “Homemaker (unpaid)” with a ~0.9 probability for many cases. These codes were lost after cleaning.</a:t>
            </a:r>
          </a:p>
        </p:txBody>
      </p:sp>
      <p:sp>
        <p:nvSpPr>
          <p:cNvPr id="4" name="Slide Number Placeholder 3"/>
          <p:cNvSpPr>
            <a:spLocks noGrp="1"/>
          </p:cNvSpPr>
          <p:nvPr>
            <p:ph type="sldNum" sz="quarter" idx="5"/>
          </p:nvPr>
        </p:nvSpPr>
        <p:spPr/>
        <p:txBody>
          <a:bodyPr/>
          <a:lstStyle/>
          <a:p>
            <a:fld id="{DA78B2B4-9CFF-4778-A5DF-476215D021CE}" type="slidenum">
              <a:rPr lang="en-US" smtClean="0"/>
              <a:t>15</a:t>
            </a:fld>
            <a:endParaRPr lang="en-US"/>
          </a:p>
        </p:txBody>
      </p:sp>
    </p:spTree>
    <p:extLst>
      <p:ext uri="{BB962C8B-B14F-4D97-AF65-F5344CB8AC3E}">
        <p14:creationId xmlns:p14="http://schemas.microsoft.com/office/powerpoint/2010/main" val="218841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A78B2B4-9CFF-4778-A5DF-476215D021CE}" type="slidenum">
              <a:rPr lang="en-US" smtClean="0"/>
              <a:t>16</a:t>
            </a:fld>
            <a:endParaRPr lang="en-US"/>
          </a:p>
        </p:txBody>
      </p:sp>
    </p:spTree>
    <p:extLst>
      <p:ext uri="{BB962C8B-B14F-4D97-AF65-F5344CB8AC3E}">
        <p14:creationId xmlns:p14="http://schemas.microsoft.com/office/powerpoint/2010/main" val="171215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set a threshold of 0.6 for evaluating accuracy (a threshold used in I&amp;O literature)</a:t>
            </a:r>
          </a:p>
          <a:p>
            <a:r>
              <a:rPr lang="en-US" dirty="0">
                <a:cs typeface="Calibri"/>
              </a:rPr>
              <a:t>Over 2/3 of added industry codes met the accuracy threshold</a:t>
            </a:r>
          </a:p>
          <a:p>
            <a:r>
              <a:rPr lang="en-US" dirty="0">
                <a:cs typeface="Calibri"/>
              </a:rPr>
              <a:t>Nearly 3/4 of added occupation codes met the accuracy threshold</a:t>
            </a:r>
          </a:p>
          <a:p>
            <a:endParaRPr lang="en-US" dirty="0">
              <a:cs typeface="Calibri"/>
            </a:endParaRPr>
          </a:p>
          <a:p>
            <a:r>
              <a:rPr lang="en-US" dirty="0">
                <a:cs typeface="Calibri"/>
              </a:rPr>
              <a:t>Mean occupation: 0.776 (95% CI: </a:t>
            </a:r>
            <a:r>
              <a:rPr lang="en-US" dirty="0">
                <a:effectLst/>
              </a:rPr>
              <a:t>0.770 – 0.782)</a:t>
            </a:r>
          </a:p>
          <a:p>
            <a:r>
              <a:rPr lang="en-US" dirty="0">
                <a:effectLst/>
                <a:cs typeface="Calibri"/>
              </a:rPr>
              <a:t>Mean industry: </a:t>
            </a:r>
            <a:r>
              <a:rPr lang="en-US" dirty="0">
                <a:effectLst/>
              </a:rPr>
              <a:t>0.741 (95% CI: 0.738 – 0.745)</a:t>
            </a:r>
            <a:endParaRPr lang="en-US" dirty="0">
              <a:cs typeface="Calibri"/>
            </a:endParaRPr>
          </a:p>
        </p:txBody>
      </p:sp>
      <p:sp>
        <p:nvSpPr>
          <p:cNvPr id="4" name="Slide Number Placeholder 3"/>
          <p:cNvSpPr>
            <a:spLocks noGrp="1"/>
          </p:cNvSpPr>
          <p:nvPr>
            <p:ph type="sldNum" sz="quarter" idx="5"/>
          </p:nvPr>
        </p:nvSpPr>
        <p:spPr/>
        <p:txBody>
          <a:bodyPr/>
          <a:lstStyle/>
          <a:p>
            <a:fld id="{DA78B2B4-9CFF-4778-A5DF-476215D021CE}" type="slidenum">
              <a:rPr lang="en-US" smtClean="0"/>
              <a:t>17</a:t>
            </a:fld>
            <a:endParaRPr lang="en-US"/>
          </a:p>
        </p:txBody>
      </p:sp>
    </p:spTree>
    <p:extLst>
      <p:ext uri="{BB962C8B-B14F-4D97-AF65-F5344CB8AC3E}">
        <p14:creationId xmlns:p14="http://schemas.microsoft.com/office/powerpoint/2010/main" val="108548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rPr>
              <a:t>Imputing missing data from relevant work information contributed to over 3/4 of new codes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rPr>
              <a:t>It cut the percent of cases missing both I&amp;O codes by 2/3</a:t>
            </a:r>
          </a:p>
          <a:p>
            <a:endParaRPr lang="en-US" dirty="0"/>
          </a:p>
        </p:txBody>
      </p:sp>
      <p:sp>
        <p:nvSpPr>
          <p:cNvPr id="4" name="Slide Number Placeholder 3"/>
          <p:cNvSpPr>
            <a:spLocks noGrp="1"/>
          </p:cNvSpPr>
          <p:nvPr>
            <p:ph type="sldNum" sz="quarter" idx="5"/>
          </p:nvPr>
        </p:nvSpPr>
        <p:spPr/>
        <p:txBody>
          <a:bodyPr/>
          <a:lstStyle/>
          <a:p>
            <a:fld id="{DA78B2B4-9CFF-4778-A5DF-476215D021CE}" type="slidenum">
              <a:rPr lang="en-US" smtClean="0"/>
              <a:t>18</a:t>
            </a:fld>
            <a:endParaRPr lang="en-US"/>
          </a:p>
        </p:txBody>
      </p:sp>
    </p:spTree>
    <p:extLst>
      <p:ext uri="{BB962C8B-B14F-4D97-AF65-F5344CB8AC3E}">
        <p14:creationId xmlns:p14="http://schemas.microsoft.com/office/powerpoint/2010/main" val="1757843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code for this project is available on GitHub at https://github.com/DOH-PXC5303/io_coding.git</a:t>
            </a:r>
          </a:p>
        </p:txBody>
      </p:sp>
      <p:sp>
        <p:nvSpPr>
          <p:cNvPr id="4" name="Slide Number Placeholder 3"/>
          <p:cNvSpPr>
            <a:spLocks noGrp="1"/>
          </p:cNvSpPr>
          <p:nvPr>
            <p:ph type="sldNum" sz="quarter" idx="5"/>
          </p:nvPr>
        </p:nvSpPr>
        <p:spPr/>
        <p:txBody>
          <a:bodyPr/>
          <a:lstStyle/>
          <a:p>
            <a:fld id="{DA78B2B4-9CFF-4778-A5DF-476215D021CE}" type="slidenum">
              <a:rPr lang="en-US" smtClean="0"/>
              <a:t>21</a:t>
            </a:fld>
            <a:endParaRPr lang="en-US"/>
          </a:p>
        </p:txBody>
      </p:sp>
    </p:spTree>
    <p:extLst>
      <p:ext uri="{BB962C8B-B14F-4D97-AF65-F5344CB8AC3E}">
        <p14:creationId xmlns:p14="http://schemas.microsoft.com/office/powerpoint/2010/main" val="1436699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Row1: CNA/ PCT changed to spell out CNA. Future addition: could add PCT changing to Patient Care Tech. That acronym is not as common.</a:t>
            </a:r>
          </a:p>
          <a:p>
            <a:pPr marL="171450" indent="-171450">
              <a:buFont typeface="Arial" panose="020B0604020202020204" pitchFamily="34" charset="0"/>
              <a:buChar char="•"/>
            </a:pPr>
            <a:r>
              <a:rPr lang="en-US"/>
              <a:t>Row2: RN changed to registered nurse, same as above.</a:t>
            </a:r>
          </a:p>
          <a:p>
            <a:pPr marL="171450" indent="-171450">
              <a:buFont typeface="Arial" panose="020B0604020202020204" pitchFamily="34" charset="0"/>
              <a:buChar char="•"/>
            </a:pPr>
            <a:r>
              <a:rPr lang="en-US"/>
              <a:t>Row3: remove junk text. Sometimes it is nice to have an employer name included, but often it just provides more text to confuse the </a:t>
            </a:r>
            <a:r>
              <a:rPr lang="en-US" err="1"/>
              <a:t>autocoder</a:t>
            </a:r>
            <a:r>
              <a:rPr lang="en-US"/>
              <a:t>. The cleaning code removes “@ </a:t>
            </a:r>
            <a:r>
              <a:rPr lang="en-US" err="1"/>
              <a:t>xyz</a:t>
            </a:r>
            <a:r>
              <a:rPr lang="en-US"/>
              <a:t>” text.</a:t>
            </a:r>
          </a:p>
          <a:p>
            <a:pPr marL="171450" indent="-171450">
              <a:buFont typeface="Arial" panose="020B0604020202020204" pitchFamily="34" charset="0"/>
              <a:buChar char="•"/>
            </a:pPr>
            <a:r>
              <a:rPr lang="en-US"/>
              <a:t>Row4: H2A replaced with seasonal farm and ag. This was the easiest line of code and does wonders for data completeness and helps improve coding for underrepresented groups. H2A is a type of visa for seasonal immigrant farm workers and often appears during summer months in central WA where many people are hired to pick fruit for farms. H2A was not recognized by the </a:t>
            </a:r>
            <a:r>
              <a:rPr lang="en-US" err="1"/>
              <a:t>autocoder</a:t>
            </a:r>
            <a:r>
              <a:rPr lang="en-US"/>
              <a:t> with much certainty.</a:t>
            </a:r>
          </a:p>
          <a:p>
            <a:pPr marL="171450" indent="-171450">
              <a:buFont typeface="Arial" panose="020B0604020202020204" pitchFamily="34" charset="0"/>
              <a:buChar char="•"/>
            </a:pPr>
            <a:r>
              <a:rPr lang="en-US"/>
              <a:t>Row5: Remove self employed junk text. This gives no information about occupation and can mess with coding results.</a:t>
            </a:r>
          </a:p>
        </p:txBody>
      </p:sp>
      <p:sp>
        <p:nvSpPr>
          <p:cNvPr id="4" name="Slide Number Placeholder 3"/>
          <p:cNvSpPr>
            <a:spLocks noGrp="1"/>
          </p:cNvSpPr>
          <p:nvPr>
            <p:ph type="sldNum" sz="quarter" idx="5"/>
          </p:nvPr>
        </p:nvSpPr>
        <p:spPr/>
        <p:txBody>
          <a:bodyPr/>
          <a:lstStyle/>
          <a:p>
            <a:fld id="{7204FE9C-24EC-442B-850F-65B0BA925E10}" type="slidenum">
              <a:rPr lang="en-US" smtClean="0"/>
              <a:t>22</a:t>
            </a:fld>
            <a:endParaRPr lang="en-US"/>
          </a:p>
        </p:txBody>
      </p:sp>
    </p:spTree>
    <p:extLst>
      <p:ext uri="{BB962C8B-B14F-4D97-AF65-F5344CB8AC3E}">
        <p14:creationId xmlns:p14="http://schemas.microsoft.com/office/powerpoint/2010/main" val="365340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show the distribution of accuracy scores pre and post data cleaning. The black lines represent “pre’ and the blue/green represent “post”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r>
              <a:rPr lang="en-US" dirty="0">
                <a:effectLst/>
                <a:latin typeface="-apple-system"/>
              </a:rPr>
              <a:t>Our best interpretation is that the imputation worked better for industry than for occupation. Employer name and work site probably are more related to the industry than the occupation. E.g. XYZ High School or ABC Medical Center give us a better idea of industry (schools or hospitals) than occupation (janitor? teacher? admin? doctor? nurse?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A78B2B4-9CFF-4778-A5DF-476215D021CE}" type="slidenum">
              <a:rPr lang="en-US" smtClean="0"/>
              <a:t>23</a:t>
            </a:fld>
            <a:endParaRPr lang="en-US"/>
          </a:p>
        </p:txBody>
      </p:sp>
    </p:spTree>
    <p:extLst>
      <p:ext uri="{BB962C8B-B14F-4D97-AF65-F5344CB8AC3E}">
        <p14:creationId xmlns:p14="http://schemas.microsoft.com/office/powerpoint/2010/main" val="341614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solidFill>
                <a:schemeClr val="tx1"/>
              </a:solidFill>
            </a:endParaRPr>
          </a:p>
        </p:txBody>
      </p:sp>
      <p:sp>
        <p:nvSpPr>
          <p:cNvPr id="4" name="Slide Number Placeholder 3"/>
          <p:cNvSpPr>
            <a:spLocks noGrp="1"/>
          </p:cNvSpPr>
          <p:nvPr>
            <p:ph type="sldNum" sz="quarter" idx="10"/>
          </p:nvPr>
        </p:nvSpPr>
        <p:spPr/>
        <p:txBody>
          <a:bodyPr/>
          <a:lstStyle/>
          <a:p>
            <a:fld id="{7204FE9C-24EC-442B-850F-65B0BA925E10}" type="slidenum">
              <a:rPr lang="en-US" smtClean="0"/>
              <a:t>2</a:t>
            </a:fld>
            <a:endParaRPr lang="en-US"/>
          </a:p>
        </p:txBody>
      </p:sp>
    </p:spTree>
    <p:extLst>
      <p:ext uri="{BB962C8B-B14F-4D97-AF65-F5344CB8AC3E}">
        <p14:creationId xmlns:p14="http://schemas.microsoft.com/office/powerpoint/2010/main" val="41725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public health, work information like occupation and industry can be valuable for understanding specific health risks and burden of disease associated with different professions, and can help to target interventions to specific workplaces or industries</a:t>
            </a:r>
          </a:p>
          <a:p>
            <a:endParaRPr lang="en-US" dirty="0"/>
          </a:p>
          <a:p>
            <a:r>
              <a:rPr lang="en-US" dirty="0"/>
              <a:t>These data are often collected through different means, such as case investigation interviews, surveys, medical records, etc. Often these data are collected as free entry text fields and are difficult to make use of for analysis. </a:t>
            </a:r>
          </a:p>
        </p:txBody>
      </p:sp>
      <p:sp>
        <p:nvSpPr>
          <p:cNvPr id="4" name="Slide Number Placeholder 3"/>
          <p:cNvSpPr>
            <a:spLocks noGrp="1"/>
          </p:cNvSpPr>
          <p:nvPr>
            <p:ph type="sldNum" sz="quarter" idx="5"/>
          </p:nvPr>
        </p:nvSpPr>
        <p:spPr/>
        <p:txBody>
          <a:bodyPr/>
          <a:lstStyle/>
          <a:p>
            <a:fld id="{DA78B2B4-9CFF-4778-A5DF-476215D021CE}" type="slidenum">
              <a:rPr lang="en-US" smtClean="0"/>
              <a:t>3</a:t>
            </a:fld>
            <a:endParaRPr lang="en-US"/>
          </a:p>
        </p:txBody>
      </p:sp>
    </p:spTree>
    <p:extLst>
      <p:ext uri="{BB962C8B-B14F-4D97-AF65-F5344CB8AC3E}">
        <p14:creationId xmlns:p14="http://schemas.microsoft.com/office/powerpoint/2010/main" val="328754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 is a coding scheme for Occupation codes. NAICS is an industry coding scheme. Census Industry codes and Occupation codes also exist</a:t>
            </a:r>
          </a:p>
          <a:p>
            <a:endParaRPr lang="en-US" dirty="0"/>
          </a:p>
          <a:p>
            <a:r>
              <a:rPr lang="en-US" dirty="0"/>
              <a:t>Example: free-text data gets turned into codes. There are codes for less specific groups (i.e., </a:t>
            </a:r>
            <a:r>
              <a:rPr lang="en-US" dirty="0" err="1"/>
              <a:t>misc</a:t>
            </a:r>
            <a:r>
              <a:rPr lang="en-US" dirty="0"/>
              <a:t> healthcare support) and more specific groups. Phlebotomists and vet assistants aren’t related at the most granular level but do fall into the same bucket if you get less granular. Shows example of the hierarchical structure of the coding systems.</a:t>
            </a:r>
          </a:p>
        </p:txBody>
      </p:sp>
      <p:sp>
        <p:nvSpPr>
          <p:cNvPr id="4" name="Slide Number Placeholder 3"/>
          <p:cNvSpPr>
            <a:spLocks noGrp="1"/>
          </p:cNvSpPr>
          <p:nvPr>
            <p:ph type="sldNum" sz="quarter" idx="5"/>
          </p:nvPr>
        </p:nvSpPr>
        <p:spPr/>
        <p:txBody>
          <a:bodyPr/>
          <a:lstStyle/>
          <a:p>
            <a:fld id="{7204FE9C-24EC-442B-850F-65B0BA925E10}" type="slidenum">
              <a:rPr lang="en-US" smtClean="0"/>
              <a:t>5</a:t>
            </a:fld>
            <a:endParaRPr lang="en-US"/>
          </a:p>
        </p:txBody>
      </p:sp>
    </p:spTree>
    <p:extLst>
      <p:ext uri="{BB962C8B-B14F-4D97-AF65-F5344CB8AC3E}">
        <p14:creationId xmlns:p14="http://schemas.microsoft.com/office/powerpoint/2010/main" val="12142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NIOCCS = NIOSH Industry and Occupation Computerized Coding System. </a:t>
            </a:r>
            <a:r>
              <a:rPr lang="en-US" dirty="0" err="1"/>
              <a:t>Acronymception</a:t>
            </a:r>
            <a:endParaRPr lang="en-US" dirty="0"/>
          </a:p>
          <a:p>
            <a:pPr marL="171450" indent="-171450">
              <a:buFont typeface="Arial" panose="020B0604020202020204" pitchFamily="34" charset="0"/>
              <a:buChar char="•"/>
            </a:pPr>
            <a:r>
              <a:rPr lang="en-US" dirty="0"/>
              <a:t>NIOSH = National Institute for Occupational Safety and Health</a:t>
            </a:r>
            <a:endParaRPr lang="en-US" dirty="0">
              <a:cs typeface="Calibri"/>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is a CDC-created and maintained tool. Uses ML to calc probabilities of </a:t>
            </a:r>
            <a:r>
              <a:rPr lang="en-US" dirty="0" err="1"/>
              <a:t>i&amp;o</a:t>
            </a:r>
            <a:r>
              <a:rPr lang="en-US" dirty="0"/>
              <a:t> codes being correct. You can specify schemes and how many codes you want to return (i.e., return the top 3 most likely codes). We set this up to return only the most probable codes. We also went through a scheme update during the project so old values were archived/replaced with new a new schema.</a:t>
            </a:r>
            <a:endParaRPr lang="en-US" dirty="0">
              <a:cs typeface="Calibri"/>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Calls to the API were set up to utilize multisession processing in R. This was set up using </a:t>
            </a:r>
            <a:r>
              <a:rPr lang="en-US" dirty="0" err="1"/>
              <a:t>furrr</a:t>
            </a:r>
            <a:r>
              <a:rPr lang="en-US" dirty="0"/>
              <a:t> and future packages. The data are sent to the API one at a time by each session, with X number of sessions going at once. Usually on a laptop X == 5. In that case the </a:t>
            </a:r>
            <a:r>
              <a:rPr lang="en-US" dirty="0" err="1"/>
              <a:t>autocoding</a:t>
            </a:r>
            <a:r>
              <a:rPr lang="en-US" dirty="0"/>
              <a:t> is returned ~5x quicker than if this were done w/o the multisession processing. Quicker on a more powerful machine that can create more sessions at once.</a:t>
            </a:r>
          </a:p>
          <a:p>
            <a:endParaRPr lang="en-US" dirty="0"/>
          </a:p>
        </p:txBody>
      </p:sp>
      <p:sp>
        <p:nvSpPr>
          <p:cNvPr id="4" name="Slide Number Placeholder 3"/>
          <p:cNvSpPr>
            <a:spLocks noGrp="1"/>
          </p:cNvSpPr>
          <p:nvPr>
            <p:ph type="sldNum" sz="quarter" idx="5"/>
          </p:nvPr>
        </p:nvSpPr>
        <p:spPr/>
        <p:txBody>
          <a:bodyPr/>
          <a:lstStyle/>
          <a:p>
            <a:fld id="{7204FE9C-24EC-442B-850F-65B0BA925E10}" type="slidenum">
              <a:rPr lang="en-US" smtClean="0"/>
              <a:t>6</a:t>
            </a:fld>
            <a:endParaRPr lang="en-US"/>
          </a:p>
        </p:txBody>
      </p:sp>
    </p:spTree>
    <p:extLst>
      <p:ext uri="{BB962C8B-B14F-4D97-AF65-F5344CB8AC3E}">
        <p14:creationId xmlns:p14="http://schemas.microsoft.com/office/powerpoint/2010/main" val="3084740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we determine it would be valuable to develop this automated and systematic approach?</a:t>
            </a:r>
          </a:p>
          <a:p>
            <a:r>
              <a:rPr lang="en-US" dirty="0"/>
              <a:t>Two reasons: </a:t>
            </a:r>
          </a:p>
          <a:p>
            <a:pPr marL="228600" indent="-228600">
              <a:buAutoNum type="arabicParenR"/>
            </a:pPr>
            <a:r>
              <a:rPr lang="en-US" dirty="0"/>
              <a:t>The results we receive from the </a:t>
            </a:r>
            <a:r>
              <a:rPr lang="en-US" dirty="0" err="1"/>
              <a:t>autocoder</a:t>
            </a:r>
            <a:r>
              <a:rPr lang="en-US" dirty="0"/>
              <a:t> will only ever be as good as the data that we put into it. As we all know, collecting high quality data at the source is the best way to ensure data quality, but the next best thing is to apply standardized data cleaning methods. This would help us ensure that all data are cleaned using the same methods and standards, and reduce biases that could be introduced by ad hoc data cleaning. </a:t>
            </a:r>
          </a:p>
          <a:p>
            <a:pPr marL="228600" indent="-228600">
              <a:buAutoNum type="arabicParenR"/>
            </a:pPr>
            <a:r>
              <a:rPr lang="en-US" dirty="0"/>
              <a:t>Our agency has one I&amp;O epi, who has a lot of responsibilities. Manual cleaning of I&amp;O data is not a good use of her precious time. </a:t>
            </a:r>
          </a:p>
        </p:txBody>
      </p:sp>
      <p:sp>
        <p:nvSpPr>
          <p:cNvPr id="4" name="Slide Number Placeholder 3"/>
          <p:cNvSpPr>
            <a:spLocks noGrp="1"/>
          </p:cNvSpPr>
          <p:nvPr>
            <p:ph type="sldNum" sz="quarter" idx="5"/>
          </p:nvPr>
        </p:nvSpPr>
        <p:spPr/>
        <p:txBody>
          <a:bodyPr/>
          <a:lstStyle/>
          <a:p>
            <a:fld id="{DA78B2B4-9CFF-4778-A5DF-476215D021CE}" type="slidenum">
              <a:rPr lang="en-US" smtClean="0"/>
              <a:t>8</a:t>
            </a:fld>
            <a:endParaRPr lang="en-US"/>
          </a:p>
        </p:txBody>
      </p:sp>
    </p:spTree>
    <p:extLst>
      <p:ext uri="{BB962C8B-B14F-4D97-AF65-F5344CB8AC3E}">
        <p14:creationId xmlns:p14="http://schemas.microsoft.com/office/powerpoint/2010/main" val="225717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2600" b="0" i="0" dirty="0">
                <a:solidFill>
                  <a:srgbClr val="0D0D0D"/>
                </a:solidFill>
                <a:effectLst/>
              </a:rPr>
              <a:t>An automated pipeline was developed using R to </a:t>
            </a:r>
            <a:r>
              <a:rPr lang="en-US" sz="2600" dirty="0">
                <a:solidFill>
                  <a:srgbClr val="0D0D0D"/>
                </a:solidFill>
              </a:rPr>
              <a:t>extract and transform data</a:t>
            </a:r>
            <a:r>
              <a:rPr lang="en-US" sz="2600" b="0" i="0" dirty="0">
                <a:solidFill>
                  <a:srgbClr val="0D0D0D"/>
                </a:solidFill>
                <a:effectLst/>
              </a:rPr>
              <a:t>.</a:t>
            </a:r>
          </a:p>
          <a:p>
            <a:pPr marL="457200" indent="-457200" algn="l">
              <a:buFont typeface="Wingdings" panose="05000000000000000000" pitchFamily="2" charset="2"/>
              <a:buChar char="v"/>
            </a:pPr>
            <a:endParaRPr lang="en-US" sz="2600" b="0" i="0" dirty="0">
              <a:solidFill>
                <a:srgbClr val="0D0D0D"/>
              </a:solidFill>
              <a:effectLst/>
            </a:endParaRPr>
          </a:p>
          <a:p>
            <a:r>
              <a:rPr lang="en-US" dirty="0"/>
              <a:t>Previously, the existing process was highly manual, and involved multiple data management steps to extract data from the surveillance system, clean the data, and transform the data to be sent through the </a:t>
            </a:r>
            <a:r>
              <a:rPr lang="en-US" dirty="0" err="1"/>
              <a:t>autocoder</a:t>
            </a:r>
            <a:r>
              <a:rPr lang="en-US" dirty="0"/>
              <a:t>. After coding, additional steps were needed to transform and manipulate the results into the surveillance system.</a:t>
            </a:r>
          </a:p>
          <a:p>
            <a:endParaRPr lang="en-US" dirty="0"/>
          </a:p>
          <a:p>
            <a:r>
              <a:rPr lang="en-US" dirty="0"/>
              <a:t>A pipeline was developed to automate all of these steps. Using GitHub from the start of the project enabled epis across different teams to collaborate on this work, and facilitates and tracks enhancements to the data cleaning approach over time.</a:t>
            </a:r>
          </a:p>
          <a:p>
            <a:endParaRPr lang="en-US" dirty="0"/>
          </a:p>
        </p:txBody>
      </p:sp>
      <p:sp>
        <p:nvSpPr>
          <p:cNvPr id="4" name="Slide Number Placeholder 3"/>
          <p:cNvSpPr>
            <a:spLocks noGrp="1"/>
          </p:cNvSpPr>
          <p:nvPr>
            <p:ph type="sldNum" sz="quarter" idx="5"/>
          </p:nvPr>
        </p:nvSpPr>
        <p:spPr/>
        <p:txBody>
          <a:bodyPr/>
          <a:lstStyle/>
          <a:p>
            <a:fld id="{DA78B2B4-9CFF-4778-A5DF-476215D021CE}" type="slidenum">
              <a:rPr lang="en-US" smtClean="0"/>
              <a:t>9</a:t>
            </a:fld>
            <a:endParaRPr lang="en-US"/>
          </a:p>
        </p:txBody>
      </p:sp>
    </p:spTree>
    <p:extLst>
      <p:ext uri="{BB962C8B-B14F-4D97-AF65-F5344CB8AC3E}">
        <p14:creationId xmlns:p14="http://schemas.microsoft.com/office/powerpoint/2010/main" val="146255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few of our key data cleaning methods:</a:t>
            </a:r>
          </a:p>
          <a:p>
            <a:pPr marL="0" indent="0">
              <a:buFont typeface="Arial" panose="020B0604020202020204" pitchFamily="34" charset="0"/>
              <a:buNone/>
            </a:pPr>
            <a:r>
              <a:rPr lang="en-US" dirty="0"/>
              <a:t>These are the fields pulled and used for </a:t>
            </a:r>
            <a:r>
              <a:rPr lang="en-US" dirty="0" err="1"/>
              <a:t>i&amp;o</a:t>
            </a:r>
            <a:r>
              <a:rPr lang="en-US" dirty="0"/>
              <a:t> or imputation:</a:t>
            </a:r>
          </a:p>
          <a:p>
            <a:pPr marL="0" indent="0">
              <a:buFont typeface="Arial" panose="020B0604020202020204" pitchFamily="34" charset="0"/>
              <a:buNone/>
            </a:pPr>
            <a:r>
              <a:rPr lang="en-US" sz="1800" dirty="0">
                <a:effectLst/>
                <a:latin typeface="Segoe UI" panose="020B0502040204020203" pitchFamily="34" charset="0"/>
              </a:rPr>
              <a:t>Occupation = the occupation. </a:t>
            </a:r>
          </a:p>
          <a:p>
            <a:pPr marL="0" indent="0">
              <a:buFont typeface="Arial" panose="020B0604020202020204" pitchFamily="34" charset="0"/>
              <a:buNone/>
            </a:pPr>
            <a:r>
              <a:rPr lang="en-US" sz="1800" dirty="0">
                <a:effectLst/>
                <a:latin typeface="Segoe UI" panose="020B0502040204020203" pitchFamily="34" charset="0"/>
              </a:rPr>
              <a:t>Type of business or industry (OCCUPATION_BUSINESS_TYPE in the backend) = the industry. </a:t>
            </a:r>
          </a:p>
          <a:p>
            <a:pPr marL="0" indent="0">
              <a:buFont typeface="Arial" panose="020B0604020202020204" pitchFamily="34" charset="0"/>
              <a:buNone/>
            </a:pPr>
            <a:r>
              <a:rPr lang="en-US" sz="1800" dirty="0">
                <a:effectLst/>
                <a:latin typeface="Segoe UI" panose="020B0502040204020203" pitchFamily="34" charset="0"/>
              </a:rPr>
              <a:t>Employer and work site were used for imputing missing values.</a:t>
            </a:r>
          </a:p>
          <a:p>
            <a:pPr marL="0" indent="0">
              <a:buFont typeface="Arial" panose="020B0604020202020204" pitchFamily="34" charset="0"/>
              <a:buNone/>
            </a:pPr>
            <a:endParaRPr lang="en-US" sz="1800" dirty="0">
              <a:effectLst/>
              <a:latin typeface="Segoe UI" panose="020B0502040204020203" pitchFamily="34" charset="0"/>
            </a:endParaRPr>
          </a:p>
          <a:p>
            <a:pPr marL="171450" indent="-171450">
              <a:buFont typeface="Arial" panose="020B0604020202020204" pitchFamily="34" charset="0"/>
              <a:buChar char="•"/>
            </a:pPr>
            <a:r>
              <a:rPr lang="en-US" sz="1800" u="none" dirty="0">
                <a:ea typeface="Calibri"/>
                <a:cs typeface="Calibri"/>
              </a:rPr>
              <a:t>Replacing invalid data might reduce inaccurate coding if sending junk data to </a:t>
            </a:r>
            <a:r>
              <a:rPr lang="en-US" sz="1800" u="none" dirty="0" err="1">
                <a:ea typeface="Calibri"/>
                <a:cs typeface="Calibri"/>
              </a:rPr>
              <a:t>autocoder</a:t>
            </a:r>
            <a:r>
              <a:rPr lang="en-US" sz="1800" u="none" dirty="0">
                <a:ea typeface="Calibri"/>
                <a:cs typeface="Calibri"/>
              </a:rPr>
              <a:t>, but more importantly allows for imputation of data if missing after cleaning</a:t>
            </a:r>
          </a:p>
          <a:p>
            <a:pPr marL="171450" indent="-171450">
              <a:buFont typeface="Arial" panose="020B0604020202020204" pitchFamily="34" charset="0"/>
              <a:buChar char="•"/>
            </a:pPr>
            <a:endParaRPr lang="en-US" sz="1800" u="none" dirty="0">
              <a:ea typeface="Calibri"/>
              <a:cs typeface="Calibri"/>
            </a:endParaRPr>
          </a:p>
          <a:p>
            <a:pPr marL="171450" indent="-171450">
              <a:buFont typeface="Arial" panose="020B0604020202020204" pitchFamily="34" charset="0"/>
              <a:buChar char="•"/>
            </a:pPr>
            <a:r>
              <a:rPr lang="en-US" sz="1800" u="sng" dirty="0">
                <a:ea typeface="Calibri"/>
                <a:cs typeface="Calibri"/>
              </a:rPr>
              <a:t>Work name</a:t>
            </a:r>
            <a:r>
              <a:rPr lang="en-US" sz="1800" dirty="0">
                <a:ea typeface="Calibri"/>
                <a:cs typeface="Calibri"/>
              </a:rPr>
              <a:t> is the actual location a person works (e.g., SeaTac Airport) whereas </a:t>
            </a:r>
            <a:r>
              <a:rPr lang="en-US" sz="1800" u="sng" dirty="0">
                <a:ea typeface="Calibri"/>
                <a:cs typeface="Calibri"/>
              </a:rPr>
              <a:t>employer</a:t>
            </a:r>
            <a:r>
              <a:rPr lang="en-US" sz="1800" dirty="0">
                <a:ea typeface="Calibri"/>
                <a:cs typeface="Calibri"/>
              </a:rPr>
              <a:t> is the employer name (e.g., Delta Airlines). These are often the same (e.g., "Walmart" &amp; "Walmart") even though they should be different (e.g., "Issaquah Walmart Superstore" &amp; "Walmart", or "Generic Office Building" and "Walmart", or "Issaquah Walmart Superstore Pharmacy" and "Walmart", etc.)</a:t>
            </a:r>
            <a:endParaRPr lang="en-US" sz="1800" dirty="0">
              <a:effectLst/>
              <a:latin typeface="Segoe UI" panose="020B0502040204020203" pitchFamily="34" charset="0"/>
            </a:endParaRPr>
          </a:p>
          <a:p>
            <a:pPr marL="0" indent="0">
              <a:buFont typeface="Arial" panose="020B0604020202020204" pitchFamily="34" charset="0"/>
              <a:buNone/>
            </a:pPr>
            <a:endParaRPr lang="en-US" sz="1800" dirty="0">
              <a:effectLst/>
              <a:latin typeface="Segoe UI" panose="020B0502040204020203" pitchFamily="34" charset="0"/>
            </a:endParaRPr>
          </a:p>
          <a:p>
            <a:pPr marL="0" indent="0">
              <a:buFont typeface="Arial" panose="020B0604020202020204" pitchFamily="34" charset="0"/>
              <a:buNone/>
            </a:pPr>
            <a:r>
              <a:rPr lang="en-US" sz="1800" dirty="0">
                <a:effectLst/>
                <a:latin typeface="Segoe UI" panose="020B0502040204020203" pitchFamily="34" charset="0"/>
              </a:rPr>
              <a:t>Repeatable fields -- It was not uncommon for a case to have 2+ iterations of </a:t>
            </a:r>
            <a:r>
              <a:rPr lang="en-US" sz="1800" dirty="0" err="1">
                <a:effectLst/>
                <a:latin typeface="Segoe UI" panose="020B0502040204020203" pitchFamily="34" charset="0"/>
              </a:rPr>
              <a:t>i&amp;o</a:t>
            </a:r>
            <a:r>
              <a:rPr lang="en-US" sz="1800" dirty="0">
                <a:effectLst/>
                <a:latin typeface="Segoe UI" panose="020B0502040204020203" pitchFamily="34" charset="0"/>
              </a:rPr>
              <a:t> fields.</a:t>
            </a:r>
          </a:p>
          <a:p>
            <a:pPr marL="0" indent="0">
              <a:buFont typeface="Arial" panose="020B0604020202020204" pitchFamily="34" charset="0"/>
              <a:buNone/>
            </a:pPr>
            <a:r>
              <a:rPr lang="en-US" sz="1800" dirty="0">
                <a:effectLst/>
                <a:latin typeface="Segoe UI" panose="020B0502040204020203" pitchFamily="34" charset="0"/>
              </a:rPr>
              <a:t>A lot of the cleaning code is also trying to identify which iteration to use. The code is set up to select the same iteration for each field after an initial selection. I.e., if occupation = "</a:t>
            </a:r>
            <a:r>
              <a:rPr lang="en-US" sz="1800" dirty="0" err="1">
                <a:effectLst/>
                <a:latin typeface="Segoe UI" panose="020B0502040204020203" pitchFamily="34" charset="0"/>
              </a:rPr>
              <a:t>na,na,epidemiologist</a:t>
            </a:r>
            <a:r>
              <a:rPr lang="en-US" sz="1800" dirty="0">
                <a:effectLst/>
                <a:latin typeface="Segoe UI" panose="020B0502040204020203" pitchFamily="34" charset="0"/>
              </a:rPr>
              <a:t>" the iteration selected would be the third (epidemiologist). If industry = "coffee </a:t>
            </a:r>
            <a:r>
              <a:rPr lang="en-US" sz="1800" dirty="0" err="1">
                <a:effectLst/>
                <a:latin typeface="Segoe UI" panose="020B0502040204020203" pitchFamily="34" charset="0"/>
              </a:rPr>
              <a:t>shop,na,health</a:t>
            </a:r>
            <a:r>
              <a:rPr lang="en-US" sz="1800" dirty="0">
                <a:effectLst/>
                <a:latin typeface="Segoe UI" panose="020B0502040204020203" pitchFamily="34" charset="0"/>
              </a:rPr>
              <a:t> department" the third iteration would be selected (health department). </a:t>
            </a:r>
            <a:endParaRPr lang="en-US" dirty="0"/>
          </a:p>
        </p:txBody>
      </p:sp>
      <p:sp>
        <p:nvSpPr>
          <p:cNvPr id="4" name="Slide Number Placeholder 3"/>
          <p:cNvSpPr>
            <a:spLocks noGrp="1"/>
          </p:cNvSpPr>
          <p:nvPr>
            <p:ph type="sldNum" sz="quarter" idx="5"/>
          </p:nvPr>
        </p:nvSpPr>
        <p:spPr/>
        <p:txBody>
          <a:bodyPr/>
          <a:lstStyle/>
          <a:p>
            <a:fld id="{7204FE9C-24EC-442B-850F-65B0BA925E10}" type="slidenum">
              <a:rPr lang="en-US" smtClean="0"/>
              <a:t>10</a:t>
            </a:fld>
            <a:endParaRPr lang="en-US"/>
          </a:p>
        </p:txBody>
      </p:sp>
    </p:spTree>
    <p:extLst>
      <p:ext uri="{BB962C8B-B14F-4D97-AF65-F5344CB8AC3E}">
        <p14:creationId xmlns:p14="http://schemas.microsoft.com/office/powerpoint/2010/main" val="382888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Row1: value was NA, but work name was something like “ABC ELEMENTARY”. Industry was filled with “education at ELEMENTARY” and then coded correctly as “Elementary and Secondary Schools”</a:t>
            </a:r>
          </a:p>
          <a:p>
            <a:pPr marL="171450" indent="-171450">
              <a:buFont typeface="Arial" panose="020B0604020202020204" pitchFamily="34" charset="0"/>
              <a:buChar char="•"/>
            </a:pPr>
            <a:r>
              <a:rPr lang="en-US" dirty="0"/>
              <a:t>Row2: value was NA, but filled with work name which in this case was an emergency room. Industry was coded correctly as “Hospitals”</a:t>
            </a:r>
          </a:p>
          <a:p>
            <a:pPr marL="171450" indent="-171450">
              <a:buFont typeface="Arial" panose="020B0604020202020204" pitchFamily="34" charset="0"/>
              <a:buChar char="•"/>
            </a:pPr>
            <a:r>
              <a:rPr lang="en-US" dirty="0"/>
              <a:t>Row3: The provided value is their occupation NOT industry. RN replaced with registered nurse. Nurses can work a lot of places (school, hospital, outpatient, nursing home, etc.) so we append their work name. Industry coded as “Hospital”</a:t>
            </a:r>
          </a:p>
          <a:p>
            <a:pPr marL="171450" indent="-171450">
              <a:buFont typeface="Arial" panose="020B0604020202020204" pitchFamily="34" charset="0"/>
              <a:buChar char="•"/>
            </a:pPr>
            <a:r>
              <a:rPr lang="en-US" dirty="0"/>
              <a:t>Row4: NA value filled with employer. Luckily this is a well-known employer so having their name is all we need to know they likely work for a postal service.</a:t>
            </a:r>
          </a:p>
          <a:p>
            <a:pPr marL="171450" indent="-171450">
              <a:buFont typeface="Arial" panose="020B0604020202020204" pitchFamily="34" charset="0"/>
              <a:buChar char="•"/>
            </a:pPr>
            <a:r>
              <a:rPr lang="en-US" dirty="0"/>
              <a:t>Row5: LTC replaced with Long Term Care Facility. The fully written out name provides a lot better probability than just “LTC”.</a:t>
            </a:r>
          </a:p>
          <a:p>
            <a:pPr marL="171450" indent="-171450">
              <a:buFont typeface="Arial" panose="020B0604020202020204" pitchFamily="34" charset="0"/>
              <a:buChar char="•"/>
            </a:pPr>
            <a:r>
              <a:rPr lang="en-US" dirty="0"/>
              <a:t>Row6: refused changed to NA. In this case there must be a value in OCCUPATION that led to the Industry having such as high probability. Removing refused here probably doesn’t do much but it gives the cleaning code a chance to impute with other values. Since nothing was filled, it remains NA and we at least aren’t sending junk data to NIOCCS.</a:t>
            </a:r>
          </a:p>
        </p:txBody>
      </p:sp>
      <p:sp>
        <p:nvSpPr>
          <p:cNvPr id="4" name="Slide Number Placeholder 3"/>
          <p:cNvSpPr>
            <a:spLocks noGrp="1"/>
          </p:cNvSpPr>
          <p:nvPr>
            <p:ph type="sldNum" sz="quarter" idx="5"/>
          </p:nvPr>
        </p:nvSpPr>
        <p:spPr/>
        <p:txBody>
          <a:bodyPr/>
          <a:lstStyle/>
          <a:p>
            <a:fld id="{7204FE9C-24EC-442B-850F-65B0BA925E10}" type="slidenum">
              <a:rPr lang="en-US" smtClean="0"/>
              <a:t>11</a:t>
            </a:fld>
            <a:endParaRPr lang="en-US"/>
          </a:p>
        </p:txBody>
      </p:sp>
    </p:spTree>
    <p:extLst>
      <p:ext uri="{BB962C8B-B14F-4D97-AF65-F5344CB8AC3E}">
        <p14:creationId xmlns:p14="http://schemas.microsoft.com/office/powerpoint/2010/main" val="366058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A78B-6F6A-A53F-1E5A-5159A042AB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E0B42-2F9B-D77E-53A0-F8F62D961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8A00B-DBB6-72E7-C9C0-6B49A0158FD9}"/>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5" name="Footer Placeholder 4">
            <a:extLst>
              <a:ext uri="{FF2B5EF4-FFF2-40B4-BE49-F238E27FC236}">
                <a16:creationId xmlns:a16="http://schemas.microsoft.com/office/drawing/2014/main" id="{02AB6721-A030-7822-7152-5B2BA2979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5FA14-8B95-05F5-1E6E-392485456870}"/>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09682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1C90-674C-800F-8A43-CF346482D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A8FFF-731C-E680-1A3C-A075FCAA3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0835-733B-9E83-30F3-A6242D2AD8C8}"/>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5" name="Footer Placeholder 4">
            <a:extLst>
              <a:ext uri="{FF2B5EF4-FFF2-40B4-BE49-F238E27FC236}">
                <a16:creationId xmlns:a16="http://schemas.microsoft.com/office/drawing/2014/main" id="{F35485E4-F902-A1AC-4A31-ED5B7B224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C0440-6279-AD36-E7B0-B8533770BEB4}"/>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02409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64FD4-06AF-C39D-E0AA-1D75B0685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3BEF8-4A87-0167-07A5-DA8CE8F3B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271A0-2C72-AC5A-41AA-6D065FBA3D19}"/>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5" name="Footer Placeholder 4">
            <a:extLst>
              <a:ext uri="{FF2B5EF4-FFF2-40B4-BE49-F238E27FC236}">
                <a16:creationId xmlns:a16="http://schemas.microsoft.com/office/drawing/2014/main" id="{44110743-A439-902B-1AB5-8EC63BF6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45296-7858-D02C-31E9-68E865D04609}"/>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241327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rstern WA Presentation Title Slide">
    <p:spTree>
      <p:nvGrpSpPr>
        <p:cNvPr id="1" name=""/>
        <p:cNvGrpSpPr/>
        <p:nvPr/>
      </p:nvGrpSpPr>
      <p:grpSpPr>
        <a:xfrm>
          <a:off x="0" y="0"/>
          <a:ext cx="0" cy="0"/>
          <a:chOff x="0" y="0"/>
          <a:chExt cx="0" cy="0"/>
        </a:xfrm>
      </p:grpSpPr>
      <p:pic>
        <p:nvPicPr>
          <p:cNvPr id="9" name="Picture 8" descr="photo of a boat navigating around a couple of islands in the Puget S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0" cy="4572000"/>
          </a:xfrm>
          <a:prstGeom prst="rect">
            <a:avLst/>
          </a:prstGeom>
          <a:effectLst/>
        </p:spPr>
      </p:pic>
      <p:pic>
        <p:nvPicPr>
          <p:cNvPr id="6" name="Picture 5" descr="Washington State Department of Health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5860" y="5352117"/>
            <a:ext cx="2661419" cy="883125"/>
          </a:xfrm>
          <a:prstGeom prst="rect">
            <a:avLst/>
          </a:prstGeom>
        </p:spPr>
      </p:pic>
      <p:sp>
        <p:nvSpPr>
          <p:cNvPr id="10" name="Text Placeholder 9"/>
          <p:cNvSpPr>
            <a:spLocks noGrp="1"/>
          </p:cNvSpPr>
          <p:nvPr>
            <p:ph type="body" sz="quarter" idx="11" hasCustomPrompt="1"/>
          </p:nvPr>
        </p:nvSpPr>
        <p:spPr>
          <a:xfrm>
            <a:off x="4433455" y="5897171"/>
            <a:ext cx="6483511" cy="472352"/>
          </a:xfrm>
        </p:spPr>
        <p:txBody>
          <a:bodyPr>
            <a:normAutofit/>
          </a:bodyPr>
          <a:lstStyle>
            <a:lvl1pPr marL="0" indent="0">
              <a:lnSpc>
                <a:spcPct val="100000"/>
              </a:lnSpc>
              <a:spcBef>
                <a:spcPts val="0"/>
              </a:spcBef>
              <a:buNone/>
              <a:defRPr sz="2000" cap="none" baseline="0">
                <a:solidFill>
                  <a:schemeClr val="tx1"/>
                </a:solidFill>
              </a:defRPr>
            </a:lvl1pPr>
          </a:lstStyle>
          <a:p>
            <a:pPr lvl="0"/>
            <a:r>
              <a:rPr lang="en-US"/>
              <a:t>Office/Program</a:t>
            </a:r>
          </a:p>
        </p:txBody>
      </p:sp>
      <p:sp>
        <p:nvSpPr>
          <p:cNvPr id="12" name="Title 3"/>
          <p:cNvSpPr>
            <a:spLocks noGrp="1"/>
          </p:cNvSpPr>
          <p:nvPr>
            <p:ph type="title" hasCustomPrompt="1"/>
          </p:nvPr>
        </p:nvSpPr>
        <p:spPr>
          <a:xfrm>
            <a:off x="4433455" y="5479577"/>
            <a:ext cx="6483511" cy="417595"/>
          </a:xfrm>
        </p:spPr>
        <p:txBody>
          <a:bodyPr>
            <a:noAutofit/>
          </a:bodyPr>
          <a:lstStyle>
            <a:lvl1pPr>
              <a:defRPr sz="3000" cap="all" baseline="0"/>
            </a:lvl1pPr>
          </a:lstStyle>
          <a:p>
            <a:pPr lvl="0"/>
            <a:r>
              <a:rPr lang="en-US"/>
              <a:t>PRESENTATION TITLE</a:t>
            </a:r>
          </a:p>
        </p:txBody>
      </p:sp>
    </p:spTree>
    <p:extLst>
      <p:ext uri="{BB962C8B-B14F-4D97-AF65-F5344CB8AC3E}">
        <p14:creationId xmlns:p14="http://schemas.microsoft.com/office/powerpoint/2010/main" val="456115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8" name="Straight Connector 7"/>
          <p:cNvCxnSpPr/>
          <p:nvPr userDrawn="1"/>
        </p:nvCxnSpPr>
        <p:spPr>
          <a:xfrm flipV="1">
            <a:off x="5763752" y="1246350"/>
            <a:ext cx="666664" cy="1369"/>
          </a:xfrm>
          <a:prstGeom prst="line">
            <a:avLst/>
          </a:prstGeom>
          <a:ln w="50800">
            <a:solidFill>
              <a:srgbClr val="349D96"/>
            </a:solidFill>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22" hasCustomPrompt="1"/>
          </p:nvPr>
        </p:nvSpPr>
        <p:spPr>
          <a:xfrm>
            <a:off x="1077705" y="1606083"/>
            <a:ext cx="10070943" cy="4662833"/>
          </a:xfrm>
        </p:spPr>
        <p:txBody>
          <a:bodyPr>
            <a:noAutofit/>
          </a:bodyPr>
          <a:lstStyle>
            <a:lvl1pPr marL="0" indent="0">
              <a:buClr>
                <a:srgbClr val="57B6AF"/>
              </a:buClr>
              <a:buNone/>
              <a:defRPr sz="2200" baseline="0">
                <a:solidFill>
                  <a:schemeClr val="tx1"/>
                </a:solidFill>
                <a:latin typeface="+mn-lt"/>
              </a:defRPr>
            </a:lvl1pPr>
            <a:lvl2pPr>
              <a:buClr>
                <a:srgbClr val="57B6AF"/>
              </a:buClr>
              <a:defRPr sz="2000"/>
            </a:lvl2pPr>
            <a:lvl3pPr>
              <a:buClr>
                <a:srgbClr val="57B6AF"/>
              </a:buClr>
              <a:defRPr sz="1800"/>
            </a:lvl3pPr>
            <a:lvl4pPr>
              <a:buClr>
                <a:srgbClr val="57B6AF"/>
              </a:buClr>
              <a:defRPr sz="1800"/>
            </a:lvl4pPr>
          </a:lstStyle>
          <a:p>
            <a:pPr lvl="0"/>
            <a:r>
              <a:rPr lang="en-US"/>
              <a:t>Text…</a:t>
            </a:r>
          </a:p>
        </p:txBody>
      </p:sp>
      <p:sp>
        <p:nvSpPr>
          <p:cNvPr id="9" name="TextBox 8"/>
          <p:cNvSpPr txBox="1"/>
          <p:nvPr userDrawn="1"/>
        </p:nvSpPr>
        <p:spPr>
          <a:xfrm>
            <a:off x="0" y="6318775"/>
            <a:ext cx="12192000" cy="369332"/>
          </a:xfrm>
          <a:prstGeom prst="rect">
            <a:avLst/>
          </a:prstGeom>
          <a:noFill/>
        </p:spPr>
        <p:txBody>
          <a:bodyPr wrap="square" rtlCol="0">
            <a:spAutoFit/>
          </a:bodyPr>
          <a:lstStyle/>
          <a:p>
            <a:pPr algn="ctr"/>
            <a:r>
              <a:rPr lang="en-US" sz="1800">
                <a:solidFill>
                  <a:srgbClr val="349D96"/>
                </a:solidFill>
                <a:latin typeface="Century Gothic" panose="020B0502020202020204" pitchFamily="34" charset="0"/>
              </a:rPr>
              <a:t>Washington</a:t>
            </a:r>
            <a:r>
              <a:rPr lang="en-US" sz="1800" baseline="0">
                <a:solidFill>
                  <a:srgbClr val="349D96"/>
                </a:solidFill>
                <a:latin typeface="Century Gothic" panose="020B0502020202020204" pitchFamily="34" charset="0"/>
              </a:rPr>
              <a:t> State Department of Health </a:t>
            </a:r>
            <a:r>
              <a:rPr lang="en-US" sz="1800">
                <a:solidFill>
                  <a:schemeClr val="tx1"/>
                </a:solidFill>
                <a:latin typeface="Century Gothic" panose="020B0502020202020204" pitchFamily="34" charset="0"/>
              </a:rPr>
              <a:t>| </a:t>
            </a:r>
            <a:fld id="{647B4F43-D519-4C1F-A815-23EAD624CF95}" type="slidenum">
              <a:rPr lang="en-US" sz="1800" smtClean="0">
                <a:solidFill>
                  <a:schemeClr val="tx1"/>
                </a:solidFill>
                <a:latin typeface="Century Gothic" panose="020B0502020202020204" pitchFamily="34" charset="0"/>
              </a:rPr>
              <a:pPr algn="ctr"/>
              <a:t>‹#›</a:t>
            </a:fld>
            <a:endParaRPr lang="en-US" sz="1800">
              <a:solidFill>
                <a:schemeClr val="tx1"/>
              </a:solidFill>
              <a:latin typeface="Century Gothic" panose="020B0502020202020204" pitchFamily="34" charset="0"/>
            </a:endParaRPr>
          </a:p>
        </p:txBody>
      </p:sp>
      <p:sp>
        <p:nvSpPr>
          <p:cNvPr id="11" name="Title 1"/>
          <p:cNvSpPr>
            <a:spLocks noGrp="1"/>
          </p:cNvSpPr>
          <p:nvPr>
            <p:ph type="title" hasCustomPrompt="1"/>
          </p:nvPr>
        </p:nvSpPr>
        <p:spPr>
          <a:xfrm>
            <a:off x="5542" y="673974"/>
            <a:ext cx="12180916" cy="482030"/>
          </a:xfrm>
        </p:spPr>
        <p:txBody>
          <a:bodyPr/>
          <a:lstStyle>
            <a:lvl1pPr algn="ctr">
              <a:defRPr sz="3000"/>
            </a:lvl1pPr>
          </a:lstStyle>
          <a:p>
            <a:r>
              <a:rPr lang="en-US"/>
              <a:t>Title</a:t>
            </a:r>
          </a:p>
        </p:txBody>
      </p:sp>
    </p:spTree>
    <p:extLst>
      <p:ext uri="{BB962C8B-B14F-4D97-AF65-F5344CB8AC3E}">
        <p14:creationId xmlns:p14="http://schemas.microsoft.com/office/powerpoint/2010/main" val="36594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with Title">
    <p:spTree>
      <p:nvGrpSpPr>
        <p:cNvPr id="1" name=""/>
        <p:cNvGrpSpPr/>
        <p:nvPr/>
      </p:nvGrpSpPr>
      <p:grpSpPr>
        <a:xfrm>
          <a:off x="0" y="0"/>
          <a:ext cx="0" cy="0"/>
          <a:chOff x="0" y="0"/>
          <a:chExt cx="0" cy="0"/>
        </a:xfrm>
      </p:grpSpPr>
      <p:cxnSp>
        <p:nvCxnSpPr>
          <p:cNvPr id="25" name="Straight Connector 24"/>
          <p:cNvCxnSpPr/>
          <p:nvPr userDrawn="1"/>
        </p:nvCxnSpPr>
        <p:spPr>
          <a:xfrm flipV="1">
            <a:off x="5763752" y="1246350"/>
            <a:ext cx="666664" cy="1369"/>
          </a:xfrm>
          <a:prstGeom prst="line">
            <a:avLst/>
          </a:prstGeom>
          <a:ln w="50800">
            <a:solidFill>
              <a:srgbClr val="349D96"/>
            </a:solidFill>
          </a:ln>
          <a:effectLst/>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0" y="6318775"/>
            <a:ext cx="12192000" cy="369332"/>
          </a:xfrm>
          <a:prstGeom prst="rect">
            <a:avLst/>
          </a:prstGeom>
          <a:noFill/>
        </p:spPr>
        <p:txBody>
          <a:bodyPr wrap="square" rtlCol="0">
            <a:spAutoFit/>
          </a:bodyPr>
          <a:lstStyle/>
          <a:p>
            <a:pPr algn="ctr"/>
            <a:r>
              <a:rPr lang="en-US" sz="1800">
                <a:solidFill>
                  <a:srgbClr val="349D96"/>
                </a:solidFill>
                <a:latin typeface="Century Gothic" panose="020B0502020202020204" pitchFamily="34" charset="0"/>
              </a:rPr>
              <a:t>Washington State Department of Health</a:t>
            </a:r>
            <a:r>
              <a:rPr lang="en-US" sz="1800" baseline="0">
                <a:solidFill>
                  <a:srgbClr val="349D96"/>
                </a:solidFill>
                <a:latin typeface="Century Gothic" panose="020B0502020202020204" pitchFamily="34" charset="0"/>
              </a:rPr>
              <a:t> </a:t>
            </a:r>
            <a:r>
              <a:rPr lang="en-US" sz="1800">
                <a:solidFill>
                  <a:schemeClr val="tx1"/>
                </a:solidFill>
                <a:latin typeface="Century Gothic" panose="020B0502020202020204" pitchFamily="34" charset="0"/>
              </a:rPr>
              <a:t>| </a:t>
            </a:r>
            <a:fld id="{647B4F43-D519-4C1F-A815-23EAD624CF95}" type="slidenum">
              <a:rPr lang="en-US" sz="1800" smtClean="0">
                <a:solidFill>
                  <a:schemeClr val="tx1"/>
                </a:solidFill>
                <a:latin typeface="Century Gothic" panose="020B0502020202020204" pitchFamily="34" charset="0"/>
              </a:rPr>
              <a:pPr algn="ctr"/>
              <a:t>‹#›</a:t>
            </a:fld>
            <a:endParaRPr lang="en-US" sz="1800">
              <a:solidFill>
                <a:schemeClr val="tx1"/>
              </a:solidFill>
              <a:latin typeface="Century Gothic" panose="020B0502020202020204" pitchFamily="34" charset="0"/>
            </a:endParaRPr>
          </a:p>
        </p:txBody>
      </p:sp>
      <p:sp>
        <p:nvSpPr>
          <p:cNvPr id="7" name="Title 2"/>
          <p:cNvSpPr>
            <a:spLocks noGrp="1"/>
          </p:cNvSpPr>
          <p:nvPr>
            <p:ph type="title" hasCustomPrompt="1"/>
          </p:nvPr>
        </p:nvSpPr>
        <p:spPr>
          <a:xfrm>
            <a:off x="-9099" y="680798"/>
            <a:ext cx="12192000" cy="482030"/>
          </a:xfrm>
        </p:spPr>
        <p:txBody>
          <a:bodyPr>
            <a:normAutofit/>
          </a:bodyPr>
          <a:lstStyle>
            <a:lvl1pPr algn="ctr">
              <a:defRPr sz="2700"/>
            </a:lvl1pPr>
          </a:lstStyle>
          <a:p>
            <a:pPr lvl="0"/>
            <a:r>
              <a:rPr lang="en-US"/>
              <a:t>Blank Slide</a:t>
            </a:r>
          </a:p>
        </p:txBody>
      </p:sp>
    </p:spTree>
    <p:extLst>
      <p:ext uri="{BB962C8B-B14F-4D97-AF65-F5344CB8AC3E}">
        <p14:creationId xmlns:p14="http://schemas.microsoft.com/office/powerpoint/2010/main" val="842329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Unordered List 3: Traditional">
    <p:spTree>
      <p:nvGrpSpPr>
        <p:cNvPr id="1" name=""/>
        <p:cNvGrpSpPr/>
        <p:nvPr/>
      </p:nvGrpSpPr>
      <p:grpSpPr>
        <a:xfrm>
          <a:off x="0" y="0"/>
          <a:ext cx="0" cy="0"/>
          <a:chOff x="0" y="0"/>
          <a:chExt cx="0" cy="0"/>
        </a:xfrm>
      </p:grpSpPr>
      <p:cxnSp>
        <p:nvCxnSpPr>
          <p:cNvPr id="8" name="Straight Connector 7"/>
          <p:cNvCxnSpPr/>
          <p:nvPr userDrawn="1"/>
        </p:nvCxnSpPr>
        <p:spPr>
          <a:xfrm flipV="1">
            <a:off x="5763752" y="1246350"/>
            <a:ext cx="666664" cy="1369"/>
          </a:xfrm>
          <a:prstGeom prst="line">
            <a:avLst/>
          </a:prstGeom>
          <a:ln w="50800">
            <a:solidFill>
              <a:srgbClr val="349D96"/>
            </a:solidFill>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22" hasCustomPrompt="1"/>
          </p:nvPr>
        </p:nvSpPr>
        <p:spPr>
          <a:xfrm>
            <a:off x="1077705" y="1606083"/>
            <a:ext cx="10070943" cy="4662833"/>
          </a:xfrm>
        </p:spPr>
        <p:txBody>
          <a:bodyPr>
            <a:noAutofit/>
          </a:bodyPr>
          <a:lstStyle>
            <a:lvl1pPr>
              <a:buClr>
                <a:srgbClr val="349D96"/>
              </a:buClr>
              <a:defRPr sz="2200" baseline="0">
                <a:solidFill>
                  <a:schemeClr val="tx1"/>
                </a:solidFill>
                <a:latin typeface="+mn-lt"/>
              </a:defRPr>
            </a:lvl1pPr>
            <a:lvl2pPr>
              <a:buClr>
                <a:srgbClr val="349D96"/>
              </a:buClr>
              <a:defRPr sz="2200">
                <a:solidFill>
                  <a:schemeClr val="tx1"/>
                </a:solidFill>
                <a:latin typeface="+mn-lt"/>
              </a:defRPr>
            </a:lvl2pPr>
            <a:lvl3pPr>
              <a:buClr>
                <a:srgbClr val="349D96"/>
              </a:buClr>
              <a:defRPr sz="2000">
                <a:solidFill>
                  <a:schemeClr val="tx1"/>
                </a:solidFill>
                <a:latin typeface="+mn-lt"/>
              </a:defRPr>
            </a:lvl3pPr>
            <a:lvl4pPr>
              <a:buClr>
                <a:srgbClr val="349D96"/>
              </a:buClr>
              <a:defRPr sz="1800">
                <a:solidFill>
                  <a:schemeClr val="tx1"/>
                </a:solidFill>
                <a:latin typeface="+mn-lt"/>
              </a:defRPr>
            </a:lvl4pPr>
          </a:lstStyle>
          <a:p>
            <a:pPr lvl="0"/>
            <a:r>
              <a:rPr lang="en-US"/>
              <a:t>First level</a:t>
            </a:r>
          </a:p>
          <a:p>
            <a:pPr lvl="1"/>
            <a:r>
              <a:rPr lang="en-US"/>
              <a:t>Second level</a:t>
            </a:r>
          </a:p>
          <a:p>
            <a:pPr lvl="2"/>
            <a:r>
              <a:rPr lang="en-US"/>
              <a:t>Third level</a:t>
            </a:r>
          </a:p>
          <a:p>
            <a:pPr lvl="3"/>
            <a:r>
              <a:rPr lang="en-US"/>
              <a:t>Fourth level</a:t>
            </a:r>
          </a:p>
        </p:txBody>
      </p:sp>
      <p:sp>
        <p:nvSpPr>
          <p:cNvPr id="9" name="TextBox 8"/>
          <p:cNvSpPr txBox="1"/>
          <p:nvPr userDrawn="1"/>
        </p:nvSpPr>
        <p:spPr>
          <a:xfrm>
            <a:off x="0" y="6318775"/>
            <a:ext cx="12192000" cy="369332"/>
          </a:xfrm>
          <a:prstGeom prst="rect">
            <a:avLst/>
          </a:prstGeom>
          <a:noFill/>
        </p:spPr>
        <p:txBody>
          <a:bodyPr wrap="square" rtlCol="0">
            <a:spAutoFit/>
          </a:bodyPr>
          <a:lstStyle/>
          <a:p>
            <a:pPr algn="ctr"/>
            <a:r>
              <a:rPr lang="en-US" sz="1800">
                <a:solidFill>
                  <a:srgbClr val="349D96"/>
                </a:solidFill>
                <a:latin typeface="Century Gothic" panose="020B0502020202020204" pitchFamily="34" charset="0"/>
              </a:rPr>
              <a:t>Washington State Department of Health</a:t>
            </a:r>
            <a:r>
              <a:rPr lang="en-US" sz="1800" baseline="0">
                <a:solidFill>
                  <a:srgbClr val="349D96"/>
                </a:solidFill>
                <a:latin typeface="Century Gothic" panose="020B0502020202020204" pitchFamily="34" charset="0"/>
              </a:rPr>
              <a:t> </a:t>
            </a:r>
            <a:r>
              <a:rPr lang="en-US" sz="1800">
                <a:solidFill>
                  <a:schemeClr val="tx1"/>
                </a:solidFill>
                <a:latin typeface="Century Gothic" panose="020B0502020202020204" pitchFamily="34" charset="0"/>
              </a:rPr>
              <a:t>| </a:t>
            </a:r>
            <a:fld id="{647B4F43-D519-4C1F-A815-23EAD624CF95}" type="slidenum">
              <a:rPr lang="en-US" sz="1800" smtClean="0">
                <a:solidFill>
                  <a:schemeClr val="tx1"/>
                </a:solidFill>
                <a:latin typeface="Century Gothic" panose="020B0502020202020204" pitchFamily="34" charset="0"/>
              </a:rPr>
              <a:pPr algn="ctr"/>
              <a:t>‹#›</a:t>
            </a:fld>
            <a:endParaRPr lang="en-US" sz="1800">
              <a:solidFill>
                <a:schemeClr val="tx1"/>
              </a:solidFill>
              <a:latin typeface="Century Gothic" panose="020B0502020202020204" pitchFamily="34" charset="0"/>
            </a:endParaRPr>
          </a:p>
        </p:txBody>
      </p:sp>
      <p:sp>
        <p:nvSpPr>
          <p:cNvPr id="10" name="Title 1"/>
          <p:cNvSpPr>
            <a:spLocks noGrp="1"/>
          </p:cNvSpPr>
          <p:nvPr>
            <p:ph type="title" hasCustomPrompt="1"/>
          </p:nvPr>
        </p:nvSpPr>
        <p:spPr>
          <a:xfrm>
            <a:off x="3" y="667939"/>
            <a:ext cx="12191997" cy="488064"/>
          </a:xfrm>
        </p:spPr>
        <p:txBody>
          <a:bodyPr>
            <a:normAutofit/>
          </a:bodyPr>
          <a:lstStyle>
            <a:lvl1pPr algn="ctr">
              <a:defRPr sz="3000"/>
            </a:lvl1pPr>
          </a:lstStyle>
          <a:p>
            <a:pPr lvl="0"/>
            <a:r>
              <a:rPr lang="en-US"/>
              <a:t>Unordered List 3: Traditional </a:t>
            </a:r>
          </a:p>
        </p:txBody>
      </p:sp>
    </p:spTree>
    <p:extLst>
      <p:ext uri="{BB962C8B-B14F-4D97-AF65-F5344CB8AC3E}">
        <p14:creationId xmlns:p14="http://schemas.microsoft.com/office/powerpoint/2010/main" val="217573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756C-871D-AE1A-5DDD-03038DD94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467CE-1BF8-9259-E245-D440F6431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8435A-0E81-E0D8-3B67-6B5E4AC1A5C6}"/>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5" name="Footer Placeholder 4">
            <a:extLst>
              <a:ext uri="{FF2B5EF4-FFF2-40B4-BE49-F238E27FC236}">
                <a16:creationId xmlns:a16="http://schemas.microsoft.com/office/drawing/2014/main" id="{91971277-229A-3AC9-B6B7-1B3091535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87651-FC85-D62C-B251-8206E41B91D7}"/>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254312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08F7-4240-8D0C-0C84-B9D1BAEA3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31F6-A1A5-6CFD-B652-F7DD245A9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6E3FC-C4D6-4204-82F0-ACDDF781E83A}"/>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5" name="Footer Placeholder 4">
            <a:extLst>
              <a:ext uri="{FF2B5EF4-FFF2-40B4-BE49-F238E27FC236}">
                <a16:creationId xmlns:a16="http://schemas.microsoft.com/office/drawing/2014/main" id="{ECC6AA5A-2692-0C1B-E6C3-89CDAE7CD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86D2D-EBB0-CD24-7902-A0E87080F099}"/>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37165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2928-37D1-7936-7A10-3B4AD1BBC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87F74-E177-E034-0292-D38A404478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F5F0E9-4406-2A7A-EE27-74555F03E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9B8B2-8829-2A8D-AB10-BF9111FAB232}"/>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6" name="Footer Placeholder 5">
            <a:extLst>
              <a:ext uri="{FF2B5EF4-FFF2-40B4-BE49-F238E27FC236}">
                <a16:creationId xmlns:a16="http://schemas.microsoft.com/office/drawing/2014/main" id="{086EDAD2-E18C-3B95-3D0E-B99B2B180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8BD66-6949-8A72-3A82-76E2078D4A87}"/>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72229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B6B1-0187-D826-63DC-3B39ED98A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131005-99A6-FEA2-4A1A-337C9B7F8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6C753-0B49-A489-4E20-6FFFA8589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29AFF-2547-6506-F8E4-A70E1342A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606DC-DEED-6B1D-9F54-7ADEE1AAF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D00F7-10B7-AD0B-2508-2E76862539A9}"/>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8" name="Footer Placeholder 7">
            <a:extLst>
              <a:ext uri="{FF2B5EF4-FFF2-40B4-BE49-F238E27FC236}">
                <a16:creationId xmlns:a16="http://schemas.microsoft.com/office/drawing/2014/main" id="{54A1C9F0-C5F2-6B5C-904A-95DA79278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8DA7F7-46A9-9BFC-04FB-513EDB941CCD}"/>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5951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FB22-43F3-997B-74FF-44393877DD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E2E7F-4D86-289D-1CA1-22CC4427C716}"/>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4" name="Footer Placeholder 3">
            <a:extLst>
              <a:ext uri="{FF2B5EF4-FFF2-40B4-BE49-F238E27FC236}">
                <a16:creationId xmlns:a16="http://schemas.microsoft.com/office/drawing/2014/main" id="{0413CFC1-B751-A175-9F63-623083590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4EBEA1-43A3-8CCB-9CAC-44584B3850AA}"/>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4748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EF2DF-28A5-9C99-01D8-89211A13B596}"/>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3" name="Footer Placeholder 2">
            <a:extLst>
              <a:ext uri="{FF2B5EF4-FFF2-40B4-BE49-F238E27FC236}">
                <a16:creationId xmlns:a16="http://schemas.microsoft.com/office/drawing/2014/main" id="{C90CC83E-7412-6F6E-32D2-B793F7479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F0844-5B40-4B40-5489-CEE2CCE9B4AF}"/>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292563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904B-B7A6-0D91-5976-7E18D543C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FEC0E-0D9F-606B-ACB9-650281BE1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88780-0996-4ABF-EC40-C716835C3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F390B-1F65-FAB8-B274-74FCF455FC66}"/>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6" name="Footer Placeholder 5">
            <a:extLst>
              <a:ext uri="{FF2B5EF4-FFF2-40B4-BE49-F238E27FC236}">
                <a16:creationId xmlns:a16="http://schemas.microsoft.com/office/drawing/2014/main" id="{EBCD69E5-92E9-7F76-D147-BB5237BEE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AE9D0-2D0A-96DD-FE39-FB1A0A0542EF}"/>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23395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B501-19B7-F2BE-FD90-A17F40193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0B2EE-639C-41BC-973B-83FCE8DBC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BE0242-F8AB-6383-BBFE-20326AAF7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BDE47-F749-2EAE-9EE4-01FEC7B3D13B}"/>
              </a:ext>
            </a:extLst>
          </p:cNvPr>
          <p:cNvSpPr>
            <a:spLocks noGrp="1"/>
          </p:cNvSpPr>
          <p:nvPr>
            <p:ph type="dt" sz="half" idx="10"/>
          </p:nvPr>
        </p:nvSpPr>
        <p:spPr/>
        <p:txBody>
          <a:bodyPr/>
          <a:lstStyle/>
          <a:p>
            <a:fld id="{6BE5E751-B780-422B-A4CD-0C0F7498CAD5}" type="datetimeFigureOut">
              <a:rPr lang="en-US" smtClean="0"/>
              <a:t>7/15/2024</a:t>
            </a:fld>
            <a:endParaRPr lang="en-US"/>
          </a:p>
        </p:txBody>
      </p:sp>
      <p:sp>
        <p:nvSpPr>
          <p:cNvPr id="6" name="Footer Placeholder 5">
            <a:extLst>
              <a:ext uri="{FF2B5EF4-FFF2-40B4-BE49-F238E27FC236}">
                <a16:creationId xmlns:a16="http://schemas.microsoft.com/office/drawing/2014/main" id="{877B5CC9-F8E5-CA54-F36E-755CE5E3D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F11B8-2B5A-638E-E2E9-ABF8D0B3C7BF}"/>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00426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A60AE-5AE5-E802-85A4-9617F1976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15B26B-E629-26C8-FEA2-1A9001C97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A2E74-DFBA-DD18-3274-80683E953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5E751-B780-422B-A4CD-0C0F7498CAD5}" type="datetimeFigureOut">
              <a:rPr lang="en-US" smtClean="0"/>
              <a:t>7/15/2024</a:t>
            </a:fld>
            <a:endParaRPr lang="en-US"/>
          </a:p>
        </p:txBody>
      </p:sp>
      <p:sp>
        <p:nvSpPr>
          <p:cNvPr id="5" name="Footer Placeholder 4">
            <a:extLst>
              <a:ext uri="{FF2B5EF4-FFF2-40B4-BE49-F238E27FC236}">
                <a16:creationId xmlns:a16="http://schemas.microsoft.com/office/drawing/2014/main" id="{204DE3C2-94AD-305B-C7D5-08E457DBE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AC339A-4816-545E-4EFE-CB86276D7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D4CDF-EAD3-4465-B096-FD85712BA05C}" type="slidenum">
              <a:rPr lang="en-US" smtClean="0"/>
              <a:t>‹#›</a:t>
            </a:fld>
            <a:endParaRPr lang="en-US"/>
          </a:p>
        </p:txBody>
      </p:sp>
    </p:spTree>
    <p:extLst>
      <p:ext uri="{BB962C8B-B14F-4D97-AF65-F5344CB8AC3E}">
        <p14:creationId xmlns:p14="http://schemas.microsoft.com/office/powerpoint/2010/main" val="159255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hyperlink" Target="https://wwwn.cdc.gov/nioccs/IOCode?i=outpatient%20clinic&amp;o=phlebotomist"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93F6E-696B-A80E-BD76-3F949A3C801E}"/>
              </a:ext>
            </a:extLst>
          </p:cNvPr>
          <p:cNvSpPr txBox="1"/>
          <p:nvPr/>
        </p:nvSpPr>
        <p:spPr>
          <a:xfrm>
            <a:off x="4043008" y="4811433"/>
            <a:ext cx="7918338" cy="1858907"/>
          </a:xfrm>
          <a:prstGeom prst="rect">
            <a:avLst/>
          </a:prstGeom>
          <a:noFill/>
        </p:spPr>
        <p:txBody>
          <a:bodyPr wrap="square" lIns="91440" tIns="45720" rIns="91440" bIns="45720" rtlCol="0" anchor="t">
            <a:spAutoFit/>
          </a:bodyPr>
          <a:lstStyle/>
          <a:p>
            <a:pPr>
              <a:lnSpc>
                <a:spcPct val="107000"/>
              </a:lnSpc>
            </a:pPr>
            <a:r>
              <a:rPr lang="en-US" sz="2400" b="1">
                <a:solidFill>
                  <a:srgbClr val="000000"/>
                </a:solidFill>
                <a:effectLst/>
                <a:latin typeface="Calibri"/>
                <a:ea typeface="Times New Roman" panose="02020603050405020304" pitchFamily="18" charset="0"/>
                <a:cs typeface="Calibri"/>
              </a:rPr>
              <a:t>Enhancing Data Quality in Industry and Occupation</a:t>
            </a:r>
            <a:r>
              <a:rPr lang="en-US" sz="2400" b="1">
                <a:solidFill>
                  <a:srgbClr val="000000"/>
                </a:solidFill>
                <a:latin typeface="Calibri"/>
                <a:ea typeface="Times New Roman" panose="02020603050405020304" pitchFamily="18" charset="0"/>
                <a:cs typeface="Calibri"/>
              </a:rPr>
              <a:t> </a:t>
            </a:r>
            <a:r>
              <a:rPr lang="en-US" sz="2400" b="1">
                <a:solidFill>
                  <a:srgbClr val="000000"/>
                </a:solidFill>
                <a:effectLst/>
                <a:latin typeface="Calibri"/>
                <a:ea typeface="Times New Roman" panose="02020603050405020304" pitchFamily="18" charset="0"/>
                <a:cs typeface="Calibri"/>
              </a:rPr>
              <a:t>Coding: </a:t>
            </a:r>
            <a:r>
              <a:rPr lang="en-US" sz="2400">
                <a:solidFill>
                  <a:srgbClr val="000000"/>
                </a:solidFill>
                <a:effectLst/>
                <a:latin typeface="Calibri"/>
                <a:ea typeface="Times New Roman" panose="02020603050405020304" pitchFamily="18" charset="0"/>
                <a:cs typeface="Calibri"/>
              </a:rPr>
              <a:t>Evaluating Automated Standardized Data Cleaning and Coding Methods at the Washington State Department of Health</a:t>
            </a:r>
          </a:p>
          <a:p>
            <a:pPr>
              <a:lnSpc>
                <a:spcPct val="107000"/>
              </a:lnSpc>
            </a:pPr>
            <a:endParaRPr lang="en-US" sz="2000">
              <a:solidFill>
                <a:srgbClr val="000000"/>
              </a:solidFill>
              <a:latin typeface="Calibri"/>
              <a:cs typeface="Calibri"/>
            </a:endParaRPr>
          </a:p>
          <a:p>
            <a:pPr>
              <a:lnSpc>
                <a:spcPct val="107000"/>
              </a:lnSpc>
            </a:pPr>
            <a:r>
              <a:rPr lang="en-US" sz="1600">
                <a:solidFill>
                  <a:srgbClr val="000000"/>
                </a:solidFill>
                <a:latin typeface="Calibri"/>
                <a:cs typeface="Calibri"/>
              </a:rPr>
              <a:t>Chunyi Wu, PhD, MPH, Cheri Levenson, MPA, LSSBB, Philip Crain, MPH, and </a:t>
            </a:r>
            <a:r>
              <a:rPr lang="en-US" sz="1600" b="1">
                <a:solidFill>
                  <a:srgbClr val="000000"/>
                </a:solidFill>
                <a:latin typeface="Calibri"/>
                <a:cs typeface="Calibri"/>
              </a:rPr>
              <a:t>Alex Cox, SM</a:t>
            </a:r>
          </a:p>
        </p:txBody>
      </p:sp>
      <p:pic>
        <p:nvPicPr>
          <p:cNvPr id="1026" name="Picture 2" descr="Washington State Department of Health logo">
            <a:extLst>
              <a:ext uri="{FF2B5EF4-FFF2-40B4-BE49-F238E27FC236}">
                <a16:creationId xmlns:a16="http://schemas.microsoft.com/office/drawing/2014/main" id="{9AE5FB56-8027-2938-648F-4729883C6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85" y="4811433"/>
            <a:ext cx="3477816" cy="182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9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0FF167-3361-0563-4D1D-0147FDB8C69A}"/>
              </a:ext>
            </a:extLst>
          </p:cNvPr>
          <p:cNvSpPr>
            <a:spLocks noGrp="1"/>
          </p:cNvSpPr>
          <p:nvPr>
            <p:ph type="title"/>
          </p:nvPr>
        </p:nvSpPr>
        <p:spPr/>
        <p:txBody>
          <a:bodyPr>
            <a:noAutofit/>
          </a:bodyPr>
          <a:lstStyle/>
          <a:p>
            <a:r>
              <a:rPr lang="en-US" sz="4000" b="1" dirty="0"/>
              <a:t>Data Cleaning Methods</a:t>
            </a:r>
          </a:p>
        </p:txBody>
      </p:sp>
      <p:grpSp>
        <p:nvGrpSpPr>
          <p:cNvPr id="10" name="Group 9">
            <a:extLst>
              <a:ext uri="{FF2B5EF4-FFF2-40B4-BE49-F238E27FC236}">
                <a16:creationId xmlns:a16="http://schemas.microsoft.com/office/drawing/2014/main" id="{99B99C1F-2792-878C-4ED6-53029385220C}"/>
              </a:ext>
            </a:extLst>
          </p:cNvPr>
          <p:cNvGrpSpPr/>
          <p:nvPr/>
        </p:nvGrpSpPr>
        <p:grpSpPr>
          <a:xfrm>
            <a:off x="7185755" y="2755730"/>
            <a:ext cx="4708072" cy="1649896"/>
            <a:chOff x="4757737" y="2777658"/>
            <a:chExt cx="5138738" cy="1527641"/>
          </a:xfrm>
        </p:grpSpPr>
        <p:pic>
          <p:nvPicPr>
            <p:cNvPr id="7" name="Picture 6">
              <a:extLst>
                <a:ext uri="{FF2B5EF4-FFF2-40B4-BE49-F238E27FC236}">
                  <a16:creationId xmlns:a16="http://schemas.microsoft.com/office/drawing/2014/main" id="{C639CF2F-EED1-2E0E-1AD9-309727CC1B53}"/>
                </a:ext>
              </a:extLst>
            </p:cNvPr>
            <p:cNvPicPr>
              <a:picLocks noChangeAspect="1"/>
            </p:cNvPicPr>
            <p:nvPr/>
          </p:nvPicPr>
          <p:blipFill rotWithShape="1">
            <a:blip r:embed="rId3"/>
            <a:srcRect b="50714"/>
            <a:stretch/>
          </p:blipFill>
          <p:spPr>
            <a:xfrm>
              <a:off x="4757737" y="2777658"/>
              <a:ext cx="5138738" cy="1527641"/>
            </a:xfrm>
            <a:prstGeom prst="rect">
              <a:avLst/>
            </a:prstGeom>
            <a:ln w="12700">
              <a:noFill/>
            </a:ln>
          </p:spPr>
        </p:pic>
        <p:sp>
          <p:nvSpPr>
            <p:cNvPr id="8" name="Rectangle 7">
              <a:extLst>
                <a:ext uri="{FF2B5EF4-FFF2-40B4-BE49-F238E27FC236}">
                  <a16:creationId xmlns:a16="http://schemas.microsoft.com/office/drawing/2014/main" id="{784B0F27-5EB4-5824-8C50-E4D364FE771B}"/>
                </a:ext>
              </a:extLst>
            </p:cNvPr>
            <p:cNvSpPr/>
            <p:nvPr/>
          </p:nvSpPr>
          <p:spPr>
            <a:xfrm>
              <a:off x="5038725" y="3028950"/>
              <a:ext cx="1057275" cy="266700"/>
            </a:xfrm>
            <a:prstGeom prst="rect">
              <a:avLst/>
            </a:prstGeom>
            <a:solidFill>
              <a:srgbClr val="DED907">
                <a:alpha val="2902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B085A5-F89F-28BF-9DA9-F1F078473C25}"/>
                </a:ext>
              </a:extLst>
            </p:cNvPr>
            <p:cNvSpPr/>
            <p:nvPr/>
          </p:nvSpPr>
          <p:spPr>
            <a:xfrm>
              <a:off x="5038725" y="3562350"/>
              <a:ext cx="2228850" cy="742949"/>
            </a:xfrm>
            <a:prstGeom prst="rect">
              <a:avLst/>
            </a:prstGeom>
            <a:solidFill>
              <a:srgbClr val="DED907">
                <a:alpha val="2902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E7D1586-E9BD-A81F-3F7B-6C9EFBF27044}"/>
              </a:ext>
            </a:extLst>
          </p:cNvPr>
          <p:cNvSpPr txBox="1"/>
          <p:nvPr/>
        </p:nvSpPr>
        <p:spPr>
          <a:xfrm>
            <a:off x="457199" y="1624709"/>
            <a:ext cx="6207444" cy="4401205"/>
          </a:xfrm>
          <a:prstGeom prst="rect">
            <a:avLst/>
          </a:prstGeom>
          <a:noFill/>
        </p:spPr>
        <p:txBody>
          <a:bodyPr wrap="square" rtlCol="0">
            <a:spAutoFit/>
          </a:bodyPr>
          <a:lstStyle/>
          <a:p>
            <a:pPr>
              <a:lnSpc>
                <a:spcPct val="100000"/>
              </a:lnSpc>
              <a:spcBef>
                <a:spcPts val="0"/>
              </a:spcBef>
            </a:pPr>
            <a:r>
              <a:rPr lang="en-US" sz="2000" b="1" i="0" dirty="0">
                <a:solidFill>
                  <a:schemeClr val="accent1"/>
                </a:solidFill>
                <a:effectLst/>
                <a:latin typeface="Calibri (Body)"/>
              </a:rPr>
              <a:t>1) Replace invalid data with blanks</a:t>
            </a:r>
            <a:r>
              <a:rPr lang="en-US" sz="2000" b="1" dirty="0">
                <a:solidFill>
                  <a:schemeClr val="accent1"/>
                </a:solidFill>
                <a:effectLst/>
                <a:latin typeface="Calibri (Body)"/>
                <a:ea typeface="Calibri" panose="020F0502020204030204" pitchFamily="34" charset="0"/>
                <a:cs typeface="Times New Roman"/>
              </a:rPr>
              <a:t>:</a:t>
            </a:r>
          </a:p>
          <a:p>
            <a:pPr marL="800100" lvl="1" indent="-342900">
              <a:spcAft>
                <a:spcPts val="800"/>
              </a:spcAft>
              <a:buFont typeface="Arial" panose="020B0604020202020204" pitchFamily="34" charset="0"/>
              <a:buChar char="•"/>
            </a:pPr>
            <a:r>
              <a:rPr lang="en-US" dirty="0">
                <a:effectLst/>
                <a:latin typeface="Calibri (Body)"/>
                <a:ea typeface="Calibri"/>
                <a:cs typeface="Times New Roman"/>
              </a:rPr>
              <a:t>“refuse”/ “refusal”/ “</a:t>
            </a:r>
            <a:r>
              <a:rPr lang="en-US" dirty="0" err="1">
                <a:effectLst/>
                <a:latin typeface="Calibri (Body)"/>
                <a:ea typeface="Calibri"/>
                <a:cs typeface="Times New Roman"/>
              </a:rPr>
              <a:t>refual</a:t>
            </a:r>
            <a:r>
              <a:rPr lang="en-US" dirty="0">
                <a:latin typeface="Calibri (Body)"/>
                <a:ea typeface="Calibri"/>
                <a:cs typeface="Times New Roman"/>
              </a:rPr>
              <a:t>”</a:t>
            </a:r>
            <a:r>
              <a:rPr lang="en-US" dirty="0">
                <a:effectLst/>
                <a:latin typeface="Calibri (Body)"/>
                <a:ea typeface="Calibri"/>
                <a:cs typeface="Times New Roman"/>
              </a:rPr>
              <a:t>/ “unknown</a:t>
            </a:r>
            <a:r>
              <a:rPr lang="en-US" dirty="0">
                <a:latin typeface="Calibri (Body)"/>
                <a:ea typeface="Calibri"/>
                <a:cs typeface="Times New Roman"/>
              </a:rPr>
              <a:t>” /</a:t>
            </a:r>
            <a:r>
              <a:rPr lang="en-US" dirty="0">
                <a:effectLst/>
                <a:latin typeface="Calibri (Body)"/>
                <a:ea typeface="Calibri"/>
                <a:cs typeface="Times New Roman"/>
              </a:rPr>
              <a:t> </a:t>
            </a:r>
            <a:r>
              <a:rPr lang="en-US" dirty="0">
                <a:latin typeface="Calibri (Body)"/>
                <a:ea typeface="Calibri"/>
                <a:cs typeface="Times New Roman"/>
              </a:rPr>
              <a:t>“</a:t>
            </a:r>
            <a:r>
              <a:rPr lang="en-US" dirty="0" err="1">
                <a:effectLst/>
                <a:latin typeface="Calibri (Body)"/>
                <a:ea typeface="Calibri"/>
                <a:cs typeface="Times New Roman"/>
              </a:rPr>
              <a:t>uknown</a:t>
            </a:r>
            <a:r>
              <a:rPr lang="en-US" dirty="0">
                <a:latin typeface="Calibri (Body)"/>
                <a:ea typeface="Calibri"/>
                <a:cs typeface="Times New Roman"/>
              </a:rPr>
              <a:t>” /</a:t>
            </a:r>
            <a:r>
              <a:rPr lang="en-US" dirty="0">
                <a:effectLst/>
                <a:latin typeface="Calibri (Body)"/>
                <a:ea typeface="Calibri"/>
                <a:cs typeface="Times New Roman"/>
              </a:rPr>
              <a:t> “</a:t>
            </a:r>
            <a:r>
              <a:rPr lang="en-US" dirty="0" err="1">
                <a:effectLst/>
                <a:latin typeface="Calibri (Body)"/>
                <a:ea typeface="Calibri"/>
                <a:cs typeface="Times New Roman"/>
              </a:rPr>
              <a:t>unk</a:t>
            </a:r>
            <a:r>
              <a:rPr lang="en-US" dirty="0">
                <a:latin typeface="Calibri (Body)"/>
                <a:ea typeface="Calibri"/>
                <a:cs typeface="Times New Roman"/>
              </a:rPr>
              <a:t>”</a:t>
            </a:r>
            <a:r>
              <a:rPr lang="en-US" dirty="0">
                <a:effectLst/>
                <a:latin typeface="Calibri (Body)"/>
                <a:ea typeface="Calibri"/>
                <a:cs typeface="Times New Roman"/>
              </a:rPr>
              <a:t> / "</a:t>
            </a:r>
            <a:r>
              <a:rPr lang="en-US" dirty="0" err="1">
                <a:effectLst/>
                <a:latin typeface="Calibri (Body)"/>
                <a:ea typeface="Calibri"/>
                <a:cs typeface="Times New Roman"/>
              </a:rPr>
              <a:t>unk</a:t>
            </a:r>
            <a:r>
              <a:rPr lang="en-US" dirty="0">
                <a:effectLst/>
                <a:latin typeface="Calibri (Body)"/>
                <a:ea typeface="Calibri"/>
                <a:cs typeface="Times New Roman"/>
              </a:rPr>
              <a:t>-” </a:t>
            </a:r>
            <a:r>
              <a:rPr lang="en-US" dirty="0">
                <a:effectLst/>
                <a:latin typeface="Calibri (Body)"/>
                <a:ea typeface="Calibri"/>
                <a:cs typeface="Times New Roman"/>
                <a:sym typeface="Wingdings" panose="05000000000000000000" pitchFamily="2" charset="2"/>
              </a:rPr>
              <a:t> N/A</a:t>
            </a:r>
            <a:endParaRPr lang="en-US" b="1" dirty="0">
              <a:effectLst/>
              <a:latin typeface="Calibri (Body)"/>
              <a:ea typeface="Calibri" panose="020F0502020204030204" pitchFamily="34" charset="0"/>
              <a:cs typeface="Times New Roman"/>
            </a:endParaRPr>
          </a:p>
          <a:p>
            <a:r>
              <a:rPr lang="en-US" sz="2000" b="1" dirty="0">
                <a:solidFill>
                  <a:schemeClr val="accent1"/>
                </a:solidFill>
                <a:latin typeface="Calibri (Body)"/>
              </a:rPr>
              <a:t>2) Substitute acronyms:</a:t>
            </a:r>
          </a:p>
          <a:p>
            <a:pPr marL="800100" lvl="1" indent="-342900">
              <a:buFont typeface="Arial" panose="020B0604020202020204" pitchFamily="34" charset="0"/>
              <a:buChar char="•"/>
            </a:pPr>
            <a:r>
              <a:rPr lang="en-US" kern="100" dirty="0">
                <a:latin typeface="Calibri (Body)"/>
                <a:ea typeface="Calibri"/>
                <a:cs typeface="Times New Roman"/>
              </a:rPr>
              <a:t>“</a:t>
            </a:r>
            <a:r>
              <a:rPr lang="en-US" kern="100" dirty="0">
                <a:effectLst/>
                <a:latin typeface="Calibri (Body)"/>
                <a:ea typeface="Calibri"/>
                <a:cs typeface="Times New Roman"/>
              </a:rPr>
              <a:t>LHC” / “LTC” / “LTFC” / “LTHC” / “LTCF” </a:t>
            </a:r>
            <a:r>
              <a:rPr lang="en-US" kern="100" dirty="0">
                <a:effectLst/>
                <a:latin typeface="Calibri (Body)"/>
                <a:ea typeface="Calibri"/>
                <a:cs typeface="Times New Roman"/>
                <a:sym typeface="Wingdings" panose="05000000000000000000" pitchFamily="2" charset="2"/>
              </a:rPr>
              <a:t> </a:t>
            </a:r>
            <a:r>
              <a:rPr lang="en-US" kern="100" dirty="0">
                <a:latin typeface="Calibri (Body)"/>
                <a:ea typeface="Calibri"/>
                <a:cs typeface="Times New Roman"/>
                <a:sym typeface="Wingdings" panose="05000000000000000000" pitchFamily="2" charset="2"/>
              </a:rPr>
              <a:t>“</a:t>
            </a:r>
            <a:r>
              <a:rPr lang="en-US" kern="100" dirty="0">
                <a:effectLst/>
                <a:latin typeface="Calibri (Body)"/>
                <a:ea typeface="Calibri"/>
                <a:cs typeface="Times New Roman"/>
              </a:rPr>
              <a:t>LONG TERM CARE FACILITY”</a:t>
            </a:r>
            <a:endParaRPr lang="en-US" kern="100" dirty="0">
              <a:latin typeface="Calibri (Body)"/>
              <a:ea typeface="Calibri"/>
              <a:cs typeface="Times New Roman"/>
            </a:endParaRPr>
          </a:p>
          <a:p>
            <a:pPr marL="800100" lvl="1" indent="-342900">
              <a:buFont typeface="Arial" panose="020B0604020202020204" pitchFamily="34" charset="0"/>
              <a:buChar char="•"/>
            </a:pPr>
            <a:r>
              <a:rPr lang="en-US" kern="100" dirty="0">
                <a:latin typeface="Calibri (Body)"/>
                <a:ea typeface="Calibri"/>
                <a:cs typeface="Times New Roman"/>
              </a:rPr>
              <a:t>“H2A”</a:t>
            </a:r>
            <a:r>
              <a:rPr lang="en-US" kern="100" dirty="0">
                <a:effectLst/>
                <a:latin typeface="Calibri (Body)"/>
                <a:ea typeface="Calibri"/>
                <a:cs typeface="Times New Roman"/>
              </a:rPr>
              <a:t> </a:t>
            </a:r>
            <a:r>
              <a:rPr lang="en-US" kern="100" dirty="0">
                <a:effectLst/>
                <a:latin typeface="Calibri (Body)"/>
                <a:ea typeface="Calibri"/>
                <a:cs typeface="Times New Roman"/>
                <a:sym typeface="Wingdings" panose="05000000000000000000" pitchFamily="2" charset="2"/>
              </a:rPr>
              <a:t> “</a:t>
            </a:r>
            <a:r>
              <a:rPr lang="en-US" kern="100" dirty="0">
                <a:latin typeface="Calibri (Body)"/>
                <a:ea typeface="Calibri"/>
                <a:cs typeface="Times New Roman"/>
              </a:rPr>
              <a:t>seasonal farm and agriculture”</a:t>
            </a:r>
          </a:p>
          <a:p>
            <a:endParaRPr lang="en-US" b="1" dirty="0">
              <a:effectLst/>
              <a:latin typeface="Calibri (Body)"/>
              <a:ea typeface="Calibri"/>
              <a:cs typeface="Times New Roman"/>
            </a:endParaRPr>
          </a:p>
          <a:p>
            <a:endParaRPr lang="en-US" b="1" dirty="0">
              <a:effectLst/>
              <a:latin typeface="Calibri (Body)"/>
              <a:ea typeface="Calibri"/>
              <a:cs typeface="Times New Roman"/>
            </a:endParaRPr>
          </a:p>
          <a:p>
            <a:r>
              <a:rPr lang="en-US" sz="2000" b="1" dirty="0">
                <a:solidFill>
                  <a:schemeClr val="accent6"/>
                </a:solidFill>
                <a:latin typeface="Calibri (Body)"/>
              </a:rPr>
              <a:t>3) Impute missing I&amp;O information from related work information:</a:t>
            </a:r>
          </a:p>
          <a:p>
            <a:pPr marL="800100" lvl="1" indent="-342900">
              <a:spcAft>
                <a:spcPts val="800"/>
              </a:spcAft>
              <a:buFont typeface="Arial" panose="020B0604020202020204" pitchFamily="34" charset="0"/>
              <a:buChar char="•"/>
            </a:pPr>
            <a:r>
              <a:rPr lang="en-US" dirty="0">
                <a:latin typeface="Calibri (Body)"/>
                <a:cs typeface="Arial"/>
              </a:rPr>
              <a:t>If occupation is missing, fill with employer or work site</a:t>
            </a:r>
          </a:p>
          <a:p>
            <a:pPr marL="800100" lvl="1" indent="-342900">
              <a:spcAft>
                <a:spcPts val="800"/>
              </a:spcAft>
              <a:buFont typeface="Arial" panose="020B0604020202020204" pitchFamily="34" charset="0"/>
              <a:buChar char="•"/>
            </a:pPr>
            <a:r>
              <a:rPr lang="en-US" dirty="0">
                <a:latin typeface="Calibri (Body)"/>
                <a:cs typeface="Arial"/>
              </a:rPr>
              <a:t>If industry is missing, fill with work site or employer</a:t>
            </a:r>
            <a:endParaRPr lang="en-US" dirty="0">
              <a:latin typeface="Calibri (Body)"/>
            </a:endParaRPr>
          </a:p>
          <a:p>
            <a:pPr marL="342900" indent="-342900">
              <a:buFont typeface="+mj-lt"/>
              <a:buAutoNum type="arabicPeriod"/>
            </a:pPr>
            <a:endParaRPr lang="en-US" dirty="0"/>
          </a:p>
        </p:txBody>
      </p:sp>
      <p:sp>
        <p:nvSpPr>
          <p:cNvPr id="5" name="Oval 4">
            <a:extLst>
              <a:ext uri="{FF2B5EF4-FFF2-40B4-BE49-F238E27FC236}">
                <a16:creationId xmlns:a16="http://schemas.microsoft.com/office/drawing/2014/main" id="{2D4F8B9F-3848-D825-E0DE-F30A4F5AF5C0}"/>
              </a:ext>
            </a:extLst>
          </p:cNvPr>
          <p:cNvSpPr/>
          <p:nvPr/>
        </p:nvSpPr>
        <p:spPr>
          <a:xfrm>
            <a:off x="7296392" y="2965452"/>
            <a:ext cx="1182757" cy="345870"/>
          </a:xfrm>
          <a:prstGeom prst="ellipse">
            <a:avLst/>
          </a:prstGeom>
          <a:no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8A5ACE0-FDCB-D6EE-9CFA-FB2E34F072F8}"/>
              </a:ext>
            </a:extLst>
          </p:cNvPr>
          <p:cNvSpPr/>
          <p:nvPr/>
        </p:nvSpPr>
        <p:spPr>
          <a:xfrm>
            <a:off x="7454204" y="3509084"/>
            <a:ext cx="2170486" cy="326945"/>
          </a:xfrm>
          <a:prstGeom prst="ellipse">
            <a:avLst/>
          </a:prstGeom>
          <a:no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Arrow: Circular 23">
            <a:extLst>
              <a:ext uri="{FF2B5EF4-FFF2-40B4-BE49-F238E27FC236}">
                <a16:creationId xmlns:a16="http://schemas.microsoft.com/office/drawing/2014/main" id="{4256BD39-FD38-33ED-B8A1-B00DC1503EF7}"/>
              </a:ext>
            </a:extLst>
          </p:cNvPr>
          <p:cNvSpPr/>
          <p:nvPr/>
        </p:nvSpPr>
        <p:spPr>
          <a:xfrm rot="15976865">
            <a:off x="6773564" y="3042234"/>
            <a:ext cx="935019" cy="1452343"/>
          </a:xfrm>
          <a:prstGeom prst="circularArrow">
            <a:avLst>
              <a:gd name="adj1" fmla="val 12500"/>
              <a:gd name="adj2" fmla="val 1142319"/>
              <a:gd name="adj3" fmla="val 20457681"/>
              <a:gd name="adj4" fmla="val 11873391"/>
              <a:gd name="adj5" fmla="val 1250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C8E75030-19D8-C56D-7E71-E1D0059EA88E}"/>
              </a:ext>
            </a:extLst>
          </p:cNvPr>
          <p:cNvSpPr/>
          <p:nvPr/>
        </p:nvSpPr>
        <p:spPr>
          <a:xfrm>
            <a:off x="7454204" y="3833239"/>
            <a:ext cx="1509933" cy="584709"/>
          </a:xfrm>
          <a:prstGeom prst="ellipse">
            <a:avLst/>
          </a:prstGeom>
          <a:noFill/>
          <a:ln w="28575">
            <a:solidFill>
              <a:schemeClr val="accent6"/>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369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61A4-3314-77E8-F38F-6B97E72664D3}"/>
              </a:ext>
            </a:extLst>
          </p:cNvPr>
          <p:cNvSpPr>
            <a:spLocks noGrp="1"/>
          </p:cNvSpPr>
          <p:nvPr>
            <p:ph type="title"/>
          </p:nvPr>
        </p:nvSpPr>
        <p:spPr/>
        <p:txBody>
          <a:bodyPr>
            <a:noAutofit/>
          </a:bodyPr>
          <a:lstStyle/>
          <a:p>
            <a:r>
              <a:rPr lang="en-US" sz="4000" b="1" dirty="0"/>
              <a:t>Industry Cleaning &amp; Coding Examples</a:t>
            </a:r>
          </a:p>
        </p:txBody>
      </p:sp>
      <p:sp>
        <p:nvSpPr>
          <p:cNvPr id="6" name="TextBox 5">
            <a:extLst>
              <a:ext uri="{FF2B5EF4-FFF2-40B4-BE49-F238E27FC236}">
                <a16:creationId xmlns:a16="http://schemas.microsoft.com/office/drawing/2014/main" id="{EB5236E4-3563-D8A3-655D-4D50A0EC17BB}"/>
              </a:ext>
            </a:extLst>
          </p:cNvPr>
          <p:cNvSpPr txBox="1"/>
          <p:nvPr/>
        </p:nvSpPr>
        <p:spPr>
          <a:xfrm>
            <a:off x="1347709" y="1904422"/>
            <a:ext cx="2302200" cy="400110"/>
          </a:xfrm>
          <a:prstGeom prst="rect">
            <a:avLst/>
          </a:prstGeom>
          <a:noFill/>
        </p:spPr>
        <p:txBody>
          <a:bodyPr wrap="square" rtlCol="0">
            <a:spAutoFit/>
          </a:bodyPr>
          <a:lstStyle/>
          <a:p>
            <a:pPr algn="ctr"/>
            <a:r>
              <a:rPr lang="en-US" sz="2000">
                <a:solidFill>
                  <a:srgbClr val="2699BB"/>
                </a:solidFill>
              </a:rPr>
              <a:t>Original Values</a:t>
            </a:r>
          </a:p>
        </p:txBody>
      </p:sp>
      <p:sp>
        <p:nvSpPr>
          <p:cNvPr id="7" name="TextBox 6">
            <a:extLst>
              <a:ext uri="{FF2B5EF4-FFF2-40B4-BE49-F238E27FC236}">
                <a16:creationId xmlns:a16="http://schemas.microsoft.com/office/drawing/2014/main" id="{C08EB15B-E2FA-C047-E8D4-F7806EE21EF5}"/>
              </a:ext>
            </a:extLst>
          </p:cNvPr>
          <p:cNvSpPr txBox="1"/>
          <p:nvPr/>
        </p:nvSpPr>
        <p:spPr>
          <a:xfrm>
            <a:off x="3776971" y="1933825"/>
            <a:ext cx="2867760" cy="400110"/>
          </a:xfrm>
          <a:prstGeom prst="rect">
            <a:avLst/>
          </a:prstGeom>
          <a:noFill/>
        </p:spPr>
        <p:txBody>
          <a:bodyPr wrap="square" rtlCol="0">
            <a:spAutoFit/>
          </a:bodyPr>
          <a:lstStyle/>
          <a:p>
            <a:pPr algn="ctr"/>
            <a:r>
              <a:rPr lang="en-US" sz="2000">
                <a:solidFill>
                  <a:srgbClr val="2699BB"/>
                </a:solidFill>
              </a:rPr>
              <a:t>Cleaned Values</a:t>
            </a:r>
          </a:p>
        </p:txBody>
      </p:sp>
      <p:sp>
        <p:nvSpPr>
          <p:cNvPr id="8" name="TextBox 7">
            <a:extLst>
              <a:ext uri="{FF2B5EF4-FFF2-40B4-BE49-F238E27FC236}">
                <a16:creationId xmlns:a16="http://schemas.microsoft.com/office/drawing/2014/main" id="{C1499983-88B6-458E-A17D-D865EEC1CE46}"/>
              </a:ext>
            </a:extLst>
          </p:cNvPr>
          <p:cNvSpPr txBox="1"/>
          <p:nvPr/>
        </p:nvSpPr>
        <p:spPr>
          <a:xfrm>
            <a:off x="6865712" y="1940328"/>
            <a:ext cx="3959723" cy="400110"/>
          </a:xfrm>
          <a:prstGeom prst="rect">
            <a:avLst/>
          </a:prstGeom>
          <a:noFill/>
        </p:spPr>
        <p:txBody>
          <a:bodyPr wrap="square" rtlCol="0">
            <a:spAutoFit/>
          </a:bodyPr>
          <a:lstStyle/>
          <a:p>
            <a:pPr algn="ctr"/>
            <a:r>
              <a:rPr lang="en-US" sz="2000">
                <a:solidFill>
                  <a:srgbClr val="2699BB"/>
                </a:solidFill>
              </a:rPr>
              <a:t>Coded Values</a:t>
            </a:r>
          </a:p>
        </p:txBody>
      </p:sp>
      <p:sp>
        <p:nvSpPr>
          <p:cNvPr id="9" name="Right Brace 8">
            <a:extLst>
              <a:ext uri="{FF2B5EF4-FFF2-40B4-BE49-F238E27FC236}">
                <a16:creationId xmlns:a16="http://schemas.microsoft.com/office/drawing/2014/main" id="{B0347033-59DB-DCA1-2D1F-0F0D0039FD63}"/>
              </a:ext>
            </a:extLst>
          </p:cNvPr>
          <p:cNvSpPr/>
          <p:nvPr/>
        </p:nvSpPr>
        <p:spPr>
          <a:xfrm rot="16200000">
            <a:off x="2412446" y="1206342"/>
            <a:ext cx="172727" cy="2302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3A734309-679D-C234-86F4-97D10E388297}"/>
              </a:ext>
            </a:extLst>
          </p:cNvPr>
          <p:cNvSpPr/>
          <p:nvPr/>
        </p:nvSpPr>
        <p:spPr>
          <a:xfrm rot="16200000">
            <a:off x="5130675" y="929749"/>
            <a:ext cx="160352" cy="2867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F55D62F-FDBA-CFBD-A2DF-B46FB4C859E5}"/>
              </a:ext>
            </a:extLst>
          </p:cNvPr>
          <p:cNvSpPr/>
          <p:nvPr/>
        </p:nvSpPr>
        <p:spPr>
          <a:xfrm rot="16200000">
            <a:off x="8790948" y="345842"/>
            <a:ext cx="172727" cy="40231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A7E9B497-EE00-28A0-36D2-357693017FF8}"/>
              </a:ext>
            </a:extLst>
          </p:cNvPr>
          <p:cNvPicPr>
            <a:picLocks noChangeAspect="1"/>
          </p:cNvPicPr>
          <p:nvPr/>
        </p:nvPicPr>
        <p:blipFill>
          <a:blip r:embed="rId3"/>
          <a:stretch>
            <a:fillRect/>
          </a:stretch>
        </p:blipFill>
        <p:spPr>
          <a:xfrm>
            <a:off x="1200487" y="2360927"/>
            <a:ext cx="9791025" cy="2993395"/>
          </a:xfrm>
          <a:prstGeom prst="rect">
            <a:avLst/>
          </a:prstGeom>
        </p:spPr>
      </p:pic>
    </p:spTree>
    <p:extLst>
      <p:ext uri="{BB962C8B-B14F-4D97-AF65-F5344CB8AC3E}">
        <p14:creationId xmlns:p14="http://schemas.microsoft.com/office/powerpoint/2010/main" val="280796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35F-79D6-3B0E-5A41-8DDDCD5B45DE}"/>
              </a:ext>
            </a:extLst>
          </p:cNvPr>
          <p:cNvSpPr>
            <a:spLocks noGrp="1"/>
          </p:cNvSpPr>
          <p:nvPr>
            <p:ph type="title"/>
          </p:nvPr>
        </p:nvSpPr>
        <p:spPr/>
        <p:txBody>
          <a:bodyPr/>
          <a:lstStyle/>
          <a:p>
            <a:r>
              <a:rPr lang="en-US"/>
              <a:t>What was the impact on quality of I&amp;O coded data?</a:t>
            </a:r>
          </a:p>
        </p:txBody>
      </p:sp>
      <p:sp>
        <p:nvSpPr>
          <p:cNvPr id="3" name="Text Placeholder 2">
            <a:extLst>
              <a:ext uri="{FF2B5EF4-FFF2-40B4-BE49-F238E27FC236}">
                <a16:creationId xmlns:a16="http://schemas.microsoft.com/office/drawing/2014/main" id="{598040A8-5E1B-8053-26A3-FA4311F543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92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FEA23-CCB8-C74C-8AF5-3489A705A326}"/>
              </a:ext>
            </a:extLst>
          </p:cNvPr>
          <p:cNvSpPr>
            <a:spLocks noGrp="1"/>
          </p:cNvSpPr>
          <p:nvPr>
            <p:ph type="body" sz="quarter" idx="22"/>
          </p:nvPr>
        </p:nvSpPr>
        <p:spPr>
          <a:xfrm>
            <a:off x="677655" y="1704094"/>
            <a:ext cx="11314320" cy="4662833"/>
          </a:xfrm>
        </p:spPr>
        <p:txBody>
          <a:bodyPr vert="horz" lIns="91440" tIns="45720" rIns="91440" bIns="45720" rtlCol="0" anchor="t">
            <a:noAutofit/>
          </a:bodyPr>
          <a:lstStyle/>
          <a:p>
            <a:pPr marL="514350" indent="-514350">
              <a:buFont typeface="Wingdings" panose="05000000000000000000" pitchFamily="2" charset="2"/>
              <a:buChar char="v"/>
            </a:pPr>
            <a:r>
              <a:rPr lang="en-US" sz="2400" b="0" i="0" dirty="0">
                <a:solidFill>
                  <a:srgbClr val="0D0D0D"/>
                </a:solidFill>
                <a:effectLst/>
              </a:rPr>
              <a:t>Goal: To quantify the impact of the automated data cleaning process</a:t>
            </a:r>
          </a:p>
          <a:p>
            <a:pPr marL="514350" indent="-514350">
              <a:buFont typeface="Wingdings" panose="05000000000000000000" pitchFamily="2" charset="2"/>
              <a:buChar char="v"/>
            </a:pPr>
            <a:r>
              <a:rPr lang="en-US" sz="2400" dirty="0">
                <a:solidFill>
                  <a:srgbClr val="0D0D0D"/>
                </a:solidFill>
              </a:rPr>
              <a:t>Methods: D</a:t>
            </a:r>
            <a:r>
              <a:rPr lang="en-US" sz="2400" b="0" i="0" dirty="0">
                <a:solidFill>
                  <a:srgbClr val="0D0D0D"/>
                </a:solidFill>
                <a:effectLst/>
              </a:rPr>
              <a:t>ata were run through the NIOCCS </a:t>
            </a:r>
            <a:r>
              <a:rPr lang="en-US" sz="2400" b="0" i="0" dirty="0" err="1">
                <a:solidFill>
                  <a:srgbClr val="0D0D0D"/>
                </a:solidFill>
                <a:effectLst/>
              </a:rPr>
              <a:t>autocoder</a:t>
            </a:r>
            <a:r>
              <a:rPr lang="en-US" sz="2400" b="0" i="0" dirty="0">
                <a:solidFill>
                  <a:srgbClr val="0D0D0D"/>
                </a:solidFill>
                <a:effectLst/>
              </a:rPr>
              <a:t> before </a:t>
            </a:r>
            <a:r>
              <a:rPr lang="en-US" sz="2400" dirty="0">
                <a:solidFill>
                  <a:srgbClr val="0D0D0D"/>
                </a:solidFill>
              </a:rPr>
              <a:t>&amp; </a:t>
            </a:r>
            <a:r>
              <a:rPr lang="en-US" sz="2400" b="0" i="0" dirty="0">
                <a:solidFill>
                  <a:srgbClr val="0D0D0D"/>
                </a:solidFill>
                <a:effectLst/>
              </a:rPr>
              <a:t>after automated data </a:t>
            </a:r>
            <a:r>
              <a:rPr lang="en-US" sz="2400" dirty="0">
                <a:solidFill>
                  <a:srgbClr val="0D0D0D"/>
                </a:solidFill>
              </a:rPr>
              <a:t>cleaning</a:t>
            </a:r>
            <a:endParaRPr lang="en-US" sz="2400" b="0" i="0" dirty="0">
              <a:solidFill>
                <a:srgbClr val="0D0D0D"/>
              </a:solidFill>
              <a:effectLst/>
              <a:cs typeface="Calibri"/>
            </a:endParaRPr>
          </a:p>
          <a:p>
            <a:pPr marL="514350" indent="-514350">
              <a:buFont typeface="Wingdings" panose="05000000000000000000" pitchFamily="2" charset="2"/>
              <a:buChar char="v"/>
            </a:pPr>
            <a:r>
              <a:rPr lang="en-US" sz="2400" b="0" i="0" dirty="0">
                <a:solidFill>
                  <a:srgbClr val="0D0D0D"/>
                </a:solidFill>
                <a:effectLst/>
              </a:rPr>
              <a:t>Evaluation </a:t>
            </a:r>
            <a:r>
              <a:rPr lang="en-US" sz="2400" dirty="0">
                <a:solidFill>
                  <a:srgbClr val="0D0D0D"/>
                </a:solidFill>
              </a:rPr>
              <a:t>metrics</a:t>
            </a:r>
            <a:r>
              <a:rPr lang="en-US" sz="2400" b="0" i="0" dirty="0">
                <a:solidFill>
                  <a:srgbClr val="0D0D0D"/>
                </a:solidFill>
                <a:effectLst/>
              </a:rPr>
              <a:t>:</a:t>
            </a:r>
            <a:endParaRPr lang="en-US" sz="2400" dirty="0">
              <a:solidFill>
                <a:srgbClr val="0D0D0D"/>
              </a:solidFill>
              <a:cs typeface="Calibri"/>
            </a:endParaRPr>
          </a:p>
          <a:p>
            <a:pPr marL="1200150" lvl="1" indent="-514350">
              <a:buFont typeface="Wingdings" panose="05000000000000000000" pitchFamily="2" charset="2"/>
              <a:buChar char="Ø"/>
            </a:pPr>
            <a:r>
              <a:rPr lang="en-US" sz="2400" b="0" i="0" dirty="0">
                <a:solidFill>
                  <a:srgbClr val="0D0D0D"/>
                </a:solidFill>
                <a:effectLst/>
              </a:rPr>
              <a:t>Completeness = non-missing I&amp;O coding values</a:t>
            </a:r>
            <a:endParaRPr lang="en-US" sz="2400" dirty="0">
              <a:solidFill>
                <a:srgbClr val="0D0D0D"/>
              </a:solidFill>
              <a:cs typeface="Calibri"/>
            </a:endParaRPr>
          </a:p>
          <a:p>
            <a:pPr marL="1200150" lvl="1" indent="-514350">
              <a:buFont typeface="Wingdings" panose="05000000000000000000" pitchFamily="2" charset="2"/>
              <a:buChar char="Ø"/>
            </a:pPr>
            <a:r>
              <a:rPr lang="en-US" sz="2400" b="0" i="0" dirty="0">
                <a:solidFill>
                  <a:srgbClr val="0D0D0D"/>
                </a:solidFill>
                <a:effectLst/>
              </a:rPr>
              <a:t>Accuracy = </a:t>
            </a:r>
            <a:r>
              <a:rPr lang="en-US" sz="2400" dirty="0">
                <a:solidFill>
                  <a:srgbClr val="0D0D0D"/>
                </a:solidFill>
              </a:rPr>
              <a:t>p</a:t>
            </a:r>
            <a:r>
              <a:rPr lang="en-US" sz="2400" b="0" i="0" dirty="0">
                <a:solidFill>
                  <a:srgbClr val="0D0D0D"/>
                </a:solidFill>
                <a:effectLst/>
              </a:rPr>
              <a:t>robability score &gt; 0.6</a:t>
            </a:r>
          </a:p>
          <a:p>
            <a:pPr marL="1657350" lvl="2" indent="-514350">
              <a:buClr>
                <a:srgbClr val="33CCCC"/>
              </a:buClr>
            </a:pPr>
            <a:r>
              <a:rPr lang="en-US" sz="2400" dirty="0">
                <a:solidFill>
                  <a:srgbClr val="0D0D0D"/>
                </a:solidFill>
                <a:cs typeface="Calibri" panose="020F0502020204030204"/>
              </a:rPr>
              <a:t>Assessed using probability scores </a:t>
            </a:r>
            <a:r>
              <a:rPr lang="en-US" sz="2400" dirty="0">
                <a:solidFill>
                  <a:srgbClr val="0D0D0D"/>
                </a:solidFill>
              </a:rPr>
              <a:t>returned</a:t>
            </a:r>
            <a:r>
              <a:rPr lang="en-US" sz="2400" b="0" i="0" dirty="0">
                <a:solidFill>
                  <a:srgbClr val="0D0D0D"/>
                </a:solidFill>
                <a:effectLst/>
              </a:rPr>
              <a:t> by NIOCCS API</a:t>
            </a:r>
            <a:endParaRPr lang="en-US" dirty="0">
              <a:cs typeface="Calibri"/>
            </a:endParaRPr>
          </a:p>
          <a:p>
            <a:pPr marL="1657350" lvl="2" indent="-514350">
              <a:buClr>
                <a:srgbClr val="33CCCC"/>
              </a:buClr>
            </a:pPr>
            <a:r>
              <a:rPr lang="en-US" sz="2400" dirty="0">
                <a:solidFill>
                  <a:srgbClr val="0D0D0D"/>
                </a:solidFill>
                <a:cs typeface="Calibri" panose="020F0502020204030204"/>
              </a:rPr>
              <a:t>Measure of expected accuracy of returned code </a:t>
            </a:r>
          </a:p>
          <a:p>
            <a:pPr marL="1657350" lvl="2" indent="-514350">
              <a:buClr>
                <a:srgbClr val="33CCCC"/>
              </a:buClr>
            </a:pPr>
            <a:r>
              <a:rPr lang="en-US" sz="2400" b="0" i="0" dirty="0">
                <a:solidFill>
                  <a:srgbClr val="0D0D0D"/>
                </a:solidFill>
                <a:effectLst/>
              </a:rPr>
              <a:t>Range from 0 – 1 (1 being best match)</a:t>
            </a:r>
            <a:endParaRPr lang="en-US" sz="2400" dirty="0">
              <a:solidFill>
                <a:srgbClr val="0D0D0D"/>
              </a:solidFill>
              <a:cs typeface="Calibri"/>
            </a:endParaRPr>
          </a:p>
          <a:p>
            <a:pPr lvl="2" indent="0">
              <a:buClr>
                <a:srgbClr val="33CCCC"/>
              </a:buClr>
              <a:buNone/>
            </a:pPr>
            <a:endParaRPr lang="en-US" sz="2400" b="0" i="0" dirty="0">
              <a:solidFill>
                <a:srgbClr val="0D0D0D"/>
              </a:solidFill>
              <a:effectLst/>
              <a:cs typeface="Calibri"/>
            </a:endParaRPr>
          </a:p>
        </p:txBody>
      </p:sp>
      <p:sp>
        <p:nvSpPr>
          <p:cNvPr id="3" name="Title 2">
            <a:extLst>
              <a:ext uri="{FF2B5EF4-FFF2-40B4-BE49-F238E27FC236}">
                <a16:creationId xmlns:a16="http://schemas.microsoft.com/office/drawing/2014/main" id="{9293B815-3A3C-F859-930D-F7DE36D780E8}"/>
              </a:ext>
            </a:extLst>
          </p:cNvPr>
          <p:cNvSpPr>
            <a:spLocks noGrp="1"/>
          </p:cNvSpPr>
          <p:nvPr>
            <p:ph type="title"/>
          </p:nvPr>
        </p:nvSpPr>
        <p:spPr/>
        <p:txBody>
          <a:bodyPr>
            <a:noAutofit/>
          </a:bodyPr>
          <a:lstStyle/>
          <a:p>
            <a:r>
              <a:rPr lang="en-US" sz="4000" b="1">
                <a:latin typeface="Calibri Light"/>
                <a:cs typeface="Calibri Light"/>
              </a:rPr>
              <a:t>Evaluation Approach</a:t>
            </a:r>
          </a:p>
        </p:txBody>
      </p:sp>
    </p:spTree>
    <p:extLst>
      <p:ext uri="{BB962C8B-B14F-4D97-AF65-F5344CB8AC3E}">
        <p14:creationId xmlns:p14="http://schemas.microsoft.com/office/powerpoint/2010/main" val="230233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FEA23-CCB8-C74C-8AF5-3489A705A326}"/>
              </a:ext>
            </a:extLst>
          </p:cNvPr>
          <p:cNvSpPr>
            <a:spLocks noGrp="1"/>
          </p:cNvSpPr>
          <p:nvPr>
            <p:ph type="body" sz="quarter" idx="22"/>
          </p:nvPr>
        </p:nvSpPr>
        <p:spPr>
          <a:xfrm>
            <a:off x="677655" y="1776012"/>
            <a:ext cx="11314320" cy="4662833"/>
          </a:xfrm>
        </p:spPr>
        <p:txBody>
          <a:bodyPr/>
          <a:lstStyle/>
          <a:p>
            <a:pPr algn="l"/>
            <a:r>
              <a:rPr lang="en-US" sz="2400" b="1" i="0" dirty="0">
                <a:effectLst/>
              </a:rPr>
              <a:t>222,438</a:t>
            </a:r>
            <a:r>
              <a:rPr lang="en-US" sz="2400" b="0" i="0" dirty="0">
                <a:effectLst/>
              </a:rPr>
              <a:t> cases that met the eligibility criteria are included in this </a:t>
            </a:r>
            <a:r>
              <a:rPr lang="en-US" sz="2400" dirty="0"/>
              <a:t>evaluation</a:t>
            </a:r>
            <a:r>
              <a:rPr lang="en-US" sz="2400" b="0" i="0" dirty="0">
                <a:effectLst/>
              </a:rPr>
              <a:t>:</a:t>
            </a:r>
          </a:p>
          <a:p>
            <a:pPr algn="l"/>
            <a:endParaRPr lang="en-US" sz="2400" b="0" i="0" dirty="0">
              <a:effectLst/>
            </a:endParaRPr>
          </a:p>
          <a:p>
            <a:pPr marL="457200" indent="-457200" algn="l">
              <a:buFont typeface="+mj-lt"/>
              <a:buAutoNum type="arabicParenR"/>
            </a:pPr>
            <a:r>
              <a:rPr lang="en-US" sz="2400" b="0" i="0" dirty="0">
                <a:effectLst/>
              </a:rPr>
              <a:t>Cases that indicated that they are </a:t>
            </a:r>
            <a:r>
              <a:rPr lang="en-US" sz="2400" b="1" i="0" dirty="0">
                <a:effectLst/>
              </a:rPr>
              <a:t>currently employed</a:t>
            </a:r>
          </a:p>
          <a:p>
            <a:pPr marL="457200" indent="-457200" algn="l">
              <a:buFont typeface="+mj-lt"/>
              <a:buAutoNum type="arabicParenR"/>
            </a:pPr>
            <a:r>
              <a:rPr lang="en-US" sz="2400" b="0" i="0" dirty="0">
                <a:effectLst/>
              </a:rPr>
              <a:t>Records with a </a:t>
            </a:r>
            <a:r>
              <a:rPr lang="en-US" sz="2400" b="1" i="0" dirty="0">
                <a:effectLst/>
              </a:rPr>
              <a:t>‘completed’ investigation status</a:t>
            </a:r>
            <a:endParaRPr lang="en-US" sz="2400" b="0" i="0" dirty="0">
              <a:effectLst/>
            </a:endParaRPr>
          </a:p>
          <a:p>
            <a:pPr marL="457200" indent="-457200" algn="l">
              <a:buFont typeface="+mj-lt"/>
              <a:buAutoNum type="arabicParenR"/>
            </a:pPr>
            <a:r>
              <a:rPr lang="en-US" sz="2400" b="0" i="0" dirty="0">
                <a:effectLst/>
              </a:rPr>
              <a:t>Cases with a </a:t>
            </a:r>
            <a:r>
              <a:rPr lang="en-US" sz="2400" b="1" i="0" dirty="0">
                <a:effectLst/>
              </a:rPr>
              <a:t>positive</a:t>
            </a:r>
            <a:r>
              <a:rPr lang="en-US" sz="2400" b="0" i="0" dirty="0">
                <a:effectLst/>
              </a:rPr>
              <a:t> </a:t>
            </a:r>
            <a:r>
              <a:rPr lang="en-US" sz="2400" b="1" i="0" dirty="0">
                <a:effectLst/>
              </a:rPr>
              <a:t>COVID-19 test (detected through PCR or antigen testing)</a:t>
            </a:r>
          </a:p>
          <a:p>
            <a:pPr marL="457200" indent="-457200" algn="l">
              <a:buFont typeface="+mj-lt"/>
              <a:buAutoNum type="arabicParenR"/>
            </a:pPr>
            <a:r>
              <a:rPr lang="en-US" sz="2400" b="0" i="0" dirty="0">
                <a:effectLst/>
              </a:rPr>
              <a:t>Residents of the </a:t>
            </a:r>
            <a:r>
              <a:rPr lang="en-US" sz="2400" b="1" dirty="0"/>
              <a:t>S</a:t>
            </a:r>
            <a:r>
              <a:rPr lang="en-US" sz="2400" b="1" i="0" dirty="0">
                <a:effectLst/>
              </a:rPr>
              <a:t>tate of Washington</a:t>
            </a:r>
          </a:p>
          <a:p>
            <a:pPr marL="457200" indent="-457200" algn="l">
              <a:buFont typeface="+mj-lt"/>
              <a:buAutoNum type="arabicParenR"/>
            </a:pPr>
            <a:r>
              <a:rPr lang="en-US" sz="2400" b="0" i="0" dirty="0">
                <a:effectLst/>
              </a:rPr>
              <a:t>Individuals aged </a:t>
            </a:r>
            <a:r>
              <a:rPr lang="en-US" sz="2400" b="1" i="0" dirty="0">
                <a:effectLst/>
              </a:rPr>
              <a:t>18 to 65 years old</a:t>
            </a:r>
          </a:p>
          <a:p>
            <a:pPr marL="457200" indent="-457200" algn="l">
              <a:buFont typeface="+mj-lt"/>
              <a:buAutoNum type="arabicParenR"/>
            </a:pPr>
            <a:r>
              <a:rPr lang="en-US" sz="2400" b="0" i="0" dirty="0">
                <a:effectLst/>
              </a:rPr>
              <a:t>The timeframe for eligibility spans </a:t>
            </a:r>
            <a:r>
              <a:rPr lang="en-US" sz="2400" b="1" i="0" dirty="0">
                <a:effectLst/>
              </a:rPr>
              <a:t>from January 20, 2020, to July 31, 2023</a:t>
            </a:r>
          </a:p>
        </p:txBody>
      </p:sp>
      <p:sp>
        <p:nvSpPr>
          <p:cNvPr id="3" name="Title 2">
            <a:extLst>
              <a:ext uri="{FF2B5EF4-FFF2-40B4-BE49-F238E27FC236}">
                <a16:creationId xmlns:a16="http://schemas.microsoft.com/office/drawing/2014/main" id="{9293B815-3A3C-F859-930D-F7DE36D780E8}"/>
              </a:ext>
            </a:extLst>
          </p:cNvPr>
          <p:cNvSpPr>
            <a:spLocks noGrp="1"/>
          </p:cNvSpPr>
          <p:nvPr>
            <p:ph type="title"/>
          </p:nvPr>
        </p:nvSpPr>
        <p:spPr/>
        <p:txBody>
          <a:bodyPr>
            <a:noAutofit/>
          </a:bodyPr>
          <a:lstStyle/>
          <a:p>
            <a:r>
              <a:rPr lang="en-US" sz="4000" b="1" i="0">
                <a:effectLst/>
                <a:latin typeface="Calibri Light"/>
                <a:cs typeface="Calibri Light"/>
              </a:rPr>
              <a:t>Eligibility </a:t>
            </a:r>
            <a:r>
              <a:rPr lang="en-US" sz="4000" b="1">
                <a:latin typeface="Calibri Light"/>
                <a:cs typeface="Calibri Light"/>
              </a:rPr>
              <a:t>C</a:t>
            </a:r>
            <a:r>
              <a:rPr lang="en-US" sz="4000" b="1" i="0">
                <a:effectLst/>
                <a:latin typeface="Calibri Light"/>
                <a:cs typeface="Calibri Light"/>
              </a:rPr>
              <a:t>riteria</a:t>
            </a:r>
            <a:endParaRPr lang="en-US" sz="4000" b="1">
              <a:latin typeface="Calibri Light"/>
              <a:cs typeface="Calibri Light"/>
            </a:endParaRPr>
          </a:p>
        </p:txBody>
      </p:sp>
    </p:spTree>
    <p:extLst>
      <p:ext uri="{BB962C8B-B14F-4D97-AF65-F5344CB8AC3E}">
        <p14:creationId xmlns:p14="http://schemas.microsoft.com/office/powerpoint/2010/main" val="234918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431267" y="388362"/>
            <a:ext cx="11329465" cy="482030"/>
          </a:xfrm>
        </p:spPr>
        <p:txBody>
          <a:bodyPr>
            <a:noAutofit/>
          </a:bodyPr>
          <a:lstStyle/>
          <a:p>
            <a:r>
              <a:rPr lang="en-US" sz="4000" b="1" i="0" dirty="0">
                <a:solidFill>
                  <a:srgbClr val="000000"/>
                </a:solidFill>
                <a:effectLst/>
                <a:latin typeface="Calibri Light"/>
                <a:cs typeface="Calibri Light"/>
              </a:rPr>
              <a:t>Completeness increased more for industry codes</a:t>
            </a:r>
            <a:endParaRPr lang="en-US" sz="4000" b="1" dirty="0">
              <a:latin typeface="Calibri Light"/>
              <a:cs typeface="Calibri Light"/>
            </a:endParaRPr>
          </a:p>
        </p:txBody>
      </p:sp>
      <p:grpSp>
        <p:nvGrpSpPr>
          <p:cNvPr id="8" name="Group 7">
            <a:extLst>
              <a:ext uri="{FF2B5EF4-FFF2-40B4-BE49-F238E27FC236}">
                <a16:creationId xmlns:a16="http://schemas.microsoft.com/office/drawing/2014/main" id="{3298A9F5-7B9C-85AA-95DA-7FB563CF217F}"/>
              </a:ext>
            </a:extLst>
          </p:cNvPr>
          <p:cNvGrpSpPr/>
          <p:nvPr/>
        </p:nvGrpSpPr>
        <p:grpSpPr>
          <a:xfrm>
            <a:off x="1915335" y="1324996"/>
            <a:ext cx="8821169" cy="5144642"/>
            <a:chOff x="1900481" y="1324996"/>
            <a:chExt cx="7775886" cy="5144642"/>
          </a:xfrm>
        </p:grpSpPr>
        <p:graphicFrame>
          <p:nvGraphicFramePr>
            <p:cNvPr id="9" name="Chart 8">
              <a:extLst>
                <a:ext uri="{FF2B5EF4-FFF2-40B4-BE49-F238E27FC236}">
                  <a16:creationId xmlns:a16="http://schemas.microsoft.com/office/drawing/2014/main" id="{E97762B0-E82C-8881-38D3-4E124A3ABEBB}"/>
                </a:ext>
              </a:extLst>
            </p:cNvPr>
            <p:cNvGraphicFramePr/>
            <p:nvPr>
              <p:extLst>
                <p:ext uri="{D42A27DB-BD31-4B8C-83A1-F6EECF244321}">
                  <p14:modId xmlns:p14="http://schemas.microsoft.com/office/powerpoint/2010/main" val="697023007"/>
                </p:ext>
              </p:extLst>
            </p:nvPr>
          </p:nvGraphicFramePr>
          <p:xfrm>
            <a:off x="1900481" y="1694503"/>
            <a:ext cx="7775886" cy="477513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CEA5DACB-8658-421F-2C10-6AD075D40669}"/>
                </a:ext>
              </a:extLst>
            </p:cNvPr>
            <p:cNvSpPr txBox="1"/>
            <p:nvPr/>
          </p:nvSpPr>
          <p:spPr>
            <a:xfrm>
              <a:off x="2975313" y="3697262"/>
              <a:ext cx="1582832" cy="92333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+10.6%</a:t>
              </a:r>
            </a:p>
            <a:p>
              <a:pPr algn="ctr"/>
              <a:r>
                <a:rPr lang="en-US" dirty="0">
                  <a:cs typeface="Calibri"/>
                </a:rPr>
                <a:t>Added=</a:t>
              </a:r>
              <a:r>
                <a:rPr lang="en-US" b="1" dirty="0">
                  <a:cs typeface="Calibri"/>
                </a:rPr>
                <a:t>24,641</a:t>
              </a:r>
            </a:p>
            <a:p>
              <a:pPr algn="ctr"/>
              <a:r>
                <a:rPr lang="en-US" dirty="0">
                  <a:cs typeface="Calibri"/>
                </a:rPr>
                <a:t>Lost=1,165</a:t>
              </a:r>
            </a:p>
          </p:txBody>
        </p:sp>
        <p:sp>
          <p:nvSpPr>
            <p:cNvPr id="5" name="TextBox 4">
              <a:extLst>
                <a:ext uri="{FF2B5EF4-FFF2-40B4-BE49-F238E27FC236}">
                  <a16:creationId xmlns:a16="http://schemas.microsoft.com/office/drawing/2014/main" id="{66B60BA2-DEF0-6EEB-3712-27952C06EB89}"/>
                </a:ext>
              </a:extLst>
            </p:cNvPr>
            <p:cNvSpPr txBox="1"/>
            <p:nvPr/>
          </p:nvSpPr>
          <p:spPr>
            <a:xfrm>
              <a:off x="5788424" y="3697262"/>
              <a:ext cx="1582832" cy="92333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+2.0%</a:t>
              </a:r>
              <a:endParaRPr lang="en-US" b="1" dirty="0"/>
            </a:p>
            <a:p>
              <a:pPr algn="ctr"/>
              <a:r>
                <a:rPr lang="en-US" dirty="0">
                  <a:cs typeface="Calibri"/>
                </a:rPr>
                <a:t>Added=</a:t>
              </a:r>
              <a:r>
                <a:rPr lang="en-US" b="1" dirty="0">
                  <a:cs typeface="Calibri"/>
                </a:rPr>
                <a:t>6,231</a:t>
              </a:r>
            </a:p>
            <a:p>
              <a:pPr algn="ctr"/>
              <a:r>
                <a:rPr lang="en-US" dirty="0">
                  <a:cs typeface="Calibri"/>
                </a:rPr>
                <a:t>Lost=1,791</a:t>
              </a:r>
            </a:p>
          </p:txBody>
        </p:sp>
        <p:sp>
          <p:nvSpPr>
            <p:cNvPr id="4" name="TextBox 3">
              <a:extLst>
                <a:ext uri="{FF2B5EF4-FFF2-40B4-BE49-F238E27FC236}">
                  <a16:creationId xmlns:a16="http://schemas.microsoft.com/office/drawing/2014/main" id="{0EDA8815-8E84-C807-CAFD-9CCD7854E578}"/>
                </a:ext>
              </a:extLst>
            </p:cNvPr>
            <p:cNvSpPr txBox="1"/>
            <p:nvPr/>
          </p:nvSpPr>
          <p:spPr>
            <a:xfrm>
              <a:off x="2619207" y="1338027"/>
              <a:ext cx="2768159" cy="523220"/>
            </a:xfrm>
            <a:prstGeom prst="rect">
              <a:avLst/>
            </a:prstGeom>
            <a:noFill/>
          </p:spPr>
          <p:txBody>
            <a:bodyPr wrap="square" rtlCol="0">
              <a:spAutoFit/>
            </a:bodyPr>
            <a:lstStyle/>
            <a:p>
              <a:pPr algn="ctr"/>
              <a:r>
                <a:rPr lang="en-US" sz="2800" b="1" dirty="0">
                  <a:solidFill>
                    <a:schemeClr val="accent1">
                      <a:lumMod val="75000"/>
                    </a:schemeClr>
                  </a:solidFill>
                </a:rPr>
                <a:t>Industry</a:t>
              </a:r>
              <a:endParaRPr lang="en-US" sz="2800" dirty="0">
                <a:solidFill>
                  <a:schemeClr val="accent1">
                    <a:lumMod val="75000"/>
                  </a:schemeClr>
                </a:solidFill>
              </a:endParaRPr>
            </a:p>
          </p:txBody>
        </p:sp>
        <p:sp>
          <p:nvSpPr>
            <p:cNvPr id="6" name="TextBox 5">
              <a:extLst>
                <a:ext uri="{FF2B5EF4-FFF2-40B4-BE49-F238E27FC236}">
                  <a16:creationId xmlns:a16="http://schemas.microsoft.com/office/drawing/2014/main" id="{CB01CF9B-F1CA-4CA1-A60D-536CFF103BEE}"/>
                </a:ext>
              </a:extLst>
            </p:cNvPr>
            <p:cNvSpPr txBox="1"/>
            <p:nvPr/>
          </p:nvSpPr>
          <p:spPr>
            <a:xfrm>
              <a:off x="5503121" y="1324996"/>
              <a:ext cx="2331380" cy="523220"/>
            </a:xfrm>
            <a:prstGeom prst="rect">
              <a:avLst/>
            </a:prstGeom>
            <a:noFill/>
          </p:spPr>
          <p:txBody>
            <a:bodyPr wrap="square" rtlCol="0">
              <a:spAutoFit/>
            </a:bodyPr>
            <a:lstStyle/>
            <a:p>
              <a:pPr algn="ctr"/>
              <a:r>
                <a:rPr lang="en-US" sz="2800" b="1" dirty="0">
                  <a:solidFill>
                    <a:schemeClr val="accent6">
                      <a:lumMod val="75000"/>
                    </a:schemeClr>
                  </a:solidFill>
                </a:rPr>
                <a:t>Occupation</a:t>
              </a:r>
              <a:endParaRPr lang="en-US" sz="2800" dirty="0">
                <a:solidFill>
                  <a:schemeClr val="accent6">
                    <a:lumMod val="75000"/>
                  </a:schemeClr>
                </a:solidFill>
              </a:endParaRPr>
            </a:p>
          </p:txBody>
        </p:sp>
      </p:grpSp>
    </p:spTree>
    <p:extLst>
      <p:ext uri="{BB962C8B-B14F-4D97-AF65-F5344CB8AC3E}">
        <p14:creationId xmlns:p14="http://schemas.microsoft.com/office/powerpoint/2010/main" val="39226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431267" y="388362"/>
            <a:ext cx="11329465" cy="482030"/>
          </a:xfrm>
        </p:spPr>
        <p:txBody>
          <a:bodyPr>
            <a:noAutofit/>
          </a:bodyPr>
          <a:lstStyle/>
          <a:p>
            <a:r>
              <a:rPr lang="en-US" sz="4000" b="1" i="0" dirty="0">
                <a:solidFill>
                  <a:srgbClr val="000000"/>
                </a:solidFill>
                <a:effectLst/>
                <a:latin typeface="Calibri Light"/>
                <a:cs typeface="Calibri Light"/>
              </a:rPr>
              <a:t>Accuracy increased more for industry codes</a:t>
            </a:r>
            <a:endParaRPr lang="en-US" sz="4000" b="1" dirty="0">
              <a:latin typeface="Calibri Light"/>
              <a:cs typeface="Calibri Light"/>
            </a:endParaRPr>
          </a:p>
        </p:txBody>
      </p:sp>
      <p:grpSp>
        <p:nvGrpSpPr>
          <p:cNvPr id="8" name="Group 7">
            <a:extLst>
              <a:ext uri="{FF2B5EF4-FFF2-40B4-BE49-F238E27FC236}">
                <a16:creationId xmlns:a16="http://schemas.microsoft.com/office/drawing/2014/main" id="{3298A9F5-7B9C-85AA-95DA-7FB563CF217F}"/>
              </a:ext>
            </a:extLst>
          </p:cNvPr>
          <p:cNvGrpSpPr/>
          <p:nvPr/>
        </p:nvGrpSpPr>
        <p:grpSpPr>
          <a:xfrm>
            <a:off x="1685414" y="1338027"/>
            <a:ext cx="8821169" cy="5131611"/>
            <a:chOff x="1900481" y="1338027"/>
            <a:chExt cx="7775886" cy="5131611"/>
          </a:xfrm>
        </p:grpSpPr>
        <p:graphicFrame>
          <p:nvGraphicFramePr>
            <p:cNvPr id="9" name="Chart 8">
              <a:extLst>
                <a:ext uri="{FF2B5EF4-FFF2-40B4-BE49-F238E27FC236}">
                  <a16:creationId xmlns:a16="http://schemas.microsoft.com/office/drawing/2014/main" id="{E97762B0-E82C-8881-38D3-4E124A3ABEBB}"/>
                </a:ext>
              </a:extLst>
            </p:cNvPr>
            <p:cNvGraphicFramePr/>
            <p:nvPr>
              <p:extLst>
                <p:ext uri="{D42A27DB-BD31-4B8C-83A1-F6EECF244321}">
                  <p14:modId xmlns:p14="http://schemas.microsoft.com/office/powerpoint/2010/main" val="2008433743"/>
                </p:ext>
              </p:extLst>
            </p:nvPr>
          </p:nvGraphicFramePr>
          <p:xfrm>
            <a:off x="1900481" y="1694503"/>
            <a:ext cx="7775886" cy="477513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EDA8815-8E84-C807-CAFD-9CCD7854E578}"/>
                </a:ext>
              </a:extLst>
            </p:cNvPr>
            <p:cNvSpPr txBox="1"/>
            <p:nvPr/>
          </p:nvSpPr>
          <p:spPr>
            <a:xfrm>
              <a:off x="2734962" y="1338027"/>
              <a:ext cx="2768159" cy="523220"/>
            </a:xfrm>
            <a:prstGeom prst="rect">
              <a:avLst/>
            </a:prstGeom>
            <a:noFill/>
          </p:spPr>
          <p:txBody>
            <a:bodyPr wrap="square" rtlCol="0">
              <a:spAutoFit/>
            </a:bodyPr>
            <a:lstStyle/>
            <a:p>
              <a:pPr algn="ctr"/>
              <a:r>
                <a:rPr lang="en-US" sz="2800" b="1" dirty="0">
                  <a:solidFill>
                    <a:schemeClr val="accent1">
                      <a:lumMod val="75000"/>
                    </a:schemeClr>
                  </a:solidFill>
                </a:rPr>
                <a:t>Industry</a:t>
              </a:r>
              <a:endParaRPr lang="en-US" sz="2800" dirty="0">
                <a:solidFill>
                  <a:schemeClr val="accent1">
                    <a:lumMod val="75000"/>
                  </a:schemeClr>
                </a:solidFill>
              </a:endParaRPr>
            </a:p>
          </p:txBody>
        </p:sp>
        <p:sp>
          <p:nvSpPr>
            <p:cNvPr id="6" name="TextBox 5">
              <a:extLst>
                <a:ext uri="{FF2B5EF4-FFF2-40B4-BE49-F238E27FC236}">
                  <a16:creationId xmlns:a16="http://schemas.microsoft.com/office/drawing/2014/main" id="{CB01CF9B-F1CA-4CA1-A60D-536CFF103BEE}"/>
                </a:ext>
              </a:extLst>
            </p:cNvPr>
            <p:cNvSpPr txBox="1"/>
            <p:nvPr/>
          </p:nvSpPr>
          <p:spPr>
            <a:xfrm>
              <a:off x="5608258" y="1338027"/>
              <a:ext cx="2331380" cy="523220"/>
            </a:xfrm>
            <a:prstGeom prst="rect">
              <a:avLst/>
            </a:prstGeom>
            <a:noFill/>
          </p:spPr>
          <p:txBody>
            <a:bodyPr wrap="square" rtlCol="0">
              <a:spAutoFit/>
            </a:bodyPr>
            <a:lstStyle/>
            <a:p>
              <a:pPr algn="ctr"/>
              <a:r>
                <a:rPr lang="en-US" sz="2800" b="1" dirty="0">
                  <a:solidFill>
                    <a:schemeClr val="accent6">
                      <a:lumMod val="75000"/>
                    </a:schemeClr>
                  </a:solidFill>
                </a:rPr>
                <a:t>Occupation</a:t>
              </a:r>
              <a:endParaRPr lang="en-US" sz="2800" dirty="0">
                <a:solidFill>
                  <a:schemeClr val="accent6">
                    <a:lumMod val="75000"/>
                  </a:schemeClr>
                </a:solidFill>
              </a:endParaRPr>
            </a:p>
          </p:txBody>
        </p:sp>
      </p:grpSp>
    </p:spTree>
    <p:extLst>
      <p:ext uri="{BB962C8B-B14F-4D97-AF65-F5344CB8AC3E}">
        <p14:creationId xmlns:p14="http://schemas.microsoft.com/office/powerpoint/2010/main" val="49592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821A38A-A9EF-331B-690E-E23E451CB691}"/>
              </a:ext>
            </a:extLst>
          </p:cNvPr>
          <p:cNvGrpSpPr/>
          <p:nvPr/>
        </p:nvGrpSpPr>
        <p:grpSpPr>
          <a:xfrm>
            <a:off x="463491" y="1535673"/>
            <a:ext cx="5632509" cy="4767301"/>
            <a:chOff x="463491" y="1535673"/>
            <a:chExt cx="5632509" cy="4767301"/>
          </a:xfrm>
        </p:grpSpPr>
        <p:pic>
          <p:nvPicPr>
            <p:cNvPr id="11" name="Picture 10" descr="A graph with a number of numbers&#10;&#10;Description automatically generated with medium confidence">
              <a:extLst>
                <a:ext uri="{FF2B5EF4-FFF2-40B4-BE49-F238E27FC236}">
                  <a16:creationId xmlns:a16="http://schemas.microsoft.com/office/drawing/2014/main" id="{06153E0D-2235-4CC7-8F48-FC13042DD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91" y="1535673"/>
              <a:ext cx="5632509" cy="4767301"/>
            </a:xfrm>
            <a:prstGeom prst="rect">
              <a:avLst/>
            </a:prstGeom>
          </p:spPr>
        </p:pic>
        <p:sp>
          <p:nvSpPr>
            <p:cNvPr id="17" name="TextBox 16">
              <a:extLst>
                <a:ext uri="{FF2B5EF4-FFF2-40B4-BE49-F238E27FC236}">
                  <a16:creationId xmlns:a16="http://schemas.microsoft.com/office/drawing/2014/main" id="{95502C94-4F45-44FB-13B2-3C2B74070C30}"/>
                </a:ext>
              </a:extLst>
            </p:cNvPr>
            <p:cNvSpPr txBox="1"/>
            <p:nvPr/>
          </p:nvSpPr>
          <p:spPr>
            <a:xfrm>
              <a:off x="4597341" y="3244334"/>
              <a:ext cx="876300" cy="369332"/>
            </a:xfrm>
            <a:prstGeom prst="rect">
              <a:avLst/>
            </a:prstGeom>
            <a:noFill/>
          </p:spPr>
          <p:txBody>
            <a:bodyPr wrap="square" rtlCol="0">
              <a:spAutoFit/>
            </a:bodyPr>
            <a:lstStyle/>
            <a:p>
              <a:r>
                <a:rPr lang="en-US" b="1">
                  <a:solidFill>
                    <a:srgbClr val="5084B3"/>
                  </a:solidFill>
                </a:rPr>
                <a:t>68.7%</a:t>
              </a:r>
            </a:p>
          </p:txBody>
        </p:sp>
        <p:sp>
          <p:nvSpPr>
            <p:cNvPr id="18" name="TextBox 17">
              <a:extLst>
                <a:ext uri="{FF2B5EF4-FFF2-40B4-BE49-F238E27FC236}">
                  <a16:creationId xmlns:a16="http://schemas.microsoft.com/office/drawing/2014/main" id="{73D9DF36-FA84-CAF9-D03F-CDAB74CDEC1C}"/>
                </a:ext>
              </a:extLst>
            </p:cNvPr>
            <p:cNvSpPr txBox="1"/>
            <p:nvPr/>
          </p:nvSpPr>
          <p:spPr>
            <a:xfrm>
              <a:off x="2785243" y="3919323"/>
              <a:ext cx="876300" cy="369332"/>
            </a:xfrm>
            <a:prstGeom prst="rect">
              <a:avLst/>
            </a:prstGeom>
            <a:noFill/>
          </p:spPr>
          <p:txBody>
            <a:bodyPr wrap="square" rtlCol="0">
              <a:spAutoFit/>
            </a:bodyPr>
            <a:lstStyle/>
            <a:p>
              <a:r>
                <a:rPr lang="en-US" b="1">
                  <a:solidFill>
                    <a:srgbClr val="5084B3"/>
                  </a:solidFill>
                </a:rPr>
                <a:t>31.3%</a:t>
              </a:r>
            </a:p>
          </p:txBody>
        </p:sp>
      </p:grpSp>
      <p:grpSp>
        <p:nvGrpSpPr>
          <p:cNvPr id="20" name="Group 19">
            <a:extLst>
              <a:ext uri="{FF2B5EF4-FFF2-40B4-BE49-F238E27FC236}">
                <a16:creationId xmlns:a16="http://schemas.microsoft.com/office/drawing/2014/main" id="{A29EF9DC-7180-6119-1462-34608360C270}"/>
              </a:ext>
            </a:extLst>
          </p:cNvPr>
          <p:cNvGrpSpPr/>
          <p:nvPr/>
        </p:nvGrpSpPr>
        <p:grpSpPr>
          <a:xfrm>
            <a:off x="6125552" y="1535674"/>
            <a:ext cx="5632509" cy="4767301"/>
            <a:chOff x="6125552" y="1535674"/>
            <a:chExt cx="5632509" cy="4767301"/>
          </a:xfrm>
        </p:grpSpPr>
        <p:pic>
          <p:nvPicPr>
            <p:cNvPr id="6" name="Picture 5" descr="A graph with green and white lines&#10;&#10;Description automatically generated">
              <a:extLst>
                <a:ext uri="{FF2B5EF4-FFF2-40B4-BE49-F238E27FC236}">
                  <a16:creationId xmlns:a16="http://schemas.microsoft.com/office/drawing/2014/main" id="{6CBAFAA2-D1CB-25CE-DE80-5C148C698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552" y="1535674"/>
              <a:ext cx="5632509" cy="4767301"/>
            </a:xfrm>
            <a:prstGeom prst="rect">
              <a:avLst/>
            </a:prstGeom>
          </p:spPr>
        </p:pic>
        <p:sp>
          <p:nvSpPr>
            <p:cNvPr id="12" name="TextBox 11">
              <a:extLst>
                <a:ext uri="{FF2B5EF4-FFF2-40B4-BE49-F238E27FC236}">
                  <a16:creationId xmlns:a16="http://schemas.microsoft.com/office/drawing/2014/main" id="{07D237F2-38E8-3869-74A8-9B31E302292D}"/>
                </a:ext>
              </a:extLst>
            </p:cNvPr>
            <p:cNvSpPr txBox="1"/>
            <p:nvPr/>
          </p:nvSpPr>
          <p:spPr>
            <a:xfrm>
              <a:off x="10229850" y="3244334"/>
              <a:ext cx="876300" cy="369332"/>
            </a:xfrm>
            <a:prstGeom prst="rect">
              <a:avLst/>
            </a:prstGeom>
            <a:noFill/>
          </p:spPr>
          <p:txBody>
            <a:bodyPr wrap="square" rtlCol="0">
              <a:spAutoFit/>
            </a:bodyPr>
            <a:lstStyle/>
            <a:p>
              <a:r>
                <a:rPr lang="en-US" b="1">
                  <a:solidFill>
                    <a:srgbClr val="7DA860"/>
                  </a:solidFill>
                </a:rPr>
                <a:t>74.2%</a:t>
              </a:r>
            </a:p>
          </p:txBody>
        </p:sp>
        <p:sp>
          <p:nvSpPr>
            <p:cNvPr id="13" name="TextBox 12">
              <a:extLst>
                <a:ext uri="{FF2B5EF4-FFF2-40B4-BE49-F238E27FC236}">
                  <a16:creationId xmlns:a16="http://schemas.microsoft.com/office/drawing/2014/main" id="{6F1AD7BF-9884-BC20-F056-58A0182152C7}"/>
                </a:ext>
              </a:extLst>
            </p:cNvPr>
            <p:cNvSpPr txBox="1"/>
            <p:nvPr/>
          </p:nvSpPr>
          <p:spPr>
            <a:xfrm>
              <a:off x="8204358" y="3919323"/>
              <a:ext cx="876300" cy="369332"/>
            </a:xfrm>
            <a:prstGeom prst="rect">
              <a:avLst/>
            </a:prstGeom>
            <a:noFill/>
          </p:spPr>
          <p:txBody>
            <a:bodyPr wrap="square" rtlCol="0">
              <a:spAutoFit/>
            </a:bodyPr>
            <a:lstStyle/>
            <a:p>
              <a:r>
                <a:rPr lang="en-US" b="1">
                  <a:solidFill>
                    <a:srgbClr val="7DA860"/>
                  </a:solidFill>
                </a:rPr>
                <a:t>25.8%</a:t>
              </a:r>
            </a:p>
          </p:txBody>
        </p:sp>
      </p:grpSp>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35094" y="390201"/>
            <a:ext cx="12180916" cy="482030"/>
          </a:xfrm>
        </p:spPr>
        <p:txBody>
          <a:bodyPr>
            <a:noAutofit/>
          </a:bodyPr>
          <a:lstStyle/>
          <a:p>
            <a:r>
              <a:rPr lang="en-US" sz="4000" b="1" dirty="0">
                <a:solidFill>
                  <a:srgbClr val="000000"/>
                </a:solidFill>
                <a:latin typeface="Calibri Light"/>
                <a:cs typeface="Calibri Light"/>
              </a:rPr>
              <a:t>Majority of newly added codes were accurate </a:t>
            </a:r>
            <a:br>
              <a:rPr lang="en-US" sz="4000" b="1" dirty="0">
                <a:solidFill>
                  <a:srgbClr val="000000"/>
                </a:solidFill>
                <a:latin typeface="Calibri Light"/>
                <a:cs typeface="Calibri Light"/>
              </a:rPr>
            </a:br>
            <a:r>
              <a:rPr lang="en-US" sz="4000" b="1" dirty="0">
                <a:solidFill>
                  <a:srgbClr val="000000"/>
                </a:solidFill>
                <a:latin typeface="Calibri Light"/>
                <a:cs typeface="Calibri Light"/>
              </a:rPr>
              <a:t>(&gt;0.6 threshold)</a:t>
            </a:r>
            <a:endParaRPr lang="en-US" sz="4000" b="1" dirty="0">
              <a:latin typeface="Calibri Light"/>
              <a:cs typeface="Calibri Light"/>
            </a:endParaRPr>
          </a:p>
        </p:txBody>
      </p:sp>
      <p:sp>
        <p:nvSpPr>
          <p:cNvPr id="14" name="TextBox 13">
            <a:extLst>
              <a:ext uri="{FF2B5EF4-FFF2-40B4-BE49-F238E27FC236}">
                <a16:creationId xmlns:a16="http://schemas.microsoft.com/office/drawing/2014/main" id="{0D1B8E92-4B58-6E87-3349-002031866606}"/>
              </a:ext>
            </a:extLst>
          </p:cNvPr>
          <p:cNvSpPr txBox="1"/>
          <p:nvPr/>
        </p:nvSpPr>
        <p:spPr>
          <a:xfrm>
            <a:off x="885524" y="1535673"/>
            <a:ext cx="4675737" cy="523220"/>
          </a:xfrm>
          <a:prstGeom prst="rect">
            <a:avLst/>
          </a:prstGeom>
          <a:noFill/>
        </p:spPr>
        <p:txBody>
          <a:bodyPr wrap="square" rtlCol="0">
            <a:spAutoFit/>
          </a:bodyPr>
          <a:lstStyle/>
          <a:p>
            <a:pPr algn="r"/>
            <a:r>
              <a:rPr lang="en-US" sz="2800" b="1" dirty="0">
                <a:solidFill>
                  <a:schemeClr val="accent1">
                    <a:lumMod val="75000"/>
                  </a:schemeClr>
                </a:solidFill>
              </a:rPr>
              <a:t>Added Industry </a:t>
            </a:r>
            <a:r>
              <a:rPr lang="en-US" sz="2800" dirty="0">
                <a:solidFill>
                  <a:schemeClr val="accent1">
                    <a:lumMod val="75000"/>
                  </a:schemeClr>
                </a:solidFill>
              </a:rPr>
              <a:t>(n=24,641)</a:t>
            </a:r>
          </a:p>
        </p:txBody>
      </p:sp>
      <p:sp>
        <p:nvSpPr>
          <p:cNvPr id="15" name="TextBox 14">
            <a:extLst>
              <a:ext uri="{FF2B5EF4-FFF2-40B4-BE49-F238E27FC236}">
                <a16:creationId xmlns:a16="http://schemas.microsoft.com/office/drawing/2014/main" id="{B97E56E3-B0C4-1F27-C154-5AC116493497}"/>
              </a:ext>
            </a:extLst>
          </p:cNvPr>
          <p:cNvSpPr txBox="1"/>
          <p:nvPr/>
        </p:nvSpPr>
        <p:spPr>
          <a:xfrm>
            <a:off x="6870186" y="1535673"/>
            <a:ext cx="4451633" cy="523220"/>
          </a:xfrm>
          <a:prstGeom prst="rect">
            <a:avLst/>
          </a:prstGeom>
          <a:noFill/>
        </p:spPr>
        <p:txBody>
          <a:bodyPr wrap="square" rtlCol="0">
            <a:spAutoFit/>
          </a:bodyPr>
          <a:lstStyle/>
          <a:p>
            <a:pPr algn="r"/>
            <a:r>
              <a:rPr lang="en-US" sz="2800" b="1" dirty="0">
                <a:solidFill>
                  <a:schemeClr val="accent6">
                    <a:lumMod val="75000"/>
                  </a:schemeClr>
                </a:solidFill>
              </a:rPr>
              <a:t>Added Occupation </a:t>
            </a:r>
            <a:r>
              <a:rPr lang="en-US" sz="2800" dirty="0">
                <a:solidFill>
                  <a:schemeClr val="accent6">
                    <a:lumMod val="75000"/>
                  </a:schemeClr>
                </a:solidFill>
              </a:rPr>
              <a:t>(n=6,231)</a:t>
            </a:r>
          </a:p>
        </p:txBody>
      </p:sp>
    </p:spTree>
    <p:extLst>
      <p:ext uri="{BB962C8B-B14F-4D97-AF65-F5344CB8AC3E}">
        <p14:creationId xmlns:p14="http://schemas.microsoft.com/office/powerpoint/2010/main" val="192075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11084" y="697555"/>
            <a:ext cx="12180916" cy="482030"/>
          </a:xfrm>
        </p:spPr>
        <p:txBody>
          <a:bodyPr>
            <a:noAutofit/>
          </a:bodyPr>
          <a:lstStyle/>
          <a:p>
            <a:r>
              <a:rPr lang="en-US" sz="4000" b="1" dirty="0">
                <a:solidFill>
                  <a:srgbClr val="000000"/>
                </a:solidFill>
                <a:latin typeface="Calibri Light"/>
                <a:cs typeface="Calibri Light"/>
              </a:rPr>
              <a:t>Imputation was a valuable strategy</a:t>
            </a:r>
            <a:endParaRPr lang="en-US" sz="4000" b="1" dirty="0">
              <a:latin typeface="Calibri Light"/>
              <a:cs typeface="Calibri Light"/>
            </a:endParaRPr>
          </a:p>
        </p:txBody>
      </p:sp>
      <p:sp>
        <p:nvSpPr>
          <p:cNvPr id="5" name="TextBox 4">
            <a:extLst>
              <a:ext uri="{FF2B5EF4-FFF2-40B4-BE49-F238E27FC236}">
                <a16:creationId xmlns:a16="http://schemas.microsoft.com/office/drawing/2014/main" id="{A05C6D4E-A759-5818-1EB4-B6203E881B40}"/>
              </a:ext>
            </a:extLst>
          </p:cNvPr>
          <p:cNvSpPr txBox="1"/>
          <p:nvPr/>
        </p:nvSpPr>
        <p:spPr>
          <a:xfrm>
            <a:off x="1543264" y="1782216"/>
            <a:ext cx="9105472" cy="2893100"/>
          </a:xfrm>
          <a:prstGeom prst="rect">
            <a:avLst/>
          </a:prstGeom>
          <a:noFill/>
        </p:spPr>
        <p:txBody>
          <a:bodyPr wrap="square">
            <a:spAutoFit/>
          </a:bodyPr>
          <a:lstStyle/>
          <a:p>
            <a:pPr marL="342900" indent="-342900" algn="l">
              <a:buClr>
                <a:srgbClr val="33CCCC"/>
              </a:buClr>
              <a:buFont typeface="Wingdings" panose="05000000000000000000" pitchFamily="2" charset="2"/>
              <a:buChar char="v"/>
            </a:pPr>
            <a:r>
              <a:rPr lang="en-US" sz="2600" b="0" i="0" dirty="0">
                <a:solidFill>
                  <a:srgbClr val="0D0D0D"/>
                </a:solidFill>
                <a:effectLst/>
              </a:rPr>
              <a:t>Imputing missing data from relevant work information contributed to:</a:t>
            </a:r>
          </a:p>
          <a:p>
            <a:pPr marL="1257300" lvl="2" indent="-342900">
              <a:buClr>
                <a:srgbClr val="33CCCC"/>
              </a:buClr>
              <a:buFont typeface="Wingdings" panose="05000000000000000000" pitchFamily="2" charset="2"/>
              <a:buChar char="Ø"/>
            </a:pPr>
            <a:r>
              <a:rPr lang="en-US" sz="2600" b="1" i="0" dirty="0">
                <a:solidFill>
                  <a:srgbClr val="0D0D0D"/>
                </a:solidFill>
                <a:effectLst/>
              </a:rPr>
              <a:t>95.2%</a:t>
            </a:r>
            <a:r>
              <a:rPr lang="en-US" sz="2600" b="0" i="0" dirty="0">
                <a:solidFill>
                  <a:srgbClr val="0D0D0D"/>
                </a:solidFill>
                <a:effectLst/>
              </a:rPr>
              <a:t> (N=23,469) of new industry codes </a:t>
            </a:r>
          </a:p>
          <a:p>
            <a:pPr marL="1257300" lvl="2" indent="-342900">
              <a:buClr>
                <a:srgbClr val="33CCCC"/>
              </a:buClr>
              <a:buFont typeface="Wingdings" panose="05000000000000000000" pitchFamily="2" charset="2"/>
              <a:buChar char="Ø"/>
            </a:pPr>
            <a:r>
              <a:rPr lang="en-US" sz="2600" b="1" i="0" dirty="0">
                <a:solidFill>
                  <a:srgbClr val="0D0D0D"/>
                </a:solidFill>
                <a:effectLst/>
              </a:rPr>
              <a:t>80.2% </a:t>
            </a:r>
            <a:r>
              <a:rPr lang="en-US" sz="2600" b="0" i="0" dirty="0">
                <a:solidFill>
                  <a:srgbClr val="0D0D0D"/>
                </a:solidFill>
                <a:effectLst/>
              </a:rPr>
              <a:t>(N=4,994) of new occupation codes</a:t>
            </a:r>
          </a:p>
          <a:p>
            <a:pPr marL="800100" lvl="1" indent="-342900">
              <a:buClr>
                <a:srgbClr val="33CCCC"/>
              </a:buClr>
              <a:buFont typeface="Wingdings" panose="05000000000000000000" pitchFamily="2" charset="2"/>
              <a:buChar char="Ø"/>
            </a:pPr>
            <a:endParaRPr lang="en-US" sz="2600" b="0" i="0" dirty="0">
              <a:solidFill>
                <a:srgbClr val="0D0D0D"/>
              </a:solidFill>
              <a:effectLst/>
            </a:endParaRPr>
          </a:p>
          <a:p>
            <a:pPr marL="342900" indent="-342900" algn="l">
              <a:buClr>
                <a:srgbClr val="33CCCC"/>
              </a:buClr>
              <a:buFont typeface="Wingdings" panose="05000000000000000000" pitchFamily="2" charset="2"/>
              <a:buChar char="v"/>
            </a:pPr>
            <a:r>
              <a:rPr lang="en-US" sz="2600" b="0" i="0" dirty="0">
                <a:solidFill>
                  <a:srgbClr val="0D0D0D"/>
                </a:solidFill>
                <a:effectLst/>
              </a:rPr>
              <a:t>Percentage of cases lacking both industry and occupation codes decreased from </a:t>
            </a:r>
            <a:r>
              <a:rPr lang="en-US" sz="2600" b="1" i="0" dirty="0">
                <a:solidFill>
                  <a:srgbClr val="0D0D0D"/>
                </a:solidFill>
                <a:effectLst/>
              </a:rPr>
              <a:t>7.2%</a:t>
            </a:r>
            <a:r>
              <a:rPr lang="en-US" sz="2600" b="0" i="0" dirty="0">
                <a:solidFill>
                  <a:srgbClr val="0D0D0D"/>
                </a:solidFill>
                <a:effectLst/>
              </a:rPr>
              <a:t> (N=16,009) to </a:t>
            </a:r>
            <a:r>
              <a:rPr lang="en-US" sz="2600" b="1" i="0" dirty="0">
                <a:solidFill>
                  <a:srgbClr val="0D0D0D"/>
                </a:solidFill>
                <a:effectLst/>
              </a:rPr>
              <a:t>2.7% </a:t>
            </a:r>
            <a:r>
              <a:rPr lang="en-US" sz="2600" b="0" i="0" dirty="0">
                <a:solidFill>
                  <a:srgbClr val="0D0D0D"/>
                </a:solidFill>
                <a:effectLst/>
              </a:rPr>
              <a:t>(N=5,594)</a:t>
            </a:r>
          </a:p>
        </p:txBody>
      </p:sp>
    </p:spTree>
    <p:extLst>
      <p:ext uri="{BB962C8B-B14F-4D97-AF65-F5344CB8AC3E}">
        <p14:creationId xmlns:p14="http://schemas.microsoft.com/office/powerpoint/2010/main" val="40752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11084" y="688374"/>
            <a:ext cx="12180916" cy="482030"/>
          </a:xfrm>
        </p:spPr>
        <p:txBody>
          <a:bodyPr>
            <a:noAutofit/>
          </a:bodyPr>
          <a:lstStyle/>
          <a:p>
            <a:r>
              <a:rPr lang="en-US" sz="4000" b="1" dirty="0">
                <a:solidFill>
                  <a:srgbClr val="000000"/>
                </a:solidFill>
                <a:latin typeface="Calibri Light"/>
                <a:cs typeface="Calibri Light"/>
              </a:rPr>
              <a:t>What did we learn?</a:t>
            </a:r>
            <a:endParaRPr lang="en-US" sz="4000" b="1" dirty="0">
              <a:latin typeface="Calibri Light"/>
              <a:cs typeface="Calibri Light"/>
            </a:endParaRPr>
          </a:p>
        </p:txBody>
      </p:sp>
      <p:sp>
        <p:nvSpPr>
          <p:cNvPr id="5" name="TextBox 4">
            <a:extLst>
              <a:ext uri="{FF2B5EF4-FFF2-40B4-BE49-F238E27FC236}">
                <a16:creationId xmlns:a16="http://schemas.microsoft.com/office/drawing/2014/main" id="{A05C6D4E-A759-5818-1EB4-B6203E881B40}"/>
              </a:ext>
            </a:extLst>
          </p:cNvPr>
          <p:cNvSpPr txBox="1"/>
          <p:nvPr/>
        </p:nvSpPr>
        <p:spPr>
          <a:xfrm>
            <a:off x="959788" y="1632687"/>
            <a:ext cx="10465499" cy="4154984"/>
          </a:xfrm>
          <a:prstGeom prst="rect">
            <a:avLst/>
          </a:prstGeom>
          <a:noFill/>
        </p:spPr>
        <p:txBody>
          <a:bodyPr wrap="square">
            <a:spAutoFit/>
          </a:bodyPr>
          <a:lstStyle/>
          <a:p>
            <a:pPr marL="457200" indent="-457200" algn="l">
              <a:buClr>
                <a:srgbClr val="33CCCC"/>
              </a:buClr>
              <a:buFont typeface="Wingdings" panose="05000000000000000000" pitchFamily="2" charset="2"/>
              <a:buChar char="ü"/>
            </a:pPr>
            <a:r>
              <a:rPr lang="en-US" sz="2400" dirty="0">
                <a:solidFill>
                  <a:srgbClr val="0D0D0D"/>
                </a:solidFill>
                <a:latin typeface="Calibri"/>
                <a:cs typeface="Calibri"/>
              </a:rPr>
              <a:t>Systematic data cleaning &amp; standardization</a:t>
            </a:r>
            <a:r>
              <a:rPr lang="en-US" sz="2400" b="0" i="0" dirty="0">
                <a:solidFill>
                  <a:srgbClr val="0D0D0D"/>
                </a:solidFill>
                <a:effectLst/>
                <a:latin typeface="Calibri"/>
                <a:cs typeface="Calibri"/>
              </a:rPr>
              <a:t> was effective in improving completeness of I&amp;O coded data quality</a:t>
            </a:r>
          </a:p>
          <a:p>
            <a:pPr marL="457200" indent="-457200" algn="l">
              <a:buClr>
                <a:srgbClr val="33CCCC"/>
              </a:buClr>
              <a:buFont typeface="Wingdings" panose="05000000000000000000" pitchFamily="2" charset="2"/>
              <a:buChar char="ü"/>
            </a:pPr>
            <a:endParaRPr lang="en-US" sz="2400" dirty="0">
              <a:solidFill>
                <a:srgbClr val="0D0D0D"/>
              </a:solidFill>
              <a:latin typeface="Calibri"/>
              <a:cs typeface="Calibri"/>
            </a:endParaRPr>
          </a:p>
          <a:p>
            <a:pPr marL="457200" indent="-457200" algn="l">
              <a:buClr>
                <a:srgbClr val="33CCCC"/>
              </a:buClr>
              <a:buFont typeface="Wingdings" panose="05000000000000000000" pitchFamily="2" charset="2"/>
              <a:buChar char="ü"/>
            </a:pPr>
            <a:r>
              <a:rPr lang="en-US" sz="2400" b="0" i="0" dirty="0">
                <a:solidFill>
                  <a:srgbClr val="0D0D0D"/>
                </a:solidFill>
                <a:effectLst/>
                <a:latin typeface="Calibri"/>
                <a:cs typeface="Calibri"/>
              </a:rPr>
              <a:t>Improvements were greater for industry vs occupation codes</a:t>
            </a:r>
          </a:p>
          <a:p>
            <a:pPr algn="l">
              <a:buClr>
                <a:srgbClr val="33CCCC"/>
              </a:buClr>
            </a:pPr>
            <a:endParaRPr lang="en-US" sz="2400" b="0" i="0" dirty="0">
              <a:solidFill>
                <a:srgbClr val="0D0D0D"/>
              </a:solidFill>
              <a:effectLst/>
              <a:latin typeface="Calibri"/>
              <a:cs typeface="Calibri"/>
            </a:endParaRPr>
          </a:p>
          <a:p>
            <a:pPr marL="457200" indent="-457200" algn="l">
              <a:buClr>
                <a:srgbClr val="33CCCC"/>
              </a:buClr>
              <a:buFont typeface="Wingdings" panose="05000000000000000000" pitchFamily="2" charset="2"/>
              <a:buChar char="ü"/>
            </a:pPr>
            <a:r>
              <a:rPr lang="en-US" sz="2400" b="0" i="0" dirty="0">
                <a:solidFill>
                  <a:srgbClr val="0D0D0D"/>
                </a:solidFill>
                <a:effectLst/>
                <a:latin typeface="Calibri"/>
                <a:cs typeface="Calibri"/>
              </a:rPr>
              <a:t>Imputing missing data from work information was a helpful technique</a:t>
            </a:r>
          </a:p>
          <a:p>
            <a:pPr algn="l">
              <a:buClr>
                <a:srgbClr val="33CCCC"/>
              </a:buClr>
            </a:pPr>
            <a:endParaRPr lang="en-US" sz="2400" b="0" i="0" dirty="0">
              <a:solidFill>
                <a:srgbClr val="0D0D0D"/>
              </a:solidFill>
              <a:effectLst/>
              <a:latin typeface="Calibri"/>
              <a:cs typeface="Calibri"/>
            </a:endParaRPr>
          </a:p>
          <a:p>
            <a:pPr marL="457200" indent="-457200" algn="l">
              <a:buClr>
                <a:srgbClr val="33CCCC"/>
              </a:buClr>
              <a:buFont typeface="Wingdings" panose="05000000000000000000" pitchFamily="2" charset="2"/>
              <a:buChar char="ü"/>
            </a:pPr>
            <a:r>
              <a:rPr lang="en-US" sz="2400" dirty="0">
                <a:solidFill>
                  <a:srgbClr val="0D0D0D"/>
                </a:solidFill>
                <a:latin typeface="Calibri"/>
                <a:cs typeface="Calibri"/>
              </a:rPr>
              <a:t>As always, quality of cleaned d</a:t>
            </a:r>
            <a:r>
              <a:rPr lang="en-US" sz="2400" b="0" i="0" dirty="0">
                <a:solidFill>
                  <a:srgbClr val="0D0D0D"/>
                </a:solidFill>
                <a:effectLst/>
                <a:latin typeface="Calibri"/>
                <a:cs typeface="Calibri"/>
              </a:rPr>
              <a:t>ata is limited by quality of the source data</a:t>
            </a:r>
          </a:p>
          <a:p>
            <a:pPr marL="457200" indent="-457200" algn="l">
              <a:buClr>
                <a:srgbClr val="33CCCC"/>
              </a:buClr>
              <a:buFont typeface="Wingdings" panose="05000000000000000000" pitchFamily="2" charset="2"/>
              <a:buChar char="ü"/>
            </a:pPr>
            <a:endParaRPr lang="en-US" sz="2400" b="0" i="0" dirty="0">
              <a:solidFill>
                <a:srgbClr val="0D0D0D"/>
              </a:solidFill>
              <a:effectLst/>
              <a:latin typeface="Calibri"/>
              <a:cs typeface="Calibri"/>
            </a:endParaRPr>
          </a:p>
          <a:p>
            <a:pPr marL="457200" indent="-457200" algn="l">
              <a:buClr>
                <a:srgbClr val="33CCCC"/>
              </a:buClr>
              <a:buFont typeface="Wingdings" panose="05000000000000000000" pitchFamily="2" charset="2"/>
              <a:buChar char="ü"/>
            </a:pPr>
            <a:r>
              <a:rPr lang="en-US" sz="2400" b="0" i="0" dirty="0">
                <a:solidFill>
                  <a:srgbClr val="0D0D0D"/>
                </a:solidFill>
                <a:effectLst/>
                <a:latin typeface="Calibri"/>
                <a:cs typeface="Calibri"/>
              </a:rPr>
              <a:t>Automated process saves person-time, can improve timeliness of I&amp;O data for real-time analysis, and is adaptable to additional diseases</a:t>
            </a:r>
          </a:p>
        </p:txBody>
      </p:sp>
    </p:spTree>
    <p:extLst>
      <p:ext uri="{BB962C8B-B14F-4D97-AF65-F5344CB8AC3E}">
        <p14:creationId xmlns:p14="http://schemas.microsoft.com/office/powerpoint/2010/main" val="2481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1497027" y="1952664"/>
            <a:ext cx="8997978" cy="3384182"/>
          </a:xfrm>
        </p:spPr>
        <p:txBody>
          <a:bodyPr vert="horz" lIns="91440" tIns="45720" rIns="91440" bIns="45720" rtlCol="0" anchor="t">
            <a:noAutofit/>
          </a:bodyPr>
          <a:lstStyle/>
          <a:p>
            <a:pPr marL="514350" indent="-514350">
              <a:buFont typeface="+mj-lt"/>
              <a:buAutoNum type="arabicPeriod"/>
            </a:pPr>
            <a:r>
              <a:rPr lang="en-US" sz="2800" dirty="0">
                <a:latin typeface="Calibri"/>
                <a:cs typeface="Calibri"/>
              </a:rPr>
              <a:t>Why is Industry &amp; Occupation (I&amp;O) data important?</a:t>
            </a:r>
          </a:p>
          <a:p>
            <a:pPr marL="514350" indent="-514350">
              <a:buFont typeface="+mj-lt"/>
              <a:buAutoNum type="arabicPeriod"/>
            </a:pPr>
            <a:r>
              <a:rPr lang="en-US" sz="2800" dirty="0">
                <a:latin typeface="Calibri"/>
                <a:cs typeface="Calibri"/>
              </a:rPr>
              <a:t>What is I&amp;O coding?</a:t>
            </a:r>
          </a:p>
          <a:p>
            <a:pPr marL="514350" indent="-514350">
              <a:buFont typeface="+mj-lt"/>
              <a:buAutoNum type="arabicPeriod"/>
            </a:pPr>
            <a:r>
              <a:rPr lang="en-US" sz="2800" dirty="0">
                <a:latin typeface="Calibri"/>
                <a:cs typeface="Calibri"/>
              </a:rPr>
              <a:t>Why and how did we implement automated standardized data cleaning?</a:t>
            </a:r>
          </a:p>
          <a:p>
            <a:pPr marL="514350" indent="-514350">
              <a:buFont typeface="+mj-lt"/>
              <a:buAutoNum type="arabicPeriod"/>
            </a:pPr>
            <a:r>
              <a:rPr lang="en-US" sz="2800" dirty="0">
                <a:latin typeface="Calibri"/>
                <a:cs typeface="Calibri"/>
              </a:rPr>
              <a:t>What was the impact on quality of I&amp;O coded data?</a:t>
            </a:r>
          </a:p>
          <a:p>
            <a:pPr marL="514350" indent="-514350">
              <a:buFont typeface="+mj-lt"/>
              <a:buAutoNum type="arabicPeriod"/>
            </a:pPr>
            <a:r>
              <a:rPr lang="en-US" sz="2800" dirty="0">
                <a:latin typeface="Calibri"/>
                <a:cs typeface="Calibri"/>
              </a:rPr>
              <a:t>What did we learn?</a:t>
            </a:r>
          </a:p>
          <a:p>
            <a:endParaRPr lang="en-US" sz="2800" dirty="0">
              <a:latin typeface="Calibri"/>
              <a:cs typeface="Calibri"/>
            </a:endParaRPr>
          </a:p>
        </p:txBody>
      </p:sp>
      <p:sp>
        <p:nvSpPr>
          <p:cNvPr id="3" name="Title 2"/>
          <p:cNvSpPr>
            <a:spLocks noGrp="1"/>
          </p:cNvSpPr>
          <p:nvPr>
            <p:ph type="title"/>
          </p:nvPr>
        </p:nvSpPr>
        <p:spPr/>
        <p:txBody>
          <a:bodyPr>
            <a:normAutofit fontScale="90000"/>
          </a:bodyPr>
          <a:lstStyle/>
          <a:p>
            <a:r>
              <a:rPr lang="en-US" sz="4400" b="1" dirty="0"/>
              <a:t>Roadmap</a:t>
            </a:r>
            <a:endParaRPr lang="en-US" b="1" dirty="0"/>
          </a:p>
        </p:txBody>
      </p:sp>
    </p:spTree>
    <p:extLst>
      <p:ext uri="{BB962C8B-B14F-4D97-AF65-F5344CB8AC3E}">
        <p14:creationId xmlns:p14="http://schemas.microsoft.com/office/powerpoint/2010/main" val="182521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11084" y="688374"/>
            <a:ext cx="12180916" cy="482030"/>
          </a:xfrm>
        </p:spPr>
        <p:txBody>
          <a:bodyPr>
            <a:noAutofit/>
          </a:bodyPr>
          <a:lstStyle/>
          <a:p>
            <a:r>
              <a:rPr lang="en-US" sz="4000" b="1">
                <a:solidFill>
                  <a:srgbClr val="000000"/>
                </a:solidFill>
                <a:latin typeface="Calibri Light"/>
                <a:cs typeface="Calibri Light"/>
              </a:rPr>
              <a:t>Acknowledgements</a:t>
            </a:r>
            <a:endParaRPr lang="en-US" sz="4000" b="1">
              <a:latin typeface="Calibri Light"/>
              <a:cs typeface="Calibri Light"/>
            </a:endParaRPr>
          </a:p>
        </p:txBody>
      </p:sp>
      <p:sp>
        <p:nvSpPr>
          <p:cNvPr id="5" name="TextBox 4">
            <a:extLst>
              <a:ext uri="{FF2B5EF4-FFF2-40B4-BE49-F238E27FC236}">
                <a16:creationId xmlns:a16="http://schemas.microsoft.com/office/drawing/2014/main" id="{A05C6D4E-A759-5818-1EB4-B6203E881B40}"/>
              </a:ext>
            </a:extLst>
          </p:cNvPr>
          <p:cNvSpPr txBox="1"/>
          <p:nvPr/>
        </p:nvSpPr>
        <p:spPr>
          <a:xfrm>
            <a:off x="602683" y="1717363"/>
            <a:ext cx="10670630" cy="3416320"/>
          </a:xfrm>
          <a:prstGeom prst="rect">
            <a:avLst/>
          </a:prstGeom>
          <a:noFill/>
        </p:spPr>
        <p:txBody>
          <a:bodyPr wrap="square" lIns="91440" tIns="45720" rIns="91440" bIns="45720" anchor="t">
            <a:spAutoFit/>
          </a:bodyPr>
          <a:lstStyle/>
          <a:p>
            <a:pPr algn="l">
              <a:buClr>
                <a:srgbClr val="33CCCC"/>
              </a:buClr>
            </a:pPr>
            <a:r>
              <a:rPr lang="en-US" sz="2400" b="0" i="0">
                <a:solidFill>
                  <a:srgbClr val="0D0D0D"/>
                </a:solidFill>
                <a:effectLst/>
                <a:latin typeface="Calibri"/>
                <a:cs typeface="Calibri"/>
              </a:rPr>
              <a:t>WA DOH </a:t>
            </a:r>
            <a:r>
              <a:rPr lang="en-US" sz="2400">
                <a:solidFill>
                  <a:srgbClr val="0D0D0D"/>
                </a:solidFill>
                <a:latin typeface="Calibri"/>
                <a:cs typeface="Calibri"/>
              </a:rPr>
              <a:t>project team:</a:t>
            </a:r>
            <a:endParaRPr lang="en-US" sz="2400" b="0" i="0">
              <a:solidFill>
                <a:srgbClr val="0D0D0D"/>
              </a:solidFill>
              <a:effectLst/>
              <a:latin typeface="Calibri"/>
              <a:cs typeface="Calibri"/>
            </a:endParaRPr>
          </a:p>
          <a:p>
            <a:pPr marL="457200" indent="-457200">
              <a:buClr>
                <a:srgbClr val="33CCCC"/>
              </a:buClr>
              <a:buFont typeface="Wingdings" panose="05000000000000000000" pitchFamily="2" charset="2"/>
              <a:buChar char="v"/>
            </a:pPr>
            <a:r>
              <a:rPr lang="en-US" sz="2400">
                <a:solidFill>
                  <a:srgbClr val="0D0D0D"/>
                </a:solidFill>
                <a:latin typeface="Calibri"/>
                <a:cs typeface="Calibri"/>
              </a:rPr>
              <a:t>Chunyi Wu, </a:t>
            </a:r>
            <a:r>
              <a:rPr lang="en-US" sz="2400">
                <a:solidFill>
                  <a:srgbClr val="000000"/>
                </a:solidFill>
                <a:latin typeface="Calibri"/>
                <a:cs typeface="Calibri"/>
              </a:rPr>
              <a:t>PhD, MPH, </a:t>
            </a:r>
            <a:r>
              <a:rPr lang="en-US" sz="2400">
                <a:solidFill>
                  <a:srgbClr val="0D0D0D"/>
                </a:solidFill>
                <a:latin typeface="Calibri"/>
                <a:cs typeface="Calibri"/>
              </a:rPr>
              <a:t>Data Integration Epidemiologist</a:t>
            </a:r>
          </a:p>
          <a:p>
            <a:pPr marL="457200" indent="-457200">
              <a:buClr>
                <a:srgbClr val="33CCCC"/>
              </a:buClr>
              <a:buFont typeface="Wingdings" panose="05000000000000000000" pitchFamily="2" charset="2"/>
              <a:buChar char="v"/>
            </a:pPr>
            <a:r>
              <a:rPr lang="en-US" sz="2400" b="0" i="0">
                <a:solidFill>
                  <a:srgbClr val="0D0D0D"/>
                </a:solidFill>
                <a:effectLst/>
                <a:latin typeface="Calibri"/>
                <a:cs typeface="Calibri"/>
              </a:rPr>
              <a:t>Cheri Levenson, </a:t>
            </a:r>
            <a:r>
              <a:rPr lang="en-US" sz="2400">
                <a:solidFill>
                  <a:srgbClr val="000000"/>
                </a:solidFill>
                <a:latin typeface="Calibri"/>
                <a:cs typeface="Calibri"/>
              </a:rPr>
              <a:t>MPA, LSSBB, </a:t>
            </a:r>
            <a:r>
              <a:rPr lang="en-US" sz="2400" b="0" i="0">
                <a:solidFill>
                  <a:srgbClr val="0D0D0D"/>
                </a:solidFill>
                <a:effectLst/>
                <a:latin typeface="Calibri"/>
                <a:cs typeface="Calibri"/>
              </a:rPr>
              <a:t>Industry &amp; Occupation </a:t>
            </a:r>
            <a:r>
              <a:rPr lang="en-US" sz="2400">
                <a:solidFill>
                  <a:srgbClr val="0D0D0D"/>
                </a:solidFill>
                <a:latin typeface="Calibri"/>
                <a:cs typeface="Calibri"/>
              </a:rPr>
              <a:t>Epidemiologist </a:t>
            </a:r>
            <a:endParaRPr lang="en-US" sz="2400" b="0" i="0">
              <a:solidFill>
                <a:srgbClr val="0D0D0D"/>
              </a:solidFill>
              <a:effectLst/>
              <a:latin typeface="Calibri"/>
              <a:cs typeface="Calibri"/>
            </a:endParaRPr>
          </a:p>
          <a:p>
            <a:pPr marL="457200" indent="-457200">
              <a:buClr>
                <a:srgbClr val="33CCCC"/>
              </a:buClr>
              <a:buFont typeface="Wingdings" panose="05000000000000000000" pitchFamily="2" charset="2"/>
              <a:buChar char="v"/>
            </a:pPr>
            <a:r>
              <a:rPr lang="en-US" sz="2400" b="0" i="0">
                <a:solidFill>
                  <a:srgbClr val="0D0D0D"/>
                </a:solidFill>
                <a:effectLst/>
                <a:latin typeface="Calibri"/>
                <a:cs typeface="Calibri"/>
              </a:rPr>
              <a:t>Philip Crain, </a:t>
            </a:r>
            <a:r>
              <a:rPr lang="en-US" sz="2400">
                <a:solidFill>
                  <a:srgbClr val="000000"/>
                </a:solidFill>
                <a:latin typeface="Calibri"/>
                <a:cs typeface="Calibri"/>
              </a:rPr>
              <a:t>MPH, </a:t>
            </a:r>
            <a:r>
              <a:rPr lang="en-US" sz="2400" b="0" i="0">
                <a:solidFill>
                  <a:srgbClr val="0D0D0D"/>
                </a:solidFill>
                <a:effectLst/>
                <a:latin typeface="Calibri"/>
                <a:cs typeface="Calibri"/>
              </a:rPr>
              <a:t>Data Integration </a:t>
            </a:r>
            <a:r>
              <a:rPr lang="en-US" sz="2400">
                <a:solidFill>
                  <a:srgbClr val="0D0D0D"/>
                </a:solidFill>
                <a:latin typeface="Calibri"/>
                <a:cs typeface="Calibri"/>
              </a:rPr>
              <a:t>Epidemiologist</a:t>
            </a:r>
            <a:endParaRPr lang="en-US" sz="2400" b="0" i="0">
              <a:solidFill>
                <a:srgbClr val="0D0D0D"/>
              </a:solidFill>
              <a:effectLst/>
              <a:latin typeface="Calibri"/>
              <a:cs typeface="Calibri"/>
            </a:endParaRPr>
          </a:p>
          <a:p>
            <a:pPr marL="457200" indent="-457200">
              <a:buClr>
                <a:srgbClr val="33CCCC"/>
              </a:buClr>
              <a:buFont typeface="Wingdings" panose="05000000000000000000" pitchFamily="2" charset="2"/>
              <a:buChar char="v"/>
            </a:pPr>
            <a:r>
              <a:rPr lang="en-US" sz="2400">
                <a:solidFill>
                  <a:srgbClr val="0D0D0D"/>
                </a:solidFill>
                <a:latin typeface="Calibri"/>
                <a:ea typeface="+mn-lt"/>
                <a:cs typeface="Calibri"/>
              </a:rPr>
              <a:t>Alex Cox, SM, Data Integration &amp; Quality Assurance Manager</a:t>
            </a:r>
            <a:endParaRPr lang="en-US" sz="2400" b="0" i="0">
              <a:solidFill>
                <a:srgbClr val="0D0D0D"/>
              </a:solidFill>
              <a:effectLst/>
              <a:latin typeface="Calibri"/>
              <a:cs typeface="Calibri"/>
            </a:endParaRPr>
          </a:p>
          <a:p>
            <a:pPr>
              <a:buClr>
                <a:srgbClr val="33CCCC"/>
              </a:buClr>
            </a:pPr>
            <a:endParaRPr lang="en-US" sz="2400">
              <a:solidFill>
                <a:srgbClr val="0D0D0D"/>
              </a:solidFill>
              <a:latin typeface="Calibri"/>
              <a:cs typeface="Calibri"/>
            </a:endParaRPr>
          </a:p>
          <a:p>
            <a:endParaRPr lang="en-US" sz="2400">
              <a:solidFill>
                <a:srgbClr val="0D0D0D"/>
              </a:solidFill>
              <a:latin typeface="Calibri"/>
              <a:cs typeface="Calibri"/>
            </a:endParaRPr>
          </a:p>
          <a:p>
            <a:pPr>
              <a:buClr>
                <a:srgbClr val="33CCCC"/>
              </a:buClr>
            </a:pPr>
            <a:r>
              <a:rPr lang="en-US" sz="2400">
                <a:solidFill>
                  <a:srgbClr val="0D0D0D"/>
                </a:solidFill>
                <a:latin typeface="Calibri"/>
                <a:cs typeface="Calibri"/>
              </a:rPr>
              <a:t>Local Health Jurisdiction &amp; WA DOH case investigators </a:t>
            </a:r>
          </a:p>
          <a:p>
            <a:pPr algn="l">
              <a:buClr>
                <a:srgbClr val="33CCCC"/>
              </a:buClr>
            </a:pPr>
            <a:endParaRPr lang="en-US" sz="2400" b="0" i="0">
              <a:solidFill>
                <a:srgbClr val="0D0D0D"/>
              </a:solidFill>
              <a:effectLst/>
              <a:latin typeface="Calibri"/>
              <a:cs typeface="Calibri"/>
            </a:endParaRPr>
          </a:p>
        </p:txBody>
      </p:sp>
      <p:pic>
        <p:nvPicPr>
          <p:cNvPr id="2" name="Picture 1" descr="Washington State Department of Health logo">
            <a:extLst>
              <a:ext uri="{FF2B5EF4-FFF2-40B4-BE49-F238E27FC236}">
                <a16:creationId xmlns:a16="http://schemas.microsoft.com/office/drawing/2014/main" id="{098B4E2F-A14B-1192-5A07-98974987F4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8967" y="1379126"/>
            <a:ext cx="3190350" cy="943568"/>
          </a:xfrm>
          <a:prstGeom prst="rect">
            <a:avLst/>
          </a:prstGeom>
          <a:noFill/>
          <a:ln>
            <a:noFill/>
          </a:ln>
        </p:spPr>
      </p:pic>
    </p:spTree>
    <p:extLst>
      <p:ext uri="{BB962C8B-B14F-4D97-AF65-F5344CB8AC3E}">
        <p14:creationId xmlns:p14="http://schemas.microsoft.com/office/powerpoint/2010/main" val="300734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8424-7A1E-5E82-532D-FB22E305E414}"/>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864EB49-06DE-E469-B20C-6CA88C098012}"/>
              </a:ext>
            </a:extLst>
          </p:cNvPr>
          <p:cNvSpPr>
            <a:spLocks noGrp="1"/>
          </p:cNvSpPr>
          <p:nvPr>
            <p:ph type="body" idx="1"/>
          </p:nvPr>
        </p:nvSpPr>
        <p:spPr>
          <a:xfrm>
            <a:off x="831850" y="4589463"/>
            <a:ext cx="10515600" cy="1974113"/>
          </a:xfrm>
        </p:spPr>
        <p:txBody>
          <a:bodyPr vert="horz" lIns="91440" tIns="45720" rIns="91440" bIns="45720" rtlCol="0" anchor="t">
            <a:normAutofit/>
          </a:bodyPr>
          <a:lstStyle/>
          <a:p>
            <a:pPr algn="r"/>
            <a:r>
              <a:rPr lang="en-US" sz="3600" dirty="0">
                <a:cs typeface="Calibri"/>
              </a:rPr>
              <a:t> </a:t>
            </a:r>
            <a:r>
              <a:rPr lang="en-US" dirty="0">
                <a:cs typeface="Calibri"/>
              </a:rPr>
              <a:t>       </a:t>
            </a:r>
            <a:endParaRPr lang="en-US" dirty="0"/>
          </a:p>
          <a:p>
            <a:pPr algn="r"/>
            <a:r>
              <a:rPr lang="en-US" dirty="0">
                <a:cs typeface="Calibri"/>
              </a:rPr>
              <a:t>Extraction                               </a:t>
            </a:r>
            <a:endParaRPr lang="en-US" dirty="0"/>
          </a:p>
          <a:p>
            <a:pPr algn="r"/>
            <a:r>
              <a:rPr lang="en-US" dirty="0">
                <a:cs typeface="Calibri"/>
              </a:rPr>
              <a:t>Transformation                               </a:t>
            </a:r>
          </a:p>
          <a:p>
            <a:pPr algn="r"/>
            <a:r>
              <a:rPr lang="en-US" dirty="0">
                <a:cs typeface="Calibri"/>
              </a:rPr>
              <a:t>Analysis:                              </a:t>
            </a:r>
            <a:endParaRPr lang="en-US" dirty="0">
              <a:ea typeface="+mn-lt"/>
              <a:cs typeface="+mn-lt"/>
            </a:endParaRPr>
          </a:p>
        </p:txBody>
      </p:sp>
      <p:pic>
        <p:nvPicPr>
          <p:cNvPr id="8" name="Picture 7" descr="A blue and white qr code&#10;&#10;Description automatically generated">
            <a:extLst>
              <a:ext uri="{FF2B5EF4-FFF2-40B4-BE49-F238E27FC236}">
                <a16:creationId xmlns:a16="http://schemas.microsoft.com/office/drawing/2014/main" id="{35DD48A7-6451-FF44-A1B0-02C8F6CAA65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10906" y="3960540"/>
            <a:ext cx="2737626" cy="2737626"/>
          </a:xfrm>
          <a:prstGeom prst="rect">
            <a:avLst/>
          </a:prstGeom>
        </p:spPr>
      </p:pic>
    </p:spTree>
    <p:extLst>
      <p:ext uri="{BB962C8B-B14F-4D97-AF65-F5344CB8AC3E}">
        <p14:creationId xmlns:p14="http://schemas.microsoft.com/office/powerpoint/2010/main" val="324343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61A4-3314-77E8-F38F-6B97E72664D3}"/>
              </a:ext>
            </a:extLst>
          </p:cNvPr>
          <p:cNvSpPr>
            <a:spLocks noGrp="1"/>
          </p:cNvSpPr>
          <p:nvPr>
            <p:ph type="title"/>
          </p:nvPr>
        </p:nvSpPr>
        <p:spPr/>
        <p:txBody>
          <a:bodyPr>
            <a:noAutofit/>
          </a:bodyPr>
          <a:lstStyle/>
          <a:p>
            <a:r>
              <a:rPr lang="en-US" sz="4000" b="1" dirty="0"/>
              <a:t>Occupation Cleaning &amp; Coding</a:t>
            </a:r>
          </a:p>
        </p:txBody>
      </p:sp>
      <p:sp>
        <p:nvSpPr>
          <p:cNvPr id="20" name="TextBox 19">
            <a:extLst>
              <a:ext uri="{FF2B5EF4-FFF2-40B4-BE49-F238E27FC236}">
                <a16:creationId xmlns:a16="http://schemas.microsoft.com/office/drawing/2014/main" id="{83F37653-1F8B-2AA8-A9B6-F82772796C33}"/>
              </a:ext>
            </a:extLst>
          </p:cNvPr>
          <p:cNvSpPr txBox="1"/>
          <p:nvPr/>
        </p:nvSpPr>
        <p:spPr>
          <a:xfrm>
            <a:off x="1313974" y="1935364"/>
            <a:ext cx="2000903" cy="400110"/>
          </a:xfrm>
          <a:prstGeom prst="rect">
            <a:avLst/>
          </a:prstGeom>
          <a:noFill/>
        </p:spPr>
        <p:txBody>
          <a:bodyPr wrap="square" rtlCol="0">
            <a:spAutoFit/>
          </a:bodyPr>
          <a:lstStyle/>
          <a:p>
            <a:pPr algn="ctr"/>
            <a:r>
              <a:rPr lang="en-US" sz="2000">
                <a:solidFill>
                  <a:srgbClr val="2699BB"/>
                </a:solidFill>
              </a:rPr>
              <a:t>Original Values</a:t>
            </a:r>
          </a:p>
        </p:txBody>
      </p:sp>
      <p:sp>
        <p:nvSpPr>
          <p:cNvPr id="21" name="TextBox 20">
            <a:extLst>
              <a:ext uri="{FF2B5EF4-FFF2-40B4-BE49-F238E27FC236}">
                <a16:creationId xmlns:a16="http://schemas.microsoft.com/office/drawing/2014/main" id="{51009479-06F2-DEC8-6B43-7AEF9D0C628A}"/>
              </a:ext>
            </a:extLst>
          </p:cNvPr>
          <p:cNvSpPr txBox="1"/>
          <p:nvPr/>
        </p:nvSpPr>
        <p:spPr>
          <a:xfrm>
            <a:off x="3440855" y="1964767"/>
            <a:ext cx="2407499" cy="400110"/>
          </a:xfrm>
          <a:prstGeom prst="rect">
            <a:avLst/>
          </a:prstGeom>
          <a:noFill/>
        </p:spPr>
        <p:txBody>
          <a:bodyPr wrap="square" rtlCol="0">
            <a:spAutoFit/>
          </a:bodyPr>
          <a:lstStyle/>
          <a:p>
            <a:pPr algn="ctr"/>
            <a:r>
              <a:rPr lang="en-US" sz="2000">
                <a:solidFill>
                  <a:srgbClr val="2699BB"/>
                </a:solidFill>
              </a:rPr>
              <a:t>Cleaned Values</a:t>
            </a:r>
          </a:p>
        </p:txBody>
      </p:sp>
      <p:sp>
        <p:nvSpPr>
          <p:cNvPr id="22" name="TextBox 21">
            <a:extLst>
              <a:ext uri="{FF2B5EF4-FFF2-40B4-BE49-F238E27FC236}">
                <a16:creationId xmlns:a16="http://schemas.microsoft.com/office/drawing/2014/main" id="{C4768E6E-4666-7ABE-D683-791CB4AE3E24}"/>
              </a:ext>
            </a:extLst>
          </p:cNvPr>
          <p:cNvSpPr txBox="1"/>
          <p:nvPr/>
        </p:nvSpPr>
        <p:spPr>
          <a:xfrm>
            <a:off x="6038851" y="1971270"/>
            <a:ext cx="4752849" cy="400110"/>
          </a:xfrm>
          <a:prstGeom prst="rect">
            <a:avLst/>
          </a:prstGeom>
          <a:noFill/>
        </p:spPr>
        <p:txBody>
          <a:bodyPr wrap="square" rtlCol="0">
            <a:spAutoFit/>
          </a:bodyPr>
          <a:lstStyle/>
          <a:p>
            <a:pPr algn="ctr"/>
            <a:r>
              <a:rPr lang="en-US" sz="2000">
                <a:solidFill>
                  <a:srgbClr val="2699BB"/>
                </a:solidFill>
              </a:rPr>
              <a:t>Coded Values</a:t>
            </a:r>
          </a:p>
        </p:txBody>
      </p:sp>
      <p:sp>
        <p:nvSpPr>
          <p:cNvPr id="23" name="Right Brace 22">
            <a:extLst>
              <a:ext uri="{FF2B5EF4-FFF2-40B4-BE49-F238E27FC236}">
                <a16:creationId xmlns:a16="http://schemas.microsoft.com/office/drawing/2014/main" id="{6667B951-588F-2DE9-ABBD-4E38FFC38168}"/>
              </a:ext>
            </a:extLst>
          </p:cNvPr>
          <p:cNvSpPr/>
          <p:nvPr/>
        </p:nvSpPr>
        <p:spPr>
          <a:xfrm rot="16200000">
            <a:off x="2228062" y="1387932"/>
            <a:ext cx="172727" cy="2000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E3BB59CC-8E18-EBAB-7DD5-121CE08BE548}"/>
              </a:ext>
            </a:extLst>
          </p:cNvPr>
          <p:cNvSpPr/>
          <p:nvPr/>
        </p:nvSpPr>
        <p:spPr>
          <a:xfrm rot="16200000">
            <a:off x="4564429" y="1190822"/>
            <a:ext cx="160352" cy="24074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EF75CCD0-A17E-33E3-10C1-1048AB51AF9B}"/>
              </a:ext>
            </a:extLst>
          </p:cNvPr>
          <p:cNvSpPr/>
          <p:nvPr/>
        </p:nvSpPr>
        <p:spPr>
          <a:xfrm rot="16200000">
            <a:off x="8363479" y="-22608"/>
            <a:ext cx="167070" cy="4816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6" name="Picture 35">
            <a:extLst>
              <a:ext uri="{FF2B5EF4-FFF2-40B4-BE49-F238E27FC236}">
                <a16:creationId xmlns:a16="http://schemas.microsoft.com/office/drawing/2014/main" id="{992F4ADC-7584-89C8-4184-5FAEF94BD409}"/>
              </a:ext>
            </a:extLst>
          </p:cNvPr>
          <p:cNvPicPr>
            <a:picLocks noChangeAspect="1"/>
          </p:cNvPicPr>
          <p:nvPr/>
        </p:nvPicPr>
        <p:blipFill>
          <a:blip r:embed="rId3"/>
          <a:stretch>
            <a:fillRect/>
          </a:stretch>
        </p:blipFill>
        <p:spPr>
          <a:xfrm>
            <a:off x="1188294" y="2428135"/>
            <a:ext cx="9815411" cy="2408129"/>
          </a:xfrm>
          <a:prstGeom prst="rect">
            <a:avLst/>
          </a:prstGeom>
        </p:spPr>
      </p:pic>
    </p:spTree>
    <p:extLst>
      <p:ext uri="{BB962C8B-B14F-4D97-AF65-F5344CB8AC3E}">
        <p14:creationId xmlns:p14="http://schemas.microsoft.com/office/powerpoint/2010/main" val="364494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A789B7-275E-D32E-2A1D-9902DFF12DD0}"/>
              </a:ext>
            </a:extLst>
          </p:cNvPr>
          <p:cNvSpPr>
            <a:spLocks noGrp="1"/>
          </p:cNvSpPr>
          <p:nvPr>
            <p:ph type="title"/>
          </p:nvPr>
        </p:nvSpPr>
        <p:spPr/>
        <p:txBody>
          <a:bodyPr>
            <a:noAutofit/>
          </a:bodyPr>
          <a:lstStyle/>
          <a:p>
            <a:r>
              <a:rPr lang="en-US" sz="4000" b="1"/>
              <a:t>Changes in </a:t>
            </a:r>
            <a:r>
              <a:rPr lang="en-US" sz="4000" b="1" dirty="0"/>
              <a:t>d</a:t>
            </a:r>
            <a:r>
              <a:rPr lang="en-US" sz="4000" b="1"/>
              <a:t>istribution </a:t>
            </a:r>
            <a:r>
              <a:rPr lang="en-US" sz="4000" b="1" dirty="0"/>
              <a:t>of probability scores</a:t>
            </a:r>
          </a:p>
        </p:txBody>
      </p:sp>
      <p:pic>
        <p:nvPicPr>
          <p:cNvPr id="5" name="Picture 4" descr="A graph with lines and numbers&#10;&#10;Description automatically generated">
            <a:extLst>
              <a:ext uri="{FF2B5EF4-FFF2-40B4-BE49-F238E27FC236}">
                <a16:creationId xmlns:a16="http://schemas.microsoft.com/office/drawing/2014/main" id="{9D93894C-CBE5-FCD9-E491-6A32C6D89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298" y="1544490"/>
            <a:ext cx="4817165" cy="4817165"/>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9BAF0B25-6F41-59B0-E7C2-CDEFE3B09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992" y="1501134"/>
            <a:ext cx="4903878" cy="4903878"/>
          </a:xfrm>
          <a:prstGeom prst="rect">
            <a:avLst/>
          </a:prstGeom>
        </p:spPr>
      </p:pic>
      <p:sp>
        <p:nvSpPr>
          <p:cNvPr id="10" name="TextBox 9">
            <a:extLst>
              <a:ext uri="{FF2B5EF4-FFF2-40B4-BE49-F238E27FC236}">
                <a16:creationId xmlns:a16="http://schemas.microsoft.com/office/drawing/2014/main" id="{D967E136-4C09-0C17-974C-85E08B2F5804}"/>
              </a:ext>
            </a:extLst>
          </p:cNvPr>
          <p:cNvSpPr txBox="1"/>
          <p:nvPr/>
        </p:nvSpPr>
        <p:spPr>
          <a:xfrm>
            <a:off x="1139688" y="1355112"/>
            <a:ext cx="4675737" cy="523220"/>
          </a:xfrm>
          <a:prstGeom prst="rect">
            <a:avLst/>
          </a:prstGeom>
          <a:noFill/>
        </p:spPr>
        <p:txBody>
          <a:bodyPr wrap="square" rtlCol="0">
            <a:spAutoFit/>
          </a:bodyPr>
          <a:lstStyle/>
          <a:p>
            <a:pPr algn="ctr"/>
            <a:r>
              <a:rPr lang="en-US" sz="2800" b="1" dirty="0">
                <a:solidFill>
                  <a:schemeClr val="accent1">
                    <a:lumMod val="75000"/>
                  </a:schemeClr>
                </a:solidFill>
              </a:rPr>
              <a:t>Industry</a:t>
            </a:r>
            <a:endParaRPr lang="en-US" sz="2800" dirty="0">
              <a:solidFill>
                <a:schemeClr val="accent1">
                  <a:lumMod val="75000"/>
                </a:schemeClr>
              </a:solidFill>
            </a:endParaRPr>
          </a:p>
        </p:txBody>
      </p:sp>
      <p:sp>
        <p:nvSpPr>
          <p:cNvPr id="11" name="TextBox 10">
            <a:extLst>
              <a:ext uri="{FF2B5EF4-FFF2-40B4-BE49-F238E27FC236}">
                <a16:creationId xmlns:a16="http://schemas.microsoft.com/office/drawing/2014/main" id="{8F0CFD5B-52C2-765C-F049-412263347ED8}"/>
              </a:ext>
            </a:extLst>
          </p:cNvPr>
          <p:cNvSpPr txBox="1"/>
          <p:nvPr/>
        </p:nvSpPr>
        <p:spPr>
          <a:xfrm>
            <a:off x="6600679" y="1355112"/>
            <a:ext cx="4451633" cy="523220"/>
          </a:xfrm>
          <a:prstGeom prst="rect">
            <a:avLst/>
          </a:prstGeom>
          <a:noFill/>
        </p:spPr>
        <p:txBody>
          <a:bodyPr wrap="square" rtlCol="0">
            <a:spAutoFit/>
          </a:bodyPr>
          <a:lstStyle/>
          <a:p>
            <a:pPr algn="ctr"/>
            <a:r>
              <a:rPr lang="en-US" sz="2800" b="1" dirty="0">
                <a:solidFill>
                  <a:schemeClr val="accent6">
                    <a:lumMod val="75000"/>
                  </a:schemeClr>
                </a:solidFill>
              </a:rPr>
              <a:t>Occupation</a:t>
            </a:r>
            <a:endParaRPr lang="en-US" sz="2800" dirty="0">
              <a:solidFill>
                <a:schemeClr val="accent6">
                  <a:lumMod val="75000"/>
                </a:schemeClr>
              </a:solidFill>
            </a:endParaRPr>
          </a:p>
        </p:txBody>
      </p:sp>
      <p:sp>
        <p:nvSpPr>
          <p:cNvPr id="12" name="Arrow: Down 11">
            <a:extLst>
              <a:ext uri="{FF2B5EF4-FFF2-40B4-BE49-F238E27FC236}">
                <a16:creationId xmlns:a16="http://schemas.microsoft.com/office/drawing/2014/main" id="{E6051293-19FE-3426-9D87-83B0308C2C27}"/>
              </a:ext>
            </a:extLst>
          </p:cNvPr>
          <p:cNvSpPr/>
          <p:nvPr/>
        </p:nvSpPr>
        <p:spPr>
          <a:xfrm>
            <a:off x="1739348" y="4611757"/>
            <a:ext cx="149087" cy="725556"/>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763CAB1-7B9A-128F-9650-A37AB8BC656E}"/>
              </a:ext>
            </a:extLst>
          </p:cNvPr>
          <p:cNvSpPr txBox="1"/>
          <p:nvPr/>
        </p:nvSpPr>
        <p:spPr>
          <a:xfrm>
            <a:off x="1888435" y="4512870"/>
            <a:ext cx="2057400" cy="923330"/>
          </a:xfrm>
          <a:prstGeom prst="rect">
            <a:avLst/>
          </a:prstGeom>
          <a:noFill/>
        </p:spPr>
        <p:txBody>
          <a:bodyPr wrap="square" rtlCol="0">
            <a:spAutoFit/>
          </a:bodyPr>
          <a:lstStyle/>
          <a:p>
            <a:r>
              <a:rPr lang="en-US" dirty="0"/>
              <a:t>Drop in codes w/ insufficient information</a:t>
            </a:r>
          </a:p>
        </p:txBody>
      </p:sp>
      <p:sp>
        <p:nvSpPr>
          <p:cNvPr id="14" name="Arrow: Down 13">
            <a:extLst>
              <a:ext uri="{FF2B5EF4-FFF2-40B4-BE49-F238E27FC236}">
                <a16:creationId xmlns:a16="http://schemas.microsoft.com/office/drawing/2014/main" id="{2B7CA0B5-5D1B-35B5-B895-AB5A5A1FE9C4}"/>
              </a:ext>
            </a:extLst>
          </p:cNvPr>
          <p:cNvSpPr/>
          <p:nvPr/>
        </p:nvSpPr>
        <p:spPr>
          <a:xfrm>
            <a:off x="6792313" y="4867689"/>
            <a:ext cx="165652" cy="213691"/>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DBFD8851-383B-1A9C-76EE-FD165E8C0A41}"/>
              </a:ext>
            </a:extLst>
          </p:cNvPr>
          <p:cNvSpPr/>
          <p:nvPr/>
        </p:nvSpPr>
        <p:spPr>
          <a:xfrm>
            <a:off x="10247243" y="1553459"/>
            <a:ext cx="165652" cy="213691"/>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5674D63-9D2E-C729-CC73-DF8E05D7F17F}"/>
              </a:ext>
            </a:extLst>
          </p:cNvPr>
          <p:cNvSpPr/>
          <p:nvPr/>
        </p:nvSpPr>
        <p:spPr>
          <a:xfrm rot="10800000">
            <a:off x="5231295" y="1509876"/>
            <a:ext cx="165652" cy="213691"/>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C89340B-AA75-3841-FC6F-67A35EC7EC60}"/>
              </a:ext>
            </a:extLst>
          </p:cNvPr>
          <p:cNvSpPr txBox="1"/>
          <p:nvPr/>
        </p:nvSpPr>
        <p:spPr>
          <a:xfrm>
            <a:off x="9940" y="1636345"/>
            <a:ext cx="140138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Pre-enhancement</a:t>
            </a:r>
            <a:endParaRPr lang="en-US" sz="1400" dirty="0"/>
          </a:p>
        </p:txBody>
      </p:sp>
      <p:sp>
        <p:nvSpPr>
          <p:cNvPr id="18" name="TextBox 17">
            <a:extLst>
              <a:ext uri="{FF2B5EF4-FFF2-40B4-BE49-F238E27FC236}">
                <a16:creationId xmlns:a16="http://schemas.microsoft.com/office/drawing/2014/main" id="{5DE40316-F846-D47A-202A-525F8812E89C}"/>
              </a:ext>
            </a:extLst>
          </p:cNvPr>
          <p:cNvSpPr txBox="1"/>
          <p:nvPr/>
        </p:nvSpPr>
        <p:spPr>
          <a:xfrm>
            <a:off x="9940" y="1993918"/>
            <a:ext cx="1401388"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chemeClr val="accent1">
                    <a:lumMod val="75000"/>
                  </a:schemeClr>
                </a:solidFill>
              </a:rPr>
              <a:t>Post-enhancement</a:t>
            </a:r>
            <a:endParaRPr lang="en-US" dirty="0">
              <a:solidFill>
                <a:schemeClr val="accent1">
                  <a:lumMod val="75000"/>
                </a:schemeClr>
              </a:solidFill>
            </a:endParaRPr>
          </a:p>
        </p:txBody>
      </p:sp>
      <p:sp>
        <p:nvSpPr>
          <p:cNvPr id="19" name="TextBox 18">
            <a:extLst>
              <a:ext uri="{FF2B5EF4-FFF2-40B4-BE49-F238E27FC236}">
                <a16:creationId xmlns:a16="http://schemas.microsoft.com/office/drawing/2014/main" id="{EE77F8C1-6B38-699D-2AEA-8792086DF6DD}"/>
              </a:ext>
            </a:extLst>
          </p:cNvPr>
          <p:cNvSpPr txBox="1"/>
          <p:nvPr/>
        </p:nvSpPr>
        <p:spPr>
          <a:xfrm>
            <a:off x="10764077" y="1626321"/>
            <a:ext cx="139810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Pre-enhancement</a:t>
            </a:r>
            <a:endParaRPr lang="en-US" sz="1600" dirty="0"/>
          </a:p>
        </p:txBody>
      </p:sp>
      <p:sp>
        <p:nvSpPr>
          <p:cNvPr id="20" name="TextBox 19">
            <a:extLst>
              <a:ext uri="{FF2B5EF4-FFF2-40B4-BE49-F238E27FC236}">
                <a16:creationId xmlns:a16="http://schemas.microsoft.com/office/drawing/2014/main" id="{2266D043-ED50-CB98-3956-D85F93353855}"/>
              </a:ext>
            </a:extLst>
          </p:cNvPr>
          <p:cNvSpPr txBox="1"/>
          <p:nvPr/>
        </p:nvSpPr>
        <p:spPr>
          <a:xfrm>
            <a:off x="10764077" y="1970189"/>
            <a:ext cx="1398105"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a:solidFill>
                  <a:schemeClr val="accent6"/>
                </a:solidFill>
              </a:rPr>
              <a:t>Post-enhancement</a:t>
            </a:r>
            <a:endParaRPr lang="en-US" sz="1600" dirty="0">
              <a:solidFill>
                <a:schemeClr val="accent6"/>
              </a:solidFill>
            </a:endParaRPr>
          </a:p>
        </p:txBody>
      </p:sp>
    </p:spTree>
    <p:extLst>
      <p:ext uri="{BB962C8B-B14F-4D97-AF65-F5344CB8AC3E}">
        <p14:creationId xmlns:p14="http://schemas.microsoft.com/office/powerpoint/2010/main" val="26324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B9F552-4A64-7E92-0ACD-869635A60040}"/>
              </a:ext>
            </a:extLst>
          </p:cNvPr>
          <p:cNvSpPr>
            <a:spLocks noGrp="1"/>
          </p:cNvSpPr>
          <p:nvPr>
            <p:ph type="title"/>
          </p:nvPr>
        </p:nvSpPr>
        <p:spPr>
          <a:xfrm>
            <a:off x="11084" y="420615"/>
            <a:ext cx="12180916" cy="482030"/>
          </a:xfrm>
        </p:spPr>
        <p:txBody>
          <a:bodyPr>
            <a:noAutofit/>
          </a:bodyPr>
          <a:lstStyle/>
          <a:p>
            <a:r>
              <a:rPr lang="en-US" sz="4000" b="1" dirty="0"/>
              <a:t>Why is I&amp;O data important?</a:t>
            </a:r>
          </a:p>
        </p:txBody>
      </p:sp>
      <p:pic>
        <p:nvPicPr>
          <p:cNvPr id="4102" name="Picture 6" descr="Image result for Free Dental Stock Images">
            <a:extLst>
              <a:ext uri="{FF2B5EF4-FFF2-40B4-BE49-F238E27FC236}">
                <a16:creationId xmlns:a16="http://schemas.microsoft.com/office/drawing/2014/main" id="{7E0417D5-A552-4B4B-577E-7A8009071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42" y="3821826"/>
            <a:ext cx="3657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Free farm worker Stock Images">
            <a:extLst>
              <a:ext uri="{FF2B5EF4-FFF2-40B4-BE49-F238E27FC236}">
                <a16:creationId xmlns:a16="http://schemas.microsoft.com/office/drawing/2014/main" id="{47568A56-BA18-3D7E-BF72-F30D8570B6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713" y="3821826"/>
            <a:ext cx="36004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teacher stock image">
            <a:extLst>
              <a:ext uri="{FF2B5EF4-FFF2-40B4-BE49-F238E27FC236}">
                <a16:creationId xmlns:a16="http://schemas.microsoft.com/office/drawing/2014/main" id="{D5AF6B4E-F57B-A887-3BB0-F3A6F91A99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2245" y="1278815"/>
            <a:ext cx="340995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mage result for grocery worker stock image">
            <a:extLst>
              <a:ext uri="{FF2B5EF4-FFF2-40B4-BE49-F238E27FC236}">
                <a16:creationId xmlns:a16="http://schemas.microsoft.com/office/drawing/2014/main" id="{32992CD6-90D9-206C-6A6C-8823915B5F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9234" y="3821826"/>
            <a:ext cx="37147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Image result for desk worker stock image">
            <a:extLst>
              <a:ext uri="{FF2B5EF4-FFF2-40B4-BE49-F238E27FC236}">
                <a16:creationId xmlns:a16="http://schemas.microsoft.com/office/drawing/2014/main" id="{E858C441-2CB4-EBCE-00B7-6E96F77B8C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9429" y="1374490"/>
            <a:ext cx="307657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Image result for flight attendant stock image">
            <a:extLst>
              <a:ext uri="{FF2B5EF4-FFF2-40B4-BE49-F238E27FC236}">
                <a16:creationId xmlns:a16="http://schemas.microsoft.com/office/drawing/2014/main" id="{C5B8D67D-68D1-3BE7-FA7E-35F9BC07F0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155" y="1197853"/>
            <a:ext cx="3678034"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1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0664-2CEB-0FE8-F5B5-5FEE5A24B99E}"/>
              </a:ext>
            </a:extLst>
          </p:cNvPr>
          <p:cNvSpPr>
            <a:spLocks noGrp="1"/>
          </p:cNvSpPr>
          <p:nvPr>
            <p:ph type="title"/>
          </p:nvPr>
        </p:nvSpPr>
        <p:spPr/>
        <p:txBody>
          <a:bodyPr/>
          <a:lstStyle/>
          <a:p>
            <a:r>
              <a:rPr lang="en-US"/>
              <a:t>What is I&amp;O coding?</a:t>
            </a:r>
          </a:p>
        </p:txBody>
      </p:sp>
      <p:sp>
        <p:nvSpPr>
          <p:cNvPr id="3" name="Text Placeholder 2">
            <a:extLst>
              <a:ext uri="{FF2B5EF4-FFF2-40B4-BE49-F238E27FC236}">
                <a16:creationId xmlns:a16="http://schemas.microsoft.com/office/drawing/2014/main" id="{E081FEDE-7602-C357-7682-61CC1A999C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221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A1A02-873C-A424-0871-1CA49DF7C78E}"/>
              </a:ext>
            </a:extLst>
          </p:cNvPr>
          <p:cNvSpPr>
            <a:spLocks noGrp="1"/>
          </p:cNvSpPr>
          <p:nvPr>
            <p:ph type="body" sz="quarter" idx="22"/>
          </p:nvPr>
        </p:nvSpPr>
        <p:spPr>
          <a:xfrm>
            <a:off x="809348" y="1521193"/>
            <a:ext cx="10070943" cy="4662833"/>
          </a:xfrm>
        </p:spPr>
        <p:txBody>
          <a:bodyPr vert="horz" lIns="91440" tIns="45720" rIns="91440" bIns="45720" rtlCol="0" anchor="t">
            <a:noAutofit/>
          </a:bodyPr>
          <a:lstStyle/>
          <a:p>
            <a:pPr>
              <a:buClr>
                <a:srgbClr val="33CCCC"/>
              </a:buClr>
              <a:buFont typeface="Wingdings" panose="05000000000000000000" pitchFamily="2" charset="2"/>
              <a:buChar char="v"/>
            </a:pPr>
            <a:r>
              <a:rPr lang="en-US" sz="2000" dirty="0"/>
              <a:t>Conversion of free-text data into standardized groups with assigned codes </a:t>
            </a:r>
          </a:p>
          <a:p>
            <a:pPr>
              <a:buClr>
                <a:srgbClr val="33CCCC"/>
              </a:buClr>
              <a:buFont typeface="Wingdings" panose="05000000000000000000" pitchFamily="2" charset="2"/>
              <a:buChar char="v"/>
            </a:pPr>
            <a:r>
              <a:rPr lang="en-US" sz="2000" dirty="0"/>
              <a:t>Provides a systematic approach for data analysis </a:t>
            </a:r>
          </a:p>
          <a:p>
            <a:pPr>
              <a:buClr>
                <a:srgbClr val="33CCCC"/>
              </a:buClr>
              <a:buFont typeface="Wingdings" panose="05000000000000000000" pitchFamily="2" charset="2"/>
              <a:buChar char="v"/>
            </a:pPr>
            <a:r>
              <a:rPr lang="en-US" sz="2000" dirty="0"/>
              <a:t>Standardized U.S. coding schemes</a:t>
            </a:r>
          </a:p>
          <a:p>
            <a:pPr lvl="1">
              <a:buClr>
                <a:srgbClr val="33CCCC"/>
              </a:buClr>
              <a:buFont typeface="Wingdings" panose="05000000000000000000" pitchFamily="2" charset="2"/>
              <a:buChar char="v"/>
            </a:pPr>
            <a:r>
              <a:rPr lang="en-US" sz="2000" dirty="0"/>
              <a:t>North American Industry Classification System (NAICS) – industry codes</a:t>
            </a:r>
          </a:p>
          <a:p>
            <a:pPr lvl="1">
              <a:buClr>
                <a:srgbClr val="33CCCC"/>
              </a:buClr>
              <a:buFont typeface="Wingdings" panose="05000000000000000000" pitchFamily="2" charset="2"/>
              <a:buChar char="v"/>
            </a:pPr>
            <a:r>
              <a:rPr lang="en-US" sz="2000" dirty="0"/>
              <a:t>Standard Occupational Classification System (SOC) – occupation codes</a:t>
            </a:r>
          </a:p>
          <a:p>
            <a:pPr lvl="1">
              <a:buClr>
                <a:srgbClr val="33CCCC"/>
              </a:buClr>
              <a:buFont typeface="Wingdings" panose="05000000000000000000" pitchFamily="2" charset="2"/>
              <a:buChar char="v"/>
            </a:pPr>
            <a:r>
              <a:rPr lang="en-US" sz="2000" dirty="0"/>
              <a:t>Census Industry and Occupation Classification System – industry codes and/or occupation codes, often used as a pair</a:t>
            </a:r>
          </a:p>
          <a:p>
            <a:pPr marL="0" indent="0">
              <a:buNone/>
            </a:pPr>
            <a:endParaRPr lang="en-US" sz="2000" dirty="0"/>
          </a:p>
        </p:txBody>
      </p:sp>
      <p:sp>
        <p:nvSpPr>
          <p:cNvPr id="3" name="Title 2">
            <a:extLst>
              <a:ext uri="{FF2B5EF4-FFF2-40B4-BE49-F238E27FC236}">
                <a16:creationId xmlns:a16="http://schemas.microsoft.com/office/drawing/2014/main" id="{565C3CE2-959D-9BF1-3FDB-34703797DCDC}"/>
              </a:ext>
            </a:extLst>
          </p:cNvPr>
          <p:cNvSpPr>
            <a:spLocks noGrp="1"/>
          </p:cNvSpPr>
          <p:nvPr>
            <p:ph type="title"/>
          </p:nvPr>
        </p:nvSpPr>
        <p:spPr/>
        <p:txBody>
          <a:bodyPr>
            <a:noAutofit/>
          </a:bodyPr>
          <a:lstStyle/>
          <a:p>
            <a:r>
              <a:rPr lang="en-US" sz="4000" b="1" dirty="0"/>
              <a:t>What is Industry &amp; Occupation (I&amp;O) coding?</a:t>
            </a:r>
          </a:p>
        </p:txBody>
      </p:sp>
      <p:pic>
        <p:nvPicPr>
          <p:cNvPr id="9" name="Picture 8" descr="A screenshot of a computer screen&#10;&#10;Description automatically generated">
            <a:extLst>
              <a:ext uri="{FF2B5EF4-FFF2-40B4-BE49-F238E27FC236}">
                <a16:creationId xmlns:a16="http://schemas.microsoft.com/office/drawing/2014/main" id="{CE887CA2-FB98-5EBB-2997-AB502DC5B401}"/>
              </a:ext>
            </a:extLst>
          </p:cNvPr>
          <p:cNvPicPr>
            <a:picLocks noChangeAspect="1"/>
          </p:cNvPicPr>
          <p:nvPr/>
        </p:nvPicPr>
        <p:blipFill>
          <a:blip r:embed="rId3">
            <a:duotone>
              <a:prstClr val="black"/>
              <a:srgbClr val="33CCCC">
                <a:tint val="45000"/>
                <a:satMod val="400000"/>
              </a:srgb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13688" y="4140844"/>
            <a:ext cx="5111080" cy="1929348"/>
          </a:xfrm>
          <a:prstGeom prst="rect">
            <a:avLst/>
          </a:prstGeom>
        </p:spPr>
      </p:pic>
    </p:spTree>
    <p:extLst>
      <p:ext uri="{BB962C8B-B14F-4D97-AF65-F5344CB8AC3E}">
        <p14:creationId xmlns:p14="http://schemas.microsoft.com/office/powerpoint/2010/main" val="184928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A1A02-873C-A424-0871-1CA49DF7C78E}"/>
              </a:ext>
            </a:extLst>
          </p:cNvPr>
          <p:cNvSpPr>
            <a:spLocks noGrp="1"/>
          </p:cNvSpPr>
          <p:nvPr>
            <p:ph type="body" sz="quarter" idx="22"/>
          </p:nvPr>
        </p:nvSpPr>
        <p:spPr/>
        <p:txBody>
          <a:bodyPr vert="horz" lIns="91440" tIns="45720" rIns="91440" bIns="45720" rtlCol="0" anchor="t">
            <a:noAutofit/>
          </a:bodyPr>
          <a:lstStyle/>
          <a:p>
            <a:pPr marL="342900" indent="-342900">
              <a:buClr>
                <a:srgbClr val="33CCCC"/>
              </a:buClr>
              <a:buFont typeface="Wingdings" panose="05000000000000000000" pitchFamily="2" charset="2"/>
              <a:buChar char="v"/>
            </a:pPr>
            <a:r>
              <a:rPr lang="en-US" dirty="0"/>
              <a:t>NIOSH Industry and Occupation Computerized Coding System (NIOCCS)</a:t>
            </a:r>
          </a:p>
          <a:p>
            <a:pPr marL="342900" indent="-342900">
              <a:buClr>
                <a:srgbClr val="33CCCC"/>
              </a:buClr>
              <a:buFont typeface="Wingdings" panose="05000000000000000000" pitchFamily="2" charset="2"/>
              <a:buChar char="v"/>
            </a:pPr>
            <a:r>
              <a:rPr lang="en-US" dirty="0"/>
              <a:t>Free web application provided by CDC/NIOSH</a:t>
            </a:r>
          </a:p>
          <a:p>
            <a:pPr marL="342900" indent="-342900">
              <a:buClr>
                <a:srgbClr val="33CCCC"/>
              </a:buClr>
              <a:buFont typeface="Wingdings" panose="05000000000000000000" pitchFamily="2" charset="2"/>
              <a:buChar char="v"/>
            </a:pPr>
            <a:r>
              <a:rPr lang="en-US" dirty="0"/>
              <a:t>Machine learning approach</a:t>
            </a:r>
            <a:endParaRPr lang="en-US" dirty="0">
              <a:cs typeface="Calibri"/>
            </a:endParaRPr>
          </a:p>
          <a:p>
            <a:pPr marL="342900" indent="-342900">
              <a:buClr>
                <a:srgbClr val="33CCCC"/>
              </a:buClr>
              <a:buFont typeface="Wingdings" panose="05000000000000000000" pitchFamily="2" charset="2"/>
              <a:buChar char="v"/>
            </a:pPr>
            <a:r>
              <a:rPr lang="en-US" dirty="0"/>
              <a:t>Assigns probabilities to coding schemes</a:t>
            </a:r>
            <a:endParaRPr lang="en-US" dirty="0">
              <a:cs typeface="Calibri"/>
            </a:endParaRPr>
          </a:p>
          <a:p>
            <a:pPr marL="342900" indent="-342900">
              <a:buClr>
                <a:srgbClr val="33CCCC"/>
              </a:buClr>
              <a:buFont typeface="Wingdings" panose="05000000000000000000" pitchFamily="2" charset="2"/>
              <a:buChar char="v"/>
            </a:pPr>
            <a:r>
              <a:rPr lang="en-US" dirty="0"/>
              <a:t>API allows for calls to web app via URL structure:</a:t>
            </a:r>
            <a:endParaRPr lang="en-US" dirty="0">
              <a:ea typeface="+mn-lt"/>
              <a:cs typeface="+mn-lt"/>
            </a:endParaRPr>
          </a:p>
          <a:p>
            <a:pPr algn="ctr"/>
            <a:r>
              <a:rPr lang="en-US" dirty="0">
                <a:ea typeface="+mn-lt"/>
                <a:cs typeface="+mn-lt"/>
                <a:hlinkClick r:id="rId3"/>
              </a:rPr>
              <a:t>https://wwwn.cdc.gov/nioccs/IOCode?i=</a:t>
            </a:r>
            <a:r>
              <a:rPr lang="en-US" b="1" dirty="0">
                <a:ea typeface="+mn-lt"/>
                <a:cs typeface="+mn-lt"/>
                <a:hlinkClick r:id="rId3"/>
              </a:rPr>
              <a:t>outpatient</a:t>
            </a:r>
            <a:r>
              <a:rPr lang="en-US" dirty="0">
                <a:ea typeface="+mn-lt"/>
                <a:cs typeface="+mn-lt"/>
                <a:hlinkClick r:id="rId3"/>
              </a:rPr>
              <a:t>%20</a:t>
            </a:r>
            <a:r>
              <a:rPr lang="en-US" b="1" dirty="0">
                <a:ea typeface="+mn-lt"/>
                <a:cs typeface="+mn-lt"/>
                <a:hlinkClick r:id="rId3"/>
              </a:rPr>
              <a:t>clinic</a:t>
            </a:r>
            <a:r>
              <a:rPr lang="en-US" dirty="0">
                <a:ea typeface="+mn-lt"/>
                <a:cs typeface="+mn-lt"/>
                <a:hlinkClick r:id="rId3"/>
              </a:rPr>
              <a:t>&amp;o=</a:t>
            </a:r>
            <a:r>
              <a:rPr lang="en-US" b="1" dirty="0">
                <a:ea typeface="+mn-lt"/>
                <a:cs typeface="+mn-lt"/>
                <a:hlinkClick r:id="rId3"/>
              </a:rPr>
              <a:t>phlebotomist</a:t>
            </a:r>
            <a:endParaRPr lang="en-US" b="1" dirty="0">
              <a:ea typeface="+mn-lt"/>
              <a:cs typeface="+mn-lt"/>
            </a:endParaRPr>
          </a:p>
          <a:p>
            <a:pPr>
              <a:spcBef>
                <a:spcPts val="0"/>
              </a:spcBef>
            </a:pPr>
            <a:endParaRPr lang="en-US" sz="1400" dirty="0"/>
          </a:p>
          <a:p>
            <a:pPr>
              <a:spcBef>
                <a:spcPts val="0"/>
              </a:spcBef>
            </a:pPr>
            <a:r>
              <a:rPr lang="en-US" sz="1600" dirty="0"/>
              <a:t>{"Industry":[{</a:t>
            </a:r>
            <a:endParaRPr lang="en-US" sz="1600" dirty="0">
              <a:cs typeface="Calibri"/>
            </a:endParaRPr>
          </a:p>
          <a:p>
            <a:pPr>
              <a:spcBef>
                <a:spcPts val="0"/>
              </a:spcBef>
            </a:pPr>
            <a:r>
              <a:rPr lang="en-US" sz="1600" dirty="0"/>
              <a:t>	"Code":"</a:t>
            </a:r>
            <a:r>
              <a:rPr lang="en-US" sz="1600" b="1" dirty="0"/>
              <a:t>6214</a:t>
            </a:r>
            <a:r>
              <a:rPr lang="en-US" sz="1600" dirty="0"/>
              <a:t>", </a:t>
            </a:r>
            <a:endParaRPr lang="en-US" sz="1600" dirty="0">
              <a:cs typeface="Calibri"/>
            </a:endParaRPr>
          </a:p>
          <a:p>
            <a:pPr>
              <a:spcBef>
                <a:spcPts val="0"/>
              </a:spcBef>
            </a:pPr>
            <a:r>
              <a:rPr lang="en-US" sz="1600" dirty="0"/>
              <a:t>	"</a:t>
            </a:r>
            <a:r>
              <a:rPr lang="en-US" sz="1600" dirty="0" err="1"/>
              <a:t>Title":"</a:t>
            </a:r>
            <a:r>
              <a:rPr lang="en-US" sz="1600" b="1" dirty="0" err="1">
                <a:ea typeface="+mn-lt"/>
                <a:cs typeface="+mn-lt"/>
              </a:rPr>
              <a:t>Outpatient</a:t>
            </a:r>
            <a:r>
              <a:rPr lang="en-US" sz="1600" b="1" dirty="0">
                <a:ea typeface="+mn-lt"/>
                <a:cs typeface="+mn-lt"/>
              </a:rPr>
              <a:t> Care Centers</a:t>
            </a:r>
            <a:r>
              <a:rPr lang="en-US" sz="1600" dirty="0"/>
              <a:t>", </a:t>
            </a:r>
            <a:endParaRPr lang="en-US" sz="1600" dirty="0">
              <a:cs typeface="Calibri"/>
            </a:endParaRPr>
          </a:p>
          <a:p>
            <a:pPr>
              <a:spcBef>
                <a:spcPts val="0"/>
              </a:spcBef>
            </a:pPr>
            <a:r>
              <a:rPr lang="en-US" sz="1600" dirty="0"/>
              <a:t>	"Probability":</a:t>
            </a:r>
            <a:r>
              <a:rPr lang="en-US" sz="1600" b="1" dirty="0">
                <a:ea typeface="+mn-lt"/>
                <a:cs typeface="+mn-lt"/>
              </a:rPr>
              <a:t>0.995814264</a:t>
            </a:r>
            <a:r>
              <a:rPr lang="en-US" sz="1600" dirty="0"/>
              <a:t>}],</a:t>
            </a:r>
            <a:endParaRPr lang="en-US" sz="1600" dirty="0">
              <a:cs typeface="Calibri"/>
            </a:endParaRPr>
          </a:p>
          <a:p>
            <a:pPr>
              <a:spcBef>
                <a:spcPts val="0"/>
              </a:spcBef>
            </a:pPr>
            <a:r>
              <a:rPr lang="en-US" sz="1600" dirty="0"/>
              <a:t>"Occupation":[{</a:t>
            </a:r>
            <a:endParaRPr lang="en-US" sz="1600" dirty="0">
              <a:cs typeface="Calibri"/>
            </a:endParaRPr>
          </a:p>
          <a:p>
            <a:pPr>
              <a:spcBef>
                <a:spcPts val="0"/>
              </a:spcBef>
            </a:pPr>
            <a:r>
              <a:rPr lang="en-US" sz="1600" dirty="0"/>
              <a:t>	"Code":"</a:t>
            </a:r>
            <a:r>
              <a:rPr lang="en-US" sz="1600" b="1" dirty="0"/>
              <a:t>31-9097</a:t>
            </a:r>
            <a:r>
              <a:rPr lang="en-US" sz="1600" dirty="0"/>
              <a:t>", </a:t>
            </a:r>
            <a:endParaRPr lang="en-US" sz="1600" dirty="0">
              <a:cs typeface="Calibri"/>
            </a:endParaRPr>
          </a:p>
          <a:p>
            <a:pPr>
              <a:spcBef>
                <a:spcPts val="0"/>
              </a:spcBef>
            </a:pPr>
            <a:r>
              <a:rPr lang="en-US" sz="1600" dirty="0"/>
              <a:t>	"</a:t>
            </a:r>
            <a:r>
              <a:rPr lang="en-US" sz="1600" dirty="0" err="1"/>
              <a:t>Title":"</a:t>
            </a:r>
            <a:r>
              <a:rPr lang="en-US" sz="1600" b="1" dirty="0" err="1"/>
              <a:t>Phlebotomists</a:t>
            </a:r>
            <a:r>
              <a:rPr lang="en-US" sz="1600" dirty="0"/>
              <a:t>",</a:t>
            </a:r>
            <a:endParaRPr lang="en-US" sz="1600" dirty="0">
              <a:cs typeface="Calibri"/>
            </a:endParaRPr>
          </a:p>
          <a:p>
            <a:pPr>
              <a:spcBef>
                <a:spcPts val="0"/>
              </a:spcBef>
            </a:pPr>
            <a:r>
              <a:rPr lang="en-US" sz="1600" dirty="0"/>
              <a:t> 	"Probability":</a:t>
            </a:r>
            <a:r>
              <a:rPr lang="en-US" sz="1600" b="1" dirty="0">
                <a:solidFill>
                  <a:srgbClr val="000000"/>
                </a:solidFill>
                <a:latin typeface="Calibri"/>
                <a:cs typeface="Calibri"/>
              </a:rPr>
              <a:t>0.999990344</a:t>
            </a:r>
            <a:r>
              <a:rPr lang="en-US" sz="1600" dirty="0"/>
              <a:t>}], </a:t>
            </a:r>
            <a:endParaRPr lang="en-US" sz="1600" dirty="0">
              <a:cs typeface="Calibri"/>
            </a:endParaRPr>
          </a:p>
          <a:p>
            <a:pPr>
              <a:spcBef>
                <a:spcPts val="0"/>
              </a:spcBef>
            </a:pPr>
            <a:r>
              <a:rPr lang="en-US" sz="1600" dirty="0"/>
              <a:t>"Scheme": "</a:t>
            </a:r>
            <a:r>
              <a:rPr lang="en-US" sz="1600" b="1" dirty="0"/>
              <a:t>NAICS 2017 and SOC 2018</a:t>
            </a:r>
            <a:r>
              <a:rPr lang="en-US" sz="1600" dirty="0"/>
              <a:t>"}</a:t>
            </a:r>
            <a:endParaRPr lang="en-US" sz="1600" dirty="0">
              <a:cs typeface="Calibri"/>
            </a:endParaRPr>
          </a:p>
        </p:txBody>
      </p:sp>
      <p:sp>
        <p:nvSpPr>
          <p:cNvPr id="3" name="Title 2">
            <a:extLst>
              <a:ext uri="{FF2B5EF4-FFF2-40B4-BE49-F238E27FC236}">
                <a16:creationId xmlns:a16="http://schemas.microsoft.com/office/drawing/2014/main" id="{565C3CE2-959D-9BF1-3FDB-34703797DCDC}"/>
              </a:ext>
            </a:extLst>
          </p:cNvPr>
          <p:cNvSpPr>
            <a:spLocks noGrp="1"/>
          </p:cNvSpPr>
          <p:nvPr>
            <p:ph type="title"/>
          </p:nvPr>
        </p:nvSpPr>
        <p:spPr/>
        <p:txBody>
          <a:bodyPr>
            <a:noAutofit/>
          </a:bodyPr>
          <a:lstStyle/>
          <a:p>
            <a:r>
              <a:rPr lang="en-US" sz="4000" b="1" dirty="0"/>
              <a:t>NIOCCS </a:t>
            </a:r>
            <a:r>
              <a:rPr lang="en-US" sz="4000" b="1" dirty="0" err="1"/>
              <a:t>Autocoder</a:t>
            </a:r>
            <a:endParaRPr lang="en-US" sz="4000" b="1" dirty="0"/>
          </a:p>
        </p:txBody>
      </p:sp>
    </p:spTree>
    <p:extLst>
      <p:ext uri="{BB962C8B-B14F-4D97-AF65-F5344CB8AC3E}">
        <p14:creationId xmlns:p14="http://schemas.microsoft.com/office/powerpoint/2010/main" val="360522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35F-79D6-3B0E-5A41-8DDDCD5B45DE}"/>
              </a:ext>
            </a:extLst>
          </p:cNvPr>
          <p:cNvSpPr>
            <a:spLocks noGrp="1"/>
          </p:cNvSpPr>
          <p:nvPr>
            <p:ph type="title"/>
          </p:nvPr>
        </p:nvSpPr>
        <p:spPr/>
        <p:txBody>
          <a:bodyPr/>
          <a:lstStyle/>
          <a:p>
            <a:r>
              <a:rPr lang="en-US" dirty="0"/>
              <a:t>Why and how did we implement automated standardized data cleaning?</a:t>
            </a:r>
          </a:p>
        </p:txBody>
      </p:sp>
      <p:sp>
        <p:nvSpPr>
          <p:cNvPr id="3" name="Text Placeholder 2">
            <a:extLst>
              <a:ext uri="{FF2B5EF4-FFF2-40B4-BE49-F238E27FC236}">
                <a16:creationId xmlns:a16="http://schemas.microsoft.com/office/drawing/2014/main" id="{598040A8-5E1B-8053-26A3-FA4311F543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27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311A7A-A5BB-DDEF-5044-9E1B2D769795}"/>
              </a:ext>
            </a:extLst>
          </p:cNvPr>
          <p:cNvSpPr>
            <a:spLocks noGrp="1"/>
          </p:cNvSpPr>
          <p:nvPr>
            <p:ph type="title"/>
          </p:nvPr>
        </p:nvSpPr>
        <p:spPr/>
        <p:txBody>
          <a:bodyPr>
            <a:noAutofit/>
          </a:bodyPr>
          <a:lstStyle/>
          <a:p>
            <a:r>
              <a:rPr lang="en-US" sz="4000" b="1" dirty="0"/>
              <a:t>Why?</a:t>
            </a:r>
          </a:p>
        </p:txBody>
      </p:sp>
      <p:pic>
        <p:nvPicPr>
          <p:cNvPr id="4" name="Picture 3">
            <a:extLst>
              <a:ext uri="{FF2B5EF4-FFF2-40B4-BE49-F238E27FC236}">
                <a16:creationId xmlns:a16="http://schemas.microsoft.com/office/drawing/2014/main" id="{9C65A535-5E43-9BEC-E1F1-3B10643973AF}"/>
              </a:ext>
            </a:extLst>
          </p:cNvPr>
          <p:cNvPicPr>
            <a:picLocks noChangeAspect="1"/>
          </p:cNvPicPr>
          <p:nvPr/>
        </p:nvPicPr>
        <p:blipFill rotWithShape="1">
          <a:blip r:embed="rId3"/>
          <a:srcRect l="1065" t="1" r="567" b="1116"/>
          <a:stretch/>
        </p:blipFill>
        <p:spPr>
          <a:xfrm>
            <a:off x="401823" y="2668037"/>
            <a:ext cx="5462262" cy="2619582"/>
          </a:xfrm>
          <a:prstGeom prst="rect">
            <a:avLst/>
          </a:prstGeom>
        </p:spPr>
      </p:pic>
      <p:pic>
        <p:nvPicPr>
          <p:cNvPr id="5" name="Picture 2" descr="Multitasking, personal productivity. A multitasking business woman at a laptop, busy working in ...">
            <a:extLst>
              <a:ext uri="{FF2B5EF4-FFF2-40B4-BE49-F238E27FC236}">
                <a16:creationId xmlns:a16="http://schemas.microsoft.com/office/drawing/2014/main" id="{6D3450A5-0007-9ED6-0BEA-68FFCDAB8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646" y="2097156"/>
            <a:ext cx="4018753" cy="3616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F66329-23ED-8A27-7213-0F3D780ED89F}"/>
              </a:ext>
            </a:extLst>
          </p:cNvPr>
          <p:cNvSpPr txBox="1"/>
          <p:nvPr/>
        </p:nvSpPr>
        <p:spPr>
          <a:xfrm>
            <a:off x="568659" y="1619633"/>
            <a:ext cx="5128591" cy="584775"/>
          </a:xfrm>
          <a:prstGeom prst="rect">
            <a:avLst/>
          </a:prstGeom>
          <a:noFill/>
        </p:spPr>
        <p:txBody>
          <a:bodyPr wrap="square" rtlCol="0">
            <a:spAutoFit/>
          </a:bodyPr>
          <a:lstStyle/>
          <a:p>
            <a:r>
              <a:rPr lang="en-US" sz="3200" b="1" dirty="0">
                <a:solidFill>
                  <a:schemeClr val="accent1"/>
                </a:solidFill>
              </a:rPr>
              <a:t>#1 </a:t>
            </a:r>
            <a:r>
              <a:rPr lang="en-US" sz="2400" b="1" dirty="0"/>
              <a:t>GIGO: Garbage In, Garbage Out</a:t>
            </a:r>
            <a:endParaRPr lang="en-US" b="1" dirty="0"/>
          </a:p>
        </p:txBody>
      </p:sp>
      <p:sp>
        <p:nvSpPr>
          <p:cNvPr id="7" name="TextBox 6">
            <a:extLst>
              <a:ext uri="{FF2B5EF4-FFF2-40B4-BE49-F238E27FC236}">
                <a16:creationId xmlns:a16="http://schemas.microsoft.com/office/drawing/2014/main" id="{3230FAE3-9B48-6B9C-1C1F-234AF7E22B53}"/>
              </a:ext>
            </a:extLst>
          </p:cNvPr>
          <p:cNvSpPr txBox="1"/>
          <p:nvPr/>
        </p:nvSpPr>
        <p:spPr>
          <a:xfrm>
            <a:off x="6327917" y="1619633"/>
            <a:ext cx="5625546" cy="584775"/>
          </a:xfrm>
          <a:prstGeom prst="rect">
            <a:avLst/>
          </a:prstGeom>
          <a:noFill/>
        </p:spPr>
        <p:txBody>
          <a:bodyPr wrap="square" rtlCol="0">
            <a:spAutoFit/>
          </a:bodyPr>
          <a:lstStyle/>
          <a:p>
            <a:r>
              <a:rPr lang="en-US" sz="3200" b="1" dirty="0">
                <a:solidFill>
                  <a:schemeClr val="accent1"/>
                </a:solidFill>
              </a:rPr>
              <a:t>#2 </a:t>
            </a:r>
            <a:r>
              <a:rPr lang="en-US" sz="2400" b="1" dirty="0"/>
              <a:t>People are our most valuable resource</a:t>
            </a:r>
            <a:endParaRPr lang="en-US" b="1" dirty="0"/>
          </a:p>
        </p:txBody>
      </p:sp>
    </p:spTree>
    <p:extLst>
      <p:ext uri="{BB962C8B-B14F-4D97-AF65-F5344CB8AC3E}">
        <p14:creationId xmlns:p14="http://schemas.microsoft.com/office/powerpoint/2010/main" val="363359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B14AAC4F-B10B-E9E4-FBEF-3E11BDF1BDD7}"/>
              </a:ext>
            </a:extLst>
          </p:cNvPr>
          <p:cNvGraphicFramePr/>
          <p:nvPr>
            <p:extLst>
              <p:ext uri="{D42A27DB-BD31-4B8C-83A1-F6EECF244321}">
                <p14:modId xmlns:p14="http://schemas.microsoft.com/office/powerpoint/2010/main" val="3949192474"/>
              </p:ext>
            </p:extLst>
          </p:nvPr>
        </p:nvGraphicFramePr>
        <p:xfrm>
          <a:off x="2882348" y="1254436"/>
          <a:ext cx="902252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0FBEDE5C-2463-9BF2-9624-CF5C79EDEB4F}"/>
              </a:ext>
            </a:extLst>
          </p:cNvPr>
          <p:cNvSpPr txBox="1"/>
          <p:nvPr/>
        </p:nvSpPr>
        <p:spPr>
          <a:xfrm>
            <a:off x="5241236" y="464780"/>
            <a:ext cx="2660373" cy="923330"/>
          </a:xfrm>
          <a:prstGeom prst="rect">
            <a:avLst/>
          </a:prstGeom>
          <a:noFill/>
        </p:spPr>
        <p:txBody>
          <a:bodyPr wrap="square" rtlCol="0">
            <a:spAutoFit/>
          </a:bodyPr>
          <a:lstStyle/>
          <a:p>
            <a:pPr lvl="1" algn="l"/>
            <a:r>
              <a:rPr lang="en-US" sz="1800" b="0" i="0" dirty="0">
                <a:solidFill>
                  <a:srgbClr val="0D0D0D"/>
                </a:solidFill>
                <a:effectLst/>
              </a:rPr>
              <a:t>1) Pull I&amp;O data fields out of surveillance system</a:t>
            </a:r>
            <a:endParaRPr lang="en-US" sz="1800" b="0" i="0" dirty="0">
              <a:solidFill>
                <a:srgbClr val="0D0D0D"/>
              </a:solidFill>
              <a:effectLst/>
              <a:cs typeface="Calibri"/>
            </a:endParaRPr>
          </a:p>
        </p:txBody>
      </p:sp>
      <p:sp>
        <p:nvSpPr>
          <p:cNvPr id="11" name="TextBox 10">
            <a:extLst>
              <a:ext uri="{FF2B5EF4-FFF2-40B4-BE49-F238E27FC236}">
                <a16:creationId xmlns:a16="http://schemas.microsoft.com/office/drawing/2014/main" id="{8F194CF7-02D5-0D8B-B81B-480DB37AC480}"/>
              </a:ext>
            </a:extLst>
          </p:cNvPr>
          <p:cNvSpPr txBox="1"/>
          <p:nvPr/>
        </p:nvSpPr>
        <p:spPr>
          <a:xfrm>
            <a:off x="9309652" y="5690136"/>
            <a:ext cx="2721113" cy="923330"/>
          </a:xfrm>
          <a:prstGeom prst="rect">
            <a:avLst/>
          </a:prstGeom>
          <a:noFill/>
        </p:spPr>
        <p:txBody>
          <a:bodyPr wrap="square" rtlCol="0">
            <a:spAutoFit/>
          </a:bodyPr>
          <a:lstStyle/>
          <a:p>
            <a:pPr lvl="1" algn="l"/>
            <a:r>
              <a:rPr lang="en-US" sz="1800" b="0" i="0" dirty="0">
                <a:solidFill>
                  <a:srgbClr val="0D0D0D"/>
                </a:solidFill>
                <a:effectLst/>
              </a:rPr>
              <a:t>3) Send data to NIOCCS web API and get I&amp;O code results</a:t>
            </a:r>
            <a:endParaRPr lang="en-US" sz="1800" b="0" i="0" dirty="0">
              <a:solidFill>
                <a:srgbClr val="0D0D0D"/>
              </a:solidFill>
              <a:effectLst/>
              <a:cs typeface="Calibri"/>
            </a:endParaRPr>
          </a:p>
        </p:txBody>
      </p:sp>
      <p:sp>
        <p:nvSpPr>
          <p:cNvPr id="12" name="TextBox 11">
            <a:extLst>
              <a:ext uri="{FF2B5EF4-FFF2-40B4-BE49-F238E27FC236}">
                <a16:creationId xmlns:a16="http://schemas.microsoft.com/office/drawing/2014/main" id="{4E432DAC-390A-A23A-4451-FB35091D3DFE}"/>
              </a:ext>
            </a:extLst>
          </p:cNvPr>
          <p:cNvSpPr txBox="1"/>
          <p:nvPr/>
        </p:nvSpPr>
        <p:spPr>
          <a:xfrm>
            <a:off x="9968587" y="2475074"/>
            <a:ext cx="1699590" cy="923330"/>
          </a:xfrm>
          <a:prstGeom prst="rect">
            <a:avLst/>
          </a:prstGeom>
          <a:noFill/>
        </p:spPr>
        <p:txBody>
          <a:bodyPr wrap="square" rtlCol="0">
            <a:spAutoFit/>
          </a:bodyPr>
          <a:lstStyle/>
          <a:p>
            <a:r>
              <a:rPr lang="en-US" dirty="0"/>
              <a:t>2) Clean &amp; impute I&amp;O data fields</a:t>
            </a:r>
          </a:p>
        </p:txBody>
      </p:sp>
      <p:sp>
        <p:nvSpPr>
          <p:cNvPr id="29" name="TextBox 28">
            <a:extLst>
              <a:ext uri="{FF2B5EF4-FFF2-40B4-BE49-F238E27FC236}">
                <a16:creationId xmlns:a16="http://schemas.microsoft.com/office/drawing/2014/main" id="{0CBFDE05-3AC1-9DB0-D933-D8E764692823}"/>
              </a:ext>
            </a:extLst>
          </p:cNvPr>
          <p:cNvSpPr txBox="1"/>
          <p:nvPr/>
        </p:nvSpPr>
        <p:spPr>
          <a:xfrm>
            <a:off x="3081130" y="4526195"/>
            <a:ext cx="1956165" cy="1200329"/>
          </a:xfrm>
          <a:prstGeom prst="rect">
            <a:avLst/>
          </a:prstGeom>
          <a:noFill/>
        </p:spPr>
        <p:txBody>
          <a:bodyPr wrap="square" rtlCol="0">
            <a:spAutoFit/>
          </a:bodyPr>
          <a:lstStyle/>
          <a:p>
            <a:pPr lvl="1" algn="l"/>
            <a:r>
              <a:rPr lang="en-US" sz="1800" dirty="0">
                <a:solidFill>
                  <a:srgbClr val="0D0D0D"/>
                </a:solidFill>
              </a:rPr>
              <a:t>4) Update surveillance system with coded data</a:t>
            </a:r>
            <a:endParaRPr lang="en-US" sz="1800" dirty="0">
              <a:solidFill>
                <a:srgbClr val="0D0D0D"/>
              </a:solidFill>
              <a:cs typeface="Calibri"/>
            </a:endParaRPr>
          </a:p>
        </p:txBody>
      </p:sp>
      <p:sp>
        <p:nvSpPr>
          <p:cNvPr id="3" name="TextBox 2">
            <a:extLst>
              <a:ext uri="{FF2B5EF4-FFF2-40B4-BE49-F238E27FC236}">
                <a16:creationId xmlns:a16="http://schemas.microsoft.com/office/drawing/2014/main" id="{02476169-3558-4E47-12DE-1653D67692BF}"/>
              </a:ext>
            </a:extLst>
          </p:cNvPr>
          <p:cNvSpPr txBox="1"/>
          <p:nvPr/>
        </p:nvSpPr>
        <p:spPr>
          <a:xfrm>
            <a:off x="655981" y="464780"/>
            <a:ext cx="4459359" cy="2215991"/>
          </a:xfrm>
          <a:prstGeom prst="rect">
            <a:avLst/>
          </a:prstGeom>
          <a:noFill/>
        </p:spPr>
        <p:txBody>
          <a:bodyPr wrap="square" rtlCol="0">
            <a:spAutoFit/>
          </a:bodyPr>
          <a:lstStyle/>
          <a:p>
            <a:r>
              <a:rPr lang="en-US" sz="4000" b="1" dirty="0">
                <a:latin typeface="+mj-lt"/>
                <a:ea typeface="+mj-ea"/>
                <a:cs typeface="+mj-cs"/>
              </a:rPr>
              <a:t>Automated Data Standardization Pipeline</a:t>
            </a:r>
            <a:br>
              <a:rPr lang="en-US" sz="2800" b="1" dirty="0"/>
            </a:br>
            <a:endParaRPr lang="en-US" dirty="0"/>
          </a:p>
        </p:txBody>
      </p:sp>
    </p:spTree>
    <p:extLst>
      <p:ext uri="{BB962C8B-B14F-4D97-AF65-F5344CB8AC3E}">
        <p14:creationId xmlns:p14="http://schemas.microsoft.com/office/powerpoint/2010/main" val="316701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9C899350C1074B801317E888D1A70B" ma:contentTypeVersion="18" ma:contentTypeDescription="Create a new document." ma:contentTypeScope="" ma:versionID="c65b65311ccb072430f15cda953de8ab">
  <xsd:schema xmlns:xsd="http://www.w3.org/2001/XMLSchema" xmlns:xs="http://www.w3.org/2001/XMLSchema" xmlns:p="http://schemas.microsoft.com/office/2006/metadata/properties" xmlns:ns1="http://schemas.microsoft.com/sharepoint/v3" xmlns:ns2="e7e371ef-29b3-492e-9825-8b235b478169" xmlns:ns3="430d46ca-5fbd-42a8-8a51-660f0039429d" targetNamespace="http://schemas.microsoft.com/office/2006/metadata/properties" ma:root="true" ma:fieldsID="a82fb06f126feba78673f625d8615e97" ns1:_="" ns2:_="" ns3:_="">
    <xsd:import namespace="http://schemas.microsoft.com/sharepoint/v3"/>
    <xsd:import namespace="e7e371ef-29b3-492e-9825-8b235b478169"/>
    <xsd:import namespace="430d46ca-5fbd-42a8-8a51-660f0039429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element ref="ns2:Reviewed" minOccurs="0"/>
                <xsd:element ref="ns2:Fin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e371ef-29b3-492e-9825-8b235b4781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60a6a1c-50a4-4ec0-87e3-f00760ffe76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Reviewed" ma:index="24" nillable="true" ma:displayName="Reviewed" ma:default="0" ma:format="Dropdown" ma:internalName="Reviewed">
      <xsd:simpleType>
        <xsd:restriction base="dms:Boolean"/>
      </xsd:simpleType>
    </xsd:element>
    <xsd:element name="Final" ma:index="25" nillable="true" ma:displayName="Final" ma:default="0" ma:description="This guide has been reviewed and is the final version. " ma:format="Dropdown" ma:internalName="Final">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30d46ca-5fbd-42a8-8a51-660f0039429d"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a31dd03c-fda0-41a0-be3b-188176e4d991}" ma:internalName="TaxCatchAll" ma:showField="CatchAllData" ma:web="430d46ca-5fbd-42a8-8a51-660f0039429d">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e7e371ef-29b3-492e-9825-8b235b478169">
      <Terms xmlns="http://schemas.microsoft.com/office/infopath/2007/PartnerControls"/>
    </lcf76f155ced4ddcb4097134ff3c332f>
    <TaxCatchAll xmlns="430d46ca-5fbd-42a8-8a51-660f0039429d" xsi:nil="true"/>
    <Reviewed xmlns="e7e371ef-29b3-492e-9825-8b235b478169">false</Reviewed>
    <Final xmlns="e7e371ef-29b3-492e-9825-8b235b478169">false</Final>
    <SharedWithUsers xmlns="430d46ca-5fbd-42a8-8a51-660f0039429d">
      <UserInfo>
        <DisplayName>Wu, Chunyi (HCA)</DisplayName>
        <AccountId>2781</AccountId>
        <AccountType/>
      </UserInfo>
      <UserInfo>
        <DisplayName>Levenson, Cheri I  (DOH)</DisplayName>
        <AccountId>34</AccountId>
        <AccountType/>
      </UserInfo>
      <UserInfo>
        <DisplayName>Cox, Alex U (DOH)</DisplayName>
        <AccountId>23</AccountId>
        <AccountType/>
      </UserInfo>
    </SharedWithUsers>
  </documentManagement>
</p:properties>
</file>

<file path=customXml/itemProps1.xml><?xml version="1.0" encoding="utf-8"?>
<ds:datastoreItem xmlns:ds="http://schemas.openxmlformats.org/officeDocument/2006/customXml" ds:itemID="{A9C2EAF4-9B2C-429A-B78B-3833A0F44CB8}">
  <ds:schemaRefs>
    <ds:schemaRef ds:uri="http://schemas.microsoft.com/sharepoint/v3/contenttype/forms"/>
  </ds:schemaRefs>
</ds:datastoreItem>
</file>

<file path=customXml/itemProps2.xml><?xml version="1.0" encoding="utf-8"?>
<ds:datastoreItem xmlns:ds="http://schemas.openxmlformats.org/officeDocument/2006/customXml" ds:itemID="{75522B20-2475-433E-A21D-D8FBC452D1B9}">
  <ds:schemaRefs>
    <ds:schemaRef ds:uri="430d46ca-5fbd-42a8-8a51-660f0039429d"/>
    <ds:schemaRef ds:uri="e7e371ef-29b3-492e-9825-8b235b4781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9B60887-6515-42D8-929B-D887B206E1C4}">
  <ds:schemaRefs>
    <ds:schemaRef ds:uri="http://purl.org/dc/dcmitype/"/>
    <ds:schemaRef ds:uri="http://www.w3.org/XML/1998/namespace"/>
    <ds:schemaRef ds:uri="http://purl.org/dc/terms/"/>
    <ds:schemaRef ds:uri="http://schemas.openxmlformats.org/package/2006/metadata/core-properties"/>
    <ds:schemaRef ds:uri="http://schemas.microsoft.com/office/2006/documentManagement/types"/>
    <ds:schemaRef ds:uri="430d46ca-5fbd-42a8-8a51-660f0039429d"/>
    <ds:schemaRef ds:uri="http://schemas.microsoft.com/office/infopath/2007/PartnerControls"/>
    <ds:schemaRef ds:uri="e7e371ef-29b3-492e-9825-8b235b478169"/>
    <ds:schemaRef ds:uri="http://schemas.microsoft.com/sharepoint/v3"/>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TotalTime>
  <Words>2773</Words>
  <Application>Microsoft Office PowerPoint</Application>
  <PresentationFormat>Widescreen</PresentationFormat>
  <Paragraphs>234</Paragraphs>
  <Slides>23</Slides>
  <Notes>17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(Body)</vt:lpstr>
      <vt:lpstr>Calibri Light</vt:lpstr>
      <vt:lpstr>Century Gothic</vt:lpstr>
      <vt:lpstr>Segoe UI</vt:lpstr>
      <vt:lpstr>Wingdings</vt:lpstr>
      <vt:lpstr>Office Theme</vt:lpstr>
      <vt:lpstr>PowerPoint Presentation</vt:lpstr>
      <vt:lpstr>Roadmap</vt:lpstr>
      <vt:lpstr>Why is I&amp;O data important?</vt:lpstr>
      <vt:lpstr>What is I&amp;O coding?</vt:lpstr>
      <vt:lpstr>What is Industry &amp; Occupation (I&amp;O) coding?</vt:lpstr>
      <vt:lpstr>NIOCCS Autocoder</vt:lpstr>
      <vt:lpstr>Why and how did we implement automated standardized data cleaning?</vt:lpstr>
      <vt:lpstr>Why?</vt:lpstr>
      <vt:lpstr>PowerPoint Presentation</vt:lpstr>
      <vt:lpstr>Data Cleaning Methods</vt:lpstr>
      <vt:lpstr>Industry Cleaning &amp; Coding Examples</vt:lpstr>
      <vt:lpstr>What was the impact on quality of I&amp;O coded data?</vt:lpstr>
      <vt:lpstr>Evaluation Approach</vt:lpstr>
      <vt:lpstr>Eligibility Criteria</vt:lpstr>
      <vt:lpstr>Completeness increased more for industry codes</vt:lpstr>
      <vt:lpstr>Accuracy increased more for industry codes</vt:lpstr>
      <vt:lpstr>Majority of newly added codes were accurate  (&gt;0.6 threshold)</vt:lpstr>
      <vt:lpstr>Imputation was a valuable strategy</vt:lpstr>
      <vt:lpstr>What did we learn?</vt:lpstr>
      <vt:lpstr>Acknowledgements</vt:lpstr>
      <vt:lpstr>Thank you!</vt:lpstr>
      <vt:lpstr>Occupation Cleaning &amp; Coding</vt:lpstr>
      <vt:lpstr>Changes in distribution of probability scores</vt:lpstr>
    </vt:vector>
  </TitlesOfParts>
  <Company>Washington State Department of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Salazar, Juan Enrique (DOH)</dc:creator>
  <cp:lastModifiedBy>Crain, Philip (DOH)</cp:lastModifiedBy>
  <cp:revision>3</cp:revision>
  <dcterms:created xsi:type="dcterms:W3CDTF">2023-02-13T17:39:26Z</dcterms:created>
  <dcterms:modified xsi:type="dcterms:W3CDTF">2024-07-15T16:13:12Z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20fa42-cf58-4c22-8b93-58cf1d3bd1cb_Enabled">
    <vt:lpwstr>true</vt:lpwstr>
  </property>
  <property fmtid="{D5CDD505-2E9C-101B-9397-08002B2CF9AE}" pid="3" name="MSIP_Label_1520fa42-cf58-4c22-8b93-58cf1d3bd1cb_SetDate">
    <vt:lpwstr>2023-02-13T17:39:26Z</vt:lpwstr>
  </property>
  <property fmtid="{D5CDD505-2E9C-101B-9397-08002B2CF9AE}" pid="4" name="MSIP_Label_1520fa42-cf58-4c22-8b93-58cf1d3bd1cb_Method">
    <vt:lpwstr>Standard</vt:lpwstr>
  </property>
  <property fmtid="{D5CDD505-2E9C-101B-9397-08002B2CF9AE}" pid="5" name="MSIP_Label_1520fa42-cf58-4c22-8b93-58cf1d3bd1cb_Name">
    <vt:lpwstr>Public Information</vt:lpwstr>
  </property>
  <property fmtid="{D5CDD505-2E9C-101B-9397-08002B2CF9AE}" pid="6" name="MSIP_Label_1520fa42-cf58-4c22-8b93-58cf1d3bd1cb_SiteId">
    <vt:lpwstr>11d0e217-264e-400a-8ba0-57dcc127d72d</vt:lpwstr>
  </property>
  <property fmtid="{D5CDD505-2E9C-101B-9397-08002B2CF9AE}" pid="7" name="MSIP_Label_1520fa42-cf58-4c22-8b93-58cf1d3bd1cb_ActionId">
    <vt:lpwstr>0c791e21-a5ef-4844-b216-5efcc0ad4a43</vt:lpwstr>
  </property>
  <property fmtid="{D5CDD505-2E9C-101B-9397-08002B2CF9AE}" pid="8" name="MSIP_Label_1520fa42-cf58-4c22-8b93-58cf1d3bd1cb_ContentBits">
    <vt:lpwstr>0</vt:lpwstr>
  </property>
  <property fmtid="{D5CDD505-2E9C-101B-9397-08002B2CF9AE}" pid="9" name="ContentTypeId">
    <vt:lpwstr>0x010100C49C899350C1074B801317E888D1A70B</vt:lpwstr>
  </property>
  <property fmtid="{D5CDD505-2E9C-101B-9397-08002B2CF9AE}" pid="10" name="_dlc_DocIdItemGuid">
    <vt:lpwstr>37d3a95c-614f-4d9d-8a33-26128e7d609b</vt:lpwstr>
  </property>
  <property fmtid="{D5CDD505-2E9C-101B-9397-08002B2CF9AE}" pid="11" name="MediaServiceImageTags">
    <vt:lpwstr/>
  </property>
</Properties>
</file>