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4" r:id="rId6"/>
    <p:sldId id="406" r:id="rId7"/>
    <p:sldId id="404" r:id="rId8"/>
    <p:sldId id="396" r:id="rId9"/>
    <p:sldId id="397" r:id="rId10"/>
    <p:sldId id="398" r:id="rId11"/>
    <p:sldId id="401" r:id="rId12"/>
    <p:sldId id="4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725" autoAdjust="0"/>
  </p:normalViewPr>
  <p:slideViewPr>
    <p:cSldViewPr snapToGrid="0">
      <p:cViewPr varScale="1">
        <p:scale>
          <a:sx n="82" d="100"/>
          <a:sy n="82" d="100"/>
        </p:scale>
        <p:origin x="720" y="8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1/4/2024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50197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99701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WA-HELP</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Paul Unsworth</a:t>
            </a:r>
          </a:p>
          <a:p>
            <a:r>
              <a:rPr lang="en-US" dirty="0"/>
              <a:t>Cody Carmichael</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10319300" cy="1562959"/>
          </a:xfrm>
        </p:spPr>
        <p:txBody>
          <a:bodyPr/>
          <a:lstStyle/>
          <a:p>
            <a:r>
              <a:rPr lang="en-US" dirty="0"/>
              <a:t>Introduction to WA-HELP (Washington Health Ecosystem Landing Page)</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9" name="Picture Placeholder 24" descr="Digital Graph Screen">
            <a:extLst>
              <a:ext uri="{FF2B5EF4-FFF2-40B4-BE49-F238E27FC236}">
                <a16:creationId xmlns:a16="http://schemas.microsoft.com/office/drawing/2014/main" id="{4D4DC236-68CD-EF9B-137E-24D340D0C5C3}"/>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42" b="42"/>
          <a:stretch/>
        </p:blipFill>
        <p:spPr>
          <a:xfrm>
            <a:off x="0" y="0"/>
            <a:ext cx="3054350" cy="3776663"/>
          </a:xfrm>
        </p:spPr>
      </p:pic>
      <p:pic>
        <p:nvPicPr>
          <p:cNvPr id="10" name="Picture Placeholder 19" descr="Data Points Digital background">
            <a:extLst>
              <a:ext uri="{FF2B5EF4-FFF2-40B4-BE49-F238E27FC236}">
                <a16:creationId xmlns:a16="http://schemas.microsoft.com/office/drawing/2014/main" id="{C484FB91-D853-2C0F-6CEE-791001E85EB8}"/>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t="42" b="42"/>
          <a:stretch/>
        </p:blipFill>
        <p:spPr>
          <a:xfrm>
            <a:off x="6083300" y="0"/>
            <a:ext cx="3054350" cy="3776663"/>
          </a:xfrm>
        </p:spPr>
      </p:pic>
      <p:pic>
        <p:nvPicPr>
          <p:cNvPr id="3" name="Picture 2" descr="A logo of a hospital&#10;&#10;Description automatically generated">
            <a:extLst>
              <a:ext uri="{FF2B5EF4-FFF2-40B4-BE49-F238E27FC236}">
                <a16:creationId xmlns:a16="http://schemas.microsoft.com/office/drawing/2014/main" id="{19AFF1D7-531A-D1DE-39D7-CEF9ECB535FF}"/>
              </a:ext>
            </a:extLst>
          </p:cNvPr>
          <p:cNvPicPr>
            <a:picLocks noChangeAspect="1"/>
          </p:cNvPicPr>
          <p:nvPr/>
        </p:nvPicPr>
        <p:blipFill>
          <a:blip r:embed="rId5"/>
          <a:stretch>
            <a:fillRect/>
          </a:stretch>
        </p:blipFill>
        <p:spPr>
          <a:xfrm>
            <a:off x="7666375" y="-276302"/>
            <a:ext cx="3776472" cy="3776472"/>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61A5CE6-9160-D00D-5ED3-A3FBE468760C}"/>
              </a:ext>
            </a:extLst>
          </p:cNvPr>
          <p:cNvSpPr>
            <a:spLocks noGrp="1"/>
          </p:cNvSpPr>
          <p:nvPr>
            <p:ph type="pic" sz="quarter" idx="13"/>
          </p:nvPr>
        </p:nvSpPr>
        <p:spPr/>
        <p:txBody>
          <a:bodyPr/>
          <a:lstStyle/>
          <a:p>
            <a:endParaRPr lang="en-US"/>
          </a:p>
        </p:txBody>
      </p:sp>
      <p:sp>
        <p:nvSpPr>
          <p:cNvPr id="3" name="Subtitle 2">
            <a:extLst>
              <a:ext uri="{FF2B5EF4-FFF2-40B4-BE49-F238E27FC236}">
                <a16:creationId xmlns:a16="http://schemas.microsoft.com/office/drawing/2014/main" id="{20611712-635D-C144-ED77-8A2477F8AA33}"/>
              </a:ext>
            </a:extLst>
          </p:cNvPr>
          <p:cNvSpPr>
            <a:spLocks noGrp="1"/>
          </p:cNvSpPr>
          <p:nvPr>
            <p:ph type="subTitle" idx="1"/>
          </p:nvPr>
        </p:nvSpPr>
        <p:spPr/>
        <p:txBody>
          <a:bodyPr/>
          <a:lstStyle/>
          <a:p>
            <a:endParaRPr lang="en-US" dirty="0"/>
          </a:p>
        </p:txBody>
      </p:sp>
      <p:sp>
        <p:nvSpPr>
          <p:cNvPr id="4" name="Title 3">
            <a:extLst>
              <a:ext uri="{FF2B5EF4-FFF2-40B4-BE49-F238E27FC236}">
                <a16:creationId xmlns:a16="http://schemas.microsoft.com/office/drawing/2014/main" id="{7E7AD862-BE4A-78CB-F90F-322AB89BFA21}"/>
              </a:ext>
            </a:extLst>
          </p:cNvPr>
          <p:cNvSpPr>
            <a:spLocks noGrp="1"/>
          </p:cNvSpPr>
          <p:nvPr>
            <p:ph type="ctrTitle"/>
          </p:nvPr>
        </p:nvSpPr>
        <p:spPr/>
        <p:txBody>
          <a:bodyPr/>
          <a:lstStyle/>
          <a:p>
            <a:r>
              <a:rPr lang="en-US" dirty="0"/>
              <a:t>Intro to the 5 Pillars</a:t>
            </a:r>
          </a:p>
        </p:txBody>
      </p:sp>
    </p:spTree>
    <p:extLst>
      <p:ext uri="{BB962C8B-B14F-4D97-AF65-F5344CB8AC3E}">
        <p14:creationId xmlns:p14="http://schemas.microsoft.com/office/powerpoint/2010/main" val="241295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CCEE-AE9A-85DE-739E-9B5EE36E46CF}"/>
              </a:ext>
            </a:extLst>
          </p:cNvPr>
          <p:cNvSpPr>
            <a:spLocks noGrp="1"/>
          </p:cNvSpPr>
          <p:nvPr>
            <p:ph type="title"/>
          </p:nvPr>
        </p:nvSpPr>
        <p:spPr/>
        <p:txBody>
          <a:bodyPr/>
          <a:lstStyle/>
          <a:p>
            <a:r>
              <a:rPr lang="en-US" dirty="0"/>
              <a:t>What HELP Is/ Is Not:</a:t>
            </a:r>
          </a:p>
        </p:txBody>
      </p:sp>
      <p:sp>
        <p:nvSpPr>
          <p:cNvPr id="3" name="Content Placeholder 2">
            <a:extLst>
              <a:ext uri="{FF2B5EF4-FFF2-40B4-BE49-F238E27FC236}">
                <a16:creationId xmlns:a16="http://schemas.microsoft.com/office/drawing/2014/main" id="{61741462-11F6-95DF-C859-096F34278232}"/>
              </a:ext>
            </a:extLst>
          </p:cNvPr>
          <p:cNvSpPr>
            <a:spLocks noGrp="1"/>
          </p:cNvSpPr>
          <p:nvPr>
            <p:ph sz="half" idx="1"/>
          </p:nvPr>
        </p:nvSpPr>
        <p:spPr/>
        <p:txBody>
          <a:bodyPr/>
          <a:lstStyle/>
          <a:p>
            <a:r>
              <a:rPr lang="en-US" dirty="0"/>
              <a:t>HELP is a platform that utilizing existing tools and data to help give operational insight into the operational realties of health systems.</a:t>
            </a:r>
          </a:p>
          <a:p>
            <a:pPr lvl="1"/>
            <a:r>
              <a:rPr lang="en-US" dirty="0"/>
              <a:t>tool creates a baseline that allows for projections that allows us to understand what normal operations are, what patient populations make up those baselines, and what impact events could be expected to have upon those operations.</a:t>
            </a:r>
          </a:p>
          <a:p>
            <a:pPr lvl="1"/>
            <a:r>
              <a:rPr lang="en-US" dirty="0"/>
              <a:t>The goal being when used with other tools and reporting we have a lens that helps all  response decision making.</a:t>
            </a:r>
          </a:p>
          <a:p>
            <a:pPr lvl="1"/>
            <a:r>
              <a:rPr lang="en-US" dirty="0"/>
              <a:t>It is designed to work in coordination with other agency tools.</a:t>
            </a:r>
          </a:p>
          <a:p>
            <a:pPr lvl="1"/>
            <a:r>
              <a:rPr lang="en-US" dirty="0"/>
              <a:t>Its modular nature allows for it to natively absorb new information to improve its outputs.</a:t>
            </a:r>
          </a:p>
          <a:p>
            <a:pPr lvl="1"/>
            <a:endParaRPr lang="en-US" dirty="0"/>
          </a:p>
          <a:p>
            <a:pPr lvl="1"/>
            <a:endParaRPr lang="en-US" dirty="0"/>
          </a:p>
        </p:txBody>
      </p:sp>
      <p:sp>
        <p:nvSpPr>
          <p:cNvPr id="7" name="Content Placeholder 6">
            <a:extLst>
              <a:ext uri="{FF2B5EF4-FFF2-40B4-BE49-F238E27FC236}">
                <a16:creationId xmlns:a16="http://schemas.microsoft.com/office/drawing/2014/main" id="{896BF471-5B1C-F2AC-F530-1AF846012F46}"/>
              </a:ext>
            </a:extLst>
          </p:cNvPr>
          <p:cNvSpPr>
            <a:spLocks noGrp="1"/>
          </p:cNvSpPr>
          <p:nvPr>
            <p:ph sz="half" idx="2"/>
          </p:nvPr>
        </p:nvSpPr>
        <p:spPr/>
        <p:txBody>
          <a:bodyPr/>
          <a:lstStyle/>
          <a:p>
            <a:r>
              <a:rPr lang="en-US" dirty="0"/>
              <a:t>HELP is NOT/Does Not:</a:t>
            </a:r>
          </a:p>
          <a:p>
            <a:r>
              <a:rPr lang="en-US" dirty="0"/>
              <a:t> A tool designed to support clinical interventions.</a:t>
            </a:r>
          </a:p>
          <a:p>
            <a:r>
              <a:rPr lang="en-US" dirty="0"/>
              <a:t>replace any existing systems or require new partner reporting.</a:t>
            </a:r>
          </a:p>
          <a:p>
            <a:r>
              <a:rPr lang="en-US" dirty="0"/>
              <a:t>replace any workflows.</a:t>
            </a:r>
          </a:p>
          <a:p>
            <a:endParaRPr lang="en-US" dirty="0"/>
          </a:p>
        </p:txBody>
      </p:sp>
      <p:sp>
        <p:nvSpPr>
          <p:cNvPr id="4" name="Date Placeholder 3">
            <a:extLst>
              <a:ext uri="{FF2B5EF4-FFF2-40B4-BE49-F238E27FC236}">
                <a16:creationId xmlns:a16="http://schemas.microsoft.com/office/drawing/2014/main" id="{64FBC76C-BCF3-653F-B96D-1A97A02F61ED}"/>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58D5E99-6B5E-123C-A544-66079473A9D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CE0E554-0BB0-7EFF-8C9E-0CDB98F8E9D7}"/>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263000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B169-6F22-8ADF-E016-E17E01641E21}"/>
              </a:ext>
            </a:extLst>
          </p:cNvPr>
          <p:cNvSpPr>
            <a:spLocks noGrp="1"/>
          </p:cNvSpPr>
          <p:nvPr>
            <p:ph type="title"/>
          </p:nvPr>
        </p:nvSpPr>
        <p:spPr/>
        <p:txBody>
          <a:bodyPr/>
          <a:lstStyle/>
          <a:p>
            <a:r>
              <a:rPr lang="en-US" dirty="0"/>
              <a:t>Planning/Training/Response</a:t>
            </a:r>
          </a:p>
        </p:txBody>
      </p:sp>
      <p:sp>
        <p:nvSpPr>
          <p:cNvPr id="3" name="Content Placeholder 2">
            <a:extLst>
              <a:ext uri="{FF2B5EF4-FFF2-40B4-BE49-F238E27FC236}">
                <a16:creationId xmlns:a16="http://schemas.microsoft.com/office/drawing/2014/main" id="{A28E2E15-A50B-3A7C-94CB-0046F455CA38}"/>
              </a:ext>
            </a:extLst>
          </p:cNvPr>
          <p:cNvSpPr>
            <a:spLocks noGrp="1"/>
          </p:cNvSpPr>
          <p:nvPr>
            <p:ph sz="half" idx="1"/>
          </p:nvPr>
        </p:nvSpPr>
        <p:spPr/>
        <p:txBody>
          <a:bodyPr/>
          <a:lstStyle/>
          <a:p>
            <a:r>
              <a:rPr lang="en-US" sz="1000" dirty="0"/>
              <a:t>Have presented to the Training and Exercise Team</a:t>
            </a:r>
          </a:p>
          <a:p>
            <a:pPr lvl="1"/>
            <a:r>
              <a:rPr lang="en-US" sz="800" dirty="0"/>
              <a:t>Immediate value found even with MVP.</a:t>
            </a:r>
          </a:p>
          <a:p>
            <a:pPr lvl="1"/>
            <a:r>
              <a:rPr lang="en-US" sz="800" dirty="0"/>
              <a:t>Useful information on future directions.</a:t>
            </a:r>
          </a:p>
          <a:p>
            <a:r>
              <a:rPr lang="en-US" sz="1000" dirty="0"/>
              <a:t>Can currently create inferred conditions based off scenarios.</a:t>
            </a:r>
          </a:p>
          <a:p>
            <a:r>
              <a:rPr lang="en-US" sz="1000" dirty="0"/>
              <a:t>Future Development will include full interactive simulation.</a:t>
            </a:r>
          </a:p>
          <a:p>
            <a:r>
              <a:rPr lang="en-US" sz="1000" dirty="0"/>
              <a:t>In an Incident, where might the closest facility be?</a:t>
            </a:r>
          </a:p>
          <a:p>
            <a:r>
              <a:rPr lang="en-US" sz="1000" dirty="0"/>
              <a:t>Where might vulnerabilities in the health system be most at risk?</a:t>
            </a:r>
          </a:p>
          <a:p>
            <a:r>
              <a:rPr lang="en-US" sz="1000" dirty="0"/>
              <a:t>During Blue Skies environments, can be used as a background for scenario building.</a:t>
            </a:r>
          </a:p>
          <a:p>
            <a:r>
              <a:rPr lang="en-US" sz="1000" dirty="0"/>
              <a:t>Can allow for individuals and teams to think through processes and ramifications.</a:t>
            </a:r>
          </a:p>
        </p:txBody>
      </p:sp>
      <p:pic>
        <p:nvPicPr>
          <p:cNvPr id="9" name="Content Placeholder 8">
            <a:extLst>
              <a:ext uri="{FF2B5EF4-FFF2-40B4-BE49-F238E27FC236}">
                <a16:creationId xmlns:a16="http://schemas.microsoft.com/office/drawing/2014/main" id="{D8F787B9-7249-98A8-FC5E-71736FF8CA45}"/>
              </a:ext>
            </a:extLst>
          </p:cNvPr>
          <p:cNvPicPr>
            <a:picLocks noGrp="1" noChangeAspect="1"/>
          </p:cNvPicPr>
          <p:nvPr>
            <p:ph sz="half" idx="2"/>
          </p:nvPr>
        </p:nvPicPr>
        <p:blipFill>
          <a:blip r:embed="rId2"/>
          <a:stretch>
            <a:fillRect/>
          </a:stretch>
        </p:blipFill>
        <p:spPr>
          <a:xfrm>
            <a:off x="6857440" y="1787254"/>
            <a:ext cx="4298052" cy="2583404"/>
          </a:xfrm>
        </p:spPr>
      </p:pic>
      <p:sp>
        <p:nvSpPr>
          <p:cNvPr id="7" name="Slide Number Placeholder 6">
            <a:extLst>
              <a:ext uri="{FF2B5EF4-FFF2-40B4-BE49-F238E27FC236}">
                <a16:creationId xmlns:a16="http://schemas.microsoft.com/office/drawing/2014/main" id="{C105B8C7-40A5-DD2C-8ECC-2FD52687EEE8}"/>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1" name="Picture 10">
            <a:extLst>
              <a:ext uri="{FF2B5EF4-FFF2-40B4-BE49-F238E27FC236}">
                <a16:creationId xmlns:a16="http://schemas.microsoft.com/office/drawing/2014/main" id="{1FF6008D-0C4D-EBA0-5916-B75B2564AA95}"/>
              </a:ext>
            </a:extLst>
          </p:cNvPr>
          <p:cNvPicPr>
            <a:picLocks noChangeAspect="1"/>
          </p:cNvPicPr>
          <p:nvPr/>
        </p:nvPicPr>
        <p:blipFill>
          <a:blip r:embed="rId3"/>
          <a:stretch>
            <a:fillRect/>
          </a:stretch>
        </p:blipFill>
        <p:spPr>
          <a:xfrm>
            <a:off x="6288666" y="4370658"/>
            <a:ext cx="5435600" cy="2077945"/>
          </a:xfrm>
          <a:prstGeom prst="rect">
            <a:avLst/>
          </a:prstGeom>
        </p:spPr>
      </p:pic>
    </p:spTree>
    <p:extLst>
      <p:ext uri="{BB962C8B-B14F-4D97-AF65-F5344CB8AC3E}">
        <p14:creationId xmlns:p14="http://schemas.microsoft.com/office/powerpoint/2010/main" val="31888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B169-6F22-8ADF-E016-E17E01641E21}"/>
              </a:ext>
            </a:extLst>
          </p:cNvPr>
          <p:cNvSpPr>
            <a:spLocks noGrp="1"/>
          </p:cNvSpPr>
          <p:nvPr>
            <p:ph type="title"/>
          </p:nvPr>
        </p:nvSpPr>
        <p:spPr/>
        <p:txBody>
          <a:bodyPr/>
          <a:lstStyle/>
          <a:p>
            <a:r>
              <a:rPr lang="en-US" dirty="0"/>
              <a:t>Organizing</a:t>
            </a:r>
          </a:p>
        </p:txBody>
      </p:sp>
      <p:sp>
        <p:nvSpPr>
          <p:cNvPr id="3" name="Content Placeholder 2">
            <a:extLst>
              <a:ext uri="{FF2B5EF4-FFF2-40B4-BE49-F238E27FC236}">
                <a16:creationId xmlns:a16="http://schemas.microsoft.com/office/drawing/2014/main" id="{A28E2E15-A50B-3A7C-94CB-0046F455CA38}"/>
              </a:ext>
            </a:extLst>
          </p:cNvPr>
          <p:cNvSpPr>
            <a:spLocks noGrp="1"/>
          </p:cNvSpPr>
          <p:nvPr>
            <p:ph sz="half" idx="1"/>
          </p:nvPr>
        </p:nvSpPr>
        <p:spPr/>
        <p:txBody>
          <a:bodyPr/>
          <a:lstStyle/>
          <a:p>
            <a:r>
              <a:rPr lang="en-US" dirty="0"/>
              <a:t>Can aid in determining when and where future resources might be allocated.</a:t>
            </a:r>
          </a:p>
          <a:p>
            <a:r>
              <a:rPr lang="en-US" dirty="0"/>
              <a:t>Provides both large overviews and granular details</a:t>
            </a:r>
          </a:p>
          <a:p>
            <a:r>
              <a:rPr lang="en-US" dirty="0"/>
              <a:t>With improvement in data feed, might also be able to predict staffing needs well in advance. </a:t>
            </a:r>
          </a:p>
        </p:txBody>
      </p:sp>
      <p:sp>
        <p:nvSpPr>
          <p:cNvPr id="7" name="Slide Number Placeholder 6">
            <a:extLst>
              <a:ext uri="{FF2B5EF4-FFF2-40B4-BE49-F238E27FC236}">
                <a16:creationId xmlns:a16="http://schemas.microsoft.com/office/drawing/2014/main" id="{C105B8C7-40A5-DD2C-8ECC-2FD52687EEE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8" name="Content Placeholder 7">
            <a:extLst>
              <a:ext uri="{FF2B5EF4-FFF2-40B4-BE49-F238E27FC236}">
                <a16:creationId xmlns:a16="http://schemas.microsoft.com/office/drawing/2014/main" id="{CE41295D-BD46-EE8F-AC41-23F0C043F368}"/>
              </a:ext>
            </a:extLst>
          </p:cNvPr>
          <p:cNvPicPr>
            <a:picLocks noGrp="1" noChangeAspect="1"/>
          </p:cNvPicPr>
          <p:nvPr>
            <p:ph sz="half" idx="2"/>
          </p:nvPr>
        </p:nvPicPr>
        <p:blipFill>
          <a:blip r:embed="rId2"/>
          <a:stretch>
            <a:fillRect/>
          </a:stretch>
        </p:blipFill>
        <p:spPr>
          <a:xfrm>
            <a:off x="6205540" y="2008332"/>
            <a:ext cx="5435600" cy="2841336"/>
          </a:xfrm>
        </p:spPr>
      </p:pic>
    </p:spTree>
    <p:extLst>
      <p:ext uri="{BB962C8B-B14F-4D97-AF65-F5344CB8AC3E}">
        <p14:creationId xmlns:p14="http://schemas.microsoft.com/office/powerpoint/2010/main" val="427533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02D3-B76F-75D5-5E10-648D43E32D18}"/>
              </a:ext>
            </a:extLst>
          </p:cNvPr>
          <p:cNvSpPr>
            <a:spLocks noGrp="1"/>
          </p:cNvSpPr>
          <p:nvPr>
            <p:ph type="title"/>
          </p:nvPr>
        </p:nvSpPr>
        <p:spPr/>
        <p:txBody>
          <a:bodyPr/>
          <a:lstStyle/>
          <a:p>
            <a:r>
              <a:rPr lang="en-US" dirty="0"/>
              <a:t>Equipping/Funding</a:t>
            </a:r>
          </a:p>
        </p:txBody>
      </p:sp>
      <p:sp>
        <p:nvSpPr>
          <p:cNvPr id="3" name="Content Placeholder 2">
            <a:extLst>
              <a:ext uri="{FF2B5EF4-FFF2-40B4-BE49-F238E27FC236}">
                <a16:creationId xmlns:a16="http://schemas.microsoft.com/office/drawing/2014/main" id="{A4FAF5A2-C548-33CA-FC6F-7E14F92233DF}"/>
              </a:ext>
            </a:extLst>
          </p:cNvPr>
          <p:cNvSpPr>
            <a:spLocks noGrp="1"/>
          </p:cNvSpPr>
          <p:nvPr>
            <p:ph idx="1"/>
          </p:nvPr>
        </p:nvSpPr>
        <p:spPr/>
        <p:txBody>
          <a:bodyPr/>
          <a:lstStyle/>
          <a:p>
            <a:r>
              <a:rPr lang="en-US" dirty="0"/>
              <a:t>Uses novel technologies that are likely avenues for publication and grant revenue.</a:t>
            </a:r>
          </a:p>
          <a:p>
            <a:r>
              <a:rPr lang="en-US" dirty="0"/>
              <a:t>Requires no additional reporting from Non-Governmental Partners</a:t>
            </a:r>
          </a:p>
          <a:p>
            <a:r>
              <a:rPr lang="en-US" dirty="0"/>
              <a:t>Can reduce costs of Exercise Creation which also support grant work. </a:t>
            </a:r>
          </a:p>
        </p:txBody>
      </p:sp>
      <p:sp>
        <p:nvSpPr>
          <p:cNvPr id="6" name="Slide Number Placeholder 5">
            <a:extLst>
              <a:ext uri="{FF2B5EF4-FFF2-40B4-BE49-F238E27FC236}">
                <a16:creationId xmlns:a16="http://schemas.microsoft.com/office/drawing/2014/main" id="{82F5507B-6145-73CE-ED3E-C768FC80F13D}"/>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1099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244628"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Technical Demo</a:t>
            </a:r>
          </a:p>
        </p:txBody>
      </p:sp>
      <p:sp>
        <p:nvSpPr>
          <p:cNvPr id="6" name="Subtitle 5">
            <a:extLst>
              <a:ext uri="{FF2B5EF4-FFF2-40B4-BE49-F238E27FC236}">
                <a16:creationId xmlns:a16="http://schemas.microsoft.com/office/drawing/2014/main" id="{F9CD8D38-DCF9-1C30-C221-62E4BF6026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851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244628" cy="2986234"/>
          </a:xfrm>
        </p:spPr>
        <p:txBody>
          <a:bodyPr vert="horz" wrap="square" lIns="0" tIns="0" rIns="0" bIns="0" rtlCol="0" anchor="b" anchorCtr="0">
            <a:normAutofit/>
          </a:bodyPr>
          <a:lstStyle/>
          <a:p>
            <a:pPr>
              <a:lnSpc>
                <a:spcPct val="100000"/>
              </a:lnSpc>
            </a:pPr>
            <a:r>
              <a:rPr lang="en-US" dirty="0"/>
              <a:t>Next Steps</a:t>
            </a:r>
            <a:endParaRPr lang="en-US" sz="6400" kern="1200" dirty="0">
              <a:solidFill>
                <a:schemeClr val="tx1"/>
              </a:solidFill>
              <a:latin typeface="+mj-lt"/>
              <a:ea typeface="+mj-ea"/>
              <a:cs typeface="+mj-cs"/>
            </a:endParaRPr>
          </a:p>
        </p:txBody>
      </p:sp>
      <p:sp>
        <p:nvSpPr>
          <p:cNvPr id="6" name="Subtitle 5">
            <a:extLst>
              <a:ext uri="{FF2B5EF4-FFF2-40B4-BE49-F238E27FC236}">
                <a16:creationId xmlns:a16="http://schemas.microsoft.com/office/drawing/2014/main" id="{F9CD8D38-DCF9-1C30-C221-62E4BF6026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862290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{C5E4886F-A608-402B-8633-28DC2097E8E4}tf33713516_win32</Template>
  <TotalTime>1877</TotalTime>
  <Words>358</Words>
  <Application>Microsoft Office PowerPoint</Application>
  <PresentationFormat>Widescreen</PresentationFormat>
  <Paragraphs>46</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WA-HELP</vt:lpstr>
      <vt:lpstr>Introduction to WA-HELP (Washington Health Ecosystem Landing Page)</vt:lpstr>
      <vt:lpstr>Intro to the 5 Pillars</vt:lpstr>
      <vt:lpstr>What HELP Is/ Is Not:</vt:lpstr>
      <vt:lpstr>Planning/Training/Response</vt:lpstr>
      <vt:lpstr>Organizing</vt:lpstr>
      <vt:lpstr>Equipping/Funding</vt:lpstr>
      <vt:lpstr>Technical Demo</vt:lpstr>
      <vt:lpstr>Next Steps</vt:lpstr>
    </vt:vector>
  </TitlesOfParts>
  <Company>Washington State Department of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WA-HELP</dc:title>
  <dc:creator>Carmichael, Cody M (DOH)</dc:creator>
  <cp:lastModifiedBy>Carmichael, Cody M (DOH)</cp:lastModifiedBy>
  <cp:revision>4</cp:revision>
  <dcterms:created xsi:type="dcterms:W3CDTF">2023-12-28T15:04:49Z</dcterms:created>
  <dcterms:modified xsi:type="dcterms:W3CDTF">2024-01-04T19:06:22Z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520fa42-cf58-4c22-8b93-58cf1d3bd1cb_Enabled">
    <vt:lpwstr>true</vt:lpwstr>
  </property>
  <property fmtid="{D5CDD505-2E9C-101B-9397-08002B2CF9AE}" pid="4" name="MSIP_Label_1520fa42-cf58-4c22-8b93-58cf1d3bd1cb_SetDate">
    <vt:lpwstr>2023-12-28T17:59:47Z</vt:lpwstr>
  </property>
  <property fmtid="{D5CDD505-2E9C-101B-9397-08002B2CF9AE}" pid="5" name="MSIP_Label_1520fa42-cf58-4c22-8b93-58cf1d3bd1cb_Method">
    <vt:lpwstr>Standard</vt:lpwstr>
  </property>
  <property fmtid="{D5CDD505-2E9C-101B-9397-08002B2CF9AE}" pid="6" name="MSIP_Label_1520fa42-cf58-4c22-8b93-58cf1d3bd1cb_Name">
    <vt:lpwstr>Public Information</vt:lpwstr>
  </property>
  <property fmtid="{D5CDD505-2E9C-101B-9397-08002B2CF9AE}" pid="7" name="MSIP_Label_1520fa42-cf58-4c22-8b93-58cf1d3bd1cb_SiteId">
    <vt:lpwstr>11d0e217-264e-400a-8ba0-57dcc127d72d</vt:lpwstr>
  </property>
  <property fmtid="{D5CDD505-2E9C-101B-9397-08002B2CF9AE}" pid="8" name="MSIP_Label_1520fa42-cf58-4c22-8b93-58cf1d3bd1cb_ActionId">
    <vt:lpwstr>f522edc5-44a0-4c6c-b949-b4ea737f493f</vt:lpwstr>
  </property>
  <property fmtid="{D5CDD505-2E9C-101B-9397-08002B2CF9AE}" pid="9" name="MSIP_Label_1520fa42-cf58-4c22-8b93-58cf1d3bd1cb_ContentBits">
    <vt:lpwstr>0</vt:lpwstr>
  </property>
</Properties>
</file>