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7954-A46B-491E-AC9E-0220DE231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F4C61-0D1B-4295-AF35-E216C98FC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4FB46-A805-440D-B6F0-3B01A0D6BDAB}"/>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C1609281-AD0E-40F4-B66E-FA38C614D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ED169-D4C9-47E3-99B8-3B4313FC8EB8}"/>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96612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47E0-848B-427C-8890-B476F53DE2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3439B8-3B49-409F-BB33-ADB25445D3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7674C-2518-47B7-A5AF-2AEC0A27DA8A}"/>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B9DDDE11-1498-40C0-8A26-5E8D1386C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548E4-8BE4-47D8-B942-414CFA0DC8BC}"/>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241123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8D85-807C-4655-A487-86FD40024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D99D5-B5E0-4719-BFDE-3BC5E57E4D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24FAD-D45C-4A7F-98BC-E5A3E18E98D8}"/>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302C74A3-A61E-40D1-B569-E8CA05938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AD232-1BAA-4677-8BF0-F0AECF2C9191}"/>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184112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701E-A999-4453-9728-A91904C2F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0B954-F443-46FD-9D13-2A8BD9E614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9702C-2E67-4DE2-8A41-7EF773D516B6}"/>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62A9422A-1510-4E72-A32B-B02B6041F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58769-B92C-4718-AFDE-3F6C2B9852AA}"/>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58765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F359-93F6-4264-8966-875920DF5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983BD0-77FF-4DF5-B113-ED29CE436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9DA8C5-DF29-400F-B9F8-A6D41CC633FF}"/>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6E3ACBE0-2ACD-45DF-946F-E809E8C2A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9E284-2F3D-4764-B40D-028964DF8FAD}"/>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156759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F2F6-8A41-4B20-A112-54B3CB86B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BC11C-53E0-4A19-91A5-3E9C49686B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CCA40-3D1D-431B-8E25-869B63012E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3500E-DEF4-482E-B00D-493AFE4752B2}"/>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6" name="Footer Placeholder 5">
            <a:extLst>
              <a:ext uri="{FF2B5EF4-FFF2-40B4-BE49-F238E27FC236}">
                <a16:creationId xmlns:a16="http://schemas.microsoft.com/office/drawing/2014/main" id="{C2D1EAE6-0B00-4600-9FF1-CC27846B6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4BD81-2D25-4A09-B5D2-E8DC90326BFC}"/>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184848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B15C-5C1B-4EED-A6C2-A2449BC37F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61870-9015-46D0-B310-4E68B05ED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4153A0-385A-4270-9FB8-8185031145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5E5D84-315D-44A0-8058-B66EA9AEB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B18146-BFD7-4642-B9AD-712EFDE3FC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3D5F0-5D88-4CDB-BC66-8071DE76CD03}"/>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8" name="Footer Placeholder 7">
            <a:extLst>
              <a:ext uri="{FF2B5EF4-FFF2-40B4-BE49-F238E27FC236}">
                <a16:creationId xmlns:a16="http://schemas.microsoft.com/office/drawing/2014/main" id="{7360C86D-9408-4ABD-A012-11E188281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18A30-85A4-4FD8-8580-D13C33BDEC6A}"/>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312654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F984-70B2-4B04-978B-704F5F22D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F25E73-3255-4F07-9677-68788D8F6E4F}"/>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4" name="Footer Placeholder 3">
            <a:extLst>
              <a:ext uri="{FF2B5EF4-FFF2-40B4-BE49-F238E27FC236}">
                <a16:creationId xmlns:a16="http://schemas.microsoft.com/office/drawing/2014/main" id="{F0344298-DFB0-4F2B-8DF9-64E3C67E7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449425-6703-4E98-A6B9-F082BCF7FA31}"/>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375851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B552C-32C5-4315-8602-72C49AB2B827}"/>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3" name="Footer Placeholder 2">
            <a:extLst>
              <a:ext uri="{FF2B5EF4-FFF2-40B4-BE49-F238E27FC236}">
                <a16:creationId xmlns:a16="http://schemas.microsoft.com/office/drawing/2014/main" id="{426C24C4-C255-4409-9B29-6950770CE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2D297-D4DF-465C-8CE4-BCDDE3E94AD6}"/>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225619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1EC6-C2D2-48CC-AFE0-D9DBFEB54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4D39D-D10C-49DA-ABDB-EE84B8FE5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1680D-5FC8-4CCC-9476-5EA4E58CC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E72D24-75DF-423A-B363-35B77F383A83}"/>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6" name="Footer Placeholder 5">
            <a:extLst>
              <a:ext uri="{FF2B5EF4-FFF2-40B4-BE49-F238E27FC236}">
                <a16:creationId xmlns:a16="http://schemas.microsoft.com/office/drawing/2014/main" id="{E023F124-44DD-48EB-8E05-FCAF7604B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09EFC-51DD-4783-BE80-BF76C13904A2}"/>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215328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D597-352A-4647-9443-22405AB9C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ACCE6-D989-4B15-949C-980D09121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5B6FB8-5F7D-4549-9B5C-CCFDC754A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0C2DB2-9004-403F-BE84-426A7414D0BF}"/>
              </a:ext>
            </a:extLst>
          </p:cNvPr>
          <p:cNvSpPr>
            <a:spLocks noGrp="1"/>
          </p:cNvSpPr>
          <p:nvPr>
            <p:ph type="dt" sz="half" idx="10"/>
          </p:nvPr>
        </p:nvSpPr>
        <p:spPr/>
        <p:txBody>
          <a:bodyPr/>
          <a:lstStyle/>
          <a:p>
            <a:fld id="{2193A231-8E79-4451-A2AE-837DD98F8DEC}" type="datetimeFigureOut">
              <a:rPr lang="en-US" smtClean="0"/>
              <a:t>5/17/2019</a:t>
            </a:fld>
            <a:endParaRPr lang="en-US"/>
          </a:p>
        </p:txBody>
      </p:sp>
      <p:sp>
        <p:nvSpPr>
          <p:cNvPr id="6" name="Footer Placeholder 5">
            <a:extLst>
              <a:ext uri="{FF2B5EF4-FFF2-40B4-BE49-F238E27FC236}">
                <a16:creationId xmlns:a16="http://schemas.microsoft.com/office/drawing/2014/main" id="{C59A489D-5F88-4D7C-A3A0-6E1896538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F3A85-96A6-4940-AC4C-6040E65C8191}"/>
              </a:ext>
            </a:extLst>
          </p:cNvPr>
          <p:cNvSpPr>
            <a:spLocks noGrp="1"/>
          </p:cNvSpPr>
          <p:nvPr>
            <p:ph type="sldNum" sz="quarter" idx="12"/>
          </p:nvPr>
        </p:nvSpPr>
        <p:spPr/>
        <p:txBody>
          <a:bodyPr/>
          <a:lstStyle/>
          <a:p>
            <a:fld id="{88D5ED87-2EB4-43D0-9321-1E365B9443B7}" type="slidenum">
              <a:rPr lang="en-US" smtClean="0"/>
              <a:t>‹#›</a:t>
            </a:fld>
            <a:endParaRPr lang="en-US"/>
          </a:p>
        </p:txBody>
      </p:sp>
    </p:spTree>
    <p:extLst>
      <p:ext uri="{BB962C8B-B14F-4D97-AF65-F5344CB8AC3E}">
        <p14:creationId xmlns:p14="http://schemas.microsoft.com/office/powerpoint/2010/main" val="238342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C4FF5-444D-48CB-9EB4-EADE29EE5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32F344-1016-4D63-8040-066DD54F5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9BC59-F21D-42BF-9C25-1EB249E19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3A231-8E79-4451-A2AE-837DD98F8DEC}" type="datetimeFigureOut">
              <a:rPr lang="en-US" smtClean="0"/>
              <a:t>5/17/2019</a:t>
            </a:fld>
            <a:endParaRPr lang="en-US"/>
          </a:p>
        </p:txBody>
      </p:sp>
      <p:sp>
        <p:nvSpPr>
          <p:cNvPr id="5" name="Footer Placeholder 4">
            <a:extLst>
              <a:ext uri="{FF2B5EF4-FFF2-40B4-BE49-F238E27FC236}">
                <a16:creationId xmlns:a16="http://schemas.microsoft.com/office/drawing/2014/main" id="{164EC6A2-BE08-4BDA-A2A2-BDE9E68FA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68788-1F92-430F-9531-3844165D4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5ED87-2EB4-43D0-9321-1E365B9443B7}" type="slidenum">
              <a:rPr lang="en-US" smtClean="0"/>
              <a:t>‹#›</a:t>
            </a:fld>
            <a:endParaRPr lang="en-US"/>
          </a:p>
        </p:txBody>
      </p:sp>
    </p:spTree>
    <p:extLst>
      <p:ext uri="{BB962C8B-B14F-4D97-AF65-F5344CB8AC3E}">
        <p14:creationId xmlns:p14="http://schemas.microsoft.com/office/powerpoint/2010/main" val="248389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86CB0-5DF3-4674-AB38-F87E21DF4A98}"/>
              </a:ext>
            </a:extLst>
          </p:cNvPr>
          <p:cNvSpPr txBox="1"/>
          <p:nvPr/>
        </p:nvSpPr>
        <p:spPr>
          <a:xfrm>
            <a:off x="3146853" y="3337519"/>
            <a:ext cx="5898292" cy="2308324"/>
          </a:xfrm>
          <a:prstGeom prst="rect">
            <a:avLst/>
          </a:prstGeom>
          <a:noFill/>
        </p:spPr>
        <p:txBody>
          <a:bodyPr wrap="square" rtlCol="0">
            <a:spAutoFit/>
          </a:bodyPr>
          <a:lstStyle/>
          <a:p>
            <a:pPr algn="ctr"/>
            <a:r>
              <a:rPr lang="en-US" sz="4800" dirty="0" err="1">
                <a:latin typeface="Abadi" panose="020B0604020104020204" pitchFamily="34" charset="0"/>
              </a:rPr>
              <a:t>NextFlow</a:t>
            </a:r>
            <a:r>
              <a:rPr lang="en-US" sz="4800" b="1" dirty="0">
                <a:latin typeface="Abadi" panose="020B0604020104020204" pitchFamily="34" charset="0"/>
              </a:rPr>
              <a:t> </a:t>
            </a:r>
            <a:r>
              <a:rPr lang="en-US" sz="4800" dirty="0">
                <a:latin typeface="Abadi" panose="020B0604020104020204" pitchFamily="34" charset="0"/>
              </a:rPr>
              <a:t>Internal Database Description and Functionality</a:t>
            </a:r>
            <a:endParaRPr lang="en-US" sz="4800" b="1" dirty="0">
              <a:latin typeface="Abadi" panose="020B0604020104020204" pitchFamily="34" charset="0"/>
            </a:endParaRPr>
          </a:p>
        </p:txBody>
      </p:sp>
      <p:pic>
        <p:nvPicPr>
          <p:cNvPr id="6" name="Picture 5">
            <a:extLst>
              <a:ext uri="{FF2B5EF4-FFF2-40B4-BE49-F238E27FC236}">
                <a16:creationId xmlns:a16="http://schemas.microsoft.com/office/drawing/2014/main" id="{5498B4EF-3811-4D2E-AE99-7ABB22BC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491" y="249330"/>
            <a:ext cx="7321017" cy="2765718"/>
          </a:xfrm>
          <a:prstGeom prst="rect">
            <a:avLst/>
          </a:prstGeom>
        </p:spPr>
      </p:pic>
    </p:spTree>
    <p:extLst>
      <p:ext uri="{BB962C8B-B14F-4D97-AF65-F5344CB8AC3E}">
        <p14:creationId xmlns:p14="http://schemas.microsoft.com/office/powerpoint/2010/main" val="376391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Model Tables interaction</a:t>
            </a:r>
          </a:p>
        </p:txBody>
      </p:sp>
      <p:sp>
        <p:nvSpPr>
          <p:cNvPr id="9" name="TextBox 8">
            <a:extLst>
              <a:ext uri="{FF2B5EF4-FFF2-40B4-BE49-F238E27FC236}">
                <a16:creationId xmlns:a16="http://schemas.microsoft.com/office/drawing/2014/main" id="{02DCC789-0B45-4F81-AC6F-5A34F074F83E}"/>
              </a:ext>
            </a:extLst>
          </p:cNvPr>
          <p:cNvSpPr txBox="1"/>
          <p:nvPr/>
        </p:nvSpPr>
        <p:spPr>
          <a:xfrm>
            <a:off x="838200" y="1635544"/>
            <a:ext cx="9176952" cy="923330"/>
          </a:xfrm>
          <a:prstGeom prst="rect">
            <a:avLst/>
          </a:prstGeom>
          <a:noFill/>
        </p:spPr>
        <p:txBody>
          <a:bodyPr wrap="square" rtlCol="0">
            <a:spAutoFit/>
          </a:bodyPr>
          <a:lstStyle/>
          <a:p>
            <a:r>
              <a:rPr lang="en-US" dirty="0"/>
              <a:t>When datasets are deleted or updated/edited, any rows in the model tables containing that dataset are updated or deleted accordingly. </a:t>
            </a:r>
          </a:p>
          <a:p>
            <a:endParaRPr lang="en-US" dirty="0"/>
          </a:p>
        </p:txBody>
      </p:sp>
    </p:spTree>
    <p:extLst>
      <p:ext uri="{BB962C8B-B14F-4D97-AF65-F5344CB8AC3E}">
        <p14:creationId xmlns:p14="http://schemas.microsoft.com/office/powerpoint/2010/main" val="20223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Forecast Equations Table</a:t>
            </a:r>
          </a:p>
        </p:txBody>
      </p:sp>
      <p:sp>
        <p:nvSpPr>
          <p:cNvPr id="10" name="Rectangle 9">
            <a:extLst>
              <a:ext uri="{FF2B5EF4-FFF2-40B4-BE49-F238E27FC236}">
                <a16:creationId xmlns:a16="http://schemas.microsoft.com/office/drawing/2014/main" id="{C8DC00B2-9299-477E-8E20-1D726DADC4F7}"/>
              </a:ext>
            </a:extLst>
          </p:cNvPr>
          <p:cNvSpPr/>
          <p:nvPr/>
        </p:nvSpPr>
        <p:spPr>
          <a:xfrm>
            <a:off x="469556" y="1581333"/>
            <a:ext cx="3616411" cy="1325563"/>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 Equations Table</a:t>
            </a:r>
          </a:p>
          <a:p>
            <a:pPr algn="ctr"/>
            <a:r>
              <a:rPr lang="en-US" dirty="0"/>
              <a:t>Stores </a:t>
            </a:r>
            <a:r>
              <a:rPr lang="en-US" b="1" dirty="0"/>
              <a:t>equations</a:t>
            </a:r>
            <a:r>
              <a:rPr lang="en-US" dirty="0"/>
              <a:t> selected from feature selection, imported from other agencies, or directly specified</a:t>
            </a:r>
          </a:p>
        </p:txBody>
      </p:sp>
      <p:grpSp>
        <p:nvGrpSpPr>
          <p:cNvPr id="11" name="Group 10">
            <a:extLst>
              <a:ext uri="{FF2B5EF4-FFF2-40B4-BE49-F238E27FC236}">
                <a16:creationId xmlns:a16="http://schemas.microsoft.com/office/drawing/2014/main" id="{42529481-30E8-4BBD-A0BA-363B7AA56E57}"/>
              </a:ext>
            </a:extLst>
          </p:cNvPr>
          <p:cNvGrpSpPr/>
          <p:nvPr/>
        </p:nvGrpSpPr>
        <p:grpSpPr>
          <a:xfrm>
            <a:off x="4447622" y="1581333"/>
            <a:ext cx="7451162" cy="2228947"/>
            <a:chOff x="445062" y="825388"/>
            <a:chExt cx="2662280" cy="3703693"/>
          </a:xfrm>
        </p:grpSpPr>
        <p:sp>
          <p:nvSpPr>
            <p:cNvPr id="12" name="Rectangle 11">
              <a:extLst>
                <a:ext uri="{FF2B5EF4-FFF2-40B4-BE49-F238E27FC236}">
                  <a16:creationId xmlns:a16="http://schemas.microsoft.com/office/drawing/2014/main" id="{234BEC65-FB0F-425E-A28B-A47A0A3C17E2}"/>
                </a:ext>
              </a:extLst>
            </p:cNvPr>
            <p:cNvSpPr/>
            <p:nvPr/>
          </p:nvSpPr>
          <p:spPr>
            <a:xfrm>
              <a:off x="445062" y="1146411"/>
              <a:ext cx="2662280" cy="338267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ForecastEquationID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10203]</a:t>
              </a:r>
            </a:p>
            <a:p>
              <a:r>
                <a:rPr lang="en-US" sz="1000" b="1" dirty="0" err="1">
                  <a:solidFill>
                    <a:schemeClr val="tx1"/>
                  </a:solidFill>
                  <a:latin typeface="Consolas" panose="020B0609020204030204" pitchFamily="49" charset="0"/>
                  <a:cs typeface="Consolas" panose="020B0609020204030204" pitchFamily="49" charset="0"/>
                </a:rPr>
                <a:t>EquationSource</a:t>
              </a:r>
              <a:r>
                <a:rPr lang="en-US" sz="1000" dirty="0">
                  <a:solidFill>
                    <a:schemeClr val="tx1"/>
                  </a:solidFill>
                  <a:latin typeface="Consolas" panose="020B0609020204030204" pitchFamily="49" charset="0"/>
                  <a:cs typeface="Consolas" panose="020B0609020204030204" pitchFamily="49" charset="0"/>
                </a:rPr>
                <a:t>		[string, e.g. ‘</a:t>
              </a:r>
              <a:r>
                <a:rPr lang="en-US" sz="1000" dirty="0" err="1">
                  <a:solidFill>
                    <a:schemeClr val="tx1"/>
                  </a:solidFill>
                  <a:latin typeface="Consolas" panose="020B0609020204030204" pitchFamily="49" charset="0"/>
                  <a:cs typeface="Consolas" panose="020B0609020204030204" pitchFamily="49" charset="0"/>
                </a:rPr>
                <a:t>NextFlow</a:t>
              </a:r>
              <a:r>
                <a:rPr lang="en-US" sz="1000" dirty="0">
                  <a:solidFill>
                    <a:schemeClr val="tx1"/>
                  </a:solidFill>
                  <a:latin typeface="Consolas" panose="020B0609020204030204" pitchFamily="49" charset="0"/>
                  <a:cs typeface="Consolas" panose="020B0609020204030204" pitchFamily="49" charset="0"/>
                </a:rPr>
                <a:t>’ or ‘NRCS’ or …]</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EquationComment</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‘Made by </a:t>
              </a:r>
              <a:r>
                <a:rPr lang="en-US" sz="1000" dirty="0" err="1">
                  <a:solidFill>
                    <a:schemeClr val="tx1"/>
                  </a:solidFill>
                  <a:latin typeface="Consolas" panose="020B0609020204030204" pitchFamily="49" charset="0"/>
                  <a:cs typeface="Consolas" panose="020B0609020204030204" pitchFamily="49" charset="0"/>
                </a:rPr>
                <a:t>Kfoley</a:t>
              </a:r>
              <a:r>
                <a:rPr lang="en-US" sz="1000" dirty="0">
                  <a:solidFill>
                    <a:schemeClr val="tx1"/>
                  </a:solidFill>
                  <a:latin typeface="Consolas" panose="020B0609020204030204" pitchFamily="49" charset="0"/>
                  <a:cs typeface="Consolas" panose="020B0609020204030204" pitchFamily="49" charset="0"/>
                </a:rPr>
                <a:t>, excludes 2011]</a:t>
              </a:r>
            </a:p>
            <a:p>
              <a:r>
                <a:rPr lang="en-US" sz="1000" b="1" dirty="0" err="1">
                  <a:solidFill>
                    <a:schemeClr val="tx1"/>
                  </a:solidFill>
                  <a:latin typeface="Consolas" panose="020B0609020204030204" pitchFamily="49" charset="0"/>
                  <a:cs typeface="Consolas" panose="020B0609020204030204" pitchFamily="49" charset="0"/>
                </a:rPr>
                <a:t>EquationPredictand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100323]</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PredictandPeriod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format), e.g. “1978-04-01/P4M“]</a:t>
              </a:r>
            </a:p>
            <a:p>
              <a:r>
                <a:rPr lang="en-US" sz="1000" b="1" dirty="0" err="1">
                  <a:solidFill>
                    <a:schemeClr val="tx1"/>
                  </a:solidFill>
                  <a:latin typeface="Consolas" panose="020B0609020204030204" pitchFamily="49" charset="0"/>
                  <a:cs typeface="Consolas" panose="020B0609020204030204" pitchFamily="49" charset="0"/>
                </a:rPr>
                <a:t>PredictandMethod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‘Accumulation’]</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EquationCreatedOn</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[datetime64, e.g. ‘2019-02-01’]</a:t>
              </a:r>
            </a:p>
            <a:p>
              <a:r>
                <a:rPr lang="en-US" sz="1000" b="1" dirty="0" err="1">
                  <a:solidFill>
                    <a:schemeClr val="tx1"/>
                  </a:solidFill>
                  <a:latin typeface="Consolas" panose="020B0609020204030204" pitchFamily="49" charset="0"/>
                  <a:cs typeface="Consolas" panose="020B0609020204030204" pitchFamily="49" charset="0"/>
                </a:rPr>
                <a:t>EquationIssueDate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format), e.g. ‘R/2019-02-01/P1Y’]</a:t>
              </a:r>
            </a:p>
            <a:p>
              <a:r>
                <a:rPr lang="en-US" sz="1000" b="1" dirty="0" err="1">
                  <a:solidFill>
                    <a:schemeClr val="tx1"/>
                  </a:solidFill>
                  <a:latin typeface="Consolas" panose="020B0609020204030204" pitchFamily="49" charset="0"/>
                  <a:cs typeface="Consolas" panose="020B0609020204030204" pitchFamily="49" charset="0"/>
                </a:rPr>
                <a:t>EquationCoefficients</a:t>
              </a:r>
              <a:r>
                <a:rPr lang="en-US" sz="1000" dirty="0">
                  <a:solidFill>
                    <a:schemeClr val="tx1"/>
                  </a:solidFill>
                  <a:latin typeface="Consolas" panose="020B0609020204030204" pitchFamily="49" charset="0"/>
                  <a:cs typeface="Consolas" panose="020B0609020204030204" pitchFamily="49" charset="0"/>
                </a:rPr>
                <a:t>		[list, e.g. [4.32, 1.34, 53.22]]</a:t>
              </a:r>
            </a:p>
            <a:p>
              <a:r>
                <a:rPr lang="en-US" sz="1000" b="1" dirty="0" err="1">
                  <a:solidFill>
                    <a:schemeClr val="tx1"/>
                  </a:solidFill>
                  <a:latin typeface="Consolas" panose="020B0609020204030204" pitchFamily="49" charset="0"/>
                  <a:cs typeface="Consolas" panose="020B0609020204030204" pitchFamily="49" charset="0"/>
                </a:rPr>
                <a:t>EquationIntercept</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[float, e.g. -230.34]</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EquationPredictors</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[list, e.g. [1004032, 1032044, …]]</a:t>
              </a:r>
            </a:p>
            <a:p>
              <a:r>
                <a:rPr lang="en-US" sz="1000" b="1" dirty="0" err="1">
                  <a:solidFill>
                    <a:schemeClr val="tx1"/>
                  </a:solidFill>
                  <a:latin typeface="Consolas" panose="020B0609020204030204" pitchFamily="49" charset="0"/>
                  <a:cs typeface="Consolas" panose="020B0609020204030204" pitchFamily="49" charset="0"/>
                </a:rPr>
                <a:t>PredictorPeriods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[1978-02-11/P1M, 1977-10-01/P4M, ..]]</a:t>
              </a:r>
            </a:p>
            <a:p>
              <a:r>
                <a:rPr lang="en-US" sz="1000" b="1" dirty="0" err="1">
                  <a:solidFill>
                    <a:schemeClr val="tx1"/>
                  </a:solidFill>
                  <a:latin typeface="Consolas" panose="020B0609020204030204" pitchFamily="49" charset="0"/>
                  <a:cs typeface="Consolas" panose="020B0609020204030204" pitchFamily="49" charset="0"/>
                </a:rPr>
                <a:t>PredictorMethods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[Sample, Accumulation, …]</a:t>
              </a:r>
              <a:endParaRPr lang="en-US" sz="1000" b="1" dirty="0">
                <a:solidFill>
                  <a:schemeClr val="tx1"/>
                </a:solidFill>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F3AE405-4189-45BF-9E7B-E6BF2DEDCDF6}"/>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.forecastEquationsTable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14" name="TextBox 13">
            <a:extLst>
              <a:ext uri="{FF2B5EF4-FFF2-40B4-BE49-F238E27FC236}">
                <a16:creationId xmlns:a16="http://schemas.microsoft.com/office/drawing/2014/main" id="{29DF6D82-E50C-4D4F-B35C-DB54B29BE561}"/>
              </a:ext>
            </a:extLst>
          </p:cNvPr>
          <p:cNvSpPr txBox="1"/>
          <p:nvPr/>
        </p:nvSpPr>
        <p:spPr>
          <a:xfrm>
            <a:off x="469556" y="4123104"/>
            <a:ext cx="9176952" cy="646331"/>
          </a:xfrm>
          <a:prstGeom prst="rect">
            <a:avLst/>
          </a:prstGeom>
          <a:noFill/>
        </p:spPr>
        <p:txBody>
          <a:bodyPr wrap="square" rtlCol="0">
            <a:spAutoFit/>
          </a:bodyPr>
          <a:lstStyle/>
          <a:p>
            <a:r>
              <a:rPr lang="en-US" dirty="0"/>
              <a:t>Updates/edits/deletes from the </a:t>
            </a:r>
            <a:r>
              <a:rPr lang="en-US" dirty="0" err="1"/>
              <a:t>datasetTable</a:t>
            </a:r>
            <a:r>
              <a:rPr lang="en-US" dirty="0"/>
              <a:t> </a:t>
            </a:r>
            <a:r>
              <a:rPr lang="en-US" dirty="0" err="1"/>
              <a:t>propogate</a:t>
            </a:r>
            <a:r>
              <a:rPr lang="en-US" dirty="0"/>
              <a:t> into the </a:t>
            </a:r>
            <a:r>
              <a:rPr lang="en-US" dirty="0" err="1"/>
              <a:t>forecastEquationsTable</a:t>
            </a:r>
            <a:r>
              <a:rPr lang="en-US" dirty="0"/>
              <a:t> (e.g. deleting a dataset will also delete all equations containing that dataset). </a:t>
            </a:r>
          </a:p>
        </p:txBody>
      </p:sp>
    </p:spTree>
    <p:extLst>
      <p:ext uri="{BB962C8B-B14F-4D97-AF65-F5344CB8AC3E}">
        <p14:creationId xmlns:p14="http://schemas.microsoft.com/office/powerpoint/2010/main" val="212975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Forecasts Table</a:t>
            </a:r>
          </a:p>
        </p:txBody>
      </p:sp>
      <p:sp>
        <p:nvSpPr>
          <p:cNvPr id="7" name="Rectangle 6">
            <a:extLst>
              <a:ext uri="{FF2B5EF4-FFF2-40B4-BE49-F238E27FC236}">
                <a16:creationId xmlns:a16="http://schemas.microsoft.com/office/drawing/2014/main" id="{7417B1B2-B9C7-448F-AD11-7EE578D52648}"/>
              </a:ext>
            </a:extLst>
          </p:cNvPr>
          <p:cNvSpPr/>
          <p:nvPr/>
        </p:nvSpPr>
        <p:spPr>
          <a:xfrm>
            <a:off x="694038" y="1784372"/>
            <a:ext cx="3616411" cy="1325563"/>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Forecasts Table</a:t>
            </a:r>
          </a:p>
          <a:p>
            <a:pPr algn="ctr"/>
            <a:r>
              <a:rPr lang="en-US" dirty="0"/>
              <a:t>Stores </a:t>
            </a:r>
            <a:r>
              <a:rPr lang="en-US" b="1" dirty="0"/>
              <a:t>forecasts</a:t>
            </a:r>
            <a:r>
              <a:rPr lang="en-US" dirty="0"/>
              <a:t> generated from equations in the forecast equations table</a:t>
            </a:r>
          </a:p>
        </p:txBody>
      </p:sp>
      <p:grpSp>
        <p:nvGrpSpPr>
          <p:cNvPr id="8" name="Group 7">
            <a:extLst>
              <a:ext uri="{FF2B5EF4-FFF2-40B4-BE49-F238E27FC236}">
                <a16:creationId xmlns:a16="http://schemas.microsoft.com/office/drawing/2014/main" id="{9CEC6335-5766-4F72-B7D0-D7C65576A6C4}"/>
              </a:ext>
            </a:extLst>
          </p:cNvPr>
          <p:cNvGrpSpPr/>
          <p:nvPr/>
        </p:nvGrpSpPr>
        <p:grpSpPr>
          <a:xfrm>
            <a:off x="4806264" y="1784372"/>
            <a:ext cx="5946212" cy="1155812"/>
            <a:chOff x="445062" y="825388"/>
            <a:chExt cx="2662280" cy="1920535"/>
          </a:xfrm>
        </p:grpSpPr>
        <p:sp>
          <p:nvSpPr>
            <p:cNvPr id="9" name="Rectangle 8">
              <a:extLst>
                <a:ext uri="{FF2B5EF4-FFF2-40B4-BE49-F238E27FC236}">
                  <a16:creationId xmlns:a16="http://schemas.microsoft.com/office/drawing/2014/main" id="{EE4A299B-84E5-44A9-8D08-7DE0ABCD534E}"/>
                </a:ext>
              </a:extLst>
            </p:cNvPr>
            <p:cNvSpPr/>
            <p:nvPr/>
          </p:nvSpPr>
          <p:spPr>
            <a:xfrm>
              <a:off x="445062" y="1146412"/>
              <a:ext cx="2662280" cy="159951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ForecastEquationID</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[integer, e.g. 10203]</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ForecastPeriod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e.g. ‘2019-04-01/P4M’]</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ForecastIssuedOn</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[datetime64, e.g. ‘2019-02-02’]</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ForecastExceedanceKey</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[0.01, 0.02, …, 0.98, 0.99]</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ForecastValues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[102.3, 105.4, …, 443.2, 446.5]</a:t>
              </a:r>
              <a:endParaRPr lang="en-US" sz="1000" b="1"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7550A4FA-3F1E-40D8-8335-E4DE742D5934}"/>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.forecastsTable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15" name="TextBox 14">
            <a:extLst>
              <a:ext uri="{FF2B5EF4-FFF2-40B4-BE49-F238E27FC236}">
                <a16:creationId xmlns:a16="http://schemas.microsoft.com/office/drawing/2014/main" id="{DBECFDC0-7E4F-4CCD-B182-BEED7C7CB7F8}"/>
              </a:ext>
            </a:extLst>
          </p:cNvPr>
          <p:cNvSpPr txBox="1"/>
          <p:nvPr/>
        </p:nvSpPr>
        <p:spPr>
          <a:xfrm>
            <a:off x="694038" y="3957101"/>
            <a:ext cx="9176952" cy="646331"/>
          </a:xfrm>
          <a:prstGeom prst="rect">
            <a:avLst/>
          </a:prstGeom>
          <a:noFill/>
        </p:spPr>
        <p:txBody>
          <a:bodyPr wrap="square" rtlCol="0">
            <a:spAutoFit/>
          </a:bodyPr>
          <a:lstStyle/>
          <a:p>
            <a:r>
              <a:rPr lang="en-US" dirty="0"/>
              <a:t>Updates/edits/deletes from the </a:t>
            </a:r>
            <a:r>
              <a:rPr lang="en-US" dirty="0" err="1"/>
              <a:t>dataTable</a:t>
            </a:r>
            <a:r>
              <a:rPr lang="en-US" dirty="0"/>
              <a:t> </a:t>
            </a:r>
            <a:r>
              <a:rPr lang="en-US" dirty="0" err="1"/>
              <a:t>propogate</a:t>
            </a:r>
            <a:r>
              <a:rPr lang="en-US" dirty="0"/>
              <a:t> into the </a:t>
            </a:r>
            <a:r>
              <a:rPr lang="en-US" dirty="0" err="1"/>
              <a:t>forecastsTable</a:t>
            </a:r>
            <a:r>
              <a:rPr lang="en-US" dirty="0"/>
              <a:t> (e.g. updating a data value will update any associated forecasts).  </a:t>
            </a:r>
          </a:p>
        </p:txBody>
      </p:sp>
    </p:spTree>
    <p:extLst>
      <p:ext uri="{BB962C8B-B14F-4D97-AF65-F5344CB8AC3E}">
        <p14:creationId xmlns:p14="http://schemas.microsoft.com/office/powerpoint/2010/main" val="426029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Broad Overview</a:t>
            </a:r>
          </a:p>
        </p:txBody>
      </p:sp>
      <p:sp>
        <p:nvSpPr>
          <p:cNvPr id="4" name="Rectangle 3">
            <a:extLst>
              <a:ext uri="{FF2B5EF4-FFF2-40B4-BE49-F238E27FC236}">
                <a16:creationId xmlns:a16="http://schemas.microsoft.com/office/drawing/2014/main" id="{69896F64-2EA3-45AF-94A1-AB4CB5D426FA}"/>
              </a:ext>
            </a:extLst>
          </p:cNvPr>
          <p:cNvSpPr/>
          <p:nvPr/>
        </p:nvSpPr>
        <p:spPr>
          <a:xfrm>
            <a:off x="838200" y="1690687"/>
            <a:ext cx="3517557" cy="1325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Dataset Table</a:t>
            </a:r>
          </a:p>
          <a:p>
            <a:r>
              <a:rPr lang="en-US" dirty="0"/>
              <a:t>Describes datasets in use (dataset ID, POR, Lat/Long/Elevation, Agency, </a:t>
            </a:r>
            <a:r>
              <a:rPr lang="en-US" dirty="0" err="1"/>
              <a:t>etc</a:t>
            </a:r>
            <a:r>
              <a:rPr lang="en-US" dirty="0"/>
              <a:t>…)</a:t>
            </a:r>
          </a:p>
        </p:txBody>
      </p:sp>
      <p:sp>
        <p:nvSpPr>
          <p:cNvPr id="5" name="Rectangle 4">
            <a:extLst>
              <a:ext uri="{FF2B5EF4-FFF2-40B4-BE49-F238E27FC236}">
                <a16:creationId xmlns:a16="http://schemas.microsoft.com/office/drawing/2014/main" id="{24D7BBCD-8DA1-4F86-A5FF-B9E0B0DE134D}"/>
              </a:ext>
            </a:extLst>
          </p:cNvPr>
          <p:cNvSpPr/>
          <p:nvPr/>
        </p:nvSpPr>
        <p:spPr>
          <a:xfrm>
            <a:off x="4870622" y="1690687"/>
            <a:ext cx="3616411" cy="132556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Table</a:t>
            </a:r>
          </a:p>
          <a:p>
            <a:pPr algn="ctr"/>
            <a:r>
              <a:rPr lang="en-US" dirty="0"/>
              <a:t>Stores all the data associated with each dataset ID (edited and original).</a:t>
            </a:r>
          </a:p>
        </p:txBody>
      </p:sp>
      <p:sp>
        <p:nvSpPr>
          <p:cNvPr id="6" name="Rectangle 5">
            <a:extLst>
              <a:ext uri="{FF2B5EF4-FFF2-40B4-BE49-F238E27FC236}">
                <a16:creationId xmlns:a16="http://schemas.microsoft.com/office/drawing/2014/main" id="{50B8B6EE-BD55-4CA7-A7E0-5655634BFCBA}"/>
              </a:ext>
            </a:extLst>
          </p:cNvPr>
          <p:cNvSpPr/>
          <p:nvPr/>
        </p:nvSpPr>
        <p:spPr>
          <a:xfrm>
            <a:off x="838200" y="3429000"/>
            <a:ext cx="3616411" cy="132556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Initializations Table</a:t>
            </a:r>
          </a:p>
          <a:p>
            <a:pPr algn="ctr"/>
            <a:r>
              <a:rPr lang="en-US" dirty="0"/>
              <a:t>Keeps information about predictands, predictor functions, other constraints </a:t>
            </a:r>
          </a:p>
        </p:txBody>
      </p:sp>
      <p:sp>
        <p:nvSpPr>
          <p:cNvPr id="7" name="Rectangle 6">
            <a:extLst>
              <a:ext uri="{FF2B5EF4-FFF2-40B4-BE49-F238E27FC236}">
                <a16:creationId xmlns:a16="http://schemas.microsoft.com/office/drawing/2014/main" id="{5E9591E0-804A-4752-AA75-A0AD6F910741}"/>
              </a:ext>
            </a:extLst>
          </p:cNvPr>
          <p:cNvSpPr/>
          <p:nvPr/>
        </p:nvSpPr>
        <p:spPr>
          <a:xfrm>
            <a:off x="4870622" y="3428999"/>
            <a:ext cx="3616411" cy="132556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Run Results Table</a:t>
            </a:r>
          </a:p>
          <a:p>
            <a:pPr algn="ctr"/>
            <a:r>
              <a:rPr lang="en-US" dirty="0"/>
              <a:t>Stores equations produced during feature selection for browsing, reports, </a:t>
            </a:r>
            <a:r>
              <a:rPr lang="en-US" dirty="0" err="1"/>
              <a:t>etc</a:t>
            </a:r>
            <a:endParaRPr lang="en-US" dirty="0"/>
          </a:p>
        </p:txBody>
      </p:sp>
      <p:sp>
        <p:nvSpPr>
          <p:cNvPr id="8" name="Rectangle 7">
            <a:extLst>
              <a:ext uri="{FF2B5EF4-FFF2-40B4-BE49-F238E27FC236}">
                <a16:creationId xmlns:a16="http://schemas.microsoft.com/office/drawing/2014/main" id="{F680058E-0B9D-4DF5-9767-84DD287C3A67}"/>
              </a:ext>
            </a:extLst>
          </p:cNvPr>
          <p:cNvSpPr/>
          <p:nvPr/>
        </p:nvSpPr>
        <p:spPr>
          <a:xfrm>
            <a:off x="838200" y="4957118"/>
            <a:ext cx="3616411" cy="1325563"/>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 Equations Table</a:t>
            </a:r>
          </a:p>
          <a:p>
            <a:pPr algn="ctr"/>
            <a:r>
              <a:rPr lang="en-US" dirty="0"/>
              <a:t>Stores </a:t>
            </a:r>
            <a:r>
              <a:rPr lang="en-US" b="1" dirty="0"/>
              <a:t>equations</a:t>
            </a:r>
            <a:r>
              <a:rPr lang="en-US" dirty="0"/>
              <a:t> selected from feature selection, imported from other agencies, or directly specified</a:t>
            </a:r>
          </a:p>
        </p:txBody>
      </p:sp>
      <p:sp>
        <p:nvSpPr>
          <p:cNvPr id="9" name="Rectangle 8">
            <a:extLst>
              <a:ext uri="{FF2B5EF4-FFF2-40B4-BE49-F238E27FC236}">
                <a16:creationId xmlns:a16="http://schemas.microsoft.com/office/drawing/2014/main" id="{A786D374-BB3D-43F3-8919-4A4FBF375A85}"/>
              </a:ext>
            </a:extLst>
          </p:cNvPr>
          <p:cNvSpPr/>
          <p:nvPr/>
        </p:nvSpPr>
        <p:spPr>
          <a:xfrm>
            <a:off x="4870622" y="4957118"/>
            <a:ext cx="3616411" cy="1325563"/>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Forecasts Table</a:t>
            </a:r>
          </a:p>
          <a:p>
            <a:pPr algn="ctr"/>
            <a:r>
              <a:rPr lang="en-US" dirty="0"/>
              <a:t>Stores </a:t>
            </a:r>
            <a:r>
              <a:rPr lang="en-US" b="1" dirty="0"/>
              <a:t>forecasts</a:t>
            </a:r>
            <a:r>
              <a:rPr lang="en-US" dirty="0"/>
              <a:t> generated from equations in the forecast equations table</a:t>
            </a:r>
          </a:p>
        </p:txBody>
      </p:sp>
    </p:spTree>
    <p:extLst>
      <p:ext uri="{BB962C8B-B14F-4D97-AF65-F5344CB8AC3E}">
        <p14:creationId xmlns:p14="http://schemas.microsoft.com/office/powerpoint/2010/main" val="330548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Dataset Table</a:t>
            </a:r>
          </a:p>
        </p:txBody>
      </p:sp>
      <p:sp>
        <p:nvSpPr>
          <p:cNvPr id="4" name="Rectangle 3">
            <a:extLst>
              <a:ext uri="{FF2B5EF4-FFF2-40B4-BE49-F238E27FC236}">
                <a16:creationId xmlns:a16="http://schemas.microsoft.com/office/drawing/2014/main" id="{69896F64-2EA3-45AF-94A1-AB4CB5D426FA}"/>
              </a:ext>
            </a:extLst>
          </p:cNvPr>
          <p:cNvSpPr/>
          <p:nvPr/>
        </p:nvSpPr>
        <p:spPr>
          <a:xfrm>
            <a:off x="838200" y="1690687"/>
            <a:ext cx="3517557" cy="1325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Dataset Table</a:t>
            </a:r>
          </a:p>
          <a:p>
            <a:r>
              <a:rPr lang="en-US" dirty="0"/>
              <a:t>Describes datasets in use (dataset ID, POR, Lat/Long/Elevation, Agency, </a:t>
            </a:r>
            <a:r>
              <a:rPr lang="en-US" dirty="0" err="1"/>
              <a:t>etc</a:t>
            </a:r>
            <a:r>
              <a:rPr lang="en-US" dirty="0"/>
              <a:t>…)</a:t>
            </a:r>
          </a:p>
        </p:txBody>
      </p:sp>
      <p:grpSp>
        <p:nvGrpSpPr>
          <p:cNvPr id="10" name="Group 9">
            <a:extLst>
              <a:ext uri="{FF2B5EF4-FFF2-40B4-BE49-F238E27FC236}">
                <a16:creationId xmlns:a16="http://schemas.microsoft.com/office/drawing/2014/main" id="{FE118101-7947-4805-AF5B-5EB4489816DB}"/>
              </a:ext>
            </a:extLst>
          </p:cNvPr>
          <p:cNvGrpSpPr/>
          <p:nvPr/>
        </p:nvGrpSpPr>
        <p:grpSpPr>
          <a:xfrm>
            <a:off x="4846277" y="1690687"/>
            <a:ext cx="4184088" cy="2994137"/>
            <a:chOff x="445062" y="825388"/>
            <a:chExt cx="2662280" cy="3883090"/>
          </a:xfrm>
        </p:grpSpPr>
        <p:sp>
          <p:nvSpPr>
            <p:cNvPr id="11" name="Rectangle 10">
              <a:extLst>
                <a:ext uri="{FF2B5EF4-FFF2-40B4-BE49-F238E27FC236}">
                  <a16:creationId xmlns:a16="http://schemas.microsoft.com/office/drawing/2014/main" id="{8A8DAD81-67E9-411F-BAF0-D2213A9860EC}"/>
                </a:ext>
              </a:extLst>
            </p:cNvPr>
            <p:cNvSpPr/>
            <p:nvPr/>
          </p:nvSpPr>
          <p:spPr>
            <a:xfrm>
              <a:off x="445062" y="1146412"/>
              <a:ext cx="2662280" cy="35620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DatasetInternalID</a:t>
              </a:r>
              <a:r>
                <a:rPr lang="en-US" sz="1000" dirty="0">
                  <a:solidFill>
                    <a:schemeClr val="tx1"/>
                  </a:solidFill>
                  <a:latin typeface="Consolas" panose="020B0609020204030204" pitchFamily="49" charset="0"/>
                  <a:cs typeface="Consolas" panose="020B0609020204030204" pitchFamily="49" charset="0"/>
                </a:rPr>
                <a:t> 	[integer, e.g. 100203]</a:t>
              </a:r>
            </a:p>
            <a:p>
              <a:r>
                <a:rPr lang="en-US" sz="1000" b="1" dirty="0">
                  <a:solidFill>
                    <a:schemeClr val="tx1"/>
                  </a:solidFill>
                  <a:latin typeface="Consolas" panose="020B0609020204030204" pitchFamily="49" charset="0"/>
                  <a:cs typeface="Consolas" panose="020B0609020204030204" pitchFamily="49" charset="0"/>
                </a:rPr>
                <a:t>DatasetType</a:t>
              </a:r>
              <a:r>
                <a:rPr lang="en-US" sz="1000" dirty="0">
                  <a:solidFill>
                    <a:schemeClr val="tx1"/>
                  </a:solidFill>
                  <a:latin typeface="Consolas" panose="020B0609020204030204" pitchFamily="49" charset="0"/>
                  <a:cs typeface="Consolas" panose="020B0609020204030204" pitchFamily="49" charset="0"/>
                </a:rPr>
                <a:t> 		[string, e.g. ‘STREAMGAGE’]</a:t>
              </a:r>
            </a:p>
            <a:p>
              <a:r>
                <a:rPr lang="en-US" sz="1000" b="1" dirty="0">
                  <a:solidFill>
                    <a:schemeClr val="tx1"/>
                  </a:solidFill>
                  <a:latin typeface="Consolas" panose="020B0609020204030204" pitchFamily="49" charset="0"/>
                  <a:cs typeface="Consolas" panose="020B0609020204030204" pitchFamily="49" charset="0"/>
                </a:rPr>
                <a:t>DatasetExternalID</a:t>
              </a:r>
              <a:r>
                <a:rPr lang="en-US" sz="1000" dirty="0">
                  <a:solidFill>
                    <a:schemeClr val="tx1"/>
                  </a:solidFill>
                  <a:latin typeface="Consolas" panose="020B0609020204030204" pitchFamily="49" charset="0"/>
                  <a:cs typeface="Consolas" panose="020B0609020204030204" pitchFamily="49" charset="0"/>
                </a:rPr>
                <a:t> 	[string, e.g. ‘06025500’]</a:t>
              </a:r>
            </a:p>
            <a:p>
              <a:r>
                <a:rPr lang="en-US" sz="1000" b="1" dirty="0">
                  <a:solidFill>
                    <a:schemeClr val="tx1"/>
                  </a:solidFill>
                  <a:latin typeface="Consolas" panose="020B0609020204030204" pitchFamily="49" charset="0"/>
                  <a:cs typeface="Consolas" panose="020B0609020204030204" pitchFamily="49" charset="0"/>
                </a:rPr>
                <a:t>DatasetName</a:t>
              </a:r>
              <a:r>
                <a:rPr lang="en-US" sz="1000" dirty="0">
                  <a:solidFill>
                    <a:schemeClr val="tx1"/>
                  </a:solidFill>
                  <a:latin typeface="Consolas" panose="020B0609020204030204" pitchFamily="49" charset="0"/>
                  <a:cs typeface="Consolas" panose="020B0609020204030204" pitchFamily="49" charset="0"/>
                </a:rPr>
                <a:t> 		[string, e.g. ‘Big Hole Rvr …’]</a:t>
              </a:r>
            </a:p>
            <a:p>
              <a:r>
                <a:rPr lang="en-US" sz="1000" b="1" dirty="0">
                  <a:solidFill>
                    <a:schemeClr val="tx1"/>
                  </a:solidFill>
                  <a:latin typeface="Consolas" panose="020B0609020204030204" pitchFamily="49" charset="0"/>
                  <a:cs typeface="Consolas" panose="020B0609020204030204" pitchFamily="49" charset="0"/>
                </a:rPr>
                <a:t>DatasetAgency</a:t>
              </a:r>
              <a:r>
                <a:rPr lang="en-US" sz="1000" dirty="0">
                  <a:solidFill>
                    <a:schemeClr val="tx1"/>
                  </a:solidFill>
                  <a:latin typeface="Consolas" panose="020B0609020204030204" pitchFamily="49" charset="0"/>
                  <a:cs typeface="Consolas" panose="020B0609020204030204" pitchFamily="49" charset="0"/>
                </a:rPr>
                <a:t> 	[string, e.g. ‘USGS’]</a:t>
              </a:r>
            </a:p>
            <a:p>
              <a:r>
                <a:rPr lang="en-US" sz="1000" b="1" dirty="0">
                  <a:solidFill>
                    <a:schemeClr val="tx1"/>
                  </a:solidFill>
                  <a:latin typeface="Consolas" panose="020B0609020204030204" pitchFamily="49" charset="0"/>
                  <a:cs typeface="Consolas" panose="020B0609020204030204" pitchFamily="49" charset="0"/>
                </a:rPr>
                <a:t>DatasetParameter</a:t>
              </a:r>
              <a:r>
                <a:rPr lang="en-US" sz="1000" dirty="0">
                  <a:solidFill>
                    <a:schemeClr val="tx1"/>
                  </a:solidFill>
                  <a:latin typeface="Consolas" panose="020B0609020204030204" pitchFamily="49" charset="0"/>
                  <a:cs typeface="Consolas" panose="020B0609020204030204" pitchFamily="49" charset="0"/>
                </a:rPr>
                <a:t> 	[string, e.g. ‘Streamflow’]</a:t>
              </a:r>
            </a:p>
            <a:p>
              <a:r>
                <a:rPr lang="en-US" sz="1000" b="1" dirty="0">
                  <a:solidFill>
                    <a:schemeClr val="tx1"/>
                  </a:solidFill>
                  <a:latin typeface="Consolas" panose="020B0609020204030204" pitchFamily="49" charset="0"/>
                  <a:cs typeface="Consolas" panose="020B0609020204030204" pitchFamily="49" charset="0"/>
                </a:rPr>
                <a:t>DatasetUnits</a:t>
              </a:r>
              <a:r>
                <a:rPr lang="en-US" sz="1000" dirty="0">
                  <a:solidFill>
                    <a:schemeClr val="tx1"/>
                  </a:solidFill>
                  <a:latin typeface="Consolas" panose="020B0609020204030204" pitchFamily="49" charset="0"/>
                  <a:cs typeface="Consolas" panose="020B0609020204030204" pitchFamily="49" charset="0"/>
                </a:rPr>
                <a:t> 		[string, e.g. ‘cfs’]</a:t>
              </a:r>
            </a:p>
            <a:p>
              <a:r>
                <a:rPr lang="en-US" sz="1000" b="1" dirty="0">
                  <a:solidFill>
                    <a:schemeClr val="tx1"/>
                  </a:solidFill>
                  <a:latin typeface="Consolas" panose="020B0609020204030204" pitchFamily="49" charset="0"/>
                  <a:cs typeface="Consolas" panose="020B0609020204030204" pitchFamily="49" charset="0"/>
                </a:rPr>
                <a:t>DatasetDefaultResampling</a:t>
              </a:r>
              <a:r>
                <a:rPr lang="en-US" sz="1000" dirty="0">
                  <a:solidFill>
                    <a:schemeClr val="tx1"/>
                  </a:solidFill>
                  <a:latin typeface="Consolas" panose="020B0609020204030204" pitchFamily="49" charset="0"/>
                  <a:cs typeface="Consolas" panose="020B0609020204030204" pitchFamily="49" charset="0"/>
                </a:rPr>
                <a:t> 	[string, e.g. ‘Average’]</a:t>
              </a:r>
            </a:p>
            <a:p>
              <a:r>
                <a:rPr lang="en-US" sz="1000" b="1" dirty="0">
                  <a:solidFill>
                    <a:schemeClr val="tx1"/>
                  </a:solidFill>
                  <a:latin typeface="Consolas" panose="020B0609020204030204" pitchFamily="49" charset="0"/>
                  <a:cs typeface="Consolas" panose="020B0609020204030204" pitchFamily="49" charset="0"/>
                </a:rPr>
                <a:t>DatasetDataloader</a:t>
              </a:r>
              <a:r>
                <a:rPr lang="en-US" sz="1000" dirty="0">
                  <a:solidFill>
                    <a:schemeClr val="tx1"/>
                  </a:solidFill>
                  <a:latin typeface="Consolas" panose="020B0609020204030204" pitchFamily="49" charset="0"/>
                  <a:cs typeface="Consolas" panose="020B0609020204030204" pitchFamily="49" charset="0"/>
                </a:rPr>
                <a:t> 	[string, e.g. ‘USGS_NWIS’]</a:t>
              </a:r>
            </a:p>
            <a:p>
              <a:r>
                <a:rPr lang="en-US" sz="1000" b="1" dirty="0">
                  <a:solidFill>
                    <a:schemeClr val="tx1"/>
                  </a:solidFill>
                  <a:latin typeface="Consolas" panose="020B0609020204030204" pitchFamily="49" charset="0"/>
                  <a:cs typeface="Consolas" panose="020B0609020204030204" pitchFamily="49" charset="0"/>
                </a:rPr>
                <a:t>DatasetHUC8</a:t>
              </a:r>
              <a:r>
                <a:rPr lang="en-US" sz="1000" dirty="0">
                  <a:solidFill>
                    <a:schemeClr val="tx1"/>
                  </a:solidFill>
                  <a:latin typeface="Consolas" panose="020B0609020204030204" pitchFamily="49" charset="0"/>
                  <a:cs typeface="Consolas" panose="020B0609020204030204" pitchFamily="49" charset="0"/>
                </a:rPr>
                <a:t> 		[string, e.g. ‘10030104’]</a:t>
              </a:r>
            </a:p>
            <a:p>
              <a:r>
                <a:rPr lang="en-US" sz="1000" b="1" dirty="0">
                  <a:solidFill>
                    <a:schemeClr val="tx1"/>
                  </a:solidFill>
                  <a:latin typeface="Consolas" panose="020B0609020204030204" pitchFamily="49" charset="0"/>
                  <a:cs typeface="Consolas" panose="020B0609020204030204" pitchFamily="49" charset="0"/>
                </a:rPr>
                <a:t>DatasetLatitude</a:t>
              </a:r>
              <a:r>
                <a:rPr lang="en-US" sz="1000" dirty="0">
                  <a:solidFill>
                    <a:schemeClr val="tx1"/>
                  </a:solidFill>
                  <a:latin typeface="Consolas" panose="020B0609020204030204" pitchFamily="49" charset="0"/>
                  <a:cs typeface="Consolas" panose="020B0609020204030204" pitchFamily="49" charset="0"/>
                </a:rPr>
                <a:t> 	[float, e.g. 41.1142]</a:t>
              </a:r>
            </a:p>
            <a:p>
              <a:r>
                <a:rPr lang="en-US" sz="1000" b="1" dirty="0">
                  <a:solidFill>
                    <a:schemeClr val="tx1"/>
                  </a:solidFill>
                  <a:latin typeface="Consolas" panose="020B0609020204030204" pitchFamily="49" charset="0"/>
                  <a:cs typeface="Consolas" panose="020B0609020204030204" pitchFamily="49" charset="0"/>
                </a:rPr>
                <a:t>DatasetLongitude</a:t>
              </a:r>
              <a:r>
                <a:rPr lang="en-US" sz="1000" dirty="0">
                  <a:solidFill>
                    <a:schemeClr val="tx1"/>
                  </a:solidFill>
                  <a:latin typeface="Consolas" panose="020B0609020204030204" pitchFamily="49" charset="0"/>
                  <a:cs typeface="Consolas" panose="020B0609020204030204" pitchFamily="49" charset="0"/>
                </a:rPr>
                <a:t> 	[float, e.g. -112.324]</a:t>
              </a:r>
            </a:p>
            <a:p>
              <a:r>
                <a:rPr lang="en-US" sz="1000" b="1" dirty="0">
                  <a:solidFill>
                    <a:schemeClr val="tx1"/>
                  </a:solidFill>
                  <a:latin typeface="Consolas" panose="020B0609020204030204" pitchFamily="49" charset="0"/>
                  <a:cs typeface="Consolas" panose="020B0609020204030204" pitchFamily="49" charset="0"/>
                </a:rPr>
                <a:t>DatasetElevation</a:t>
              </a:r>
              <a:r>
                <a:rPr lang="en-US" sz="1000" dirty="0">
                  <a:solidFill>
                    <a:schemeClr val="tx1"/>
                  </a:solidFill>
                  <a:latin typeface="Consolas" panose="020B0609020204030204" pitchFamily="49" charset="0"/>
                  <a:cs typeface="Consolas" panose="020B0609020204030204" pitchFamily="49" charset="0"/>
                </a:rPr>
                <a:t> 	[float, e.g. 1923.2]</a:t>
              </a:r>
            </a:p>
            <a:p>
              <a:r>
                <a:rPr lang="en-US" sz="1000" b="1" dirty="0">
                  <a:solidFill>
                    <a:schemeClr val="tx1"/>
                  </a:solidFill>
                  <a:latin typeface="Consolas" panose="020B0609020204030204" pitchFamily="49" charset="0"/>
                  <a:cs typeface="Consolas" panose="020B0609020204030204" pitchFamily="49" charset="0"/>
                </a:rPr>
                <a:t>DatasetPORStart</a:t>
              </a:r>
              <a:r>
                <a:rPr lang="en-US" sz="1000" dirty="0">
                  <a:solidFill>
                    <a:schemeClr val="tx1"/>
                  </a:solidFill>
                  <a:latin typeface="Consolas" panose="020B0609020204030204" pitchFamily="49" charset="0"/>
                  <a:cs typeface="Consolas" panose="020B0609020204030204" pitchFamily="49" charset="0"/>
                </a:rPr>
                <a:t> 	[datetime64, e.g. ‘2018-01-01’]</a:t>
              </a:r>
            </a:p>
            <a:p>
              <a:r>
                <a:rPr lang="en-US" sz="1000" b="1" dirty="0">
                  <a:solidFill>
                    <a:schemeClr val="tx1"/>
                  </a:solidFill>
                  <a:latin typeface="Consolas" panose="020B0609020204030204" pitchFamily="49" charset="0"/>
                  <a:cs typeface="Consolas" panose="020B0609020204030204" pitchFamily="49" charset="0"/>
                </a:rPr>
                <a:t>DatasetPOREnd</a:t>
              </a:r>
              <a:r>
                <a:rPr lang="en-US" sz="1000" dirty="0">
                  <a:solidFill>
                    <a:schemeClr val="tx1"/>
                  </a:solidFill>
                  <a:latin typeface="Consolas" panose="020B0609020204030204" pitchFamily="49" charset="0"/>
                  <a:cs typeface="Consolas" panose="020B0609020204030204" pitchFamily="49" charset="0"/>
                </a:rPr>
                <a:t> 	[datetime64, e.g. ‘2019-01-01’]</a:t>
              </a:r>
            </a:p>
            <a:p>
              <a:r>
                <a:rPr lang="en-US" sz="1000" b="1" dirty="0">
                  <a:solidFill>
                    <a:schemeClr val="tx1"/>
                  </a:solidFill>
                  <a:latin typeface="Consolas" panose="020B0609020204030204" pitchFamily="49" charset="0"/>
                  <a:cs typeface="Consolas" panose="020B0609020204030204" pitchFamily="49" charset="0"/>
                </a:rPr>
                <a:t>DatasetAdditionalOptions</a:t>
              </a:r>
              <a:r>
                <a:rPr lang="en-US" sz="1000" dirty="0">
                  <a:solidFill>
                    <a:schemeClr val="tx1"/>
                  </a:solidFill>
                  <a:latin typeface="Consolas" panose="020B0609020204030204" pitchFamily="49" charset="0"/>
                  <a:cs typeface="Consolas" panose="020B0609020204030204" pitchFamily="49" charset="0"/>
                </a:rPr>
                <a:t> 	[dict, e.g. {‘svr’:’ecao’}]</a:t>
              </a: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C14D4C47-B6E9-4E88-A823-BEC95C6085BC}"/>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a:solidFill>
                    <a:schemeClr val="bg1"/>
                  </a:solidFill>
                  <a:latin typeface="Consolas" panose="020B0609020204030204" pitchFamily="49" charset="0"/>
                  <a:cs typeface="Consolas" panose="020B0609020204030204" pitchFamily="49" charset="0"/>
                </a:rPr>
                <a:t>.datasetTable</a:t>
              </a:r>
            </a:p>
          </p:txBody>
        </p:sp>
      </p:grpSp>
      <p:sp>
        <p:nvSpPr>
          <p:cNvPr id="3" name="TextBox 2">
            <a:extLst>
              <a:ext uri="{FF2B5EF4-FFF2-40B4-BE49-F238E27FC236}">
                <a16:creationId xmlns:a16="http://schemas.microsoft.com/office/drawing/2014/main" id="{2564BFA8-D218-46A8-9978-59A009F72AB5}"/>
              </a:ext>
            </a:extLst>
          </p:cNvPr>
          <p:cNvSpPr txBox="1"/>
          <p:nvPr/>
        </p:nvSpPr>
        <p:spPr>
          <a:xfrm>
            <a:off x="838199" y="3181469"/>
            <a:ext cx="4008077" cy="1754326"/>
          </a:xfrm>
          <a:prstGeom prst="rect">
            <a:avLst/>
          </a:prstGeom>
          <a:noFill/>
        </p:spPr>
        <p:txBody>
          <a:bodyPr wrap="square" rtlCol="0">
            <a:spAutoFit/>
          </a:bodyPr>
          <a:lstStyle/>
          <a:p>
            <a:r>
              <a:rPr lang="en-US" dirty="0"/>
              <a:t>Stores metadata about the user-selected datasets used in the forecasts. The dataset table is indexed by the </a:t>
            </a:r>
            <a:r>
              <a:rPr lang="en-US" dirty="0" err="1"/>
              <a:t>DatasetInternalID</a:t>
            </a:r>
            <a:r>
              <a:rPr lang="en-US" dirty="0"/>
              <a:t>, (a number between 100000 – 999999, where 500000+ are reserved for user-customized datasets). </a:t>
            </a:r>
          </a:p>
        </p:txBody>
      </p:sp>
    </p:spTree>
    <p:extLst>
      <p:ext uri="{BB962C8B-B14F-4D97-AF65-F5344CB8AC3E}">
        <p14:creationId xmlns:p14="http://schemas.microsoft.com/office/powerpoint/2010/main" val="421912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Data Table</a:t>
            </a:r>
          </a:p>
        </p:txBody>
      </p:sp>
      <p:sp>
        <p:nvSpPr>
          <p:cNvPr id="3" name="TextBox 2">
            <a:extLst>
              <a:ext uri="{FF2B5EF4-FFF2-40B4-BE49-F238E27FC236}">
                <a16:creationId xmlns:a16="http://schemas.microsoft.com/office/drawing/2014/main" id="{2564BFA8-D218-46A8-9978-59A009F72AB5}"/>
              </a:ext>
            </a:extLst>
          </p:cNvPr>
          <p:cNvSpPr txBox="1"/>
          <p:nvPr/>
        </p:nvSpPr>
        <p:spPr>
          <a:xfrm>
            <a:off x="838199" y="3181469"/>
            <a:ext cx="4008077" cy="1477328"/>
          </a:xfrm>
          <a:prstGeom prst="rect">
            <a:avLst/>
          </a:prstGeom>
          <a:noFill/>
        </p:spPr>
        <p:txBody>
          <a:bodyPr wrap="square" rtlCol="0">
            <a:spAutoFit/>
          </a:bodyPr>
          <a:lstStyle/>
          <a:p>
            <a:r>
              <a:rPr lang="en-US" dirty="0"/>
              <a:t>Stores data values for datasets in the datasets table. Indexed by dataset ID and datetime, and allowing for quick identification for values edited by the user.  </a:t>
            </a:r>
          </a:p>
        </p:txBody>
      </p:sp>
      <p:sp>
        <p:nvSpPr>
          <p:cNvPr id="8" name="Rectangle 7">
            <a:extLst>
              <a:ext uri="{FF2B5EF4-FFF2-40B4-BE49-F238E27FC236}">
                <a16:creationId xmlns:a16="http://schemas.microsoft.com/office/drawing/2014/main" id="{8D61CFBD-DFE1-4F7B-9C57-76F55AAD429C}"/>
              </a:ext>
            </a:extLst>
          </p:cNvPr>
          <p:cNvSpPr/>
          <p:nvPr/>
        </p:nvSpPr>
        <p:spPr>
          <a:xfrm>
            <a:off x="916460" y="1690687"/>
            <a:ext cx="3616411" cy="132556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Table</a:t>
            </a:r>
          </a:p>
          <a:p>
            <a:pPr algn="ctr"/>
            <a:r>
              <a:rPr lang="en-US" dirty="0"/>
              <a:t>Stores all the data associated with each dataset ID (edited and original).</a:t>
            </a:r>
          </a:p>
        </p:txBody>
      </p:sp>
      <p:grpSp>
        <p:nvGrpSpPr>
          <p:cNvPr id="9" name="Group 8">
            <a:extLst>
              <a:ext uri="{FF2B5EF4-FFF2-40B4-BE49-F238E27FC236}">
                <a16:creationId xmlns:a16="http://schemas.microsoft.com/office/drawing/2014/main" id="{2879B9BB-163D-449E-9209-56417A0B4B5E}"/>
              </a:ext>
            </a:extLst>
          </p:cNvPr>
          <p:cNvGrpSpPr/>
          <p:nvPr/>
        </p:nvGrpSpPr>
        <p:grpSpPr>
          <a:xfrm>
            <a:off x="5202415" y="1842177"/>
            <a:ext cx="5336613" cy="1022581"/>
            <a:chOff x="445062" y="825388"/>
            <a:chExt cx="2662280" cy="1326183"/>
          </a:xfrm>
        </p:grpSpPr>
        <p:sp>
          <p:nvSpPr>
            <p:cNvPr id="13" name="Rectangle 12">
              <a:extLst>
                <a:ext uri="{FF2B5EF4-FFF2-40B4-BE49-F238E27FC236}">
                  <a16:creationId xmlns:a16="http://schemas.microsoft.com/office/drawing/2014/main" id="{CD1B2446-EE7A-43E1-A4C0-9D2B623BF153}"/>
                </a:ext>
              </a:extLst>
            </p:cNvPr>
            <p:cNvSpPr/>
            <p:nvPr/>
          </p:nvSpPr>
          <p:spPr>
            <a:xfrm>
              <a:off x="445062" y="1146413"/>
              <a:ext cx="2662280" cy="100515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Datetime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[datetime64, e.g. ‘2018-10-01’]</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(IDX) DatasetInternalID {FK}	</a:t>
              </a:r>
              <a:r>
                <a:rPr lang="en-US" sz="1000" dirty="0">
                  <a:solidFill>
                    <a:schemeClr val="tx1"/>
                  </a:solidFill>
                  <a:latin typeface="Consolas" panose="020B0609020204030204" pitchFamily="49" charset="0"/>
                  <a:cs typeface="Consolas" panose="020B0609020204030204" pitchFamily="49" charset="0"/>
                </a:rPr>
                <a:t>[integer, e.g. 100302]</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EditFlag</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[bool, e.g. True/False]</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Value			</a:t>
              </a:r>
              <a:r>
                <a:rPr lang="en-US" sz="1000" dirty="0">
                  <a:solidFill>
                    <a:schemeClr val="tx1"/>
                  </a:solidFill>
                  <a:latin typeface="Consolas" panose="020B0609020204030204" pitchFamily="49" charset="0"/>
                  <a:cs typeface="Consolas" panose="020B0609020204030204" pitchFamily="49" charset="0"/>
                </a:rPr>
                <a:t>[float, e.g. 30.232]</a:t>
              </a:r>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E00B31A3-FC0F-4856-8C77-06E5A78A0614}"/>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dataTable</a:t>
              </a:r>
              <a:endParaRPr lang="en-US" sz="1200" dirty="0">
                <a:solidFill>
                  <a:schemeClr val="bg1"/>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190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Data Table / Dataset Table interaction</a:t>
            </a:r>
          </a:p>
        </p:txBody>
      </p:sp>
      <p:grpSp>
        <p:nvGrpSpPr>
          <p:cNvPr id="9" name="Group 8">
            <a:extLst>
              <a:ext uri="{FF2B5EF4-FFF2-40B4-BE49-F238E27FC236}">
                <a16:creationId xmlns:a16="http://schemas.microsoft.com/office/drawing/2014/main" id="{2879B9BB-163D-449E-9209-56417A0B4B5E}"/>
              </a:ext>
            </a:extLst>
          </p:cNvPr>
          <p:cNvGrpSpPr/>
          <p:nvPr/>
        </p:nvGrpSpPr>
        <p:grpSpPr>
          <a:xfrm>
            <a:off x="620266" y="5145550"/>
            <a:ext cx="5336613" cy="1022581"/>
            <a:chOff x="445062" y="825388"/>
            <a:chExt cx="2662280" cy="1326183"/>
          </a:xfrm>
        </p:grpSpPr>
        <p:sp>
          <p:nvSpPr>
            <p:cNvPr id="13" name="Rectangle 12">
              <a:extLst>
                <a:ext uri="{FF2B5EF4-FFF2-40B4-BE49-F238E27FC236}">
                  <a16:creationId xmlns:a16="http://schemas.microsoft.com/office/drawing/2014/main" id="{CD1B2446-EE7A-43E1-A4C0-9D2B623BF153}"/>
                </a:ext>
              </a:extLst>
            </p:cNvPr>
            <p:cNvSpPr/>
            <p:nvPr/>
          </p:nvSpPr>
          <p:spPr>
            <a:xfrm>
              <a:off x="445062" y="1146413"/>
              <a:ext cx="2662280" cy="100515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Datetime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[datetime64, e.g. ‘2018-10-01’]</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(IDX) DatasetInternalID {FK}	</a:t>
              </a:r>
              <a:r>
                <a:rPr lang="en-US" sz="1000" dirty="0">
                  <a:solidFill>
                    <a:schemeClr val="tx1"/>
                  </a:solidFill>
                  <a:latin typeface="Consolas" panose="020B0609020204030204" pitchFamily="49" charset="0"/>
                  <a:cs typeface="Consolas" panose="020B0609020204030204" pitchFamily="49" charset="0"/>
                </a:rPr>
                <a:t>[integer, e.g. 100302]</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EditFlag</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[bool, e.g. True/False]</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a:solidFill>
                    <a:schemeClr val="tx1"/>
                  </a:solidFill>
                  <a:latin typeface="Consolas" panose="020B0609020204030204" pitchFamily="49" charset="0"/>
                  <a:cs typeface="Consolas" panose="020B0609020204030204" pitchFamily="49" charset="0"/>
                </a:rPr>
                <a:t>Value			</a:t>
              </a:r>
              <a:r>
                <a:rPr lang="en-US" sz="1000" dirty="0">
                  <a:solidFill>
                    <a:schemeClr val="tx1"/>
                  </a:solidFill>
                  <a:latin typeface="Consolas" panose="020B0609020204030204" pitchFamily="49" charset="0"/>
                  <a:cs typeface="Consolas" panose="020B0609020204030204" pitchFamily="49" charset="0"/>
                </a:rPr>
                <a:t>[float, e.g. 30.232]</a:t>
              </a:r>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E00B31A3-FC0F-4856-8C77-06E5A78A0614}"/>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dataTable</a:t>
              </a:r>
              <a:endParaRPr lang="en-US" sz="1200" dirty="0">
                <a:solidFill>
                  <a:schemeClr val="bg1"/>
                </a:solidFill>
                <a:latin typeface="Consolas" panose="020B0609020204030204" pitchFamily="49" charset="0"/>
                <a:cs typeface="Consolas" panose="020B0609020204030204" pitchFamily="49" charset="0"/>
              </a:endParaRPr>
            </a:p>
          </p:txBody>
        </p:sp>
      </p:grpSp>
      <p:grpSp>
        <p:nvGrpSpPr>
          <p:cNvPr id="10" name="Group 9">
            <a:extLst>
              <a:ext uri="{FF2B5EF4-FFF2-40B4-BE49-F238E27FC236}">
                <a16:creationId xmlns:a16="http://schemas.microsoft.com/office/drawing/2014/main" id="{03D79141-BE39-4E0D-AB89-9BCDA069433C}"/>
              </a:ext>
            </a:extLst>
          </p:cNvPr>
          <p:cNvGrpSpPr/>
          <p:nvPr/>
        </p:nvGrpSpPr>
        <p:grpSpPr>
          <a:xfrm>
            <a:off x="620266" y="1842177"/>
            <a:ext cx="4184088" cy="2994137"/>
            <a:chOff x="445062" y="825388"/>
            <a:chExt cx="2662280" cy="3883090"/>
          </a:xfrm>
        </p:grpSpPr>
        <p:sp>
          <p:nvSpPr>
            <p:cNvPr id="11" name="Rectangle 10">
              <a:extLst>
                <a:ext uri="{FF2B5EF4-FFF2-40B4-BE49-F238E27FC236}">
                  <a16:creationId xmlns:a16="http://schemas.microsoft.com/office/drawing/2014/main" id="{A6BF7951-127D-4DE6-8A80-76296D618CA2}"/>
                </a:ext>
              </a:extLst>
            </p:cNvPr>
            <p:cNvSpPr/>
            <p:nvPr/>
          </p:nvSpPr>
          <p:spPr>
            <a:xfrm>
              <a:off x="445062" y="1146412"/>
              <a:ext cx="2662280" cy="35620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DatasetInternalID</a:t>
              </a:r>
              <a:r>
                <a:rPr lang="en-US" sz="1000" dirty="0">
                  <a:solidFill>
                    <a:schemeClr val="tx1"/>
                  </a:solidFill>
                  <a:latin typeface="Consolas" panose="020B0609020204030204" pitchFamily="49" charset="0"/>
                  <a:cs typeface="Consolas" panose="020B0609020204030204" pitchFamily="49" charset="0"/>
                </a:rPr>
                <a:t> 	[integer, e.g. 100203]</a:t>
              </a:r>
            </a:p>
            <a:p>
              <a:r>
                <a:rPr lang="en-US" sz="1000" b="1" dirty="0">
                  <a:solidFill>
                    <a:schemeClr val="tx1"/>
                  </a:solidFill>
                  <a:latin typeface="Consolas" panose="020B0609020204030204" pitchFamily="49" charset="0"/>
                  <a:cs typeface="Consolas" panose="020B0609020204030204" pitchFamily="49" charset="0"/>
                </a:rPr>
                <a:t>DatasetType</a:t>
              </a:r>
              <a:r>
                <a:rPr lang="en-US" sz="1000" dirty="0">
                  <a:solidFill>
                    <a:schemeClr val="tx1"/>
                  </a:solidFill>
                  <a:latin typeface="Consolas" panose="020B0609020204030204" pitchFamily="49" charset="0"/>
                  <a:cs typeface="Consolas" panose="020B0609020204030204" pitchFamily="49" charset="0"/>
                </a:rPr>
                <a:t> 		[string, e.g. ‘STREAMGAGE’]</a:t>
              </a:r>
            </a:p>
            <a:p>
              <a:r>
                <a:rPr lang="en-US" sz="1000" b="1" dirty="0">
                  <a:solidFill>
                    <a:schemeClr val="tx1"/>
                  </a:solidFill>
                  <a:latin typeface="Consolas" panose="020B0609020204030204" pitchFamily="49" charset="0"/>
                  <a:cs typeface="Consolas" panose="020B0609020204030204" pitchFamily="49" charset="0"/>
                </a:rPr>
                <a:t>DatasetExternalID</a:t>
              </a:r>
              <a:r>
                <a:rPr lang="en-US" sz="1000" dirty="0">
                  <a:solidFill>
                    <a:schemeClr val="tx1"/>
                  </a:solidFill>
                  <a:latin typeface="Consolas" panose="020B0609020204030204" pitchFamily="49" charset="0"/>
                  <a:cs typeface="Consolas" panose="020B0609020204030204" pitchFamily="49" charset="0"/>
                </a:rPr>
                <a:t> 	[string, e.g. ‘06025500’]</a:t>
              </a:r>
            </a:p>
            <a:p>
              <a:r>
                <a:rPr lang="en-US" sz="1000" b="1" dirty="0">
                  <a:solidFill>
                    <a:schemeClr val="tx1"/>
                  </a:solidFill>
                  <a:latin typeface="Consolas" panose="020B0609020204030204" pitchFamily="49" charset="0"/>
                  <a:cs typeface="Consolas" panose="020B0609020204030204" pitchFamily="49" charset="0"/>
                </a:rPr>
                <a:t>DatasetName</a:t>
              </a:r>
              <a:r>
                <a:rPr lang="en-US" sz="1000" dirty="0">
                  <a:solidFill>
                    <a:schemeClr val="tx1"/>
                  </a:solidFill>
                  <a:latin typeface="Consolas" panose="020B0609020204030204" pitchFamily="49" charset="0"/>
                  <a:cs typeface="Consolas" panose="020B0609020204030204" pitchFamily="49" charset="0"/>
                </a:rPr>
                <a:t> 		[string, e.g. ‘Big Hole Rvr …’]</a:t>
              </a:r>
            </a:p>
            <a:p>
              <a:r>
                <a:rPr lang="en-US" sz="1000" b="1" dirty="0">
                  <a:solidFill>
                    <a:schemeClr val="tx1"/>
                  </a:solidFill>
                  <a:latin typeface="Consolas" panose="020B0609020204030204" pitchFamily="49" charset="0"/>
                  <a:cs typeface="Consolas" panose="020B0609020204030204" pitchFamily="49" charset="0"/>
                </a:rPr>
                <a:t>DatasetAgency</a:t>
              </a:r>
              <a:r>
                <a:rPr lang="en-US" sz="1000" dirty="0">
                  <a:solidFill>
                    <a:schemeClr val="tx1"/>
                  </a:solidFill>
                  <a:latin typeface="Consolas" panose="020B0609020204030204" pitchFamily="49" charset="0"/>
                  <a:cs typeface="Consolas" panose="020B0609020204030204" pitchFamily="49" charset="0"/>
                </a:rPr>
                <a:t> 	[string, e.g. ‘USGS’]</a:t>
              </a:r>
            </a:p>
            <a:p>
              <a:r>
                <a:rPr lang="en-US" sz="1000" b="1" dirty="0">
                  <a:solidFill>
                    <a:schemeClr val="tx1"/>
                  </a:solidFill>
                  <a:latin typeface="Consolas" panose="020B0609020204030204" pitchFamily="49" charset="0"/>
                  <a:cs typeface="Consolas" panose="020B0609020204030204" pitchFamily="49" charset="0"/>
                </a:rPr>
                <a:t>DatasetParameter</a:t>
              </a:r>
              <a:r>
                <a:rPr lang="en-US" sz="1000" dirty="0">
                  <a:solidFill>
                    <a:schemeClr val="tx1"/>
                  </a:solidFill>
                  <a:latin typeface="Consolas" panose="020B0609020204030204" pitchFamily="49" charset="0"/>
                  <a:cs typeface="Consolas" panose="020B0609020204030204" pitchFamily="49" charset="0"/>
                </a:rPr>
                <a:t> 	[string, e.g. ‘Streamflow’]</a:t>
              </a:r>
            </a:p>
            <a:p>
              <a:r>
                <a:rPr lang="en-US" sz="1000" b="1" dirty="0">
                  <a:solidFill>
                    <a:schemeClr val="tx1"/>
                  </a:solidFill>
                  <a:latin typeface="Consolas" panose="020B0609020204030204" pitchFamily="49" charset="0"/>
                  <a:cs typeface="Consolas" panose="020B0609020204030204" pitchFamily="49" charset="0"/>
                </a:rPr>
                <a:t>DatasetUnits</a:t>
              </a:r>
              <a:r>
                <a:rPr lang="en-US" sz="1000" dirty="0">
                  <a:solidFill>
                    <a:schemeClr val="tx1"/>
                  </a:solidFill>
                  <a:latin typeface="Consolas" panose="020B0609020204030204" pitchFamily="49" charset="0"/>
                  <a:cs typeface="Consolas" panose="020B0609020204030204" pitchFamily="49" charset="0"/>
                </a:rPr>
                <a:t> 		[string, e.g. ‘cfs’]</a:t>
              </a:r>
            </a:p>
            <a:p>
              <a:r>
                <a:rPr lang="en-US" sz="1000" b="1" dirty="0">
                  <a:solidFill>
                    <a:schemeClr val="tx1"/>
                  </a:solidFill>
                  <a:latin typeface="Consolas" panose="020B0609020204030204" pitchFamily="49" charset="0"/>
                  <a:cs typeface="Consolas" panose="020B0609020204030204" pitchFamily="49" charset="0"/>
                </a:rPr>
                <a:t>DatasetDefaultResampling</a:t>
              </a:r>
              <a:r>
                <a:rPr lang="en-US" sz="1000" dirty="0">
                  <a:solidFill>
                    <a:schemeClr val="tx1"/>
                  </a:solidFill>
                  <a:latin typeface="Consolas" panose="020B0609020204030204" pitchFamily="49" charset="0"/>
                  <a:cs typeface="Consolas" panose="020B0609020204030204" pitchFamily="49" charset="0"/>
                </a:rPr>
                <a:t> 	[string, e.g. ‘Average’]</a:t>
              </a:r>
            </a:p>
            <a:p>
              <a:r>
                <a:rPr lang="en-US" sz="1000" b="1" dirty="0">
                  <a:solidFill>
                    <a:schemeClr val="tx1"/>
                  </a:solidFill>
                  <a:latin typeface="Consolas" panose="020B0609020204030204" pitchFamily="49" charset="0"/>
                  <a:cs typeface="Consolas" panose="020B0609020204030204" pitchFamily="49" charset="0"/>
                </a:rPr>
                <a:t>DatasetDataloader</a:t>
              </a:r>
              <a:r>
                <a:rPr lang="en-US" sz="1000" dirty="0">
                  <a:solidFill>
                    <a:schemeClr val="tx1"/>
                  </a:solidFill>
                  <a:latin typeface="Consolas" panose="020B0609020204030204" pitchFamily="49" charset="0"/>
                  <a:cs typeface="Consolas" panose="020B0609020204030204" pitchFamily="49" charset="0"/>
                </a:rPr>
                <a:t> 	[string, e.g. ‘USGS_NWIS’]</a:t>
              </a:r>
            </a:p>
            <a:p>
              <a:r>
                <a:rPr lang="en-US" sz="1000" b="1" dirty="0">
                  <a:solidFill>
                    <a:schemeClr val="tx1"/>
                  </a:solidFill>
                  <a:latin typeface="Consolas" panose="020B0609020204030204" pitchFamily="49" charset="0"/>
                  <a:cs typeface="Consolas" panose="020B0609020204030204" pitchFamily="49" charset="0"/>
                </a:rPr>
                <a:t>DatasetHUC8</a:t>
              </a:r>
              <a:r>
                <a:rPr lang="en-US" sz="1000" dirty="0">
                  <a:solidFill>
                    <a:schemeClr val="tx1"/>
                  </a:solidFill>
                  <a:latin typeface="Consolas" panose="020B0609020204030204" pitchFamily="49" charset="0"/>
                  <a:cs typeface="Consolas" panose="020B0609020204030204" pitchFamily="49" charset="0"/>
                </a:rPr>
                <a:t> 		[string, e.g. ‘10030104’]</a:t>
              </a:r>
            </a:p>
            <a:p>
              <a:r>
                <a:rPr lang="en-US" sz="1000" b="1" dirty="0">
                  <a:solidFill>
                    <a:schemeClr val="tx1"/>
                  </a:solidFill>
                  <a:latin typeface="Consolas" panose="020B0609020204030204" pitchFamily="49" charset="0"/>
                  <a:cs typeface="Consolas" panose="020B0609020204030204" pitchFamily="49" charset="0"/>
                </a:rPr>
                <a:t>DatasetLatitude</a:t>
              </a:r>
              <a:r>
                <a:rPr lang="en-US" sz="1000" dirty="0">
                  <a:solidFill>
                    <a:schemeClr val="tx1"/>
                  </a:solidFill>
                  <a:latin typeface="Consolas" panose="020B0609020204030204" pitchFamily="49" charset="0"/>
                  <a:cs typeface="Consolas" panose="020B0609020204030204" pitchFamily="49" charset="0"/>
                </a:rPr>
                <a:t> 	[float, e.g. 41.1142]</a:t>
              </a:r>
            </a:p>
            <a:p>
              <a:r>
                <a:rPr lang="en-US" sz="1000" b="1" dirty="0">
                  <a:solidFill>
                    <a:schemeClr val="tx1"/>
                  </a:solidFill>
                  <a:latin typeface="Consolas" panose="020B0609020204030204" pitchFamily="49" charset="0"/>
                  <a:cs typeface="Consolas" panose="020B0609020204030204" pitchFamily="49" charset="0"/>
                </a:rPr>
                <a:t>DatasetLongitude</a:t>
              </a:r>
              <a:r>
                <a:rPr lang="en-US" sz="1000" dirty="0">
                  <a:solidFill>
                    <a:schemeClr val="tx1"/>
                  </a:solidFill>
                  <a:latin typeface="Consolas" panose="020B0609020204030204" pitchFamily="49" charset="0"/>
                  <a:cs typeface="Consolas" panose="020B0609020204030204" pitchFamily="49" charset="0"/>
                </a:rPr>
                <a:t> 	[float, e.g. -112.324]</a:t>
              </a:r>
            </a:p>
            <a:p>
              <a:r>
                <a:rPr lang="en-US" sz="1000" b="1" dirty="0">
                  <a:solidFill>
                    <a:schemeClr val="tx1"/>
                  </a:solidFill>
                  <a:latin typeface="Consolas" panose="020B0609020204030204" pitchFamily="49" charset="0"/>
                  <a:cs typeface="Consolas" panose="020B0609020204030204" pitchFamily="49" charset="0"/>
                </a:rPr>
                <a:t>DatasetElevation</a:t>
              </a:r>
              <a:r>
                <a:rPr lang="en-US" sz="1000" dirty="0">
                  <a:solidFill>
                    <a:schemeClr val="tx1"/>
                  </a:solidFill>
                  <a:latin typeface="Consolas" panose="020B0609020204030204" pitchFamily="49" charset="0"/>
                  <a:cs typeface="Consolas" panose="020B0609020204030204" pitchFamily="49" charset="0"/>
                </a:rPr>
                <a:t> 	[float, e.g. 1923.2]</a:t>
              </a:r>
            </a:p>
            <a:p>
              <a:r>
                <a:rPr lang="en-US" sz="1000" b="1" dirty="0">
                  <a:solidFill>
                    <a:schemeClr val="tx1"/>
                  </a:solidFill>
                  <a:latin typeface="Consolas" panose="020B0609020204030204" pitchFamily="49" charset="0"/>
                  <a:cs typeface="Consolas" panose="020B0609020204030204" pitchFamily="49" charset="0"/>
                </a:rPr>
                <a:t>DatasetPORStart</a:t>
              </a:r>
              <a:r>
                <a:rPr lang="en-US" sz="1000" dirty="0">
                  <a:solidFill>
                    <a:schemeClr val="tx1"/>
                  </a:solidFill>
                  <a:latin typeface="Consolas" panose="020B0609020204030204" pitchFamily="49" charset="0"/>
                  <a:cs typeface="Consolas" panose="020B0609020204030204" pitchFamily="49" charset="0"/>
                </a:rPr>
                <a:t> 	[datetime64, e.g. ‘2018-01-01’]</a:t>
              </a:r>
            </a:p>
            <a:p>
              <a:r>
                <a:rPr lang="en-US" sz="1000" b="1" dirty="0">
                  <a:solidFill>
                    <a:schemeClr val="tx1"/>
                  </a:solidFill>
                  <a:latin typeface="Consolas" panose="020B0609020204030204" pitchFamily="49" charset="0"/>
                  <a:cs typeface="Consolas" panose="020B0609020204030204" pitchFamily="49" charset="0"/>
                </a:rPr>
                <a:t>DatasetPOREnd</a:t>
              </a:r>
              <a:r>
                <a:rPr lang="en-US" sz="1000" dirty="0">
                  <a:solidFill>
                    <a:schemeClr val="tx1"/>
                  </a:solidFill>
                  <a:latin typeface="Consolas" panose="020B0609020204030204" pitchFamily="49" charset="0"/>
                  <a:cs typeface="Consolas" panose="020B0609020204030204" pitchFamily="49" charset="0"/>
                </a:rPr>
                <a:t> 	[datetime64, e.g. ‘2019-01-01’]</a:t>
              </a:r>
            </a:p>
            <a:p>
              <a:r>
                <a:rPr lang="en-US" sz="1000" b="1" dirty="0">
                  <a:solidFill>
                    <a:schemeClr val="tx1"/>
                  </a:solidFill>
                  <a:latin typeface="Consolas" panose="020B0609020204030204" pitchFamily="49" charset="0"/>
                  <a:cs typeface="Consolas" panose="020B0609020204030204" pitchFamily="49" charset="0"/>
                </a:rPr>
                <a:t>DatasetAdditionalOptions</a:t>
              </a:r>
              <a:r>
                <a:rPr lang="en-US" sz="1000" dirty="0">
                  <a:solidFill>
                    <a:schemeClr val="tx1"/>
                  </a:solidFill>
                  <a:latin typeface="Consolas" panose="020B0609020204030204" pitchFamily="49" charset="0"/>
                  <a:cs typeface="Consolas" panose="020B0609020204030204" pitchFamily="49" charset="0"/>
                </a:rPr>
                <a:t> 	[dict, e.g. {‘svr’:’ecao’}]</a:t>
              </a: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F8A926D-3D4F-4D1D-905D-665BF8F9787F}"/>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a:solidFill>
                    <a:schemeClr val="bg1"/>
                  </a:solidFill>
                  <a:latin typeface="Consolas" panose="020B0609020204030204" pitchFamily="49" charset="0"/>
                  <a:cs typeface="Consolas" panose="020B0609020204030204" pitchFamily="49" charset="0"/>
                </a:rPr>
                <a:t>.datasetTable</a:t>
              </a:r>
            </a:p>
          </p:txBody>
        </p:sp>
      </p:grpSp>
      <p:sp>
        <p:nvSpPr>
          <p:cNvPr id="15" name="TextBox 14">
            <a:extLst>
              <a:ext uri="{FF2B5EF4-FFF2-40B4-BE49-F238E27FC236}">
                <a16:creationId xmlns:a16="http://schemas.microsoft.com/office/drawing/2014/main" id="{5B555618-9DBA-4A17-B5ED-30192A1768A4}"/>
              </a:ext>
            </a:extLst>
          </p:cNvPr>
          <p:cNvSpPr txBox="1"/>
          <p:nvPr/>
        </p:nvSpPr>
        <p:spPr>
          <a:xfrm>
            <a:off x="5789139" y="1842177"/>
            <a:ext cx="4008077" cy="2862322"/>
          </a:xfrm>
          <a:prstGeom prst="rect">
            <a:avLst/>
          </a:prstGeom>
          <a:noFill/>
        </p:spPr>
        <p:txBody>
          <a:bodyPr wrap="square" rtlCol="0">
            <a:spAutoFit/>
          </a:bodyPr>
          <a:lstStyle/>
          <a:p>
            <a:pPr marL="285750" indent="-285750">
              <a:buFontTx/>
              <a:buChar char="-"/>
            </a:pPr>
            <a:r>
              <a:rPr lang="en-US" dirty="0"/>
              <a:t>Deleted datasets delete all data from </a:t>
            </a:r>
            <a:r>
              <a:rPr lang="en-US" dirty="0" err="1"/>
              <a:t>dataTable</a:t>
            </a:r>
            <a:r>
              <a:rPr lang="en-US" dirty="0"/>
              <a:t>.</a:t>
            </a:r>
          </a:p>
          <a:p>
            <a:pPr marL="285750" indent="-285750">
              <a:buFontTx/>
              <a:buChar char="-"/>
            </a:pPr>
            <a:r>
              <a:rPr lang="en-US" dirty="0"/>
              <a:t>Importing flat files, or creating composite datasets appends new datasets to </a:t>
            </a:r>
            <a:r>
              <a:rPr lang="en-US" dirty="0" err="1"/>
              <a:t>datasetTable</a:t>
            </a:r>
            <a:r>
              <a:rPr lang="en-US" dirty="0"/>
              <a:t>.</a:t>
            </a:r>
          </a:p>
          <a:p>
            <a:pPr marL="285750" indent="-285750">
              <a:buFontTx/>
              <a:buChar char="-"/>
            </a:pPr>
            <a:r>
              <a:rPr lang="en-US" dirty="0"/>
              <a:t>Customizing datasets (e.g. changing the parameter, which would change the dataset ID to 500000) changes the associated ID in the </a:t>
            </a:r>
            <a:r>
              <a:rPr lang="en-US" dirty="0" err="1"/>
              <a:t>dataTable</a:t>
            </a:r>
            <a:endParaRPr lang="en-US" dirty="0"/>
          </a:p>
          <a:p>
            <a:pPr marL="285750" indent="-285750">
              <a:buFontTx/>
              <a:buChar char="-"/>
            </a:pPr>
            <a:endParaRPr lang="en-US" dirty="0"/>
          </a:p>
        </p:txBody>
      </p:sp>
    </p:spTree>
    <p:extLst>
      <p:ext uri="{BB962C8B-B14F-4D97-AF65-F5344CB8AC3E}">
        <p14:creationId xmlns:p14="http://schemas.microsoft.com/office/powerpoint/2010/main" val="109063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Model Initializations Table</a:t>
            </a:r>
          </a:p>
        </p:txBody>
      </p:sp>
      <p:sp>
        <p:nvSpPr>
          <p:cNvPr id="16" name="Rectangle 15">
            <a:extLst>
              <a:ext uri="{FF2B5EF4-FFF2-40B4-BE49-F238E27FC236}">
                <a16:creationId xmlns:a16="http://schemas.microsoft.com/office/drawing/2014/main" id="{B516372C-ACE6-456A-AF4D-2B9D22BC4030}"/>
              </a:ext>
            </a:extLst>
          </p:cNvPr>
          <p:cNvSpPr/>
          <p:nvPr/>
        </p:nvSpPr>
        <p:spPr>
          <a:xfrm>
            <a:off x="620266" y="1748481"/>
            <a:ext cx="3616411" cy="132556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Initializations Table</a:t>
            </a:r>
          </a:p>
          <a:p>
            <a:pPr algn="ctr"/>
            <a:r>
              <a:rPr lang="en-US" dirty="0"/>
              <a:t>Keeps information about predictands, predictor functions, other constraints </a:t>
            </a:r>
          </a:p>
        </p:txBody>
      </p:sp>
      <p:grpSp>
        <p:nvGrpSpPr>
          <p:cNvPr id="17" name="Group 16">
            <a:extLst>
              <a:ext uri="{FF2B5EF4-FFF2-40B4-BE49-F238E27FC236}">
                <a16:creationId xmlns:a16="http://schemas.microsoft.com/office/drawing/2014/main" id="{02C171FD-B24F-4F31-A110-D84189DA737A}"/>
              </a:ext>
            </a:extLst>
          </p:cNvPr>
          <p:cNvGrpSpPr/>
          <p:nvPr/>
        </p:nvGrpSpPr>
        <p:grpSpPr>
          <a:xfrm>
            <a:off x="4848717" y="1748481"/>
            <a:ext cx="7046721" cy="2222158"/>
            <a:chOff x="445062" y="825388"/>
            <a:chExt cx="2662280" cy="2881912"/>
          </a:xfrm>
        </p:grpSpPr>
        <p:sp>
          <p:nvSpPr>
            <p:cNvPr id="18" name="Rectangle 17">
              <a:extLst>
                <a:ext uri="{FF2B5EF4-FFF2-40B4-BE49-F238E27FC236}">
                  <a16:creationId xmlns:a16="http://schemas.microsoft.com/office/drawing/2014/main" id="{209A3560-FA24-4D1B-84B9-C586BB9AC686}"/>
                </a:ext>
              </a:extLst>
            </p:cNvPr>
            <p:cNvSpPr/>
            <p:nvPr/>
          </p:nvSpPr>
          <p:spPr>
            <a:xfrm>
              <a:off x="445062" y="1146412"/>
              <a:ext cx="2662280" cy="256088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ModelRunID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14]</a:t>
              </a:r>
            </a:p>
            <a:p>
              <a:r>
                <a:rPr lang="en-US" sz="1000" b="1" dirty="0">
                  <a:solidFill>
                    <a:schemeClr val="tx1"/>
                  </a:solidFill>
                  <a:latin typeface="Consolas" panose="020B0609020204030204" pitchFamily="49" charset="0"/>
                  <a:cs typeface="Consolas" panose="020B0609020204030204" pitchFamily="49" charset="0"/>
                </a:rPr>
                <a:t>Predictand {FK}		</a:t>
              </a:r>
              <a:r>
                <a:rPr lang="en-US" sz="1000" dirty="0">
                  <a:solidFill>
                    <a:schemeClr val="tx1"/>
                  </a:solidFill>
                  <a:latin typeface="Consolas" panose="020B0609020204030204" pitchFamily="49" charset="0"/>
                  <a:cs typeface="Consolas" panose="020B0609020204030204" pitchFamily="49" charset="0"/>
                </a:rPr>
                <a:t>[integer corresponding to dataset, e.g. [100323]] </a:t>
              </a:r>
              <a:r>
                <a:rPr lang="en-US" sz="1000" b="1" dirty="0" err="1">
                  <a:solidFill>
                    <a:schemeClr val="tx1"/>
                  </a:solidFill>
                  <a:latin typeface="Consolas" panose="020B0609020204030204" pitchFamily="49" charset="0"/>
                  <a:cs typeface="Consolas" panose="020B0609020204030204" pitchFamily="49" charset="0"/>
                </a:rPr>
                <a:t>PredictandPeriod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e.g. ‘1978-04-01/P4M/F1Y’]</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PredictandMethod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‘Accumulation’]</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PredictorPool</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[list, e.g. [100302, 100309, …]]</a:t>
              </a:r>
            </a:p>
            <a:p>
              <a:r>
                <a:rPr lang="en-US" sz="1000" b="1" dirty="0" err="1">
                  <a:solidFill>
                    <a:schemeClr val="tx1"/>
                  </a:solidFill>
                  <a:latin typeface="Consolas" panose="020B0609020204030204" pitchFamily="49" charset="0"/>
                  <a:cs typeface="Consolas" panose="020B0609020204030204" pitchFamily="49" charset="0"/>
                </a:rPr>
                <a:t>PredictorForceFlag</a:t>
              </a:r>
              <a:r>
                <a:rPr lang="en-US" sz="1000" dirty="0">
                  <a:solidFill>
                    <a:schemeClr val="tx1"/>
                  </a:solidFill>
                  <a:latin typeface="Consolas" panose="020B0609020204030204" pitchFamily="49" charset="0"/>
                  <a:cs typeface="Consolas" panose="020B0609020204030204" pitchFamily="49" charset="0"/>
                </a:rPr>
                <a:t>		[list, e.g. [False, False, True, ..]]</a:t>
              </a:r>
            </a:p>
            <a:p>
              <a:r>
                <a:rPr lang="en-US" sz="1000" b="1" dirty="0" err="1">
                  <a:solidFill>
                    <a:schemeClr val="tx1"/>
                  </a:solidFill>
                  <a:latin typeface="Consolas" panose="020B0609020204030204" pitchFamily="49" charset="0"/>
                  <a:cs typeface="Consolas" panose="020B0609020204030204" pitchFamily="49" charset="0"/>
                </a:rPr>
                <a:t>PredictorFunction</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[1978-02-01, 1977-03-01/P1M/F1Y/mean,..]]</a:t>
              </a:r>
              <a:r>
                <a:rPr lang="en-US" sz="1000" b="1" dirty="0">
                  <a:solidFill>
                    <a:schemeClr val="tx1"/>
                  </a:solidFill>
                  <a:latin typeface="Consolas" panose="020B0609020204030204" pitchFamily="49" charset="0"/>
                  <a:cs typeface="Consolas" panose="020B0609020204030204" pitchFamily="49" charset="0"/>
                </a:rPr>
                <a:t> </a:t>
              </a:r>
              <a:r>
                <a:rPr lang="en-US" sz="1000" b="1" dirty="0" err="1">
                  <a:solidFill>
                    <a:schemeClr val="tx1"/>
                  </a:solidFill>
                  <a:latin typeface="Consolas" panose="020B0609020204030204" pitchFamily="49" charset="0"/>
                  <a:cs typeface="Consolas" panose="020B0609020204030204" pitchFamily="49" charset="0"/>
                </a:rPr>
                <a:t>RegressionType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‘MLR/PCAR/…’] </a:t>
              </a:r>
              <a:r>
                <a:rPr lang="en-US" sz="1000" b="1" dirty="0" err="1">
                  <a:solidFill>
                    <a:schemeClr val="tx1"/>
                  </a:solidFill>
                  <a:latin typeface="Consolas" panose="020B0609020204030204" pitchFamily="49" charset="0"/>
                  <a:cs typeface="Consolas" panose="020B0609020204030204" pitchFamily="49" charset="0"/>
                </a:rPr>
                <a:t>CrossValidationType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‘K-Fold (5)/K-Fold(10)’]</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FeatureSelectionType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‘SFFS/SFBS’]</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PerformanceMetric</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‘Adjusted R2</a:t>
              </a:r>
              <a:r>
                <a:rPr lang="en-US" sz="1000" b="1" dirty="0">
                  <a:solidFill>
                    <a:schemeClr val="tx1"/>
                  </a:solidFill>
                  <a:latin typeface="Consolas" panose="020B0609020204030204" pitchFamily="49" charset="0"/>
                  <a:cs typeface="Consolas" panose="020B0609020204030204" pitchFamily="49" charset="0"/>
                </a:rPr>
                <a:t>’]</a:t>
              </a:r>
              <a:endParaRPr lang="en-US" sz="10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764E4491-6ADF-4D31-A699-71334504EC49}"/>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modelInitializationsTable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20" name="TextBox 19">
            <a:extLst>
              <a:ext uri="{FF2B5EF4-FFF2-40B4-BE49-F238E27FC236}">
                <a16:creationId xmlns:a16="http://schemas.microsoft.com/office/drawing/2014/main" id="{0ADD79E0-718A-4787-B4DE-F7DE060A8801}"/>
              </a:ext>
            </a:extLst>
          </p:cNvPr>
          <p:cNvSpPr txBox="1"/>
          <p:nvPr/>
        </p:nvSpPr>
        <p:spPr>
          <a:xfrm>
            <a:off x="1968843" y="4218171"/>
            <a:ext cx="8944602" cy="2031325"/>
          </a:xfrm>
          <a:prstGeom prst="rect">
            <a:avLst/>
          </a:prstGeom>
          <a:noFill/>
        </p:spPr>
        <p:txBody>
          <a:bodyPr wrap="square" rtlCol="0">
            <a:spAutoFit/>
          </a:bodyPr>
          <a:lstStyle/>
          <a:p>
            <a:r>
              <a:rPr lang="en-US" b="1" dirty="0"/>
              <a:t>Predictand / Predictand Period / Predictand Method</a:t>
            </a:r>
          </a:p>
          <a:p>
            <a:r>
              <a:rPr lang="en-US" dirty="0"/>
              <a:t> - Specifies the parameter that we are trying to forecast. For example, the entries [102031, 1978-04-01/P4M/F1Y, ‘Accumulation’] would correspond to predicting April-July accumulation of the dataset with the ID 102031, on a frequency of 1 Year, starting in 1978.</a:t>
            </a:r>
          </a:p>
          <a:p>
            <a:r>
              <a:rPr lang="en-US" dirty="0"/>
              <a:t>- The entry [102031, 1998-01-12/P5D/F1M, ‘max’] would correspond to forecasting the 5 day maximum value of the parameter associated with ID 102031 on a monthly frequency for the period of the 12</a:t>
            </a:r>
            <a:r>
              <a:rPr lang="en-US" baseline="30000" dirty="0"/>
              <a:t>th</a:t>
            </a:r>
            <a:r>
              <a:rPr lang="en-US" dirty="0"/>
              <a:t> – 17</a:t>
            </a:r>
            <a:r>
              <a:rPr lang="en-US" baseline="30000" dirty="0"/>
              <a:t>th</a:t>
            </a:r>
            <a:r>
              <a:rPr lang="en-US" dirty="0"/>
              <a:t> of each month. </a:t>
            </a:r>
          </a:p>
        </p:txBody>
      </p:sp>
    </p:spTree>
    <p:extLst>
      <p:ext uri="{BB962C8B-B14F-4D97-AF65-F5344CB8AC3E}">
        <p14:creationId xmlns:p14="http://schemas.microsoft.com/office/powerpoint/2010/main" val="272979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Model Initializations Table</a:t>
            </a:r>
          </a:p>
        </p:txBody>
      </p:sp>
      <p:sp>
        <p:nvSpPr>
          <p:cNvPr id="16" name="Rectangle 15">
            <a:extLst>
              <a:ext uri="{FF2B5EF4-FFF2-40B4-BE49-F238E27FC236}">
                <a16:creationId xmlns:a16="http://schemas.microsoft.com/office/drawing/2014/main" id="{B516372C-ACE6-456A-AF4D-2B9D22BC4030}"/>
              </a:ext>
            </a:extLst>
          </p:cNvPr>
          <p:cNvSpPr/>
          <p:nvPr/>
        </p:nvSpPr>
        <p:spPr>
          <a:xfrm>
            <a:off x="727358" y="1300183"/>
            <a:ext cx="3616411" cy="132556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Initializations Table</a:t>
            </a:r>
          </a:p>
          <a:p>
            <a:pPr algn="ctr"/>
            <a:r>
              <a:rPr lang="en-US" dirty="0"/>
              <a:t>Keeps information about predictands, predictor functions, other constraints </a:t>
            </a:r>
          </a:p>
        </p:txBody>
      </p:sp>
      <p:grpSp>
        <p:nvGrpSpPr>
          <p:cNvPr id="17" name="Group 16">
            <a:extLst>
              <a:ext uri="{FF2B5EF4-FFF2-40B4-BE49-F238E27FC236}">
                <a16:creationId xmlns:a16="http://schemas.microsoft.com/office/drawing/2014/main" id="{02C171FD-B24F-4F31-A110-D84189DA737A}"/>
              </a:ext>
            </a:extLst>
          </p:cNvPr>
          <p:cNvGrpSpPr/>
          <p:nvPr/>
        </p:nvGrpSpPr>
        <p:grpSpPr>
          <a:xfrm>
            <a:off x="4892369" y="1300183"/>
            <a:ext cx="6662889" cy="2222158"/>
            <a:chOff x="445062" y="825388"/>
            <a:chExt cx="2662280" cy="2881912"/>
          </a:xfrm>
        </p:grpSpPr>
        <p:sp>
          <p:nvSpPr>
            <p:cNvPr id="18" name="Rectangle 17">
              <a:extLst>
                <a:ext uri="{FF2B5EF4-FFF2-40B4-BE49-F238E27FC236}">
                  <a16:creationId xmlns:a16="http://schemas.microsoft.com/office/drawing/2014/main" id="{209A3560-FA24-4D1B-84B9-C586BB9AC686}"/>
                </a:ext>
              </a:extLst>
            </p:cNvPr>
            <p:cNvSpPr/>
            <p:nvPr/>
          </p:nvSpPr>
          <p:spPr>
            <a:xfrm>
              <a:off x="445062" y="1146412"/>
              <a:ext cx="2662280" cy="256088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ModelRunID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14]</a:t>
              </a:r>
            </a:p>
            <a:p>
              <a:r>
                <a:rPr lang="en-US" sz="1000" b="1" dirty="0">
                  <a:solidFill>
                    <a:schemeClr val="tx1"/>
                  </a:solidFill>
                  <a:latin typeface="Consolas" panose="020B0609020204030204" pitchFamily="49" charset="0"/>
                  <a:cs typeface="Consolas" panose="020B0609020204030204" pitchFamily="49" charset="0"/>
                </a:rPr>
                <a:t>Predictand {FK}		</a:t>
              </a:r>
              <a:r>
                <a:rPr lang="en-US" sz="1000" dirty="0">
                  <a:solidFill>
                    <a:schemeClr val="tx1"/>
                  </a:solidFill>
                  <a:latin typeface="Consolas" panose="020B0609020204030204" pitchFamily="49" charset="0"/>
                  <a:cs typeface="Consolas" panose="020B0609020204030204" pitchFamily="49" charset="0"/>
                </a:rPr>
                <a:t>[integer corresponding to dataset, e.g. [100323]] </a:t>
              </a:r>
              <a:r>
                <a:rPr lang="en-US" sz="1000" b="1" dirty="0" err="1">
                  <a:solidFill>
                    <a:schemeClr val="tx1"/>
                  </a:solidFill>
                  <a:latin typeface="Consolas" panose="020B0609020204030204" pitchFamily="49" charset="0"/>
                  <a:cs typeface="Consolas" panose="020B0609020204030204" pitchFamily="49" charset="0"/>
                </a:rPr>
                <a:t>PredictandPeriod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e.g. ‘1978-04-01/P4M/F1Y’]</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PredictandMethod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‘Accumulation’]</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PredictorPool</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[list, e.g. [100302, 100309, …]]</a:t>
              </a:r>
            </a:p>
            <a:p>
              <a:r>
                <a:rPr lang="en-US" sz="1000" b="1" dirty="0" err="1">
                  <a:solidFill>
                    <a:schemeClr val="tx1"/>
                  </a:solidFill>
                  <a:latin typeface="Consolas" panose="020B0609020204030204" pitchFamily="49" charset="0"/>
                  <a:cs typeface="Consolas" panose="020B0609020204030204" pitchFamily="49" charset="0"/>
                </a:rPr>
                <a:t>PredictorForceFlag</a:t>
              </a:r>
              <a:r>
                <a:rPr lang="en-US" sz="1000" dirty="0">
                  <a:solidFill>
                    <a:schemeClr val="tx1"/>
                  </a:solidFill>
                  <a:latin typeface="Consolas" panose="020B0609020204030204" pitchFamily="49" charset="0"/>
                  <a:cs typeface="Consolas" panose="020B0609020204030204" pitchFamily="49" charset="0"/>
                </a:rPr>
                <a:t>		[list, e.g. [False, False, True, ..]]</a:t>
              </a:r>
            </a:p>
            <a:p>
              <a:r>
                <a:rPr lang="en-US" sz="1000" b="1" dirty="0" err="1">
                  <a:solidFill>
                    <a:schemeClr val="tx1"/>
                  </a:solidFill>
                  <a:latin typeface="Consolas" panose="020B0609020204030204" pitchFamily="49" charset="0"/>
                  <a:cs typeface="Consolas" panose="020B0609020204030204" pitchFamily="49" charset="0"/>
                </a:rPr>
                <a:t>PredictorPeriods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[1978-02-01/P1M, 1977-10-01/P4M, ..]]</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PredictorMethods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[Sample, Accumulation, …]</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RegressionType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‘MLR/PCAR/…’] </a:t>
              </a:r>
              <a:r>
                <a:rPr lang="en-US" sz="1000" b="1" dirty="0" err="1">
                  <a:solidFill>
                    <a:schemeClr val="tx1"/>
                  </a:solidFill>
                  <a:latin typeface="Consolas" panose="020B0609020204030204" pitchFamily="49" charset="0"/>
                  <a:cs typeface="Consolas" panose="020B0609020204030204" pitchFamily="49" charset="0"/>
                </a:rPr>
                <a:t>CrossValidationType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‘K-Fold (5)/K-Fold(10)’]</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FeatureSelectionType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‘SFFS/SFBS’]</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PerformanceMetric</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‘Adjusted R2</a:t>
              </a:r>
              <a:r>
                <a:rPr lang="en-US" sz="1000" b="1" dirty="0">
                  <a:solidFill>
                    <a:schemeClr val="tx1"/>
                  </a:solidFill>
                  <a:latin typeface="Consolas" panose="020B0609020204030204" pitchFamily="49" charset="0"/>
                  <a:cs typeface="Consolas" panose="020B0609020204030204" pitchFamily="49" charset="0"/>
                </a:rPr>
                <a:t>’]</a:t>
              </a:r>
              <a:endParaRPr lang="en-US" sz="10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764E4491-6ADF-4D31-A699-71334504EC49}"/>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modelInitializationsTable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20" name="TextBox 19">
            <a:extLst>
              <a:ext uri="{FF2B5EF4-FFF2-40B4-BE49-F238E27FC236}">
                <a16:creationId xmlns:a16="http://schemas.microsoft.com/office/drawing/2014/main" id="{0ADD79E0-718A-4787-B4DE-F7DE060A8801}"/>
              </a:ext>
            </a:extLst>
          </p:cNvPr>
          <p:cNvSpPr txBox="1"/>
          <p:nvPr/>
        </p:nvSpPr>
        <p:spPr>
          <a:xfrm>
            <a:off x="980303" y="3522341"/>
            <a:ext cx="9176952" cy="2862322"/>
          </a:xfrm>
          <a:prstGeom prst="rect">
            <a:avLst/>
          </a:prstGeom>
          <a:noFill/>
        </p:spPr>
        <p:txBody>
          <a:bodyPr wrap="square" rtlCol="0">
            <a:spAutoFit/>
          </a:bodyPr>
          <a:lstStyle/>
          <a:p>
            <a:r>
              <a:rPr lang="en-US" b="1" dirty="0"/>
              <a:t>Predictor Pool / Force Flag / Predictor Functions</a:t>
            </a:r>
          </a:p>
          <a:p>
            <a:r>
              <a:rPr lang="en-US" dirty="0"/>
              <a:t>Predictor pool is list of datasets that will be considered for regression models,</a:t>
            </a:r>
          </a:p>
          <a:p>
            <a:r>
              <a:rPr lang="en-US" dirty="0"/>
              <a:t>Force flag forces predictors into all models</a:t>
            </a:r>
          </a:p>
          <a:p>
            <a:r>
              <a:rPr lang="en-US" dirty="0"/>
              <a:t>Functions:</a:t>
            </a:r>
          </a:p>
          <a:p>
            <a:r>
              <a:rPr lang="en-US" dirty="0"/>
              <a:t>	functions are constraints and methods applied to the predictors. For example, the </a:t>
            </a:r>
          </a:p>
          <a:p>
            <a:r>
              <a:rPr lang="en-US" dirty="0"/>
              <a:t>	function “1978-01-01, 1978-03-01/P1M/F1Y/mean” would specify that the software </a:t>
            </a:r>
          </a:p>
          <a:p>
            <a:r>
              <a:rPr lang="en-US" dirty="0"/>
              <a:t>	should consider all of the 1 month averages starting in January and ending on march 	1</a:t>
            </a:r>
            <a:r>
              <a:rPr lang="en-US" baseline="30000" dirty="0"/>
              <a:t>st</a:t>
            </a:r>
            <a:r>
              <a:rPr lang="en-US" dirty="0"/>
              <a:t>. So possible predictors from this dataset may be “Jan 13 – Feb 12 average”, “Mar 1 – 	Mar 31 average”, etc. The function “1978-02-15,1978-02-28/P1D/F1Y/first” will search </a:t>
            </a:r>
          </a:p>
          <a:p>
            <a:r>
              <a:rPr lang="en-US" dirty="0"/>
              <a:t>	through the sampled values from the 15</a:t>
            </a:r>
            <a:r>
              <a:rPr lang="en-US" baseline="30000" dirty="0"/>
              <a:t>th</a:t>
            </a:r>
            <a:r>
              <a:rPr lang="en-US" dirty="0"/>
              <a:t> – 28</a:t>
            </a:r>
            <a:r>
              <a:rPr lang="en-US" baseline="30000" dirty="0"/>
              <a:t>th</a:t>
            </a:r>
            <a:r>
              <a:rPr lang="en-US" dirty="0"/>
              <a:t> when choosing predictors. </a:t>
            </a:r>
          </a:p>
        </p:txBody>
      </p:sp>
    </p:spTree>
    <p:extLst>
      <p:ext uri="{BB962C8B-B14F-4D97-AF65-F5344CB8AC3E}">
        <p14:creationId xmlns:p14="http://schemas.microsoft.com/office/powerpoint/2010/main" val="32453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Model Initializations Table</a:t>
            </a:r>
          </a:p>
        </p:txBody>
      </p:sp>
      <p:sp>
        <p:nvSpPr>
          <p:cNvPr id="16" name="Rectangle 15">
            <a:extLst>
              <a:ext uri="{FF2B5EF4-FFF2-40B4-BE49-F238E27FC236}">
                <a16:creationId xmlns:a16="http://schemas.microsoft.com/office/drawing/2014/main" id="{B516372C-ACE6-456A-AF4D-2B9D22BC4030}"/>
              </a:ext>
            </a:extLst>
          </p:cNvPr>
          <p:cNvSpPr/>
          <p:nvPr/>
        </p:nvSpPr>
        <p:spPr>
          <a:xfrm>
            <a:off x="727358" y="1300183"/>
            <a:ext cx="3616411" cy="132556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Initializations Table</a:t>
            </a:r>
          </a:p>
          <a:p>
            <a:pPr algn="ctr"/>
            <a:r>
              <a:rPr lang="en-US" dirty="0"/>
              <a:t>Keeps information about predictands, predictor functions, other constraints </a:t>
            </a:r>
          </a:p>
        </p:txBody>
      </p:sp>
      <p:grpSp>
        <p:nvGrpSpPr>
          <p:cNvPr id="17" name="Group 16">
            <a:extLst>
              <a:ext uri="{FF2B5EF4-FFF2-40B4-BE49-F238E27FC236}">
                <a16:creationId xmlns:a16="http://schemas.microsoft.com/office/drawing/2014/main" id="{02C171FD-B24F-4F31-A110-D84189DA737A}"/>
              </a:ext>
            </a:extLst>
          </p:cNvPr>
          <p:cNvGrpSpPr/>
          <p:nvPr/>
        </p:nvGrpSpPr>
        <p:grpSpPr>
          <a:xfrm>
            <a:off x="4892369" y="1300183"/>
            <a:ext cx="6662889" cy="2222158"/>
            <a:chOff x="445062" y="825388"/>
            <a:chExt cx="2662280" cy="2881912"/>
          </a:xfrm>
        </p:grpSpPr>
        <p:sp>
          <p:nvSpPr>
            <p:cNvPr id="18" name="Rectangle 17">
              <a:extLst>
                <a:ext uri="{FF2B5EF4-FFF2-40B4-BE49-F238E27FC236}">
                  <a16:creationId xmlns:a16="http://schemas.microsoft.com/office/drawing/2014/main" id="{209A3560-FA24-4D1B-84B9-C586BB9AC686}"/>
                </a:ext>
              </a:extLst>
            </p:cNvPr>
            <p:cNvSpPr/>
            <p:nvPr/>
          </p:nvSpPr>
          <p:spPr>
            <a:xfrm>
              <a:off x="445062" y="1146412"/>
              <a:ext cx="2662280" cy="256088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ModelRunID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14]</a:t>
              </a:r>
            </a:p>
            <a:p>
              <a:r>
                <a:rPr lang="en-US" sz="1000" b="1" dirty="0">
                  <a:solidFill>
                    <a:schemeClr val="tx1"/>
                  </a:solidFill>
                  <a:latin typeface="Consolas" panose="020B0609020204030204" pitchFamily="49" charset="0"/>
                  <a:cs typeface="Consolas" panose="020B0609020204030204" pitchFamily="49" charset="0"/>
                </a:rPr>
                <a:t>Predictand {FK}		</a:t>
              </a:r>
              <a:r>
                <a:rPr lang="en-US" sz="1000" dirty="0">
                  <a:solidFill>
                    <a:schemeClr val="tx1"/>
                  </a:solidFill>
                  <a:latin typeface="Consolas" panose="020B0609020204030204" pitchFamily="49" charset="0"/>
                  <a:cs typeface="Consolas" panose="020B0609020204030204" pitchFamily="49" charset="0"/>
                </a:rPr>
                <a:t>[integer corresponding to dataset, e.g. [100323]] </a:t>
              </a:r>
              <a:r>
                <a:rPr lang="en-US" sz="1000" b="1" dirty="0" err="1">
                  <a:solidFill>
                    <a:schemeClr val="tx1"/>
                  </a:solidFill>
                  <a:latin typeface="Consolas" panose="020B0609020204030204" pitchFamily="49" charset="0"/>
                  <a:cs typeface="Consolas" panose="020B0609020204030204" pitchFamily="49" charset="0"/>
                </a:rPr>
                <a:t>PredictandPeriod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(ISO8601), e.g. ‘1978-04-01/P4M/F1Y’]</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PredictandMethod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‘Accumulation’]</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PredictorPool</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[list, e.g. [100302, 100309, …]]</a:t>
              </a:r>
            </a:p>
            <a:p>
              <a:r>
                <a:rPr lang="en-US" sz="1000" b="1" dirty="0" err="1">
                  <a:solidFill>
                    <a:schemeClr val="tx1"/>
                  </a:solidFill>
                  <a:latin typeface="Consolas" panose="020B0609020204030204" pitchFamily="49" charset="0"/>
                  <a:cs typeface="Consolas" panose="020B0609020204030204" pitchFamily="49" charset="0"/>
                </a:rPr>
                <a:t>PredictorForceFlag</a:t>
              </a:r>
              <a:r>
                <a:rPr lang="en-US" sz="1000" dirty="0">
                  <a:solidFill>
                    <a:schemeClr val="tx1"/>
                  </a:solidFill>
                  <a:latin typeface="Consolas" panose="020B0609020204030204" pitchFamily="49" charset="0"/>
                  <a:cs typeface="Consolas" panose="020B0609020204030204" pitchFamily="49" charset="0"/>
                </a:rPr>
                <a:t>		[list, e.g. [False, False, True, ..]]</a:t>
              </a:r>
            </a:p>
            <a:p>
              <a:r>
                <a:rPr lang="en-US" sz="1000" b="1" dirty="0" err="1">
                  <a:solidFill>
                    <a:schemeClr val="tx1"/>
                  </a:solidFill>
                  <a:latin typeface="Consolas" panose="020B0609020204030204" pitchFamily="49" charset="0"/>
                  <a:cs typeface="Consolas" panose="020B0609020204030204" pitchFamily="49" charset="0"/>
                </a:rPr>
                <a:t>PredictorPeriods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[1978-02-01/P1M, 1977-10-01/P4M, ..]]</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PredictorMethods</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[list, e.g. [Sample, Accumulation, …]</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RegressionType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‘MLR/PCAR/…’] </a:t>
              </a:r>
              <a:r>
                <a:rPr lang="en-US" sz="1000" b="1" dirty="0" err="1">
                  <a:solidFill>
                    <a:schemeClr val="tx1"/>
                  </a:solidFill>
                  <a:latin typeface="Consolas" panose="020B0609020204030204" pitchFamily="49" charset="0"/>
                  <a:cs typeface="Consolas" panose="020B0609020204030204" pitchFamily="49" charset="0"/>
                </a:rPr>
                <a:t>CrossValidationType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(delimited), e.g. ‘K-Fold (5)/K-Fold(10)’]</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FeatureSelectionType</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‘SFFS/SFBS’]</a:t>
              </a:r>
              <a:endParaRPr lang="en-US" sz="1000" b="1" dirty="0">
                <a:solidFill>
                  <a:schemeClr val="tx1"/>
                </a:solidFill>
                <a:latin typeface="Consolas" panose="020B0609020204030204" pitchFamily="49" charset="0"/>
                <a:cs typeface="Consolas" panose="020B0609020204030204" pitchFamily="49" charset="0"/>
              </a:endParaRPr>
            </a:p>
            <a:p>
              <a:r>
                <a:rPr lang="en-US" sz="1000" b="1" dirty="0" err="1">
                  <a:solidFill>
                    <a:schemeClr val="tx1"/>
                  </a:solidFill>
                  <a:latin typeface="Consolas" panose="020B0609020204030204" pitchFamily="49" charset="0"/>
                  <a:cs typeface="Consolas" panose="020B0609020204030204" pitchFamily="49" charset="0"/>
                </a:rPr>
                <a:t>PerformanceMetric</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[string, e.g. ‘Adjusted R2</a:t>
              </a:r>
              <a:r>
                <a:rPr lang="en-US" sz="1000" b="1" dirty="0">
                  <a:solidFill>
                    <a:schemeClr val="tx1"/>
                  </a:solidFill>
                  <a:latin typeface="Consolas" panose="020B0609020204030204" pitchFamily="49" charset="0"/>
                  <a:cs typeface="Consolas" panose="020B0609020204030204" pitchFamily="49" charset="0"/>
                </a:rPr>
                <a:t>’]</a:t>
              </a:r>
              <a:endParaRPr lang="en-US" sz="10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764E4491-6ADF-4D31-A699-71334504EC49}"/>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modelInitializationsTable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20" name="TextBox 19">
            <a:extLst>
              <a:ext uri="{FF2B5EF4-FFF2-40B4-BE49-F238E27FC236}">
                <a16:creationId xmlns:a16="http://schemas.microsoft.com/office/drawing/2014/main" id="{0ADD79E0-718A-4787-B4DE-F7DE060A8801}"/>
              </a:ext>
            </a:extLst>
          </p:cNvPr>
          <p:cNvSpPr txBox="1"/>
          <p:nvPr/>
        </p:nvSpPr>
        <p:spPr>
          <a:xfrm>
            <a:off x="980303" y="3522341"/>
            <a:ext cx="9176952" cy="1477328"/>
          </a:xfrm>
          <a:prstGeom prst="rect">
            <a:avLst/>
          </a:prstGeom>
          <a:noFill/>
        </p:spPr>
        <p:txBody>
          <a:bodyPr wrap="square" rtlCol="0">
            <a:spAutoFit/>
          </a:bodyPr>
          <a:lstStyle/>
          <a:p>
            <a:r>
              <a:rPr lang="en-US" dirty="0"/>
              <a:t>Regression Type: list of regression schemes to use in this model run. If multiple are chosen, they are run in sequential order.</a:t>
            </a:r>
          </a:p>
          <a:p>
            <a:r>
              <a:rPr lang="en-US" dirty="0"/>
              <a:t>Cross Validation: see above</a:t>
            </a:r>
          </a:p>
          <a:p>
            <a:r>
              <a:rPr lang="en-US" dirty="0" err="1"/>
              <a:t>FeatureSelectionType</a:t>
            </a:r>
            <a:r>
              <a:rPr lang="en-US" dirty="0"/>
              <a:t>: see above</a:t>
            </a:r>
          </a:p>
          <a:p>
            <a:endParaRPr lang="en-US" dirty="0"/>
          </a:p>
        </p:txBody>
      </p:sp>
    </p:spTree>
    <p:extLst>
      <p:ext uri="{BB962C8B-B14F-4D97-AF65-F5344CB8AC3E}">
        <p14:creationId xmlns:p14="http://schemas.microsoft.com/office/powerpoint/2010/main" val="108619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6EF-1250-4F82-920B-ED69AE5E6C74}"/>
              </a:ext>
            </a:extLst>
          </p:cNvPr>
          <p:cNvSpPr>
            <a:spLocks noGrp="1"/>
          </p:cNvSpPr>
          <p:nvPr>
            <p:ph type="title"/>
          </p:nvPr>
        </p:nvSpPr>
        <p:spPr/>
        <p:txBody>
          <a:bodyPr/>
          <a:lstStyle/>
          <a:p>
            <a:r>
              <a:rPr lang="en-US" dirty="0"/>
              <a:t>Model Run Results Table</a:t>
            </a:r>
          </a:p>
        </p:txBody>
      </p:sp>
      <p:grpSp>
        <p:nvGrpSpPr>
          <p:cNvPr id="17" name="Group 16">
            <a:extLst>
              <a:ext uri="{FF2B5EF4-FFF2-40B4-BE49-F238E27FC236}">
                <a16:creationId xmlns:a16="http://schemas.microsoft.com/office/drawing/2014/main" id="{02C171FD-B24F-4F31-A110-D84189DA737A}"/>
              </a:ext>
            </a:extLst>
          </p:cNvPr>
          <p:cNvGrpSpPr/>
          <p:nvPr/>
        </p:nvGrpSpPr>
        <p:grpSpPr>
          <a:xfrm>
            <a:off x="4892369" y="1300183"/>
            <a:ext cx="6662889" cy="2222158"/>
            <a:chOff x="445062" y="825388"/>
            <a:chExt cx="2662280" cy="2881912"/>
          </a:xfrm>
        </p:grpSpPr>
        <p:sp>
          <p:nvSpPr>
            <p:cNvPr id="18" name="Rectangle 17">
              <a:extLst>
                <a:ext uri="{FF2B5EF4-FFF2-40B4-BE49-F238E27FC236}">
                  <a16:creationId xmlns:a16="http://schemas.microsoft.com/office/drawing/2014/main" id="{209A3560-FA24-4D1B-84B9-C586BB9AC686}"/>
                </a:ext>
              </a:extLst>
            </p:cNvPr>
            <p:cNvSpPr/>
            <p:nvPr/>
          </p:nvSpPr>
          <p:spPr>
            <a:xfrm>
              <a:off x="445062" y="1146412"/>
              <a:ext cx="2662280" cy="256088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ModelRunID</a:t>
              </a:r>
              <a:r>
                <a:rPr lang="en-US" sz="1000" b="1" dirty="0">
                  <a:solidFill>
                    <a:schemeClr val="tx1"/>
                  </a:solidFill>
                  <a:latin typeface="Consolas" panose="020B0609020204030204" pitchFamily="49" charset="0"/>
                  <a:cs typeface="Consolas" panose="020B0609020204030204" pitchFamily="49" charset="0"/>
                </a:rPr>
                <a:t>		</a:t>
              </a:r>
              <a:r>
                <a:rPr lang="en-US" sz="1000" dirty="0">
                  <a:solidFill>
                    <a:schemeClr val="tx1"/>
                  </a:solidFill>
                  <a:latin typeface="Consolas" panose="020B0609020204030204" pitchFamily="49" charset="0"/>
                  <a:cs typeface="Consolas" panose="020B0609020204030204" pitchFamily="49" charset="0"/>
                </a:rPr>
                <a:t>[integer, e.g. 14]</a:t>
              </a:r>
            </a:p>
            <a:p>
              <a:r>
                <a:rPr lang="en-US" sz="1000" b="1" dirty="0">
                  <a:solidFill>
                    <a:schemeClr val="tx1"/>
                  </a:solidFill>
                  <a:latin typeface="Consolas" panose="020B0609020204030204" pitchFamily="49" charset="0"/>
                  <a:cs typeface="Consolas" panose="020B0609020204030204" pitchFamily="49" charset="0"/>
                </a:rPr>
                <a:t>(IDX) </a:t>
              </a:r>
              <a:r>
                <a:rPr lang="en-US" sz="1000" b="1" dirty="0" err="1">
                  <a:solidFill>
                    <a:schemeClr val="tx1"/>
                  </a:solidFill>
                  <a:latin typeface="Consolas" panose="020B0609020204030204" pitchFamily="49" charset="0"/>
                  <a:cs typeface="Consolas" panose="020B0609020204030204" pitchFamily="49" charset="0"/>
                </a:rPr>
                <a:t>ResultID</a:t>
              </a:r>
              <a:r>
                <a:rPr lang="en-US" sz="1000" dirty="0">
                  <a:solidFill>
                    <a:schemeClr val="tx1"/>
                  </a:solidFill>
                  <a:latin typeface="Consolas" panose="020B0609020204030204" pitchFamily="49" charset="0"/>
                  <a:cs typeface="Consolas" panose="020B0609020204030204" pitchFamily="49" charset="0"/>
                </a:rPr>
                <a:t>		[integer, e.g. 1401]</a:t>
              </a:r>
            </a:p>
            <a:p>
              <a:r>
                <a:rPr lang="en-US" sz="1000" b="1" dirty="0" err="1">
                  <a:solidFill>
                    <a:schemeClr val="tx1"/>
                  </a:solidFill>
                  <a:latin typeface="Consolas" panose="020B0609020204030204" pitchFamily="49" charset="0"/>
                  <a:cs typeface="Consolas" panose="020B0609020204030204" pitchFamily="49" charset="0"/>
                </a:rPr>
                <a:t>PredictorIDs</a:t>
              </a:r>
              <a:r>
                <a:rPr lang="en-US" sz="1000" b="1" dirty="0">
                  <a:solidFill>
                    <a:schemeClr val="tx1"/>
                  </a:solidFill>
                  <a:latin typeface="Consolas" panose="020B0609020204030204" pitchFamily="49" charset="0"/>
                  <a:cs typeface="Consolas" panose="020B0609020204030204" pitchFamily="49" charset="0"/>
                </a:rPr>
                <a:t> {FK}		</a:t>
              </a:r>
              <a:r>
                <a:rPr lang="en-US" sz="1000" dirty="0">
                  <a:solidFill>
                    <a:schemeClr val="tx1"/>
                  </a:solidFill>
                  <a:latin typeface="Consolas" panose="020B0609020204030204" pitchFamily="49" charset="0"/>
                  <a:cs typeface="Consolas" panose="020B0609020204030204" pitchFamily="49" charset="0"/>
                </a:rPr>
                <a:t>[list of integers]</a:t>
              </a:r>
            </a:p>
            <a:p>
              <a:r>
                <a:rPr lang="en-US" sz="1000" dirty="0" err="1">
                  <a:solidFill>
                    <a:schemeClr val="tx1"/>
                  </a:solidFill>
                  <a:latin typeface="Consolas" panose="020B0609020204030204" pitchFamily="49" charset="0"/>
                  <a:cs typeface="Consolas" panose="020B0609020204030204" pitchFamily="49" charset="0"/>
                </a:rPr>
                <a:t>PredictorResampling</a:t>
              </a:r>
              <a:r>
                <a:rPr lang="en-US" sz="1000" dirty="0">
                  <a:solidFill>
                    <a:schemeClr val="tx1"/>
                  </a:solidFill>
                  <a:latin typeface="Consolas" panose="020B0609020204030204" pitchFamily="49" charset="0"/>
                  <a:cs typeface="Consolas" panose="020B0609020204030204" pitchFamily="49" charset="0"/>
                </a:rPr>
                <a:t>		[strings, e.g. [“1978-02-01/P1M/F1Y/mean”,…]]</a:t>
              </a:r>
            </a:p>
            <a:p>
              <a:r>
                <a:rPr lang="en-US" sz="1000" dirty="0">
                  <a:solidFill>
                    <a:schemeClr val="tx1"/>
                  </a:solidFill>
                  <a:latin typeface="Consolas" panose="020B0609020204030204" pitchFamily="49" charset="0"/>
                  <a:cs typeface="Consolas" panose="020B0609020204030204" pitchFamily="49" charset="0"/>
                </a:rPr>
                <a:t>Coefficients			[floats, e.g. [3.2, -4.2, …]</a:t>
              </a:r>
            </a:p>
            <a:p>
              <a:r>
                <a:rPr lang="en-US" sz="1000" dirty="0">
                  <a:solidFill>
                    <a:schemeClr val="tx1"/>
                  </a:solidFill>
                  <a:latin typeface="Consolas" panose="020B0609020204030204" pitchFamily="49" charset="0"/>
                  <a:cs typeface="Consolas" panose="020B0609020204030204" pitchFamily="49" charset="0"/>
                </a:rPr>
                <a:t>Intercept			[float, e.g. -44.2]</a:t>
              </a:r>
            </a:p>
            <a:p>
              <a:r>
                <a:rPr lang="en-US" sz="1000" dirty="0" err="1">
                  <a:solidFill>
                    <a:schemeClr val="tx1"/>
                  </a:solidFill>
                  <a:latin typeface="Consolas" panose="020B0609020204030204" pitchFamily="49" charset="0"/>
                  <a:cs typeface="Consolas" panose="020B0609020204030204" pitchFamily="49" charset="0"/>
                </a:rPr>
                <a:t>RegressionScheme</a:t>
              </a:r>
              <a:r>
                <a:rPr lang="en-US" sz="1000" dirty="0">
                  <a:solidFill>
                    <a:schemeClr val="tx1"/>
                  </a:solidFill>
                  <a:latin typeface="Consolas" panose="020B0609020204030204" pitchFamily="49" charset="0"/>
                  <a:cs typeface="Consolas" panose="020B0609020204030204" pitchFamily="49" charset="0"/>
                </a:rPr>
                <a:t>		[string, e.g. MLR]</a:t>
              </a:r>
            </a:p>
            <a:p>
              <a:r>
                <a:rPr lang="en-US" sz="1000" dirty="0" err="1">
                  <a:solidFill>
                    <a:schemeClr val="tx1"/>
                  </a:solidFill>
                  <a:latin typeface="Consolas" panose="020B0609020204030204" pitchFamily="49" charset="0"/>
                  <a:cs typeface="Consolas" panose="020B0609020204030204" pitchFamily="49" charset="0"/>
                </a:rPr>
                <a:t>CrossValidation</a:t>
              </a:r>
              <a:r>
                <a:rPr lang="en-US" sz="1000" dirty="0">
                  <a:solidFill>
                    <a:schemeClr val="tx1"/>
                  </a:solidFill>
                  <a:latin typeface="Consolas" panose="020B0609020204030204" pitchFamily="49" charset="0"/>
                  <a:cs typeface="Consolas" panose="020B0609020204030204" pitchFamily="49" charset="0"/>
                </a:rPr>
                <a:t>		[string, e.g. Kfold-5]</a:t>
              </a:r>
            </a:p>
            <a:p>
              <a:r>
                <a:rPr lang="en-US" sz="1000" dirty="0">
                  <a:solidFill>
                    <a:schemeClr val="tx1"/>
                  </a:solidFill>
                  <a:latin typeface="Consolas" panose="020B0609020204030204" pitchFamily="49" charset="0"/>
                  <a:cs typeface="Consolas" panose="020B0609020204030204" pitchFamily="49" charset="0"/>
                </a:rPr>
                <a:t>AdjustedR2			[float, 0.55]</a:t>
              </a:r>
            </a:p>
            <a:p>
              <a:r>
                <a:rPr lang="en-US" sz="1000" dirty="0">
                  <a:solidFill>
                    <a:schemeClr val="tx1"/>
                  </a:solidFill>
                  <a:latin typeface="Consolas" panose="020B0609020204030204" pitchFamily="49" charset="0"/>
                  <a:cs typeface="Consolas" panose="020B0609020204030204" pitchFamily="49" charset="0"/>
                </a:rPr>
                <a:t>MSE			[float, 33.23]</a:t>
              </a:r>
            </a:p>
            <a:p>
              <a:r>
                <a:rPr lang="en-US" sz="1000" dirty="0">
                  <a:solidFill>
                    <a:schemeClr val="tx1"/>
                  </a:solidFill>
                  <a:latin typeface="Consolas" panose="020B0609020204030204" pitchFamily="49" charset="0"/>
                  <a:cs typeface="Consolas" panose="020B0609020204030204" pitchFamily="49" charset="0"/>
                </a:rPr>
                <a:t>Other statistics as necessary</a:t>
              </a:r>
            </a:p>
            <a:p>
              <a:endParaRPr lang="en-US" sz="10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764E4491-6ADF-4D31-A699-71334504EC49}"/>
                </a:ext>
              </a:extLst>
            </p:cNvPr>
            <p:cNvSpPr/>
            <p:nvPr/>
          </p:nvSpPr>
          <p:spPr>
            <a:xfrm>
              <a:off x="445062" y="825388"/>
              <a:ext cx="2662280" cy="321024"/>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accent4">
                      <a:lumMod val="40000"/>
                      <a:lumOff val="60000"/>
                    </a:schemeClr>
                  </a:solidFill>
                  <a:latin typeface="Consolas" panose="020B0609020204030204" pitchFamily="49" charset="0"/>
                  <a:cs typeface="Consolas" panose="020B0609020204030204" pitchFamily="49" charset="0"/>
                </a:rPr>
                <a:t>self.</a:t>
              </a:r>
              <a:r>
                <a:rPr lang="en-US" sz="1200" dirty="0" err="1">
                  <a:solidFill>
                    <a:schemeClr val="bg1"/>
                  </a:solidFill>
                  <a:latin typeface="Consolas" panose="020B0609020204030204" pitchFamily="49" charset="0"/>
                  <a:cs typeface="Consolas" panose="020B0609020204030204" pitchFamily="49" charset="0"/>
                </a:rPr>
                <a:t>modelRunResultsTable</a:t>
              </a:r>
              <a:endParaRPr lang="en-US" sz="1200" dirty="0">
                <a:solidFill>
                  <a:schemeClr val="bg1"/>
                </a:solidFill>
                <a:latin typeface="Consolas" panose="020B0609020204030204" pitchFamily="49" charset="0"/>
                <a:cs typeface="Consolas" panose="020B0609020204030204" pitchFamily="49" charset="0"/>
              </a:endParaRPr>
            </a:p>
          </p:txBody>
        </p:sp>
      </p:grpSp>
      <p:sp>
        <p:nvSpPr>
          <p:cNvPr id="8" name="Rectangle 7">
            <a:extLst>
              <a:ext uri="{FF2B5EF4-FFF2-40B4-BE49-F238E27FC236}">
                <a16:creationId xmlns:a16="http://schemas.microsoft.com/office/drawing/2014/main" id="{48866BFF-0155-4E0B-AF83-4EC43DA3814F}"/>
              </a:ext>
            </a:extLst>
          </p:cNvPr>
          <p:cNvSpPr/>
          <p:nvPr/>
        </p:nvSpPr>
        <p:spPr>
          <a:xfrm>
            <a:off x="838200" y="1469922"/>
            <a:ext cx="3616411" cy="132556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 Run Results Table</a:t>
            </a:r>
          </a:p>
          <a:p>
            <a:pPr algn="ctr"/>
            <a:r>
              <a:rPr lang="en-US" dirty="0"/>
              <a:t>Stores equations produced during feature selection for browsing, reports, </a:t>
            </a:r>
            <a:r>
              <a:rPr lang="en-US" dirty="0" err="1"/>
              <a:t>etc</a:t>
            </a:r>
            <a:endParaRPr lang="en-US" dirty="0"/>
          </a:p>
        </p:txBody>
      </p:sp>
      <p:sp>
        <p:nvSpPr>
          <p:cNvPr id="9" name="TextBox 8">
            <a:extLst>
              <a:ext uri="{FF2B5EF4-FFF2-40B4-BE49-F238E27FC236}">
                <a16:creationId xmlns:a16="http://schemas.microsoft.com/office/drawing/2014/main" id="{02DCC789-0B45-4F81-AC6F-5A34F074F83E}"/>
              </a:ext>
            </a:extLst>
          </p:cNvPr>
          <p:cNvSpPr txBox="1"/>
          <p:nvPr/>
        </p:nvSpPr>
        <p:spPr>
          <a:xfrm>
            <a:off x="980303" y="3522341"/>
            <a:ext cx="9176952" cy="1754326"/>
          </a:xfrm>
          <a:prstGeom prst="rect">
            <a:avLst/>
          </a:prstGeom>
          <a:noFill/>
        </p:spPr>
        <p:txBody>
          <a:bodyPr wrap="square" rtlCol="0">
            <a:spAutoFit/>
          </a:bodyPr>
          <a:lstStyle/>
          <a:p>
            <a:r>
              <a:rPr lang="en-US" dirty="0"/>
              <a:t>Table is reset for each model run. Contains all models that the software evaluates as the feature selection is working (could be in the 10’s of thousands to 100’s of thousands of rows).</a:t>
            </a:r>
          </a:p>
          <a:p>
            <a:r>
              <a:rPr lang="en-US" dirty="0"/>
              <a:t>Sortable on performance statistics, predictors, multi-sort could be possible</a:t>
            </a:r>
          </a:p>
          <a:p>
            <a:r>
              <a:rPr lang="en-US" dirty="0"/>
              <a:t>Could be exported or analyzed to determine predictor significance,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305098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759</Words>
  <Application>Microsoft Office PowerPoint</Application>
  <PresentationFormat>Widescreen</PresentationFormat>
  <Paragraphs>172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Calibri Light</vt:lpstr>
      <vt:lpstr>Consolas</vt:lpstr>
      <vt:lpstr>Office Theme</vt:lpstr>
      <vt:lpstr>PowerPoint Presentation</vt:lpstr>
      <vt:lpstr>Broad Overview</vt:lpstr>
      <vt:lpstr>Dataset Table</vt:lpstr>
      <vt:lpstr>Data Table</vt:lpstr>
      <vt:lpstr>Data Table / Dataset Table interaction</vt:lpstr>
      <vt:lpstr>Model Initializations Table</vt:lpstr>
      <vt:lpstr>Model Initializations Table</vt:lpstr>
      <vt:lpstr>Model Initializations Table</vt:lpstr>
      <vt:lpstr>Model Run Results Table</vt:lpstr>
      <vt:lpstr>Model Tables interaction</vt:lpstr>
      <vt:lpstr>Forecast Equations Table</vt:lpstr>
      <vt:lpstr>Forecasts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Foley, Kevin E.</dc:creator>
  <cp:lastModifiedBy>Foley, Kevin E.</cp:lastModifiedBy>
  <cp:revision>11</cp:revision>
  <dcterms:created xsi:type="dcterms:W3CDTF">2019-05-17T16:57:09Z</dcterms:created>
  <dcterms:modified xsi:type="dcterms:W3CDTF">2019-05-17T18:53:14Z</dcterms:modified>
</cp:coreProperties>
</file>