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"/>
  </p:notes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395" autoAdjust="0"/>
  </p:normalViewPr>
  <p:slideViewPr>
    <p:cSldViewPr snapToGrid="0">
      <p:cViewPr varScale="1">
        <p:scale>
          <a:sx n="81" d="100"/>
          <a:sy n="81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Sessions</c:v>
                </c:pt>
              </c:strCache>
            </c:strRef>
          </c:tx>
          <c:dPt>
            <c:idx val="0"/>
            <c:bubble3D val="0"/>
            <c:spPr>
              <a:solidFill>
                <a:srgbClr val="534AA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724-4FE4-BCA3-CF9C0C19F6E4}"/>
              </c:ext>
            </c:extLst>
          </c:dPt>
          <c:dPt>
            <c:idx val="1"/>
            <c:bubble3D val="0"/>
            <c:spPr>
              <a:solidFill>
                <a:srgbClr val="52A5D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724-4FE4-BCA3-CF9C0C19F6E4}"/>
              </c:ext>
            </c:extLst>
          </c:dPt>
          <c:dPt>
            <c:idx val="2"/>
            <c:bubble3D val="0"/>
            <c:spPr>
              <a:solidFill>
                <a:srgbClr val="0050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724-4FE4-BCA3-CF9C0C19F6E4}"/>
              </c:ext>
            </c:extLst>
          </c:dPt>
          <c:dPt>
            <c:idx val="3"/>
            <c:bubble3D val="0"/>
            <c:spPr>
              <a:solidFill>
                <a:srgbClr val="650D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724-4FE4-BCA3-CF9C0C19F6E4}"/>
              </c:ext>
            </c:extLst>
          </c:dPt>
          <c:dPt>
            <c:idx val="4"/>
            <c:bubble3D val="0"/>
            <c:spPr>
              <a:solidFill>
                <a:srgbClr val="ECB94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724-4FE4-BCA3-CF9C0C19F6E4}"/>
              </c:ext>
            </c:extLst>
          </c:dPt>
          <c:dPt>
            <c:idx val="5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724-4FE4-BCA3-CF9C0C19F6E4}"/>
              </c:ext>
            </c:extLst>
          </c:dPt>
          <c:dPt>
            <c:idx val="6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724-4FE4-BCA3-CF9C0C19F6E4}"/>
              </c:ext>
            </c:extLst>
          </c:dPt>
          <c:dPt>
            <c:idx val="7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724-4FE4-BCA3-CF9C0C19F6E4}"/>
              </c:ext>
            </c:extLst>
          </c:dPt>
          <c:dPt>
            <c:idx val="8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724-4FE4-BCA3-CF9C0C19F6E4}"/>
              </c:ext>
            </c:extLst>
          </c:dPt>
          <c:dPt>
            <c:idx val="9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724-4FE4-BCA3-CF9C0C19F6E4}"/>
              </c:ext>
            </c:extLst>
          </c:dPt>
          <c:dLbls>
            <c:dLbl>
              <c:idx val="0"/>
              <c:layout>
                <c:manualLayout>
                  <c:x val="0.11061760219769719"/>
                  <c:y val="0.243834225213445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192952314586763"/>
                      <c:h val="8.598697430577770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724-4FE4-BCA3-CF9C0C19F6E4}"/>
                </c:ext>
              </c:extLst>
            </c:dLbl>
            <c:dLbl>
              <c:idx val="1"/>
              <c:layout>
                <c:manualLayout>
                  <c:x val="-0.13750000000000001"/>
                  <c:y val="4.062500000000000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724-4FE4-BCA3-CF9C0C19F6E4}"/>
                </c:ext>
              </c:extLst>
            </c:dLbl>
            <c:dLbl>
              <c:idx val="2"/>
              <c:layout>
                <c:manualLayout>
                  <c:x val="-0.24374999999999999"/>
                  <c:y val="8.125000000000000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724-4FE4-BCA3-CF9C0C19F6E4}"/>
                </c:ext>
              </c:extLst>
            </c:dLbl>
            <c:dLbl>
              <c:idx val="3"/>
              <c:layout>
                <c:manualLayout>
                  <c:x val="-0.28749999999999998"/>
                  <c:y val="4.062500000000000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724-4FE4-BCA3-CF9C0C19F6E4}"/>
                </c:ext>
              </c:extLst>
            </c:dLbl>
            <c:dLbl>
              <c:idx val="4"/>
              <c:layout>
                <c:manualLayout>
                  <c:x val="-0.34583333333333333"/>
                  <c:y val="-9.3750000000000291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724-4FE4-BCA3-CF9C0C19F6E4}"/>
                </c:ext>
              </c:extLst>
            </c:dLbl>
            <c:dLbl>
              <c:idx val="5"/>
              <c:layout>
                <c:manualLayout>
                  <c:x val="0.13050838791300068"/>
                  <c:y val="-0.1095639334064821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724-4FE4-BCA3-CF9C0C19F6E4}"/>
                </c:ext>
              </c:extLst>
            </c:dLbl>
            <c:dLbl>
              <c:idx val="6"/>
              <c:layout>
                <c:manualLayout>
                  <c:x val="0.16923240698079559"/>
                  <c:y val="-6.157211672633485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724-4FE4-BCA3-CF9C0C19F6E4}"/>
                </c:ext>
              </c:extLst>
            </c:dLbl>
            <c:dLbl>
              <c:idx val="7"/>
              <c:layout>
                <c:manualLayout>
                  <c:x val="0.19830615596061379"/>
                  <c:y val="-1.895975469562568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724-4FE4-BCA3-CF9C0C19F6E4}"/>
                </c:ext>
              </c:extLst>
            </c:dLbl>
            <c:dLbl>
              <c:idx val="8"/>
              <c:layout>
                <c:manualLayout>
                  <c:x val="0.31777639347541869"/>
                  <c:y val="2.8247405664876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586466535433067"/>
                      <c:h val="7.349999999999999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6724-4FE4-BCA3-CF9C0C19F6E4}"/>
                </c:ext>
              </c:extLst>
            </c:dLbl>
            <c:dLbl>
              <c:idx val="9"/>
              <c:layout>
                <c:manualLayout>
                  <c:x val="0.35472583409029124"/>
                  <c:y val="9.138694937069989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24999999999998"/>
                      <c:h val="6.41249999999999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6724-4FE4-BCA3-CF9C0C19F6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How Revenue Works</c:v>
                </c:pt>
                <c:pt idx="1">
                  <c:v>Home</c:v>
                </c:pt>
                <c:pt idx="2">
                  <c:v>Downloads</c:v>
                </c:pt>
                <c:pt idx="3">
                  <c:v>Query Data</c:v>
                </c:pt>
                <c:pt idx="4">
                  <c:v>Explore</c:v>
                </c:pt>
                <c:pt idx="5">
                  <c:v>Glossary</c:v>
                </c:pt>
                <c:pt idx="6">
                  <c:v>Fact Sheet</c:v>
                </c:pt>
                <c:pt idx="7">
                  <c:v>About</c:v>
                </c:pt>
                <c:pt idx="8">
                  <c:v>Pattern Library</c:v>
                </c:pt>
                <c:pt idx="9">
                  <c:v>Search Results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2741</c:v>
                </c:pt>
                <c:pt idx="1">
                  <c:v>1089</c:v>
                </c:pt>
                <c:pt idx="2">
                  <c:v>184</c:v>
                </c:pt>
                <c:pt idx="3">
                  <c:v>140</c:v>
                </c:pt>
                <c:pt idx="4">
                  <c:v>104</c:v>
                </c:pt>
                <c:pt idx="5">
                  <c:v>10</c:v>
                </c:pt>
                <c:pt idx="6">
                  <c:v>7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724-4FE4-BCA3-CF9C0C19F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9DE1C-CA11-4269-9C69-2574E0F1C15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5205-FB51-4EB7-95CF-15698808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U.S. Department of the Interior Office of Natural Resources Revenue Organization Chart</a:t>
            </a:r>
          </a:p>
          <a:p>
            <a:pPr marL="171450" indent="-171450">
              <a:buFontTx/>
              <a:buChar char="-"/>
            </a:pPr>
            <a:r>
              <a:rPr lang="en-US" dirty="0"/>
              <a:t>Director, Kimbra Davis, Phone: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303-231-3429</a:t>
            </a:r>
          </a:p>
          <a:p>
            <a:pPr marL="171450" indent="-171450">
              <a:buFontTx/>
              <a:buChar char="-"/>
            </a:pPr>
            <a:r>
              <a:rPr lang="en-US" dirty="0"/>
              <a:t>Information Management and Technology Modernization Senior Executive, Timothy Wight, Phone: </a:t>
            </a:r>
            <a:r>
              <a:rPr lang="en-US" sz="800" kern="1200" dirty="0"/>
              <a:t>303-231-3130</a:t>
            </a:r>
            <a:r>
              <a:rPr lang="en-US" dirty="0"/>
              <a:t>, Reports to Director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Internal Review, Oversight and Compliance Senior Executive, Sharilyn Keeton, Phone: </a:t>
            </a:r>
            <a:r>
              <a:rPr lang="en-US" sz="800" kern="1200" dirty="0"/>
              <a:t>303-231-3332, </a:t>
            </a:r>
            <a:r>
              <a:rPr lang="en-US" dirty="0"/>
              <a:t>Reports to Director</a:t>
            </a:r>
          </a:p>
          <a:p>
            <a:pPr marL="171450" indent="-171450">
              <a:buFontTx/>
              <a:buChar char="-"/>
            </a:pPr>
            <a:r>
              <a:rPr lang="en-US" dirty="0"/>
              <a:t>Deputy Director, Howard Cantor, Phone: </a:t>
            </a:r>
            <a:r>
              <a:rPr lang="en-US" sz="800" kern="1200" dirty="0"/>
              <a:t>303-231-3429, </a:t>
            </a:r>
            <a:r>
              <a:rPr lang="en-US" dirty="0"/>
              <a:t>Reports to Director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Information &amp; Data Management Program Manager, Nathan Brannberg, Phone: </a:t>
            </a:r>
            <a:r>
              <a:rPr lang="en-US" sz="800" kern="1200" dirty="0"/>
              <a:t>303-231-3776</a:t>
            </a:r>
            <a:r>
              <a:rPr lang="en-US" dirty="0"/>
              <a:t>, Reports to Deputy Director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Strategic Resource Management Program Manager, Deborah Lloyd, Phone: </a:t>
            </a:r>
            <a:r>
              <a:rPr lang="en-US" sz="800" kern="1200" dirty="0"/>
              <a:t>303-231-3927</a:t>
            </a:r>
            <a:r>
              <a:rPr lang="en-US" dirty="0"/>
              <a:t>, Reports to Deputy Director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Information &amp; Digital Services Program Manager, Joseph </a:t>
            </a:r>
            <a:r>
              <a:rPr lang="en-US" dirty="0" err="1"/>
              <a:t>Manke</a:t>
            </a:r>
            <a:r>
              <a:rPr lang="en-US" dirty="0"/>
              <a:t>, Phone: </a:t>
            </a:r>
            <a:r>
              <a:rPr lang="en-US" sz="800" kern="1200" dirty="0"/>
              <a:t>303-231-3956</a:t>
            </a:r>
            <a:r>
              <a:rPr lang="en-US" dirty="0"/>
              <a:t>, Reports to Deputy Director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Chief of Staff, Joseph Coleman, Phone: </a:t>
            </a:r>
            <a:r>
              <a:rPr lang="en-US" sz="800" kern="1200" dirty="0"/>
              <a:t>303-231-3956</a:t>
            </a:r>
            <a:r>
              <a:rPr lang="en-US" dirty="0"/>
              <a:t>, Reports to Deputy Director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Audit Management Senior Executive, Jeff Carlson, Phone: </a:t>
            </a:r>
            <a:r>
              <a:rPr lang="en-US" sz="800" kern="1200" dirty="0"/>
              <a:t>303-231-3701</a:t>
            </a:r>
            <a:r>
              <a:rPr lang="en-US" dirty="0"/>
              <a:t>, Reports to Director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Tribal and State Audit Services Program Manager, Yvette Smith, Phone: </a:t>
            </a:r>
            <a:r>
              <a:rPr lang="en-US" sz="800" kern="1200" dirty="0"/>
              <a:t>303-231-3485</a:t>
            </a:r>
            <a:r>
              <a:rPr lang="en-US" dirty="0"/>
              <a:t>, Reports to Audit Management Senior Executive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Southern Audit Management Program Manager, Cheryl Johnson, Phone: </a:t>
            </a:r>
            <a:r>
              <a:rPr lang="en-US" sz="800" kern="1200" dirty="0"/>
              <a:t>281-987-6801</a:t>
            </a:r>
            <a:r>
              <a:rPr lang="en-US" dirty="0"/>
              <a:t>, Reports to Audit Management Senior Executive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Western Audit Management Program Manager, Dane Templin, Phone: </a:t>
            </a:r>
            <a:r>
              <a:rPr lang="en-US" sz="800" kern="1200" dirty="0"/>
              <a:t>303-231-3149</a:t>
            </a:r>
            <a:r>
              <a:rPr lang="en-US" dirty="0"/>
              <a:t>, Reports to Audit Management Senior Executive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Central Audit Management Program Manager, Shawna </a:t>
            </a:r>
            <a:r>
              <a:rPr lang="en-US" dirty="0" err="1"/>
              <a:t>Schimke</a:t>
            </a:r>
            <a:r>
              <a:rPr lang="en-US" dirty="0"/>
              <a:t>, Phone: </a:t>
            </a:r>
            <a:r>
              <a:rPr lang="en-US" sz="800" kern="1200" dirty="0"/>
              <a:t>405-879-6006</a:t>
            </a:r>
            <a:r>
              <a:rPr lang="en-US" dirty="0"/>
              <a:t>, Reports to Audit Management Senior Executive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Revenue, Reporting &amp; Compliance Management Senior Executive, Ruth Welch, Phone: </a:t>
            </a:r>
            <a:r>
              <a:rPr lang="en-US" sz="800" kern="1200" dirty="0"/>
              <a:t>303-231-3175</a:t>
            </a:r>
            <a:r>
              <a:rPr lang="en-US" dirty="0"/>
              <a:t>, Reports to Director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Financial Management Program Manager, Robert Winter, Phone: </a:t>
            </a:r>
            <a:r>
              <a:rPr lang="en-US" sz="800" kern="1200" dirty="0"/>
              <a:t>303-231-3131</a:t>
            </a:r>
            <a:r>
              <a:rPr lang="en-US" dirty="0"/>
              <a:t>, Reports to Revenue, Reporting &amp; Compliance Management Senior Executive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Reference &amp; Reporting Management Program Manager, April </a:t>
            </a:r>
            <a:r>
              <a:rPr lang="en-US" dirty="0" err="1"/>
              <a:t>Lockler</a:t>
            </a:r>
            <a:r>
              <a:rPr lang="en-US" dirty="0"/>
              <a:t>, Phone: </a:t>
            </a:r>
            <a:r>
              <a:rPr lang="en-US" sz="800" kern="1200" dirty="0"/>
              <a:t>303-231-3105</a:t>
            </a:r>
            <a:r>
              <a:rPr lang="en-US" dirty="0"/>
              <a:t>, Reports to Revenue, Reporting &amp; Compliance Management Senior Executive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Compliance Management Program Manager, Jennifer Goldblatt, Phone: </a:t>
            </a:r>
            <a:r>
              <a:rPr lang="en-US" sz="800" kern="1200" dirty="0"/>
              <a:t>303-231-3925</a:t>
            </a:r>
            <a:r>
              <a:rPr lang="en-US" dirty="0"/>
              <a:t>, Reports to Revenue, Reporting &amp; Compliance Management Senior Executive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Coordination, Enforcement, Valuation, and Appeals Senior Executive, Bonnie Robson, Phone: </a:t>
            </a:r>
            <a:r>
              <a:rPr lang="en-US" sz="800" kern="1200" dirty="0"/>
              <a:t>303-231-3080</a:t>
            </a:r>
            <a:r>
              <a:rPr lang="en-US" dirty="0"/>
              <a:t>, Reports to Director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Indian Trust, Outreach  &amp; Coordination Program Manager, Heidi </a:t>
            </a:r>
            <a:r>
              <a:rPr lang="en-US" dirty="0" err="1"/>
              <a:t>Badaracco</a:t>
            </a:r>
            <a:r>
              <a:rPr lang="en-US" dirty="0"/>
              <a:t>, Phone: </a:t>
            </a:r>
            <a:r>
              <a:rPr lang="en-US" sz="800" kern="1200" dirty="0"/>
              <a:t>303-231-3434</a:t>
            </a:r>
            <a:r>
              <a:rPr lang="en-US" dirty="0"/>
              <a:t>, Reports to Coordination, Enforcement, Valuation, and Appeals Senior Executive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Analytics &amp; Risk Management Program Manager, Karl Wunderlich, Phone: </a:t>
            </a:r>
            <a:r>
              <a:rPr lang="en-US" sz="800" kern="1200" dirty="0"/>
              <a:t>303-231-3663</a:t>
            </a:r>
            <a:r>
              <a:rPr lang="en-US" dirty="0"/>
              <a:t>, Reports to Coordination, Enforcement, Valuation, and Appeals Senior Executive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Royalty Valuation Program Manager, Amy Lunt, Phone: 303-231-3746, Reports to Coordination, Enforcement, Valuation, and Appeals Senior Executive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Appeals &amp; Regulations Program Manager, Matthew Collins, Phone: 303-231-3602, Reports to Coordination, Enforcement, Valuation, and Appeals Senior Executive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Enforcement Program Manager, Michael Marchetti, Phone: </a:t>
            </a:r>
            <a:r>
              <a:rPr lang="en-US" sz="800" kern="1200" dirty="0"/>
              <a:t>303-231-3125, </a:t>
            </a:r>
            <a:r>
              <a:rPr lang="en-US" dirty="0"/>
              <a:t>Reports to Coordination, Enforcement, Valuation, and Appeals Senior Executive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85205-FB51-4EB7-95CF-15698808B0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9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1FE31EA-C57B-4A66-94E9-C092C150EE5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697" y="3894852"/>
            <a:ext cx="8915400" cy="1371599"/>
          </a:xfr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defRPr lang="en-US" sz="3000" b="1" kern="1200" cap="none" dirty="0">
                <a:solidFill>
                  <a:srgbClr val="283B9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2697" y="5372995"/>
            <a:ext cx="7747022" cy="914400"/>
          </a:xfrm>
        </p:spPr>
        <p:txBody>
          <a:bodyPr anchor="ctr"/>
          <a:lstStyle>
            <a:lvl1pPr marL="0" indent="0" algn="l">
              <a:buNone/>
              <a:defRPr baseline="0">
                <a:solidFill>
                  <a:srgbClr val="484554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0C8426-B046-4895-8232-DA3B413E11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960" y="5611928"/>
            <a:ext cx="805800" cy="1072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91D20B-FED9-4453-884C-C05C91D2C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771" y="471055"/>
            <a:ext cx="2218459" cy="2957945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A1BFB1F-CF39-4607-A534-7653F3191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50B1B32-CFA8-4BD1-A730-6F4B7E1234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7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685B5-FE1B-49B0-966B-878E627AD550}"/>
              </a:ext>
            </a:extLst>
          </p:cNvPr>
          <p:cNvSpPr txBox="1"/>
          <p:nvPr/>
        </p:nvSpPr>
        <p:spPr>
          <a:xfrm>
            <a:off x="66944" y="2731374"/>
            <a:ext cx="2068161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i="0" dirty="0">
                <a:solidFill>
                  <a:srgbClr val="534AAE"/>
                </a:solidFill>
                <a:effectLst/>
                <a:latin typeface="+mn-lt"/>
              </a:rPr>
              <a:t>XXX</a:t>
            </a:r>
          </a:p>
          <a:p>
            <a:pPr algn="ctr"/>
            <a:r>
              <a:rPr lang="en-US" sz="1800" i="0" dirty="0">
                <a:solidFill>
                  <a:schemeClr val="tx1"/>
                </a:solidFill>
                <a:effectLst/>
                <a:latin typeface="+mn-lt"/>
              </a:rPr>
              <a:t>descriptor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37C7-8EEA-4571-A1C0-E4EE9FA06E1D}"/>
              </a:ext>
            </a:extLst>
          </p:cNvPr>
          <p:cNvSpPr txBox="1"/>
          <p:nvPr/>
        </p:nvSpPr>
        <p:spPr>
          <a:xfrm>
            <a:off x="1978096" y="2736131"/>
            <a:ext cx="2212844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i="0">
                <a:solidFill>
                  <a:srgbClr val="005024"/>
                </a:solidFill>
                <a:effectLst/>
                <a:latin typeface="+mn-lt"/>
              </a:rPr>
              <a:t>XXX</a:t>
            </a:r>
          </a:p>
          <a:p>
            <a:pPr algn="ctr"/>
            <a:r>
              <a:rPr lang="en-US" sz="1800" i="0">
                <a:solidFill>
                  <a:schemeClr val="tx1"/>
                </a:solidFill>
                <a:effectLst/>
                <a:latin typeface="+mn-lt"/>
              </a:rPr>
              <a:t>descriptor</a:t>
            </a:r>
            <a:endParaRPr 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54812-3384-4A7E-A459-C59BA8197268}"/>
              </a:ext>
            </a:extLst>
          </p:cNvPr>
          <p:cNvSpPr txBox="1"/>
          <p:nvPr/>
        </p:nvSpPr>
        <p:spPr>
          <a:xfrm>
            <a:off x="4190940" y="2731373"/>
            <a:ext cx="2306888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b="0" i="0">
                <a:solidFill>
                  <a:srgbClr val="52A5D4"/>
                </a:solidFill>
                <a:effectLst/>
                <a:latin typeface="+mn-lt"/>
              </a:rPr>
              <a:t>XXX</a:t>
            </a:r>
            <a:endParaRPr lang="en-US" sz="4400" b="1">
              <a:solidFill>
                <a:srgbClr val="52A5D4"/>
              </a:solidFill>
              <a:latin typeface="+mn-lt"/>
            </a:endParaRPr>
          </a:p>
          <a:p>
            <a:pPr algn="ctr"/>
            <a:r>
              <a:rPr lang="en-US" sz="1800" i="0">
                <a:solidFill>
                  <a:schemeClr val="tx1"/>
                </a:solidFill>
                <a:effectLst/>
                <a:latin typeface="+mn-lt"/>
              </a:rPr>
              <a:t>descriptor</a:t>
            </a:r>
            <a:endParaRPr 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6525B-6403-4036-9359-C202367F5A71}"/>
              </a:ext>
            </a:extLst>
          </p:cNvPr>
          <p:cNvSpPr txBox="1"/>
          <p:nvPr/>
        </p:nvSpPr>
        <p:spPr>
          <a:xfrm>
            <a:off x="6498832" y="2731375"/>
            <a:ext cx="2306888" cy="13542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b="0" i="0">
                <a:solidFill>
                  <a:srgbClr val="650D79"/>
                </a:solidFill>
                <a:effectLst/>
                <a:latin typeface="+mn-lt"/>
              </a:rPr>
              <a:t>XXX</a:t>
            </a:r>
            <a:endParaRPr lang="en-US" sz="4400" b="1">
              <a:solidFill>
                <a:srgbClr val="650D79"/>
              </a:solidFill>
              <a:latin typeface="+mn-lt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0">
                <a:solidFill>
                  <a:schemeClr val="tx1"/>
                </a:solidFill>
                <a:effectLst/>
                <a:latin typeface="+mn-lt"/>
              </a:rPr>
              <a:t>descriptor</a:t>
            </a:r>
            <a:endParaRPr lang="en-US" sz="1800">
              <a:solidFill>
                <a:schemeClr val="tx1"/>
              </a:solidFill>
              <a:latin typeface="+mn-lt"/>
            </a:endParaRPr>
          </a:p>
          <a:p>
            <a:pPr algn="ctr"/>
            <a:endParaRPr 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6983D7D-A912-4ECB-8B29-05EFD60A67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6030921-85A4-44BD-AB07-25A189411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2711-730A-4E45-901D-A50F9306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8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r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C5CE-011B-4331-A6CD-55DE9D4344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572841" cy="1143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/>
              <a:t>Chart with table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D4D4F2A-0AAB-47F2-9BF8-CB56A5A7B2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0334090"/>
              </p:ext>
            </p:extLst>
          </p:nvPr>
        </p:nvGraphicFramePr>
        <p:xfrm>
          <a:off x="113959" y="1174060"/>
          <a:ext cx="7158038" cy="601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9F8988-2E59-4E9C-ABA6-9155E82B2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21366"/>
              </p:ext>
            </p:extLst>
          </p:nvPr>
        </p:nvGraphicFramePr>
        <p:xfrm>
          <a:off x="6172541" y="2898417"/>
          <a:ext cx="2857500" cy="32131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8693">
                  <a:extLst>
                    <a:ext uri="{9D8B030D-6E8A-4147-A177-3AD203B41FA5}">
                      <a16:colId xmlns:a16="http://schemas.microsoft.com/office/drawing/2014/main" val="3193454351"/>
                    </a:ext>
                  </a:extLst>
                </a:gridCol>
                <a:gridCol w="978807">
                  <a:extLst>
                    <a:ext uri="{9D8B030D-6E8A-4147-A177-3AD203B41FA5}">
                      <a16:colId xmlns:a16="http://schemas.microsoft.com/office/drawing/2014/main" val="1954031949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Section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Sessions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295036533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How Revenue Works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2741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57080886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Home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1089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69452827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Downloads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416321005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Query Data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347421453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Explore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260126619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Glossary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276425992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Fact Sheet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971969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About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291880063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Pattern Library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186598364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Search Results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3105253875"/>
                  </a:ext>
                </a:extLst>
              </a:tr>
            </a:tbl>
          </a:graphicData>
        </a:graphic>
      </p:graphicFrame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04B9A58-BF3C-43AD-9DDA-2E7C75D07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2711-730A-4E45-901D-A50F9306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90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C7C2-C493-4308-BEB9-8C558E630C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dirty="0"/>
              <a:t>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DA6379-FFA5-4221-B304-16E6BFB74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527756"/>
              </p:ext>
            </p:extLst>
          </p:nvPr>
        </p:nvGraphicFramePr>
        <p:xfrm>
          <a:off x="457200" y="1734635"/>
          <a:ext cx="2857500" cy="32131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8693">
                  <a:extLst>
                    <a:ext uri="{9D8B030D-6E8A-4147-A177-3AD203B41FA5}">
                      <a16:colId xmlns:a16="http://schemas.microsoft.com/office/drawing/2014/main" val="3193454351"/>
                    </a:ext>
                  </a:extLst>
                </a:gridCol>
                <a:gridCol w="978807">
                  <a:extLst>
                    <a:ext uri="{9D8B030D-6E8A-4147-A177-3AD203B41FA5}">
                      <a16:colId xmlns:a16="http://schemas.microsoft.com/office/drawing/2014/main" val="1954031949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295036533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57080886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69452827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416321005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347421453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260126619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276425992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971969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291880063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186598364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3105253875"/>
                  </a:ext>
                </a:extLst>
              </a:tr>
            </a:tbl>
          </a:graphicData>
        </a:graphic>
      </p:graphicFrame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D302D5C9-8328-4B69-B136-3013F1F45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2711-730A-4E45-901D-A50F9306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115308"/>
            <a:ext cx="7772400" cy="1131093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defRPr lang="en-US" sz="3000" b="1" cap="none" dirty="0">
                <a:solidFill>
                  <a:srgbClr val="262262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417455"/>
            <a:ext cx="7772400" cy="970276"/>
          </a:xfr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subtitle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2775C988-7BA5-46D9-BD67-F8EE02BA5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2711-730A-4E45-901D-A50F9306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2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115308"/>
            <a:ext cx="7772400" cy="1131093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defRPr lang="en-US" sz="3000" b="1" cap="none" dirty="0">
                <a:solidFill>
                  <a:srgbClr val="262262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417455"/>
            <a:ext cx="7772400" cy="970276"/>
          </a:xfr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subtitle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215B1F6A-6A99-4ED7-AE17-12E346CBE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50B1B32-CFA8-4BD1-A730-6F4B7E1234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7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400"/>
            <a:ext cx="82295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 marL="557213" indent="-214313">
              <a:buFont typeface="Arial" panose="020B0604020202020204" pitchFamily="34" charset="0"/>
              <a:buChar char="•"/>
              <a:defRPr/>
            </a:lvl2pPr>
            <a:lvl4pPr marL="1200150" indent="-17145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58D6CA3D-484D-481F-9898-F1D606D5D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2711-730A-4E45-901D-A50F9306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7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8096E7-6949-459B-A396-14B16B30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52400"/>
            <a:ext cx="82295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7159B12-72BB-4CF3-AF41-9A2471179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2711-730A-4E45-901D-A50F9306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3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EBD77889-F441-4E0B-989A-F6A913BAF3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52400"/>
            <a:ext cx="82295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8600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C43BB00-7D79-4007-B740-6A3461822C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2711-730A-4E45-901D-A50F9306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id="{F32B7B60-283C-42E0-8AA4-85C7C696E8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79D9014B-A10E-4373-89E1-FBB173AB6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2711-730A-4E45-901D-A50F9306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9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06180DA-BF81-46CB-BB99-7BA059F16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52400"/>
            <a:ext cx="8229599" cy="1143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dirty="0"/>
              <a:t>Slide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828800"/>
            <a:ext cx="7162800" cy="4114800"/>
          </a:xfrm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6054970"/>
            <a:ext cx="7162800" cy="304800"/>
          </a:xfrm>
        </p:spPr>
        <p:txBody>
          <a:bodyPr/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BC2B5D1C-6CE0-455C-8846-AD46E0A2E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2711-730A-4E45-901D-A50F9306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 preserve="1">
  <p:cSld name="Big number">
    <p:bg>
      <p:bgPr>
        <a:solidFill>
          <a:srgbClr val="F7F7F7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7A88BB19-EE9D-4447-884E-A93CACDC5C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9C0B9E19-0951-4992-9AF7-80C52D495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2711-730A-4E45-901D-A50F93061A2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8D70-12ED-475D-9185-053853F41F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0222" y="2733243"/>
            <a:ext cx="2901554" cy="1515484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  <a:lvl5pPr>
              <a:defRPr>
                <a:latin typeface="+mj-lt"/>
              </a:defRPr>
            </a:lvl5pPr>
          </a:lstStyle>
          <a:p>
            <a:pPr algn="ctr"/>
            <a:r>
              <a:rPr lang="en-US" sz="7200" dirty="0">
                <a:solidFill>
                  <a:srgbClr val="1C304A"/>
                </a:solidFill>
              </a:rPr>
              <a:t>XX%</a:t>
            </a:r>
            <a:endParaRPr lang="en-US" sz="7200" dirty="0">
              <a:solidFill>
                <a:srgbClr val="1C304A"/>
              </a:solidFill>
              <a:latin typeface="Roboto"/>
            </a:endParaRPr>
          </a:p>
          <a:p>
            <a:pPr lvl="4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6F716-2488-4536-BF4F-07165F2A70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55264" y="4405745"/>
            <a:ext cx="2071471" cy="914400"/>
          </a:xfrm>
        </p:spPr>
        <p:txBody>
          <a:bodyPr/>
          <a:lstStyle>
            <a:lvl1pPr marL="0" indent="0" algn="ctr">
              <a:buNone/>
              <a:defRPr lang="en-US" sz="18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i="0" dirty="0">
                <a:solidFill>
                  <a:schemeClr val="tx1"/>
                </a:solidFill>
                <a:effectLst/>
                <a:latin typeface="Roboto"/>
              </a:rPr>
              <a:t>descriptor</a:t>
            </a:r>
            <a:endParaRPr lang="en-US" sz="2400" dirty="0">
              <a:solidFill>
                <a:schemeClr val="tx1"/>
              </a:solidFill>
              <a:latin typeface="Roboto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9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40A5E41-9DF3-429F-8808-E0F7D26BB03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98"/>
          <a:stretch/>
        </p:blipFill>
        <p:spPr>
          <a:xfrm>
            <a:off x="0" y="6438727"/>
            <a:ext cx="9144000" cy="455014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20000"/>
              </a:prstClr>
            </a:outerShdw>
            <a:reflection blurRad="63500" stA="45000" endPos="14000" dir="5400000" sy="-100000" algn="bl" rotWithShape="0"/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90698F-8EFD-4C2C-80ED-4456421D82B9}"/>
              </a:ext>
            </a:extLst>
          </p:cNvPr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30DA6-3D38-4F29-92B7-1842F4F6D21D}"/>
              </a:ext>
            </a:extLst>
          </p:cNvPr>
          <p:cNvSpPr/>
          <p:nvPr/>
        </p:nvSpPr>
        <p:spPr>
          <a:xfrm>
            <a:off x="0" y="6438727"/>
            <a:ext cx="9144000" cy="455015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  <a:p>
            <a:pPr lvl="0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31143" y="6472858"/>
            <a:ext cx="211205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i="0" dirty="0">
                <a:solidFill>
                  <a:srgbClr val="262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Collecting &amp; Disbursing Funds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6390" y="6472858"/>
            <a:ext cx="1566035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i="0">
                <a:solidFill>
                  <a:srgbClr val="262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Achieving Compliance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2479" y="6472858"/>
            <a:ext cx="2238159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i="0">
                <a:solidFill>
                  <a:srgbClr val="262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 &amp; Sharing Information</a:t>
            </a:r>
          </a:p>
        </p:txBody>
      </p:sp>
      <p:sp>
        <p:nvSpPr>
          <p:cNvPr id="12" name="Oval 11"/>
          <p:cNvSpPr/>
          <p:nvPr/>
        </p:nvSpPr>
        <p:spPr>
          <a:xfrm>
            <a:off x="3515501" y="6634887"/>
            <a:ext cx="68580" cy="91440"/>
          </a:xfrm>
          <a:prstGeom prst="ellipse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62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94733" y="6634887"/>
            <a:ext cx="75438" cy="91440"/>
          </a:xfrm>
          <a:prstGeom prst="ellipse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9966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2711-730A-4E45-901D-A50F93061A2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49D56216-8001-447E-8F30-A28DA5CD50C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56" y="284298"/>
            <a:ext cx="868513" cy="11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6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rgbClr val="283B9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484554"/>
          </a:solidFill>
          <a:latin typeface="+mn-lt"/>
          <a:ea typeface="+mn-ea"/>
          <a:cs typeface="Arial" panose="020B060402020202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rgbClr val="484554"/>
          </a:solidFill>
          <a:latin typeface="+mn-lt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484554"/>
          </a:solidFill>
          <a:latin typeface="+mn-lt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rgbClr val="484554"/>
          </a:solidFill>
          <a:latin typeface="+mn-lt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rgbClr val="484554"/>
          </a:solidFill>
          <a:latin typeface="+mn-lt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D6D0CE-1F29-41F6-AE48-650FEC6051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9557" y="150214"/>
            <a:ext cx="7467600" cy="6310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U.S. Department of the Interior</a:t>
            </a:r>
            <a:br>
              <a:rPr lang="en-US" sz="1400" dirty="0"/>
            </a:br>
            <a:r>
              <a:rPr lang="en-US" sz="1400" dirty="0"/>
              <a:t>Office of Natural Resources Revenue</a:t>
            </a:r>
          </a:p>
        </p:txBody>
      </p:sp>
      <p:pic>
        <p:nvPicPr>
          <p:cNvPr id="8" name="Picture 7" descr="Department of the Interior seal">
            <a:extLst>
              <a:ext uri="{FF2B5EF4-FFF2-40B4-BE49-F238E27FC236}">
                <a16:creationId xmlns:a16="http://schemas.microsoft.com/office/drawing/2014/main" id="{F3ACF321-F3A7-4C41-BAA0-DF0AB88EF9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37" y="193789"/>
            <a:ext cx="805800" cy="8043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Office of Natural Resources Revenue Logo&#10;&#10;For screen reader users, see the Notes field for a description of this diagram.">
            <a:extLst>
              <a:ext uri="{FF2B5EF4-FFF2-40B4-BE49-F238E27FC236}">
                <a16:creationId xmlns:a16="http://schemas.microsoft.com/office/drawing/2014/main" id="{63CB8E85-F412-4A2D-8C25-765DD2F6D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317" y="161694"/>
            <a:ext cx="868513" cy="868513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42D3F102-55A9-4BFB-A675-DBD6FEF76FAA}"/>
              </a:ext>
            </a:extLst>
          </p:cNvPr>
          <p:cNvSpPr txBox="1"/>
          <p:nvPr/>
        </p:nvSpPr>
        <p:spPr>
          <a:xfrm>
            <a:off x="15299" y="1220705"/>
            <a:ext cx="914400" cy="18238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n-US" sz="800" dirty="0">
                <a:latin typeface="+mj-lt"/>
                <a:cs typeface="Arial" panose="020B0604020202020204" pitchFamily="34" charset="0"/>
              </a:rPr>
              <a:t>Key</a:t>
            </a: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EC8BD94-451B-4FCA-AF14-979FD165A0FB}"/>
              </a:ext>
            </a:extLst>
          </p:cNvPr>
          <p:cNvSpPr/>
          <p:nvPr/>
        </p:nvSpPr>
        <p:spPr>
          <a:xfrm>
            <a:off x="97913" y="1446467"/>
            <a:ext cx="914400" cy="22399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Senior Executive</a:t>
            </a:r>
            <a:endParaRPr lang="en-US" sz="700" kern="1200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8E759F96-9BE0-4BB2-BBEE-05061EED4CAF}"/>
              </a:ext>
            </a:extLst>
          </p:cNvPr>
          <p:cNvSpPr/>
          <p:nvPr/>
        </p:nvSpPr>
        <p:spPr>
          <a:xfrm>
            <a:off x="100040" y="1716918"/>
            <a:ext cx="914400" cy="226823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Program Manager</a:t>
            </a:r>
            <a:endParaRPr lang="en-US" sz="700" kern="12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94C7A6F-FB46-45D3-9544-88A44CDAC7AD}"/>
              </a:ext>
            </a:extLst>
          </p:cNvPr>
          <p:cNvSpPr/>
          <p:nvPr/>
        </p:nvSpPr>
        <p:spPr>
          <a:xfrm>
            <a:off x="3422102" y="1018255"/>
            <a:ext cx="1706834" cy="94965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Director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Kimbra Davis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303-231-3429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9F53810F-1915-4EEE-91DC-02E780901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705843" y="1467834"/>
            <a:ext cx="705542" cy="1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6AFDA7A-D53F-4DE0-A087-AF892906D3AA}"/>
              </a:ext>
            </a:extLst>
          </p:cNvPr>
          <p:cNvSpPr/>
          <p:nvPr/>
        </p:nvSpPr>
        <p:spPr>
          <a:xfrm>
            <a:off x="1178903" y="1129173"/>
            <a:ext cx="1706834" cy="723787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Information Management and Technology Modernization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Timothy Wight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303-231-3130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1B32033-E1FD-4B5A-89FE-F93C2D72B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39653" y="1477254"/>
            <a:ext cx="705542" cy="1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BC171F0-F8AF-4358-AFDF-1F062ECC799D}"/>
              </a:ext>
            </a:extLst>
          </p:cNvPr>
          <p:cNvSpPr/>
          <p:nvPr/>
        </p:nvSpPr>
        <p:spPr>
          <a:xfrm>
            <a:off x="5682187" y="1136905"/>
            <a:ext cx="1706834" cy="723787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Internal Review, Oversight and Compliance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Sharilyn Keeton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303-231-3332 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0D6AC0B-361E-4B2D-8A5A-E0BE40478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72742" y="1967911"/>
            <a:ext cx="0" cy="185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ED22992-CCE7-4E6D-84C9-A04F21C0A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995889" y="2152997"/>
            <a:ext cx="3276857" cy="337286"/>
          </a:xfrm>
          <a:prstGeom prst="bentConnector3">
            <a:avLst>
              <a:gd name="adj1" fmla="val 10022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A77EC45-DC1D-41ED-83BE-21B84DC17D1A}"/>
              </a:ext>
            </a:extLst>
          </p:cNvPr>
          <p:cNvSpPr/>
          <p:nvPr/>
        </p:nvSpPr>
        <p:spPr>
          <a:xfrm>
            <a:off x="172386" y="2490283"/>
            <a:ext cx="1706834" cy="723787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Deputy Director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Howard Cantor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303-231-3429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C3A9177-D324-4804-8C3A-E85782FF5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848531" y="3380147"/>
            <a:ext cx="422744" cy="128026"/>
          </a:xfrm>
          <a:prstGeom prst="bentConnector3">
            <a:avLst>
              <a:gd name="adj1" fmla="val 10702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15878A0-2917-41BC-8B35-BCA18B456013}"/>
              </a:ext>
            </a:extLst>
          </p:cNvPr>
          <p:cNvSpPr/>
          <p:nvPr/>
        </p:nvSpPr>
        <p:spPr>
          <a:xfrm>
            <a:off x="1126710" y="3365168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Information &amp; Data Management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Nathan Brannberg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303-231-3776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D9CF6676-D932-4611-88DD-460999BBF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697020" y="3973114"/>
            <a:ext cx="714111" cy="116374"/>
          </a:xfrm>
          <a:prstGeom prst="bentConnector3">
            <a:avLst>
              <a:gd name="adj1" fmla="val 1000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072D871-6392-4F49-AE86-17BF4DC3D525}"/>
              </a:ext>
            </a:extLst>
          </p:cNvPr>
          <p:cNvSpPr/>
          <p:nvPr/>
        </p:nvSpPr>
        <p:spPr>
          <a:xfrm>
            <a:off x="1126710" y="4064996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Strategic Resource Management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Deborah Lloyd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 Phone: 303-231-3927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97C4BD39-CE85-4545-9183-113039803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720646" y="4663602"/>
            <a:ext cx="666860" cy="116373"/>
          </a:xfrm>
          <a:prstGeom prst="bentConnector3">
            <a:avLst>
              <a:gd name="adj1" fmla="val 1023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8604416-E704-4875-8E75-34AEAA29766C}"/>
              </a:ext>
            </a:extLst>
          </p:cNvPr>
          <p:cNvSpPr/>
          <p:nvPr/>
        </p:nvSpPr>
        <p:spPr>
          <a:xfrm>
            <a:off x="1126710" y="4764824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Information &amp; Digital Services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 Joseph </a:t>
            </a:r>
            <a:r>
              <a:rPr lang="en-US" sz="700" kern="1200" dirty="0" err="1"/>
              <a:t>Manke</a:t>
            </a:r>
            <a:endParaRPr lang="en-US" sz="700" kern="1200" dirty="0"/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303-231-3956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C0469A6-F788-4533-9982-A136E66DC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732946" y="5336879"/>
            <a:ext cx="642262" cy="116374"/>
          </a:xfrm>
          <a:prstGeom prst="bentConnector3">
            <a:avLst>
              <a:gd name="adj1" fmla="val 10047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3A040F2-B4B7-4D5B-95AC-626737E7253A}"/>
              </a:ext>
            </a:extLst>
          </p:cNvPr>
          <p:cNvSpPr/>
          <p:nvPr/>
        </p:nvSpPr>
        <p:spPr>
          <a:xfrm>
            <a:off x="1126710" y="5464652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Chief of Staff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 Joseph Coleman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303-231-3956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0D771CD-0F23-44FA-93B0-1B91738E8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3174953" y="2152994"/>
            <a:ext cx="1097791" cy="337287"/>
          </a:xfrm>
          <a:prstGeom prst="bentConnector3">
            <a:avLst>
              <a:gd name="adj1" fmla="val 101491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85815DD-E912-4A9F-9875-965C6DC858DA}"/>
              </a:ext>
            </a:extLst>
          </p:cNvPr>
          <p:cNvSpPr/>
          <p:nvPr/>
        </p:nvSpPr>
        <p:spPr>
          <a:xfrm>
            <a:off x="2342553" y="2490283"/>
            <a:ext cx="1706834" cy="723787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Audit Management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Jeff Carlson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303-231-3701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39343346-0113-4C57-B076-861256919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9565" y="3380143"/>
            <a:ext cx="422747" cy="128028"/>
          </a:xfrm>
          <a:prstGeom prst="bentConnector3">
            <a:avLst>
              <a:gd name="adj1" fmla="val 10112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1BA9048-886A-4283-9AC5-D24B3985C401}"/>
              </a:ext>
            </a:extLst>
          </p:cNvPr>
          <p:cNvSpPr/>
          <p:nvPr/>
        </p:nvSpPr>
        <p:spPr>
          <a:xfrm>
            <a:off x="3183670" y="3365168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Tribal and State Audit Services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Yvette Smith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303-231-3485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7A93005-9401-483B-BAD6-9F35AFB7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2738701" y="3963757"/>
            <a:ext cx="732823" cy="116373"/>
          </a:xfrm>
          <a:prstGeom prst="bentConnector3">
            <a:avLst>
              <a:gd name="adj1" fmla="val 99911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43359F0-FBFA-45EC-B1A1-43C9FBDFF233}"/>
              </a:ext>
            </a:extLst>
          </p:cNvPr>
          <p:cNvSpPr/>
          <p:nvPr/>
        </p:nvSpPr>
        <p:spPr>
          <a:xfrm>
            <a:off x="3183670" y="4064996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Southern Audit Management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Cheryl Johnson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281-987-6801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9200456-314C-4ABC-B30A-E895BCC5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1682" y="4663602"/>
            <a:ext cx="666860" cy="116373"/>
          </a:xfrm>
          <a:prstGeom prst="bentConnector3">
            <a:avLst>
              <a:gd name="adj1" fmla="val 1023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8CE9880-88F3-42DB-8762-51D4ACFACB1C}"/>
              </a:ext>
            </a:extLst>
          </p:cNvPr>
          <p:cNvSpPr/>
          <p:nvPr/>
        </p:nvSpPr>
        <p:spPr>
          <a:xfrm>
            <a:off x="3183670" y="4764824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Western Audit Management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Dane Templin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303-231-3149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B712C13-FCBC-4784-869A-BB91E95A1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2783982" y="5336879"/>
            <a:ext cx="642262" cy="116374"/>
          </a:xfrm>
          <a:prstGeom prst="bentConnector3">
            <a:avLst>
              <a:gd name="adj1" fmla="val 10047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00924DB-24A9-4590-87C0-701FC231EF84}"/>
              </a:ext>
            </a:extLst>
          </p:cNvPr>
          <p:cNvSpPr/>
          <p:nvPr/>
        </p:nvSpPr>
        <p:spPr>
          <a:xfrm>
            <a:off x="3183670" y="5464652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Central Audit Management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Shawna </a:t>
            </a:r>
            <a:r>
              <a:rPr lang="en-US" sz="700" kern="1200" dirty="0" err="1"/>
              <a:t>Schimke</a:t>
            </a:r>
            <a:endParaRPr lang="en-US" sz="700" kern="1200" dirty="0"/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405-879-6006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AD7E51F1-8FB7-4C7C-B9E4-01A4715D0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72742" y="2152993"/>
            <a:ext cx="1097791" cy="344644"/>
          </a:xfrm>
          <a:prstGeom prst="bentConnector3">
            <a:avLst>
              <a:gd name="adj1" fmla="val 10073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3145297-83E0-427C-AE4A-6ADC8C74E697}"/>
              </a:ext>
            </a:extLst>
          </p:cNvPr>
          <p:cNvSpPr/>
          <p:nvPr/>
        </p:nvSpPr>
        <p:spPr>
          <a:xfrm>
            <a:off x="4512720" y="2490283"/>
            <a:ext cx="1706834" cy="723787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Revenue, Reporting &amp; Compliance Management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Ruth Welch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303-231-3175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987B7724-E0EB-42BB-9712-256809476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5197998" y="3380146"/>
            <a:ext cx="422748" cy="128026"/>
          </a:xfrm>
          <a:prstGeom prst="bentConnector3">
            <a:avLst>
              <a:gd name="adj1" fmla="val 10702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A5C3B88-08CA-4390-8A49-9E0A66C1DE43}"/>
              </a:ext>
            </a:extLst>
          </p:cNvPr>
          <p:cNvSpPr/>
          <p:nvPr/>
        </p:nvSpPr>
        <p:spPr>
          <a:xfrm>
            <a:off x="5473385" y="3365168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Financial Management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Robert Winter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303-231-3131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F00AF08-323E-4E6B-B1DB-06BDEA7F9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5046489" y="3973115"/>
            <a:ext cx="714111" cy="116374"/>
          </a:xfrm>
          <a:prstGeom prst="bentConnector3">
            <a:avLst>
              <a:gd name="adj1" fmla="val 1000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B03B2F3-4FC4-45E7-9A38-A9495152D800}"/>
              </a:ext>
            </a:extLst>
          </p:cNvPr>
          <p:cNvSpPr/>
          <p:nvPr/>
        </p:nvSpPr>
        <p:spPr>
          <a:xfrm>
            <a:off x="5473385" y="4064996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Reference &amp; Reporting Management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April </a:t>
            </a:r>
            <a:r>
              <a:rPr lang="en-US" sz="700" kern="1200" dirty="0" err="1"/>
              <a:t>Lockler</a:t>
            </a:r>
            <a:endParaRPr lang="en-US" sz="700" kern="1200" dirty="0"/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303-231-3105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820E6F5-CC71-4484-BC52-A3B24DA80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5070115" y="4663603"/>
            <a:ext cx="666860" cy="116373"/>
          </a:xfrm>
          <a:prstGeom prst="bentConnector3">
            <a:avLst>
              <a:gd name="adj1" fmla="val 1023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A3A9AC3-DD35-4AE3-A030-EC0E87B556FA}"/>
              </a:ext>
            </a:extLst>
          </p:cNvPr>
          <p:cNvSpPr/>
          <p:nvPr/>
        </p:nvSpPr>
        <p:spPr>
          <a:xfrm>
            <a:off x="5473385" y="4764824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Compliance Management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Jennifer Goldblatt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303-231-3925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7FF72774-B6B6-4F79-A006-E132DF86C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72742" y="2152992"/>
            <a:ext cx="3276857" cy="344644"/>
          </a:xfrm>
          <a:prstGeom prst="bentConnector3">
            <a:avLst>
              <a:gd name="adj1" fmla="val 99721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80B7690-5347-4106-9719-1A9E99D035D9}"/>
              </a:ext>
            </a:extLst>
          </p:cNvPr>
          <p:cNvSpPr/>
          <p:nvPr/>
        </p:nvSpPr>
        <p:spPr>
          <a:xfrm>
            <a:off x="6682887" y="2490283"/>
            <a:ext cx="1706834" cy="723787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Coordination, Enforcement, Valuation, and Appeals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Bonnie Robson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303-231-3080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23F4269-5C09-4023-BD5D-003D19AFE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7398303" y="3370788"/>
            <a:ext cx="404034" cy="128027"/>
          </a:xfrm>
          <a:prstGeom prst="bentConnector3">
            <a:avLst>
              <a:gd name="adj1" fmla="val 1076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D6FF380-A357-40A2-A96E-04A65B268919}"/>
              </a:ext>
            </a:extLst>
          </p:cNvPr>
          <p:cNvSpPr/>
          <p:nvPr/>
        </p:nvSpPr>
        <p:spPr>
          <a:xfrm>
            <a:off x="7664332" y="3365168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Indian Trust, Outreach  &amp; Coordination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Heidi </a:t>
            </a:r>
            <a:r>
              <a:rPr lang="en-US" sz="700" kern="1200" dirty="0" err="1"/>
              <a:t>Badaracco</a:t>
            </a:r>
            <a:endParaRPr lang="en-US" sz="700" kern="1200" dirty="0"/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303-231-3434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1A2BAC9-BABC-483F-BC19-2504EF168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7237437" y="3954402"/>
            <a:ext cx="714111" cy="116374"/>
          </a:xfrm>
          <a:prstGeom prst="bentConnector3">
            <a:avLst>
              <a:gd name="adj1" fmla="val 1000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92ABAD7-4159-4A43-BDD1-FDC659BC8EF6}"/>
              </a:ext>
            </a:extLst>
          </p:cNvPr>
          <p:cNvSpPr/>
          <p:nvPr/>
        </p:nvSpPr>
        <p:spPr>
          <a:xfrm>
            <a:off x="7664332" y="4064996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Analytics &amp; Risk Management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Karl Wunderlich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303-231-3663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5569ECD-2151-409F-8B23-D341C8E81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7261063" y="4644890"/>
            <a:ext cx="666860" cy="116373"/>
          </a:xfrm>
          <a:prstGeom prst="bentConnector3">
            <a:avLst>
              <a:gd name="adj1" fmla="val 1023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7503547-4E1A-42B1-AB66-F408334C42C8}"/>
              </a:ext>
            </a:extLst>
          </p:cNvPr>
          <p:cNvSpPr/>
          <p:nvPr/>
        </p:nvSpPr>
        <p:spPr>
          <a:xfrm>
            <a:off x="7664332" y="4764824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Royalty Valuation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Amy Lunt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303-231-3746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D889373-B424-4D65-B408-E8842D8D9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7273363" y="5318167"/>
            <a:ext cx="642262" cy="116374"/>
          </a:xfrm>
          <a:prstGeom prst="bentConnector3">
            <a:avLst>
              <a:gd name="adj1" fmla="val 10047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EA02532-B0F5-45CE-9E3B-B15DF1A46582}"/>
              </a:ext>
            </a:extLst>
          </p:cNvPr>
          <p:cNvSpPr/>
          <p:nvPr/>
        </p:nvSpPr>
        <p:spPr>
          <a:xfrm>
            <a:off x="7664332" y="5464652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Appeals &amp; Regulations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Matthew Collins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303-231-3602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A1B16FA-A79A-4860-B8CA-2BEF3E3B2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5169" y="6008622"/>
            <a:ext cx="738648" cy="116374"/>
          </a:xfrm>
          <a:prstGeom prst="bentConnector3">
            <a:avLst>
              <a:gd name="adj1" fmla="val 9839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B10CE06-0016-4C38-883C-B27E8223B9CB}"/>
              </a:ext>
            </a:extLst>
          </p:cNvPr>
          <p:cNvSpPr/>
          <p:nvPr/>
        </p:nvSpPr>
        <p:spPr>
          <a:xfrm>
            <a:off x="7664332" y="6164480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Enforcement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Michael Marchetti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303-231-3125</a:t>
            </a:r>
          </a:p>
        </p:txBody>
      </p:sp>
    </p:spTree>
    <p:extLst>
      <p:ext uri="{BB962C8B-B14F-4D97-AF65-F5344CB8AC3E}">
        <p14:creationId xmlns:p14="http://schemas.microsoft.com/office/powerpoint/2010/main" val="994238994"/>
      </p:ext>
    </p:extLst>
  </p:cSld>
  <p:clrMapOvr>
    <a:masterClrMapping/>
  </p:clrMapOvr>
</p:sld>
</file>

<file path=ppt/theme/theme1.xml><?xml version="1.0" encoding="utf-8"?>
<a:theme xmlns:a="http://schemas.openxmlformats.org/drawingml/2006/main" name="ONRR_Template">
  <a:themeElements>
    <a:clrScheme name="NRRD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34AAE"/>
      </a:accent1>
      <a:accent2>
        <a:srgbClr val="52A5D4"/>
      </a:accent2>
      <a:accent3>
        <a:srgbClr val="005024"/>
      </a:accent3>
      <a:accent4>
        <a:srgbClr val="650D79"/>
      </a:accent4>
      <a:accent5>
        <a:srgbClr val="ECB947"/>
      </a:accent5>
      <a:accent6>
        <a:srgbClr val="BFBFBF"/>
      </a:accent6>
      <a:hlink>
        <a:srgbClr val="004A74"/>
      </a:hlink>
      <a:folHlink>
        <a:srgbClr val="00005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 anchor="ctr">
        <a:norm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NRR_Template" id="{5377F557-5F2B-45AB-8FAC-BBE5D49BF3EC}" vid="{65FA945A-DF3B-47BE-ACCD-020D21ECB8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TemplateOptions</Template>
  <TotalTime>237</TotalTime>
  <Words>688</Words>
  <Application>Microsoft Office PowerPoint</Application>
  <PresentationFormat>Letter Paper (8.5x11 in)</PresentationFormat>
  <Paragraphs>98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Roboto</vt:lpstr>
      <vt:lpstr>Verdana</vt:lpstr>
      <vt:lpstr>ONRR_Template</vt:lpstr>
      <vt:lpstr>U.S. Department of the Interior Office of Natural Resources Revenue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Department of the Interior Office of Natural Resources Revenue</dc:title>
  <dc:creator>McHarg, Shannon  (Employee)</dc:creator>
  <cp:lastModifiedBy>McHarg, Shannon  (Employee)</cp:lastModifiedBy>
  <cp:revision>22</cp:revision>
  <dcterms:created xsi:type="dcterms:W3CDTF">2022-02-23T14:51:13Z</dcterms:created>
  <dcterms:modified xsi:type="dcterms:W3CDTF">2022-02-24T20:09:52Z</dcterms:modified>
</cp:coreProperties>
</file>