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C3641-3089-451B-AB3A-BDA0EBD0292B}" v="89" dt="2020-07-20T20:16:50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10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Card Sort Findings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onrr.gov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10CBF1-9AEA-4326-B2B5-8C7613DCF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88867"/>
              </p:ext>
            </p:extLst>
          </p:nvPr>
        </p:nvGraphicFramePr>
        <p:xfrm>
          <a:off x="259876" y="875423"/>
          <a:ext cx="11444441" cy="4822293"/>
        </p:xfrm>
        <a:graphic>
          <a:graphicData uri="http://schemas.openxmlformats.org/drawingml/2006/table">
            <a:tbl>
              <a:tblPr firstRow="1"/>
              <a:tblGrid>
                <a:gridCol w="1748076">
                  <a:extLst>
                    <a:ext uri="{9D8B030D-6E8A-4147-A177-3AD203B41FA5}">
                      <a16:colId xmlns:a16="http://schemas.microsoft.com/office/drawing/2014/main" val="2500415793"/>
                    </a:ext>
                  </a:extLst>
                </a:gridCol>
                <a:gridCol w="819412">
                  <a:extLst>
                    <a:ext uri="{9D8B030D-6E8A-4147-A177-3AD203B41FA5}">
                      <a16:colId xmlns:a16="http://schemas.microsoft.com/office/drawing/2014/main" val="792929413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3470283422"/>
                    </a:ext>
                  </a:extLst>
                </a:gridCol>
                <a:gridCol w="628215">
                  <a:extLst>
                    <a:ext uri="{9D8B030D-6E8A-4147-A177-3AD203B41FA5}">
                      <a16:colId xmlns:a16="http://schemas.microsoft.com/office/drawing/2014/main" val="387030843"/>
                    </a:ext>
                  </a:extLst>
                </a:gridCol>
                <a:gridCol w="846724">
                  <a:extLst>
                    <a:ext uri="{9D8B030D-6E8A-4147-A177-3AD203B41FA5}">
                      <a16:colId xmlns:a16="http://schemas.microsoft.com/office/drawing/2014/main" val="1352756589"/>
                    </a:ext>
                  </a:extLst>
                </a:gridCol>
                <a:gridCol w="846724">
                  <a:extLst>
                    <a:ext uri="{9D8B030D-6E8A-4147-A177-3AD203B41FA5}">
                      <a16:colId xmlns:a16="http://schemas.microsoft.com/office/drawing/2014/main" val="1308241165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3266211319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2399784846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2449296853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4028143590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2205837583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1268990220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3932352063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1261198012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4071687130"/>
                    </a:ext>
                  </a:extLst>
                </a:gridCol>
              </a:tblGrid>
              <a:tr h="252759"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Industry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ONRR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60872"/>
                  </a:ext>
                </a:extLst>
              </a:tr>
              <a:tr h="25275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 dirty="0">
                          <a:effectLst/>
                          <a:latin typeface="Arial" panose="020B0604020202020204" pitchFamily="34" charset="0"/>
                        </a:rPr>
                        <a:t>Card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84877"/>
                  </a:ext>
                </a:extLst>
              </a:tr>
              <a:tr h="2527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Report of Sales and Royalty Remittance Form (MMS-2014) (48)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Forms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Forms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734170"/>
                  </a:ext>
                </a:extLst>
              </a:tr>
              <a:tr h="25275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Oil and Gas Operations Report Form (OGOR) (55)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Production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Forms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 dirty="0">
                          <a:effectLst/>
                          <a:latin typeface="Arial" panose="020B060402020202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Production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Forms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766861"/>
                  </a:ext>
                </a:extLst>
              </a:tr>
              <a:tr h="2527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Payments (23)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Rentals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Rentals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037897"/>
                  </a:ext>
                </a:extLst>
              </a:tr>
              <a:tr h="25275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Disposition Codes (56)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Reporting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Production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Reporting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Reporting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743618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Geothermal Payor Handbook (28)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Geothermal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108287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 Payment &amp; Underpayment Interest Tables (Late Payment Interest) (24)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53275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Bankruptcies (37)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Payment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Payment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665375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Federal Gas Index Option (13)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23966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Valuation Regulations and Guidance (16)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Regulations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Regulations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762155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Compliance Overview (35)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Compliance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Compliance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975282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Cooperative Agreements for Delegated Authority (STRAC) (39)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922485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Addressee of Record Designation for Service of Official Correspondence Form (ONRR-4444) (49)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5816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Designation Form for Royalty Payment Responsibility Form (ONRR-4425) (50)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 dirty="0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 dirty="0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9027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>
            <a:normAutofit fontScale="90000"/>
          </a:bodyPr>
          <a:lstStyle/>
          <a:p>
            <a:r>
              <a:rPr lang="en-US" dirty="0"/>
              <a:t>Cards with medium agreement (3+ categories)</a:t>
            </a:r>
          </a:p>
        </p:txBody>
      </p:sp>
    </p:spTree>
    <p:extLst>
      <p:ext uri="{BB962C8B-B14F-4D97-AF65-F5344CB8AC3E}">
        <p14:creationId xmlns:p14="http://schemas.microsoft.com/office/powerpoint/2010/main" val="206063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94A052-80EB-4424-B3D0-F422C09F7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11426"/>
              </p:ext>
            </p:extLst>
          </p:nvPr>
        </p:nvGraphicFramePr>
        <p:xfrm>
          <a:off x="129465" y="1066338"/>
          <a:ext cx="11542960" cy="5215929"/>
        </p:xfrm>
        <a:graphic>
          <a:graphicData uri="http://schemas.openxmlformats.org/drawingml/2006/table">
            <a:tbl>
              <a:tblPr firstRow="1"/>
              <a:tblGrid>
                <a:gridCol w="679640">
                  <a:extLst>
                    <a:ext uri="{9D8B030D-6E8A-4147-A177-3AD203B41FA5}">
                      <a16:colId xmlns:a16="http://schemas.microsoft.com/office/drawing/2014/main" val="4291251943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4157732135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4089075990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159758981"/>
                    </a:ext>
                  </a:extLst>
                </a:gridCol>
                <a:gridCol w="427314">
                  <a:extLst>
                    <a:ext uri="{9D8B030D-6E8A-4147-A177-3AD203B41FA5}">
                      <a16:colId xmlns:a16="http://schemas.microsoft.com/office/drawing/2014/main" val="3585179785"/>
                    </a:ext>
                  </a:extLst>
                </a:gridCol>
                <a:gridCol w="460606">
                  <a:extLst>
                    <a:ext uri="{9D8B030D-6E8A-4147-A177-3AD203B41FA5}">
                      <a16:colId xmlns:a16="http://schemas.microsoft.com/office/drawing/2014/main" val="2873349242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3492284440"/>
                    </a:ext>
                  </a:extLst>
                </a:gridCol>
                <a:gridCol w="441634">
                  <a:extLst>
                    <a:ext uri="{9D8B030D-6E8A-4147-A177-3AD203B41FA5}">
                      <a16:colId xmlns:a16="http://schemas.microsoft.com/office/drawing/2014/main" val="668054591"/>
                    </a:ext>
                  </a:extLst>
                </a:gridCol>
                <a:gridCol w="446286">
                  <a:extLst>
                    <a:ext uri="{9D8B030D-6E8A-4147-A177-3AD203B41FA5}">
                      <a16:colId xmlns:a16="http://schemas.microsoft.com/office/drawing/2014/main" val="2483908177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3828123656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1897146676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2740871634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4018920552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3581338455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3212955158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1220871444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595375257"/>
                    </a:ext>
                  </a:extLst>
                </a:gridCol>
                <a:gridCol w="362367">
                  <a:extLst>
                    <a:ext uri="{9D8B030D-6E8A-4147-A177-3AD203B41FA5}">
                      <a16:colId xmlns:a16="http://schemas.microsoft.com/office/drawing/2014/main" val="33619180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11438580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1720695631"/>
                    </a:ext>
                  </a:extLst>
                </a:gridCol>
                <a:gridCol w="469492">
                  <a:extLst>
                    <a:ext uri="{9D8B030D-6E8A-4147-A177-3AD203B41FA5}">
                      <a16:colId xmlns:a16="http://schemas.microsoft.com/office/drawing/2014/main" val="116653449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1507198760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2063759890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942543474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1227554687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2874872876"/>
                    </a:ext>
                  </a:extLst>
                </a:gridCol>
              </a:tblGrid>
              <a:tr h="127462"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Industry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83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Card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10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 dirty="0">
                          <a:effectLst/>
                          <a:latin typeface="Arial" panose="020B0604020202020204" pitchFamily="34" charset="0"/>
                        </a:rPr>
                        <a:t>Cat 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0573"/>
                  </a:ext>
                </a:extLst>
              </a:tr>
              <a:tr h="57157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Data Portal (53)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Systems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Reporting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ONRR Communication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Systems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Reporting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ONRR Communication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841420"/>
                  </a:ext>
                </a:extLst>
              </a:tr>
              <a:tr h="4990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Affairs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ONRR Communication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Home/Header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ONRR Communication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441207"/>
                  </a:ext>
                </a:extLst>
              </a:tr>
              <a:tr h="48090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Press Releases (8)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ONRR Communication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Home/Header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ONRR Communication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0792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Warehouse Portal (51)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Production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Payment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Systems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Production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Systems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Payment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497941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eCommerce (52)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Payment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51892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External MRMSS Application Request Form (EMARF) (47)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Reporting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063066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Rules &amp; Regulations (9)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Regulations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Rentals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Home/Header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Regulations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15594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Freedom of Information Act (FOIA)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28894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Reporter Letters (30)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Home/Header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Rentals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36248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6" y="123149"/>
            <a:ext cx="11706479" cy="816189"/>
          </a:xfrm>
        </p:spPr>
        <p:txBody>
          <a:bodyPr>
            <a:normAutofit/>
          </a:bodyPr>
          <a:lstStyle/>
          <a:p>
            <a:r>
              <a:rPr lang="en-US" dirty="0"/>
              <a:t>Cards with low agreement (&lt;30% for any user type)</a:t>
            </a:r>
          </a:p>
        </p:txBody>
      </p:sp>
    </p:spTree>
    <p:extLst>
      <p:ext uri="{BB962C8B-B14F-4D97-AF65-F5344CB8AC3E}">
        <p14:creationId xmlns:p14="http://schemas.microsoft.com/office/powerpoint/2010/main" val="85212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155A2A-740B-4542-8C90-32EB964D8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10296"/>
              </p:ext>
            </p:extLst>
          </p:nvPr>
        </p:nvGraphicFramePr>
        <p:xfrm>
          <a:off x="210576" y="1043335"/>
          <a:ext cx="11803624" cy="5429655"/>
        </p:xfrm>
        <a:graphic>
          <a:graphicData uri="http://schemas.openxmlformats.org/drawingml/2006/table">
            <a:tbl>
              <a:tblPr firstRow="1"/>
              <a:tblGrid>
                <a:gridCol w="843116">
                  <a:extLst>
                    <a:ext uri="{9D8B030D-6E8A-4147-A177-3AD203B41FA5}">
                      <a16:colId xmlns:a16="http://schemas.microsoft.com/office/drawing/2014/main" val="439360316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497476380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257736993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4123082085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1202649890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1071003432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3528053995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1750764125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4115823299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131688824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1643276870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384792993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2171955176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3182976899"/>
                    </a:ext>
                  </a:extLst>
                </a:gridCol>
              </a:tblGrid>
              <a:tr h="39599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Home/Header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Reporting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Training &amp; Resources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Indian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Forms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ONRR Communication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 err="1">
                          <a:effectLst/>
                          <a:latin typeface="Arial" panose="020B0604020202020204" pitchFamily="34" charset="0"/>
                        </a:rPr>
                        <a:t>Misc</a:t>
                      </a:r>
                      <a:endParaRPr lang="en-US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08532"/>
                  </a:ext>
                </a:extLst>
              </a:tr>
              <a:tr h="6553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(30%)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Help (20) (50%)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Help (21) (55%)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Solid Minerals Reporters Checklist (19) (40%)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Disposition Codes (56) (50%)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Addressee of Record Designation for Service of Official Correspondence Form (ONRR-4444) (49)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Geothermal Payor Handbook (28) (50%)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Consultation (Consultation) (42) (80%)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Payments (23) (50%)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Addressee of Record Designation for Service of Official Correspondence Form (ONRR-4444) (49)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Appeals &amp; Sureties (36) (60%)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ONRR Organization Chart (1) (70%)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Overview (35) (33%)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23689"/>
                  </a:ext>
                </a:extLst>
              </a:tr>
              <a:tr h="56538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Training &amp; Resources Videos (31) (50%)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Training &amp; Resources Videos (32) (55%)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Reporter Handbook (27) (40%)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Cross-Referenced Lease &amp; Agreement Number Lists (54) (44%)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Production Reporter Checklist (17) (44%)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Assistance (46) (80%)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 Payment &amp; Underpayment Interest Tables (Late Payment Interest) (24) (40%)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Civil Penalties (38) (50%)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ONRR (2) (70%)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Cooperative Agreements for Delegated Authority (STRAC) (39) (33%)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198374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eCommerce (52)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Operations Report Form (OGOR) (55) (50%)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of Sales and Royalty Remittance Form (MMS-2014) (48) (55%)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Help (22) (36%)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Royalty Reporter/Payor Checklist (18) (44%)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Office- Background (44) (70%)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eCommerce (52)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Treasury Referrals (40) (44%)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Leadership (5) (70%)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670879"/>
                  </a:ext>
                </a:extLst>
              </a:tr>
              <a:tr h="376922"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Reporter Handbook (26) (45%)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Reporter Handbook (25) (45%)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Training &amp; Resources Videos (33) (36%)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Indian Payor Handbook (29) (40%)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Energy Service Center (IESC) (45) (70%)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Bankruptcies (37) (40%)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 Locations (7) (67%)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820903"/>
                  </a:ext>
                </a:extLst>
              </a:tr>
              <a:tr h="411187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NYMEX Oil Prices (14) (40%)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Reporter Handbook (27) (40%)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Index Zones Natural Gas Price (Indian Gas Index Zone) (10) (60%)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Freedom of Information Act (FOIA) (4) (22%)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Contacts (3) (45%)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318427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Unbundling (15) (40%)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(18%)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Allottee Assistance (Overview) (41) (60%)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716169"/>
                  </a:ext>
                </a:extLst>
              </a:tr>
              <a:tr h="411187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Gas Index Option (13) (33%)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 Contacts (Contact Us) (43) (60%)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394370"/>
                  </a:ext>
                </a:extLst>
              </a:tr>
              <a:tr h="471152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Valuation Regulations and Guidance (16) (33%)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Major Portion Gas Prices (Indian Gas Major Portion) (11) (55%)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(27%)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10639"/>
                  </a:ext>
                </a:extLst>
              </a:tr>
              <a:tr h="565383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Index Based Major Portion (IBMP) Price (Indian Oil Major Portion) (12) (55%)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Freedom of Information Act (FOIA) (4) (22%)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640079"/>
                  </a:ext>
                </a:extLst>
              </a:tr>
              <a:tr h="376922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Rule Training &amp; Resources Videos (34) (50%)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(18%)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560887"/>
                  </a:ext>
                </a:extLst>
              </a:tr>
              <a:tr h="205594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(18%)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566057"/>
                  </a:ext>
                </a:extLst>
              </a:tr>
            </a:tbl>
          </a:graphicData>
        </a:graphic>
      </p:graphicFrame>
      <p:pic>
        <p:nvPicPr>
          <p:cNvPr id="11" name="Picture 10" descr="Key showing green for high agreement &gt;60%, red for low agreement &lt;30%, and a black border for cards in multiple categories.">
            <a:extLst>
              <a:ext uri="{FF2B5EF4-FFF2-40B4-BE49-F238E27FC236}">
                <a16:creationId xmlns:a16="http://schemas.microsoft.com/office/drawing/2014/main" id="{14B219ED-A377-421E-A97B-5ED542C6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277" y="352592"/>
            <a:ext cx="1033833" cy="35730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381BBC-95D4-4E4D-8BB3-9DF1DBB6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 dirty="0"/>
              <a:t>Overall structure (11 participants)</a:t>
            </a:r>
          </a:p>
        </p:txBody>
      </p:sp>
    </p:spTree>
    <p:extLst>
      <p:ext uri="{BB962C8B-B14F-4D97-AF65-F5344CB8AC3E}">
        <p14:creationId xmlns:p14="http://schemas.microsoft.com/office/powerpoint/2010/main" val="369506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1E700F-8A2C-4CDC-B6A4-C0BE63C18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13388"/>
              </p:ext>
            </p:extLst>
          </p:nvPr>
        </p:nvGraphicFramePr>
        <p:xfrm>
          <a:off x="190205" y="939338"/>
          <a:ext cx="11650176" cy="5146293"/>
        </p:xfrm>
        <a:graphic>
          <a:graphicData uri="http://schemas.openxmlformats.org/drawingml/2006/table">
            <a:tbl>
              <a:tblPr firstRow="1"/>
              <a:tblGrid>
                <a:gridCol w="970848">
                  <a:extLst>
                    <a:ext uri="{9D8B030D-6E8A-4147-A177-3AD203B41FA5}">
                      <a16:colId xmlns:a16="http://schemas.microsoft.com/office/drawing/2014/main" val="3594242857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1750761472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571317697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275676154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1981950024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3618509548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1497453085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141646976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149774860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3401056126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9755907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165081750"/>
                    </a:ext>
                  </a:extLst>
                </a:gridCol>
              </a:tblGrid>
              <a:tr h="38992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Home/Header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Geothermal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Indian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Rentals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Contact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 err="1">
                          <a:effectLst/>
                          <a:latin typeface="Arial" panose="020B0604020202020204" pitchFamily="34" charset="0"/>
                        </a:rPr>
                        <a:t>Misc</a:t>
                      </a:r>
                      <a:endParaRPr lang="en-US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943017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(60%)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Operations Report Form (OGOR) (55)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of Sales and Royalty Remittance Form (MMS-2014) (48) (83%)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Solid Minerals Reporters Checklist (19) (60%)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Geothermal Payor Handbook (28) (33%)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Royalty Reporter/Payor Checklist (18) (50%)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Assistance (46)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Payments (23)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Appeals &amp; Sureties (36) (60%)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Contacts (3) (33%)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Treasury Referrals (40)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 Locations (7)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111316"/>
                  </a:ext>
                </a:extLst>
              </a:tr>
              <a:tr h="4494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Training Videos (31)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Training Videos (32) (83%)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Reporter Handbook (27) (60%)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Addressee of Record Designation for Service of Official Correspondence Form (ONRR-4444) (49)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Energy Service Center (IESC) (45)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Freedom of Information Act (FOIA) (4) (40%)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Cooperative Agreements for Delegated Authority (STRAC) (39) (50%)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ONRR Organization Chart (1)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244703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eCommerce (52)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Help (20)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Help (21) (83%)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Training Videos (33)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(40%)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Office- Background (44) (80%)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Bankruptcies (37) (40%)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Overview (35) (50%)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ONRR (2)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896965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Reporter Handbook (26) (67%)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Cross-Referenced Lease &amp; Agreement Number Lists (54) (75%)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Help (22)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(33%)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 Contacts (Contact Us) (43)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Civil Penalties (38)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Geothermal Payor Handbook (28) (33%)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Leadership (5) (40%)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417637"/>
                  </a:ext>
                </a:extLst>
              </a:tr>
              <a:tr h="22471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Production Reporter Checklist (17) (50%)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Reporter Handbook (25) (67%)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Consultation (Consultation) (42) (80%)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85668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NYMEX Oil Prices (14) (60%)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 dirty="0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Rule training Videos (34) (80%)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6708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Unbundling (15) (60%)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Index Zones Natural Gas Price (Indian Gas Index Zone) (10) (80%)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547157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Gas Index Option (13)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Major Portion Gas Prices (Indian Gas Major Portion) (11) (67%)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32994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Valuation Regulations and Guidance (16)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Index Based Major Portion (IBMP) Price (Indian Oil Major Portion) (12) (67%)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917381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(40%)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Indian Payor Handbook (29) (60%)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2037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 Payment &amp; Underpayment Interest Tables (Late Payment Interest) (24)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Allottee Assistance (Overview) (41)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140794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Payments (23)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54546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Disposition Codes (56)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76915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589731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99334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119477"/>
                  </a:ext>
                </a:extLst>
              </a:tr>
            </a:tbl>
          </a:graphicData>
        </a:graphic>
      </p:graphicFrame>
      <p:pic>
        <p:nvPicPr>
          <p:cNvPr id="11" name="Picture 10" descr="Key showing green for high agreement &gt;60%, red for low agreement &lt;30%, and a black border for cards in multiple categories.">
            <a:extLst>
              <a:ext uri="{FF2B5EF4-FFF2-40B4-BE49-F238E27FC236}">
                <a16:creationId xmlns:a16="http://schemas.microsoft.com/office/drawing/2014/main" id="{14B219ED-A377-421E-A97B-5ED542C6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4" y="352592"/>
            <a:ext cx="1033833" cy="35730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381BBC-95D4-4E4D-8BB3-9DF1DBB6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 dirty="0"/>
              <a:t>Industry structure (6 participants)</a:t>
            </a:r>
          </a:p>
        </p:txBody>
      </p:sp>
    </p:spTree>
    <p:extLst>
      <p:ext uri="{BB962C8B-B14F-4D97-AF65-F5344CB8AC3E}">
        <p14:creationId xmlns:p14="http://schemas.microsoft.com/office/powerpoint/2010/main" val="3456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A1D59B-E645-4CB1-9F1B-E540B9CF3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41273"/>
              </p:ext>
            </p:extLst>
          </p:nvPr>
        </p:nvGraphicFramePr>
        <p:xfrm>
          <a:off x="198712" y="864731"/>
          <a:ext cx="11751732" cy="5975874"/>
        </p:xfrm>
        <a:graphic>
          <a:graphicData uri="http://schemas.openxmlformats.org/drawingml/2006/table">
            <a:tbl>
              <a:tblPr firstRow="1"/>
              <a:tblGrid>
                <a:gridCol w="979311">
                  <a:extLst>
                    <a:ext uri="{9D8B030D-6E8A-4147-A177-3AD203B41FA5}">
                      <a16:colId xmlns:a16="http://schemas.microsoft.com/office/drawing/2014/main" val="3570168645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1502333031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3648564733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1698359447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442512935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2019373959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4178003726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2430802967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4291307264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2436269048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1500856640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1052927827"/>
                    </a:ext>
                  </a:extLst>
                </a:gridCol>
              </a:tblGrid>
              <a:tr h="36452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Reporting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Forms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Training &amp; Resources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Indian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Pricing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Regulations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Compliance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Systems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ONRR Communication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dirty="0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333380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Disposition Codes (56)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Reporter Handbook (26)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Allottee Assistance (Overview) (41)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Payments (23)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Index Based Major Portion (IBMP) Price (Indian Oil Major Portion) (12)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Appeals &amp; Sureties (36)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Valuation Regulations and Guidance (16)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Overview (35)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ONRR Organization Chart (1) (100%)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944113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Cross-Referenced Lease &amp; Agreement Number Lists (54)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Addressee of Record Designation for Service of Official Correspondence Form (ONRR-4444) (49)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Production Reporter Checklist (17)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Consultation (Consultation) (42)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 Payment &amp; Underpayment Interest Tables (Late Payment Interest) (24)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Major Portion Gas Prices (Indian Gas Major Portion) (11)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Civil Penalties (38)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6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(20%)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ONRR (2) (100%)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64384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Addressee of Record Designation for Service of Official Correspondence Form (ONRR-4444) (49)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Royalty Reporter/Payor Checklist (18)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Assistance (46)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eCommerce (52)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Index Zones Natural Gas Price (Indian Gas Index Zone) (10)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Treasury Referrals (40)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(20%)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Leadership (5) (100%)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266130"/>
                  </a:ext>
                </a:extLst>
              </a:tr>
              <a:tr h="2565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of Sales and Royalty Remittance Form (MMS-2014) (48)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Help (20)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Office- Background (44)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Bankruptcies (37)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NYMEX Oil Prices (14)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Bankruptcies (37)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Contacts (3)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275141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of Sales and Royalty Remittance Form (MMS-2014) (48)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Operations Report Form (OGOR) (55)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Help (21)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Energy Service Center (IESC) (45)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 Locations (7)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752630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Reporter Handbook (25)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 Contacts (Contact Us) (43)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(20%)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Freedom of Information Act (FOIA) (4) (50%)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74432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Operations Report Form (OGOR) (55)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Reporter Handbook (27)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Index Based Major Portion (IBMP) Price (Indian Oil Major Portion) (12)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Cooperative Agreements for Delegated Authority (STRAC) (39)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224334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(20%)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Geothermal Payor Handbook (28)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Major Portion Gas Prices (Indian Gas Major Portion) (11)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22443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Indian Payor Handbook (29)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Index Zones Natural Gas Price (Indian Gas Index Zone) (10)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(20%)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599552"/>
                  </a:ext>
                </a:extLst>
              </a:tr>
              <a:tr h="256590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Training &amp; Resources Videos (31)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765202"/>
                  </a:ext>
                </a:extLst>
              </a:tr>
              <a:tr h="192442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Training &amp; Resources Videos (32)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070350"/>
                  </a:ext>
                </a:extLst>
              </a:tr>
              <a:tr h="176406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Solid Minerals Reporters Checklist (19)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019482"/>
                  </a:ext>
                </a:extLst>
              </a:tr>
              <a:tr h="176406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Help (22)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37741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Gas Index Option (13)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3833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Unbundling (15)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3497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238182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Training &amp; Resources Videos (33)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244807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Rule Training &amp; Resources Videos (34)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066542"/>
                  </a:ext>
                </a:extLst>
              </a:tr>
            </a:tbl>
          </a:graphicData>
        </a:graphic>
      </p:graphicFrame>
      <p:pic>
        <p:nvPicPr>
          <p:cNvPr id="11" name="Picture 10" descr="Key showing green for high agreement &gt;60%, red for low agreement &lt;30%, and a black border for cards in multiple categories.">
            <a:extLst>
              <a:ext uri="{FF2B5EF4-FFF2-40B4-BE49-F238E27FC236}">
                <a16:creationId xmlns:a16="http://schemas.microsoft.com/office/drawing/2014/main" id="{14B219ED-A377-421E-A97B-5ED542C6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611" y="352592"/>
            <a:ext cx="1033833" cy="35730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381BBC-95D4-4E4D-8BB3-9DF1DBB6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 dirty="0"/>
              <a:t>ONRR structure (5 participants)</a:t>
            </a:r>
          </a:p>
        </p:txBody>
      </p:sp>
    </p:spTree>
    <p:extLst>
      <p:ext uri="{BB962C8B-B14F-4D97-AF65-F5344CB8AC3E}">
        <p14:creationId xmlns:p14="http://schemas.microsoft.com/office/powerpoint/2010/main" val="160685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06F5CB4-9515-4E5D-BC84-3DE351F1FDA3}"/>
              </a:ext>
            </a:extLst>
          </p:cNvPr>
          <p:cNvSpPr/>
          <p:nvPr/>
        </p:nvSpPr>
        <p:spPr>
          <a:xfrm>
            <a:off x="11036170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About ONRR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6A13A7-0332-4140-A8D7-61E3B981DBEB}"/>
              </a:ext>
            </a:extLst>
          </p:cNvPr>
          <p:cNvSpPr/>
          <p:nvPr/>
        </p:nvSpPr>
        <p:spPr>
          <a:xfrm>
            <a:off x="10462744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ONRR Communication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4DD6AF4-8166-48DE-B5D4-1FD329D751D7}"/>
              </a:ext>
            </a:extLst>
          </p:cNvPr>
          <p:cNvSpPr/>
          <p:nvPr/>
        </p:nvSpPr>
        <p:spPr>
          <a:xfrm>
            <a:off x="9315892" y="461950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000000"/>
                </a:solidFill>
              </a:rPr>
              <a:t>Systems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1D6274A-082E-4B87-8973-AE159DB2870D}"/>
              </a:ext>
            </a:extLst>
          </p:cNvPr>
          <p:cNvSpPr/>
          <p:nvPr/>
        </p:nvSpPr>
        <p:spPr>
          <a:xfrm>
            <a:off x="8742466" y="461950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Compliance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A6AC0C-998D-4F5B-B118-349D1AD97C4D}"/>
              </a:ext>
            </a:extLst>
          </p:cNvPr>
          <p:cNvSpPr/>
          <p:nvPr/>
        </p:nvSpPr>
        <p:spPr>
          <a:xfrm>
            <a:off x="8169040" y="461950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Regulations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3761905-6A96-49A6-BD9A-E8CC8B6987BF}"/>
              </a:ext>
            </a:extLst>
          </p:cNvPr>
          <p:cNvSpPr/>
          <p:nvPr/>
        </p:nvSpPr>
        <p:spPr>
          <a:xfrm>
            <a:off x="7595614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Enforcement &amp; Appeals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B58F99F-37B3-4F73-A3DE-AF48312F9449}"/>
              </a:ext>
            </a:extLst>
          </p:cNvPr>
          <p:cNvSpPr/>
          <p:nvPr/>
        </p:nvSpPr>
        <p:spPr>
          <a:xfrm>
            <a:off x="7022188" y="461950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Pricing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F39FBDD-51B6-4F66-AAF2-C68EE7070ADF}"/>
              </a:ext>
            </a:extLst>
          </p:cNvPr>
          <p:cNvSpPr/>
          <p:nvPr/>
        </p:nvSpPr>
        <p:spPr>
          <a:xfrm>
            <a:off x="5875336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Payment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48A5B2D-F072-4E77-B9F5-C699425EFA02}"/>
              </a:ext>
            </a:extLst>
          </p:cNvPr>
          <p:cNvSpPr/>
          <p:nvPr/>
        </p:nvSpPr>
        <p:spPr>
          <a:xfrm>
            <a:off x="5301910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Indian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E945938-6A9E-4036-96A4-EB134A5FFD30}"/>
              </a:ext>
            </a:extLst>
          </p:cNvPr>
          <p:cNvSpPr/>
          <p:nvPr/>
        </p:nvSpPr>
        <p:spPr>
          <a:xfrm>
            <a:off x="4728484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Training &amp; Resources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17D8054-16F8-4760-AB08-1B50C83772CB}"/>
              </a:ext>
            </a:extLst>
          </p:cNvPr>
          <p:cNvSpPr/>
          <p:nvPr/>
        </p:nvSpPr>
        <p:spPr>
          <a:xfrm>
            <a:off x="4155058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Forms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653C8D0-CDCA-4F93-8F81-7D1AA93C5C93}"/>
              </a:ext>
            </a:extLst>
          </p:cNvPr>
          <p:cNvSpPr/>
          <p:nvPr/>
        </p:nvSpPr>
        <p:spPr>
          <a:xfrm>
            <a:off x="3008206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Reporting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2442C-69FA-4901-A7D2-67822F8FD265}"/>
              </a:ext>
            </a:extLst>
          </p:cNvPr>
          <p:cNvSpPr txBox="1"/>
          <p:nvPr/>
        </p:nvSpPr>
        <p:spPr>
          <a:xfrm>
            <a:off x="80356" y="4172425"/>
            <a:ext cx="22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ONRR  (5 participants)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C2B326-1092-406D-80B5-C3B1F367C2AF}"/>
              </a:ext>
            </a:extLst>
          </p:cNvPr>
          <p:cNvSpPr/>
          <p:nvPr/>
        </p:nvSpPr>
        <p:spPr>
          <a:xfrm>
            <a:off x="11609586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Misc</a:t>
            </a:r>
            <a:endParaRPr lang="en-US" sz="7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F88105-DE85-4307-8FBD-A91A45F1FB67}"/>
              </a:ext>
            </a:extLst>
          </p:cNvPr>
          <p:cNvSpPr/>
          <p:nvPr/>
        </p:nvSpPr>
        <p:spPr>
          <a:xfrm>
            <a:off x="11036170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About ONRR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0243A0-D2D5-4775-A1E9-644DF30E2A36}"/>
              </a:ext>
            </a:extLst>
          </p:cNvPr>
          <p:cNvSpPr/>
          <p:nvPr/>
        </p:nvSpPr>
        <p:spPr>
          <a:xfrm>
            <a:off x="9889318" y="325581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4D0D83-6A2C-4BBD-8A56-88BFE8ABC815}"/>
              </a:ext>
            </a:extLst>
          </p:cNvPr>
          <p:cNvSpPr/>
          <p:nvPr/>
        </p:nvSpPr>
        <p:spPr>
          <a:xfrm>
            <a:off x="7595614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Enforcement &amp; Appeals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0F2FA8-2ADF-46F0-A094-19B10C9EFEFA}"/>
              </a:ext>
            </a:extLst>
          </p:cNvPr>
          <p:cNvSpPr/>
          <p:nvPr/>
        </p:nvSpPr>
        <p:spPr>
          <a:xfrm>
            <a:off x="6448762" y="325581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Rental Payments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0C7B8A-DFAD-4869-B8AB-7A62AD7589C8}"/>
              </a:ext>
            </a:extLst>
          </p:cNvPr>
          <p:cNvSpPr/>
          <p:nvPr/>
        </p:nvSpPr>
        <p:spPr>
          <a:xfrm>
            <a:off x="5301910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Indian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96BF5B-75E0-425E-AD0A-BA4CA7AE17C1}"/>
              </a:ext>
            </a:extLst>
          </p:cNvPr>
          <p:cNvSpPr/>
          <p:nvPr/>
        </p:nvSpPr>
        <p:spPr>
          <a:xfrm>
            <a:off x="3581632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New Reporter Setup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EB3B43-766C-4988-9231-48E73E9FF35E}"/>
              </a:ext>
            </a:extLst>
          </p:cNvPr>
          <p:cNvSpPr/>
          <p:nvPr/>
        </p:nvSpPr>
        <p:spPr>
          <a:xfrm>
            <a:off x="2434780" y="325581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Geothermal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8EE5699-2257-462B-982F-B70BE8727041}"/>
              </a:ext>
            </a:extLst>
          </p:cNvPr>
          <p:cNvSpPr/>
          <p:nvPr/>
        </p:nvSpPr>
        <p:spPr>
          <a:xfrm>
            <a:off x="1861354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Solid Minerals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BA4103-1F58-45EC-8AFD-8A2DE1BCCF59}"/>
              </a:ext>
            </a:extLst>
          </p:cNvPr>
          <p:cNvSpPr/>
          <p:nvPr/>
        </p:nvSpPr>
        <p:spPr>
          <a:xfrm>
            <a:off x="1287928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Royalty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381FCA-D427-487A-A681-98A8424A098F}"/>
              </a:ext>
            </a:extLst>
          </p:cNvPr>
          <p:cNvSpPr/>
          <p:nvPr/>
        </p:nvSpPr>
        <p:spPr>
          <a:xfrm>
            <a:off x="714502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Production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6480D1-3F28-40CB-9BCE-AED0C69FF010}"/>
              </a:ext>
            </a:extLst>
          </p:cNvPr>
          <p:cNvSpPr/>
          <p:nvPr/>
        </p:nvSpPr>
        <p:spPr>
          <a:xfrm>
            <a:off x="80221" y="3255818"/>
            <a:ext cx="56291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Home/</a:t>
            </a:r>
          </a:p>
          <a:p>
            <a:pPr algn="ctr"/>
            <a:r>
              <a:rPr lang="en-US" sz="800" dirty="0"/>
              <a:t>Header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2C8641-C101-4307-91C9-EB759B5FDBE9}"/>
              </a:ext>
            </a:extLst>
          </p:cNvPr>
          <p:cNvSpPr txBox="1"/>
          <p:nvPr/>
        </p:nvSpPr>
        <p:spPr>
          <a:xfrm>
            <a:off x="47707" y="2815244"/>
            <a:ext cx="24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Industry  (6 participants)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F76376-1512-41E1-A4BC-A17CAF16D058}"/>
              </a:ext>
            </a:extLst>
          </p:cNvPr>
          <p:cNvSpPr/>
          <p:nvPr/>
        </p:nvSpPr>
        <p:spPr>
          <a:xfrm>
            <a:off x="11609721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Misc</a:t>
            </a:r>
            <a:endParaRPr lang="en-US" sz="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666392-A35A-46BB-9FB9-8F8AF0BDB819}"/>
              </a:ext>
            </a:extLst>
          </p:cNvPr>
          <p:cNvSpPr/>
          <p:nvPr/>
        </p:nvSpPr>
        <p:spPr>
          <a:xfrm>
            <a:off x="11036305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About ONRR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E63AA7-1261-47CD-B7F7-E16F90F350E3}"/>
              </a:ext>
            </a:extLst>
          </p:cNvPr>
          <p:cNvSpPr/>
          <p:nvPr/>
        </p:nvSpPr>
        <p:spPr>
          <a:xfrm>
            <a:off x="10462879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ONRR Communication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199289-8122-4009-9B27-C963C3232B1C}"/>
              </a:ext>
            </a:extLst>
          </p:cNvPr>
          <p:cNvSpPr/>
          <p:nvPr/>
        </p:nvSpPr>
        <p:spPr>
          <a:xfrm>
            <a:off x="7595749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Enforcement &amp; Appeals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9DE9F6-3A0A-4AD2-97C5-2B354FCEAF53}"/>
              </a:ext>
            </a:extLst>
          </p:cNvPr>
          <p:cNvSpPr/>
          <p:nvPr/>
        </p:nvSpPr>
        <p:spPr>
          <a:xfrm>
            <a:off x="5875471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Payment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C86823-8292-491C-9C50-96F992843A17}"/>
              </a:ext>
            </a:extLst>
          </p:cNvPr>
          <p:cNvSpPr/>
          <p:nvPr/>
        </p:nvSpPr>
        <p:spPr>
          <a:xfrm>
            <a:off x="5302045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Indian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5096F-3F00-4296-8796-459ADF640008}"/>
              </a:ext>
            </a:extLst>
          </p:cNvPr>
          <p:cNvSpPr/>
          <p:nvPr/>
        </p:nvSpPr>
        <p:spPr>
          <a:xfrm>
            <a:off x="4728619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Training &amp; Resources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951B5-1DEE-4B4A-B39C-6F0873D27966}"/>
              </a:ext>
            </a:extLst>
          </p:cNvPr>
          <p:cNvSpPr/>
          <p:nvPr/>
        </p:nvSpPr>
        <p:spPr>
          <a:xfrm>
            <a:off x="4155193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Forms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32DEE0-9D8F-48C1-820D-8FC466F8108A}"/>
              </a:ext>
            </a:extLst>
          </p:cNvPr>
          <p:cNvSpPr/>
          <p:nvPr/>
        </p:nvSpPr>
        <p:spPr>
          <a:xfrm>
            <a:off x="3581767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New Reporter Setup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820435-610F-45A6-9085-7288FBD1BDD2}"/>
              </a:ext>
            </a:extLst>
          </p:cNvPr>
          <p:cNvSpPr/>
          <p:nvPr/>
        </p:nvSpPr>
        <p:spPr>
          <a:xfrm>
            <a:off x="3008341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Reporting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C7041D-1C43-429F-B084-F765C4E40668}"/>
              </a:ext>
            </a:extLst>
          </p:cNvPr>
          <p:cNvSpPr/>
          <p:nvPr/>
        </p:nvSpPr>
        <p:spPr>
          <a:xfrm>
            <a:off x="1861489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Solid Minerals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C0DDC5-D018-45FC-BE40-916EA9C9D93B}"/>
              </a:ext>
            </a:extLst>
          </p:cNvPr>
          <p:cNvSpPr/>
          <p:nvPr/>
        </p:nvSpPr>
        <p:spPr>
          <a:xfrm>
            <a:off x="1288063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Royalty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42684D-4769-4773-A3AD-027A00C371A0}"/>
              </a:ext>
            </a:extLst>
          </p:cNvPr>
          <p:cNvSpPr/>
          <p:nvPr/>
        </p:nvSpPr>
        <p:spPr>
          <a:xfrm>
            <a:off x="714637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Production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10A57F-48CD-46EF-81E6-BAEE229AF145}"/>
              </a:ext>
            </a:extLst>
          </p:cNvPr>
          <p:cNvSpPr/>
          <p:nvPr/>
        </p:nvSpPr>
        <p:spPr>
          <a:xfrm>
            <a:off x="80356" y="1926717"/>
            <a:ext cx="56291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Home/</a:t>
            </a:r>
          </a:p>
          <a:p>
            <a:pPr algn="ctr"/>
            <a:r>
              <a:rPr lang="en-US" sz="800" dirty="0"/>
              <a:t>Header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7DA107-F09D-4C9D-83F0-7D4442177655}"/>
              </a:ext>
            </a:extLst>
          </p:cNvPr>
          <p:cNvSpPr txBox="1"/>
          <p:nvPr/>
        </p:nvSpPr>
        <p:spPr>
          <a:xfrm>
            <a:off x="80356" y="1549401"/>
            <a:ext cx="24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(11 participants)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 dirty="0"/>
              <a:t>Differences between user types</a:t>
            </a:r>
          </a:p>
        </p:txBody>
      </p:sp>
    </p:spTree>
    <p:extLst>
      <p:ext uri="{BB962C8B-B14F-4D97-AF65-F5344CB8AC3E}">
        <p14:creationId xmlns:p14="http://schemas.microsoft.com/office/powerpoint/2010/main" val="298153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D9A0323-8D52-4802-92AE-DEFCB13F7E1C}"/>
              </a:ext>
            </a:extLst>
          </p:cNvPr>
          <p:cNvSpPr/>
          <p:nvPr/>
        </p:nvSpPr>
        <p:spPr>
          <a:xfrm>
            <a:off x="11383603" y="1734121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ONRR Communication</a:t>
            </a:r>
          </a:p>
        </p:txBody>
      </p:sp>
      <p:cxnSp>
        <p:nvCxnSpPr>
          <p:cNvPr id="11" name="Connector: Elbow 10" descr="Connector from About ONRR to ONRR Communication">
            <a:extLst>
              <a:ext uri="{FF2B5EF4-FFF2-40B4-BE49-F238E27FC236}">
                <a16:creationId xmlns:a16="http://schemas.microsoft.com/office/drawing/2014/main" id="{A09EB538-07D7-4D1C-AF6B-7581072D1E38}"/>
              </a:ext>
            </a:extLst>
          </p:cNvPr>
          <p:cNvCxnSpPr>
            <a:stCxn id="38" idx="2"/>
            <a:endCxn id="31" idx="0"/>
          </p:cNvCxnSpPr>
          <p:nvPr/>
        </p:nvCxnSpPr>
        <p:spPr>
          <a:xfrm rot="16200000" flipH="1">
            <a:off x="11424036" y="1430692"/>
            <a:ext cx="188834" cy="4180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B3ED6-461C-48CB-87F9-64CF41708871}"/>
              </a:ext>
            </a:extLst>
          </p:cNvPr>
          <p:cNvSpPr/>
          <p:nvPr/>
        </p:nvSpPr>
        <p:spPr>
          <a:xfrm>
            <a:off x="10541047" y="1734121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Contacts</a:t>
            </a:r>
          </a:p>
        </p:txBody>
      </p:sp>
      <p:cxnSp>
        <p:nvCxnSpPr>
          <p:cNvPr id="9" name="Connector: Elbow 8" descr="Connector from About ONRR to Contacts">
            <a:extLst>
              <a:ext uri="{FF2B5EF4-FFF2-40B4-BE49-F238E27FC236}">
                <a16:creationId xmlns:a16="http://schemas.microsoft.com/office/drawing/2014/main" id="{CF2BE606-45F6-4A0C-9FAE-A69AC59AE400}"/>
              </a:ext>
            </a:extLst>
          </p:cNvPr>
          <p:cNvCxnSpPr>
            <a:stCxn id="38" idx="2"/>
            <a:endCxn id="30" idx="0"/>
          </p:cNvCxnSpPr>
          <p:nvPr/>
        </p:nvCxnSpPr>
        <p:spPr>
          <a:xfrm rot="5400000">
            <a:off x="11002759" y="1427438"/>
            <a:ext cx="188834" cy="4245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4650B9C-5D34-4EF7-B741-CD5C4ABE78FA}"/>
              </a:ext>
            </a:extLst>
          </p:cNvPr>
          <p:cNvSpPr/>
          <p:nvPr/>
        </p:nvSpPr>
        <p:spPr>
          <a:xfrm>
            <a:off x="10965580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About ONRR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971DED-51D4-4E07-AA31-E87060C494A5}"/>
              </a:ext>
            </a:extLst>
          </p:cNvPr>
          <p:cNvSpPr/>
          <p:nvPr/>
        </p:nvSpPr>
        <p:spPr>
          <a:xfrm>
            <a:off x="9750477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Enforcement &amp; Appeals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40227F-EE09-4A8F-B1F3-C80D0AEE3D56}"/>
              </a:ext>
            </a:extLst>
          </p:cNvPr>
          <p:cNvSpPr/>
          <p:nvPr/>
        </p:nvSpPr>
        <p:spPr>
          <a:xfrm>
            <a:off x="8975642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Indian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75B009-8BE5-4C76-BB6C-6BECC8AFA2F4}"/>
              </a:ext>
            </a:extLst>
          </p:cNvPr>
          <p:cNvSpPr/>
          <p:nvPr/>
        </p:nvSpPr>
        <p:spPr>
          <a:xfrm>
            <a:off x="8200807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Pricing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69DF1E-2095-433B-BA5D-721EE6E37538}"/>
              </a:ext>
            </a:extLst>
          </p:cNvPr>
          <p:cNvSpPr/>
          <p:nvPr/>
        </p:nvSpPr>
        <p:spPr>
          <a:xfrm>
            <a:off x="7425972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Paying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9FF87D-D39C-4470-A700-9E292D7A417F}"/>
              </a:ext>
            </a:extLst>
          </p:cNvPr>
          <p:cNvSpPr txBox="1"/>
          <p:nvPr/>
        </p:nvSpPr>
        <p:spPr>
          <a:xfrm>
            <a:off x="4230268" y="2339775"/>
            <a:ext cx="305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Includes cross-references to reporting section.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66B748-64C5-4F27-B396-AE6E38238106}"/>
              </a:ext>
            </a:extLst>
          </p:cNvPr>
          <p:cNvSpPr/>
          <p:nvPr/>
        </p:nvSpPr>
        <p:spPr>
          <a:xfrm>
            <a:off x="6595214" y="1725262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Videos</a:t>
            </a:r>
          </a:p>
        </p:txBody>
      </p:sp>
      <p:cxnSp>
        <p:nvCxnSpPr>
          <p:cNvPr id="60" name="Connector: Elbow 59" descr="Connector from Training to Videos">
            <a:extLst>
              <a:ext uri="{FF2B5EF4-FFF2-40B4-BE49-F238E27FC236}">
                <a16:creationId xmlns:a16="http://schemas.microsoft.com/office/drawing/2014/main" id="{86ECD011-7DAE-4899-B13E-2339A27AC75F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 rot="16200000" flipH="1">
            <a:off x="6279206" y="1065391"/>
            <a:ext cx="179975" cy="11397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E0EA069-449B-40F8-B3DB-5C547012F66B}"/>
              </a:ext>
            </a:extLst>
          </p:cNvPr>
          <p:cNvSpPr/>
          <p:nvPr/>
        </p:nvSpPr>
        <p:spPr>
          <a:xfrm>
            <a:off x="5842899" y="1725262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Handbooks</a:t>
            </a:r>
          </a:p>
        </p:txBody>
      </p:sp>
      <p:cxnSp>
        <p:nvCxnSpPr>
          <p:cNvPr id="52" name="Connector: Elbow 51" descr="Connector from Training to Handbooks">
            <a:extLst>
              <a:ext uri="{FF2B5EF4-FFF2-40B4-BE49-F238E27FC236}">
                <a16:creationId xmlns:a16="http://schemas.microsoft.com/office/drawing/2014/main" id="{A0840D50-9AA1-4084-9BC3-C7B159275279}"/>
              </a:ext>
            </a:extLst>
          </p:cNvPr>
          <p:cNvCxnSpPr>
            <a:stCxn id="43" idx="2"/>
            <a:endCxn id="37" idx="0"/>
          </p:cNvCxnSpPr>
          <p:nvPr/>
        </p:nvCxnSpPr>
        <p:spPr>
          <a:xfrm rot="16200000" flipH="1">
            <a:off x="5903048" y="1441548"/>
            <a:ext cx="179975" cy="3874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90772D6-EA91-4309-8FC0-DC203D35F86D}"/>
              </a:ext>
            </a:extLst>
          </p:cNvPr>
          <p:cNvSpPr/>
          <p:nvPr/>
        </p:nvSpPr>
        <p:spPr>
          <a:xfrm>
            <a:off x="5090584" y="1725262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New Reporter Setup</a:t>
            </a:r>
          </a:p>
        </p:txBody>
      </p:sp>
      <p:cxnSp>
        <p:nvCxnSpPr>
          <p:cNvPr id="26" name="Connector: Elbow 25" descr="Connector from Training to New Reporter Setup">
            <a:extLst>
              <a:ext uri="{FF2B5EF4-FFF2-40B4-BE49-F238E27FC236}">
                <a16:creationId xmlns:a16="http://schemas.microsoft.com/office/drawing/2014/main" id="{F042B68B-69AE-4DA3-A3BD-175D132242AB}"/>
              </a:ext>
            </a:extLst>
          </p:cNvPr>
          <p:cNvCxnSpPr>
            <a:stCxn id="43" idx="2"/>
            <a:endCxn id="27" idx="0"/>
          </p:cNvCxnSpPr>
          <p:nvPr/>
        </p:nvCxnSpPr>
        <p:spPr>
          <a:xfrm rot="5400000">
            <a:off x="5526891" y="1452842"/>
            <a:ext cx="179975" cy="3648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2DF0AAB-74AD-4CAC-BE6E-97FD7E54C0FB}"/>
              </a:ext>
            </a:extLst>
          </p:cNvPr>
          <p:cNvSpPr/>
          <p:nvPr/>
        </p:nvSpPr>
        <p:spPr>
          <a:xfrm>
            <a:off x="4334345" y="1725262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Training Home</a:t>
            </a:r>
          </a:p>
        </p:txBody>
      </p:sp>
      <p:cxnSp>
        <p:nvCxnSpPr>
          <p:cNvPr id="6" name="Connector: Elbow 5" descr="Connector from Training to Training Home">
            <a:extLst>
              <a:ext uri="{FF2B5EF4-FFF2-40B4-BE49-F238E27FC236}">
                <a16:creationId xmlns:a16="http://schemas.microsoft.com/office/drawing/2014/main" id="{2A829B54-4059-4DC5-91F3-F28917D08B4B}"/>
              </a:ext>
            </a:extLst>
          </p:cNvPr>
          <p:cNvCxnSpPr>
            <a:stCxn id="43" idx="2"/>
            <a:endCxn id="49" idx="0"/>
          </p:cNvCxnSpPr>
          <p:nvPr/>
        </p:nvCxnSpPr>
        <p:spPr>
          <a:xfrm rot="5400000">
            <a:off x="5148772" y="1074723"/>
            <a:ext cx="179975" cy="11211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DACAD2A-D611-4B8C-A17B-E0E70A42F019}"/>
              </a:ext>
            </a:extLst>
          </p:cNvPr>
          <p:cNvSpPr/>
          <p:nvPr/>
        </p:nvSpPr>
        <p:spPr>
          <a:xfrm>
            <a:off x="5455448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Training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346C19-0ED1-4C98-A88C-EF21FC168E2F}"/>
              </a:ext>
            </a:extLst>
          </p:cNvPr>
          <p:cNvSpPr txBox="1"/>
          <p:nvPr/>
        </p:nvSpPr>
        <p:spPr>
          <a:xfrm>
            <a:off x="349275" y="4028477"/>
            <a:ext cx="3731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Homepage should include a section with links to Data Warehouse, eCommerce, NRRD portal, reporter letters, and new reporter setup.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24BFF3-9487-431B-86C6-31CCF120BB05}"/>
              </a:ext>
            </a:extLst>
          </p:cNvPr>
          <p:cNvSpPr txBox="1"/>
          <p:nvPr/>
        </p:nvSpPr>
        <p:spPr>
          <a:xfrm>
            <a:off x="349276" y="2318210"/>
            <a:ext cx="3731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Includes valuation, rules &amp; regulations, and links to Data Warehouse and eCommerce and cross-references to training section.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E58B7A-6CC1-4D69-BDF7-13042EA79487}"/>
              </a:ext>
            </a:extLst>
          </p:cNvPr>
          <p:cNvSpPr/>
          <p:nvPr/>
        </p:nvSpPr>
        <p:spPr>
          <a:xfrm>
            <a:off x="3393016" y="1725264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Geothermal</a:t>
            </a:r>
          </a:p>
        </p:txBody>
      </p:sp>
      <p:cxnSp>
        <p:nvCxnSpPr>
          <p:cNvPr id="62" name="Connector: Elbow 61" descr="Connector from Reporting to Geothermal">
            <a:extLst>
              <a:ext uri="{FF2B5EF4-FFF2-40B4-BE49-F238E27FC236}">
                <a16:creationId xmlns:a16="http://schemas.microsoft.com/office/drawing/2014/main" id="{492F5F7B-E8B7-4507-9FDB-B44AD91FB4FD}"/>
              </a:ext>
            </a:extLst>
          </p:cNvPr>
          <p:cNvCxnSpPr>
            <a:stCxn id="40" idx="2"/>
            <a:endCxn id="35" idx="0"/>
          </p:cNvCxnSpPr>
          <p:nvPr/>
        </p:nvCxnSpPr>
        <p:spPr>
          <a:xfrm rot="16200000" flipH="1">
            <a:off x="2888220" y="876605"/>
            <a:ext cx="179977" cy="15173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CB9DD-B1C0-47DE-9A1B-1FE9C49A1F34}"/>
              </a:ext>
            </a:extLst>
          </p:cNvPr>
          <p:cNvSpPr/>
          <p:nvPr/>
        </p:nvSpPr>
        <p:spPr>
          <a:xfrm>
            <a:off x="2636778" y="1725264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Solid Minerals</a:t>
            </a:r>
          </a:p>
        </p:txBody>
      </p:sp>
      <p:cxnSp>
        <p:nvCxnSpPr>
          <p:cNvPr id="58" name="Connector: Elbow 57" descr="Connector from Reporting to Solid Minerals">
            <a:extLst>
              <a:ext uri="{FF2B5EF4-FFF2-40B4-BE49-F238E27FC236}">
                <a16:creationId xmlns:a16="http://schemas.microsoft.com/office/drawing/2014/main" id="{11E328DC-70C4-4A67-A5AC-A9CF5CC3632A}"/>
              </a:ext>
            </a:extLst>
          </p:cNvPr>
          <p:cNvCxnSpPr>
            <a:stCxn id="40" idx="2"/>
            <a:endCxn id="28" idx="0"/>
          </p:cNvCxnSpPr>
          <p:nvPr/>
        </p:nvCxnSpPr>
        <p:spPr>
          <a:xfrm rot="16200000" flipH="1">
            <a:off x="2510101" y="1254724"/>
            <a:ext cx="179977" cy="7611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1643696-2139-4374-96D5-22EF35980653}"/>
              </a:ext>
            </a:extLst>
          </p:cNvPr>
          <p:cNvSpPr/>
          <p:nvPr/>
        </p:nvSpPr>
        <p:spPr>
          <a:xfrm>
            <a:off x="1880539" y="1725264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Royalty</a:t>
            </a:r>
          </a:p>
        </p:txBody>
      </p:sp>
      <p:cxnSp>
        <p:nvCxnSpPr>
          <p:cNvPr id="34" name="Connector: Elbow 33" descr="Connector from Reporting to Royalty">
            <a:extLst>
              <a:ext uri="{FF2B5EF4-FFF2-40B4-BE49-F238E27FC236}">
                <a16:creationId xmlns:a16="http://schemas.microsoft.com/office/drawing/2014/main" id="{F1E19020-3F88-43F0-90FE-3D90B9E12F2F}"/>
              </a:ext>
            </a:extLst>
          </p:cNvPr>
          <p:cNvCxnSpPr>
            <a:stCxn id="40" idx="2"/>
            <a:endCxn id="25" idx="0"/>
          </p:cNvCxnSpPr>
          <p:nvPr/>
        </p:nvCxnSpPr>
        <p:spPr>
          <a:xfrm rot="16200000" flipH="1">
            <a:off x="2131982" y="1632844"/>
            <a:ext cx="179977" cy="48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F4F7666-71AB-4F92-A8EF-724A1B833D5F}"/>
              </a:ext>
            </a:extLst>
          </p:cNvPr>
          <p:cNvSpPr/>
          <p:nvPr/>
        </p:nvSpPr>
        <p:spPr>
          <a:xfrm>
            <a:off x="1128224" y="1725264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Production</a:t>
            </a:r>
          </a:p>
        </p:txBody>
      </p:sp>
      <p:cxnSp>
        <p:nvCxnSpPr>
          <p:cNvPr id="8" name="Connector: Elbow 7" descr="Connector from Reporting to Production">
            <a:extLst>
              <a:ext uri="{FF2B5EF4-FFF2-40B4-BE49-F238E27FC236}">
                <a16:creationId xmlns:a16="http://schemas.microsoft.com/office/drawing/2014/main" id="{F1D49ADA-3A50-4F0E-95EC-731B57ED6B96}"/>
              </a:ext>
            </a:extLst>
          </p:cNvPr>
          <p:cNvCxnSpPr>
            <a:stCxn id="40" idx="2"/>
            <a:endCxn id="24" idx="0"/>
          </p:cNvCxnSpPr>
          <p:nvPr/>
        </p:nvCxnSpPr>
        <p:spPr>
          <a:xfrm rot="5400000">
            <a:off x="1755825" y="1261549"/>
            <a:ext cx="179977" cy="7474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0B1BC7-F567-4AA3-9F96-A679D7A159A0}"/>
              </a:ext>
            </a:extLst>
          </p:cNvPr>
          <p:cNvSpPr/>
          <p:nvPr/>
        </p:nvSpPr>
        <p:spPr>
          <a:xfrm>
            <a:off x="349275" y="1725262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Reporting Home</a:t>
            </a:r>
          </a:p>
        </p:txBody>
      </p:sp>
      <p:cxnSp>
        <p:nvCxnSpPr>
          <p:cNvPr id="4" name="Connector: Elbow 3" descr="Connector from Reporting to Reporting Home.">
            <a:extLst>
              <a:ext uri="{FF2B5EF4-FFF2-40B4-BE49-F238E27FC236}">
                <a16:creationId xmlns:a16="http://schemas.microsoft.com/office/drawing/2014/main" id="{66CEA0A5-2C57-4E17-ACE6-D64F9FC3F7DF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 rot="5400000">
            <a:off x="1366351" y="872073"/>
            <a:ext cx="179975" cy="15264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89FC3-21CC-4E85-8CC7-ED79A3908D78}"/>
              </a:ext>
            </a:extLst>
          </p:cNvPr>
          <p:cNvSpPr/>
          <p:nvPr/>
        </p:nvSpPr>
        <p:spPr>
          <a:xfrm>
            <a:off x="1875677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Reporting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 dirty="0"/>
              <a:t>Recommended structure</a:t>
            </a:r>
          </a:p>
        </p:txBody>
      </p:sp>
    </p:spTree>
    <p:extLst>
      <p:ext uri="{BB962C8B-B14F-4D97-AF65-F5344CB8AC3E}">
        <p14:creationId xmlns:p14="http://schemas.microsoft.com/office/powerpoint/2010/main" val="274276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3E6605-00AB-4B72-8893-250786F8D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35840"/>
              </p:ext>
            </p:extLst>
          </p:nvPr>
        </p:nvGraphicFramePr>
        <p:xfrm>
          <a:off x="265470" y="1012722"/>
          <a:ext cx="11596328" cy="5711311"/>
        </p:xfrm>
        <a:graphic>
          <a:graphicData uri="http://schemas.openxmlformats.org/drawingml/2006/table">
            <a:tbl>
              <a:tblPr firstRow="1"/>
              <a:tblGrid>
                <a:gridCol w="1199536">
                  <a:extLst>
                    <a:ext uri="{9D8B030D-6E8A-4147-A177-3AD203B41FA5}">
                      <a16:colId xmlns:a16="http://schemas.microsoft.com/office/drawing/2014/main" val="230116917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2191357924"/>
                    </a:ext>
                  </a:extLst>
                </a:gridCol>
                <a:gridCol w="1425678">
                  <a:extLst>
                    <a:ext uri="{9D8B030D-6E8A-4147-A177-3AD203B41FA5}">
                      <a16:colId xmlns:a16="http://schemas.microsoft.com/office/drawing/2014/main" val="4117538456"/>
                    </a:ext>
                  </a:extLst>
                </a:gridCol>
                <a:gridCol w="1304821">
                  <a:extLst>
                    <a:ext uri="{9D8B030D-6E8A-4147-A177-3AD203B41FA5}">
                      <a16:colId xmlns:a16="http://schemas.microsoft.com/office/drawing/2014/main" val="2428445617"/>
                    </a:ext>
                  </a:extLst>
                </a:gridCol>
                <a:gridCol w="1449541">
                  <a:extLst>
                    <a:ext uri="{9D8B030D-6E8A-4147-A177-3AD203B41FA5}">
                      <a16:colId xmlns:a16="http://schemas.microsoft.com/office/drawing/2014/main" val="3254895390"/>
                    </a:ext>
                  </a:extLst>
                </a:gridCol>
                <a:gridCol w="1449541">
                  <a:extLst>
                    <a:ext uri="{9D8B030D-6E8A-4147-A177-3AD203B41FA5}">
                      <a16:colId xmlns:a16="http://schemas.microsoft.com/office/drawing/2014/main" val="2940253642"/>
                    </a:ext>
                  </a:extLst>
                </a:gridCol>
                <a:gridCol w="1743384">
                  <a:extLst>
                    <a:ext uri="{9D8B030D-6E8A-4147-A177-3AD203B41FA5}">
                      <a16:colId xmlns:a16="http://schemas.microsoft.com/office/drawing/2014/main" val="2594998977"/>
                    </a:ext>
                  </a:extLst>
                </a:gridCol>
                <a:gridCol w="1155698">
                  <a:extLst>
                    <a:ext uri="{9D8B030D-6E8A-4147-A177-3AD203B41FA5}">
                      <a16:colId xmlns:a16="http://schemas.microsoft.com/office/drawing/2014/main" val="2375896802"/>
                    </a:ext>
                  </a:extLst>
                </a:gridCol>
              </a:tblGrid>
              <a:tr h="3190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Industry Self Help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Rentals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14516"/>
                  </a:ext>
                </a:extLst>
              </a:tr>
              <a:tr h="17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Consolidated Federal Reform (CFR)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Link to training videos / handbooks / contacts / Leases / Agreements / payments (most used resources)</a:t>
                      </a:r>
                      <a:b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Such as Rental Payment Instructions, How to make payments, handbooks, training videos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References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Note: Valuation under Royalty in columns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Tie to Royalty for things that need to be submitted on 2014 rather than P&amp;R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Lot would tie to royalty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Post original reporting and payment - issues found - out of compliance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Rental Payments on Terminable Leases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689397"/>
                  </a:ext>
                </a:extLst>
              </a:tr>
              <a:tr h="319069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Common forms for Industry (EMARF)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Videos link together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Allocations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Audit / STRAC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Other rental payment topics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665041"/>
                  </a:ext>
                </a:extLst>
              </a:tr>
              <a:tr h="1038242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Reminder of compliance with things ONRR wants to prioritize or issues coming out (such as current 4444 on file) (2016 rule) 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012782"/>
                  </a:ext>
                </a:extLst>
              </a:tr>
              <a:tr h="590870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Directional link to other areas of the website based on need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8713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Unsupported Browser / Bindows error</a:t>
                      </a:r>
                      <a:b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This was from IT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529556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OTP (one-time password) Industry User Guide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015584"/>
                  </a:ext>
                </a:extLst>
              </a:tr>
              <a:tr h="184013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W-9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6723"/>
                  </a:ext>
                </a:extLst>
              </a:tr>
              <a:tr h="184013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References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0666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 dirty="0"/>
              <a:t>Missing cards (that participants added)</a:t>
            </a:r>
          </a:p>
        </p:txBody>
      </p:sp>
    </p:spTree>
    <p:extLst>
      <p:ext uri="{BB962C8B-B14F-4D97-AF65-F5344CB8AC3E}">
        <p14:creationId xmlns:p14="http://schemas.microsoft.com/office/powerpoint/2010/main" val="317815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B7751A-DA3F-40B3-BA0E-CE63A598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6010"/>
              </p:ext>
            </p:extLst>
          </p:nvPr>
        </p:nvGraphicFramePr>
        <p:xfrm>
          <a:off x="183515" y="939338"/>
          <a:ext cx="9553152" cy="4186295"/>
        </p:xfrm>
        <a:graphic>
          <a:graphicData uri="http://schemas.openxmlformats.org/drawingml/2006/table">
            <a:tbl>
              <a:tblPr firstRow="1"/>
              <a:tblGrid>
                <a:gridCol w="2857017">
                  <a:extLst>
                    <a:ext uri="{9D8B030D-6E8A-4147-A177-3AD203B41FA5}">
                      <a16:colId xmlns:a16="http://schemas.microsoft.com/office/drawing/2014/main" val="2579247632"/>
                    </a:ext>
                  </a:extLst>
                </a:gridCol>
                <a:gridCol w="682611">
                  <a:extLst>
                    <a:ext uri="{9D8B030D-6E8A-4147-A177-3AD203B41FA5}">
                      <a16:colId xmlns:a16="http://schemas.microsoft.com/office/drawing/2014/main" val="3085828920"/>
                    </a:ext>
                  </a:extLst>
                </a:gridCol>
                <a:gridCol w="1727997">
                  <a:extLst>
                    <a:ext uri="{9D8B030D-6E8A-4147-A177-3AD203B41FA5}">
                      <a16:colId xmlns:a16="http://schemas.microsoft.com/office/drawing/2014/main" val="1220755737"/>
                    </a:ext>
                  </a:extLst>
                </a:gridCol>
                <a:gridCol w="651218">
                  <a:extLst>
                    <a:ext uri="{9D8B030D-6E8A-4147-A177-3AD203B41FA5}">
                      <a16:colId xmlns:a16="http://schemas.microsoft.com/office/drawing/2014/main" val="3718991465"/>
                    </a:ext>
                  </a:extLst>
                </a:gridCol>
                <a:gridCol w="1491545">
                  <a:extLst>
                    <a:ext uri="{9D8B030D-6E8A-4147-A177-3AD203B41FA5}">
                      <a16:colId xmlns:a16="http://schemas.microsoft.com/office/drawing/2014/main" val="3114518598"/>
                    </a:ext>
                  </a:extLst>
                </a:gridCol>
                <a:gridCol w="658480">
                  <a:extLst>
                    <a:ext uri="{9D8B030D-6E8A-4147-A177-3AD203B41FA5}">
                      <a16:colId xmlns:a16="http://schemas.microsoft.com/office/drawing/2014/main" val="1127542561"/>
                    </a:ext>
                  </a:extLst>
                </a:gridCol>
                <a:gridCol w="1484284">
                  <a:extLst>
                    <a:ext uri="{9D8B030D-6E8A-4147-A177-3AD203B41FA5}">
                      <a16:colId xmlns:a16="http://schemas.microsoft.com/office/drawing/2014/main" val="1439116521"/>
                    </a:ext>
                  </a:extLst>
                </a:gridCol>
              </a:tblGrid>
              <a:tr h="121330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Industry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94495"/>
                  </a:ext>
                </a:extLst>
              </a:tr>
              <a:tr h="22611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Card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10886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Tribal Consultation (Consultation) (42)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Indian (8)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357435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Tribal Assistance (46)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Indian (8)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758632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Federal Indian Minerals Office- Background (44)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266512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Energy Service Center (IESC) (45)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Indian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167163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ONRR Organization Chart (1)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About ONRR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About ONRR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101787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About ONRR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303991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Leadership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About ONRR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11112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Office Locations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About ONRR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About ONRR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07066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Federal Indian Minerals Office Contacts (Contact Us) (43)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Indian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49738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Appeals &amp; Sureties (36)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Enforcement &amp; Appeals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Enforcement &amp; Appeals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Enforcement &amp; Appeals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358999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Allottee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Assistance (Overview) (41)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Indian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Indian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951264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Civil Penalties (38)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Enforcement &amp; Appeals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Enforcement &amp; Appeals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27398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 dirty="0"/>
              <a:t>Cards with high agreement (single category)</a:t>
            </a:r>
          </a:p>
        </p:txBody>
      </p:sp>
    </p:spTree>
    <p:extLst>
      <p:ext uri="{BB962C8B-B14F-4D97-AF65-F5344CB8AC3E}">
        <p14:creationId xmlns:p14="http://schemas.microsoft.com/office/powerpoint/2010/main" val="105064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3529F7-5BB1-4588-9CDB-3E7905771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22298"/>
              </p:ext>
            </p:extLst>
          </p:nvPr>
        </p:nvGraphicFramePr>
        <p:xfrm>
          <a:off x="194590" y="820805"/>
          <a:ext cx="11633342" cy="6005204"/>
        </p:xfrm>
        <a:graphic>
          <a:graphicData uri="http://schemas.openxmlformats.org/drawingml/2006/table">
            <a:tbl>
              <a:tblPr firstRow="1"/>
              <a:tblGrid>
                <a:gridCol w="2172934">
                  <a:extLst>
                    <a:ext uri="{9D8B030D-6E8A-4147-A177-3AD203B41FA5}">
                      <a16:colId xmlns:a16="http://schemas.microsoft.com/office/drawing/2014/main" val="225448413"/>
                    </a:ext>
                  </a:extLst>
                </a:gridCol>
                <a:gridCol w="705876">
                  <a:extLst>
                    <a:ext uri="{9D8B030D-6E8A-4147-A177-3AD203B41FA5}">
                      <a16:colId xmlns:a16="http://schemas.microsoft.com/office/drawing/2014/main" val="3908079129"/>
                    </a:ext>
                  </a:extLst>
                </a:gridCol>
                <a:gridCol w="1261533">
                  <a:extLst>
                    <a:ext uri="{9D8B030D-6E8A-4147-A177-3AD203B41FA5}">
                      <a16:colId xmlns:a16="http://schemas.microsoft.com/office/drawing/2014/main" val="12577055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5035053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42677433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06094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9288643"/>
                    </a:ext>
                  </a:extLst>
                </a:gridCol>
                <a:gridCol w="694266">
                  <a:extLst>
                    <a:ext uri="{9D8B030D-6E8A-4147-A177-3AD203B41FA5}">
                      <a16:colId xmlns:a16="http://schemas.microsoft.com/office/drawing/2014/main" val="2939518725"/>
                    </a:ext>
                  </a:extLst>
                </a:gridCol>
                <a:gridCol w="1392043">
                  <a:extLst>
                    <a:ext uri="{9D8B030D-6E8A-4147-A177-3AD203B41FA5}">
                      <a16:colId xmlns:a16="http://schemas.microsoft.com/office/drawing/2014/main" val="84600645"/>
                    </a:ext>
                  </a:extLst>
                </a:gridCol>
                <a:gridCol w="1097156">
                  <a:extLst>
                    <a:ext uri="{9D8B030D-6E8A-4147-A177-3AD203B41FA5}">
                      <a16:colId xmlns:a16="http://schemas.microsoft.com/office/drawing/2014/main" val="213128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Industry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73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Card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00718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Index Zones Natural Gas Price (Indian Gas Index Zone) (10)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Indian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Pricing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Pricing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955843"/>
                  </a:ext>
                </a:extLst>
              </a:tr>
              <a:tr h="1765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Royalty Reporting Help (21)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66702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Royalty Reporting Training &amp; Resources Videos (32)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 dirty="0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853869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Major Portion Gas Prices (Indian Gas Major Portion) (11)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Indian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Pricing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Pricing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20607"/>
                  </a:ext>
                </a:extLst>
              </a:tr>
              <a:tr h="32050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Oil Index Based Major Portion (IBMP) Price (Indian Oil Major Portion) (12)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Pricing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Pricing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015433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Production Reporting Help (20)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404254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Production Reporting Training &amp; Resources Videos (31)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98176"/>
                  </a:ext>
                </a:extLst>
              </a:tr>
              <a:tr h="2421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Oil Rule Training &amp; Resources Videos (34)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07935"/>
                  </a:ext>
                </a:extLst>
              </a:tr>
              <a:tr h="2303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Reporter Handbook (25)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917103"/>
                  </a:ext>
                </a:extLst>
              </a:tr>
              <a:tr h="2303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Production Reporter Handbook (26)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208598"/>
                  </a:ext>
                </a:extLst>
              </a:tr>
              <a:tr h="14858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Contacts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About ONRR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Contact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Contact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About ONRR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105973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Cross-Referenced Lease &amp; Agreement Number Lists (54)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Reporting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Reporting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864285"/>
                  </a:ext>
                </a:extLst>
              </a:tr>
              <a:tr h="2212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Production Reporter Checklist (17)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Production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Production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457931"/>
                  </a:ext>
                </a:extLst>
              </a:tr>
              <a:tr h="2212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Royalty Reporter/Payor Checklist (18)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New Reporter Setup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720883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Treasury Referrals (40)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Misc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529967"/>
                  </a:ext>
                </a:extLst>
              </a:tr>
              <a:tr h="14858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NYMEX Oil Prices (14)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Pricing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Pricing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31277"/>
                  </a:ext>
                </a:extLst>
              </a:tr>
              <a:tr h="2303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Unbundling (15)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418849"/>
                  </a:ext>
                </a:extLst>
              </a:tr>
              <a:tr h="2303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Solid Minerals Reporters Checklist (19)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792832"/>
                  </a:ext>
                </a:extLst>
              </a:tr>
              <a:tr h="2212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Solid Minerals Reporter Handbook (27)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538738"/>
                  </a:ext>
                </a:extLst>
              </a:tr>
              <a:tr h="2212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Oil and Gas Indian Payor Handbook (29)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02335"/>
                  </a:ext>
                </a:extLst>
              </a:tr>
              <a:tr h="2303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Solid Minerals Reporting Help (22)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955382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Solid Minerals Reporting Training &amp; Resources Videos (33)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 dirty="0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016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>
            <a:normAutofit/>
          </a:bodyPr>
          <a:lstStyle/>
          <a:p>
            <a:r>
              <a:rPr lang="en-US" dirty="0"/>
              <a:t>Cards with medium agreement (2 categories)</a:t>
            </a:r>
          </a:p>
        </p:txBody>
      </p:sp>
    </p:spTree>
    <p:extLst>
      <p:ext uri="{BB962C8B-B14F-4D97-AF65-F5344CB8AC3E}">
        <p14:creationId xmlns:p14="http://schemas.microsoft.com/office/powerpoint/2010/main" val="40888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5022</Words>
  <Application>Microsoft Office PowerPoint</Application>
  <PresentationFormat>Widescreen</PresentationFormat>
  <Paragraphs>991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Card Sort Findings</vt:lpstr>
      <vt:lpstr>Overall structure (11 participants)</vt:lpstr>
      <vt:lpstr>Industry structure (6 participants)</vt:lpstr>
      <vt:lpstr>ONRR structure (5 participants)</vt:lpstr>
      <vt:lpstr>Differences between user types</vt:lpstr>
      <vt:lpstr>Recommended structure</vt:lpstr>
      <vt:lpstr>Missing cards (that participants added)</vt:lpstr>
      <vt:lpstr>Cards with high agreement (single category)</vt:lpstr>
      <vt:lpstr>Cards with medium agreement (2 categories)</vt:lpstr>
      <vt:lpstr>Cards with medium agreement (3+ categories)</vt:lpstr>
      <vt:lpstr>Cards with low agreement (&lt;30% for any user type)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Mcharg, Shannon  (Employee)</dc:creator>
  <cp:lastModifiedBy>McHarg, Shannon  (Employee)</cp:lastModifiedBy>
  <cp:revision>16</cp:revision>
  <dcterms:created xsi:type="dcterms:W3CDTF">2020-06-03T15:15:48Z</dcterms:created>
  <dcterms:modified xsi:type="dcterms:W3CDTF">2020-07-20T20:16:50Z</dcterms:modified>
</cp:coreProperties>
</file>