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84" r:id="rId2"/>
    <p:sldMasterId id="2147483696" r:id="rId3"/>
  </p:sldMasterIdLst>
  <p:notesMasterIdLst>
    <p:notesMasterId r:id="rId57"/>
  </p:notesMasterIdLst>
  <p:handoutMasterIdLst>
    <p:handoutMasterId r:id="rId58"/>
  </p:handoutMasterIdLst>
  <p:sldIdLst>
    <p:sldId id="298" r:id="rId4"/>
    <p:sldId id="472" r:id="rId5"/>
    <p:sldId id="473" r:id="rId6"/>
    <p:sldId id="455" r:id="rId7"/>
    <p:sldId id="451" r:id="rId8"/>
    <p:sldId id="456" r:id="rId9"/>
    <p:sldId id="452" r:id="rId10"/>
    <p:sldId id="474" r:id="rId11"/>
    <p:sldId id="501" r:id="rId12"/>
    <p:sldId id="448" r:id="rId13"/>
    <p:sldId id="475" r:id="rId14"/>
    <p:sldId id="476" r:id="rId15"/>
    <p:sldId id="457" r:id="rId16"/>
    <p:sldId id="454" r:id="rId17"/>
    <p:sldId id="459" r:id="rId18"/>
    <p:sldId id="458" r:id="rId19"/>
    <p:sldId id="453" r:id="rId20"/>
    <p:sldId id="502" r:id="rId21"/>
    <p:sldId id="503" r:id="rId22"/>
    <p:sldId id="463" r:id="rId23"/>
    <p:sldId id="464" r:id="rId24"/>
    <p:sldId id="504" r:id="rId25"/>
    <p:sldId id="487" r:id="rId26"/>
    <p:sldId id="488" r:id="rId27"/>
    <p:sldId id="505" r:id="rId28"/>
    <p:sldId id="465" r:id="rId29"/>
    <p:sldId id="466" r:id="rId30"/>
    <p:sldId id="498" r:id="rId31"/>
    <p:sldId id="479" r:id="rId32"/>
    <p:sldId id="480" r:id="rId33"/>
    <p:sldId id="478" r:id="rId34"/>
    <p:sldId id="477" r:id="rId35"/>
    <p:sldId id="482" r:id="rId36"/>
    <p:sldId id="481" r:id="rId37"/>
    <p:sldId id="483" r:id="rId38"/>
    <p:sldId id="506" r:id="rId39"/>
    <p:sldId id="507" r:id="rId40"/>
    <p:sldId id="485" r:id="rId41"/>
    <p:sldId id="486" r:id="rId42"/>
    <p:sldId id="460" r:id="rId43"/>
    <p:sldId id="467" r:id="rId44"/>
    <p:sldId id="468" r:id="rId45"/>
    <p:sldId id="469" r:id="rId46"/>
    <p:sldId id="470" r:id="rId47"/>
    <p:sldId id="471" r:id="rId48"/>
    <p:sldId id="499" r:id="rId49"/>
    <p:sldId id="491" r:id="rId50"/>
    <p:sldId id="492" r:id="rId51"/>
    <p:sldId id="494" r:id="rId52"/>
    <p:sldId id="489" r:id="rId53"/>
    <p:sldId id="490" r:id="rId54"/>
    <p:sldId id="509" r:id="rId55"/>
    <p:sldId id="508" r:id="rId56"/>
  </p:sldIdLst>
  <p:sldSz cx="9144000" cy="5143500" type="screen16x9"/>
  <p:notesSz cx="6934200" cy="92329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4000" kern="1200">
        <a:solidFill>
          <a:schemeClr val="tx1"/>
        </a:solidFill>
        <a:latin typeface="Arial" charset="0"/>
        <a:ea typeface="ＭＳ Ｐゴシック" charset="0"/>
        <a:cs typeface="ＭＳ Ｐゴシック" charset="0"/>
      </a:defRPr>
    </a:lvl5pPr>
    <a:lvl6pPr marL="2286000" algn="l" defTabSz="457200" rtl="0" eaLnBrk="1" latinLnBrk="0" hangingPunct="1">
      <a:defRPr sz="4000" kern="1200">
        <a:solidFill>
          <a:schemeClr val="tx1"/>
        </a:solidFill>
        <a:latin typeface="Arial" charset="0"/>
        <a:ea typeface="ＭＳ Ｐゴシック" charset="0"/>
        <a:cs typeface="ＭＳ Ｐゴシック" charset="0"/>
      </a:defRPr>
    </a:lvl6pPr>
    <a:lvl7pPr marL="2743200" algn="l" defTabSz="457200" rtl="0" eaLnBrk="1" latinLnBrk="0" hangingPunct="1">
      <a:defRPr sz="4000" kern="1200">
        <a:solidFill>
          <a:schemeClr val="tx1"/>
        </a:solidFill>
        <a:latin typeface="Arial" charset="0"/>
        <a:ea typeface="ＭＳ Ｐゴシック" charset="0"/>
        <a:cs typeface="ＭＳ Ｐゴシック" charset="0"/>
      </a:defRPr>
    </a:lvl7pPr>
    <a:lvl8pPr marL="3200400" algn="l" defTabSz="457200" rtl="0" eaLnBrk="1" latinLnBrk="0" hangingPunct="1">
      <a:defRPr sz="4000" kern="1200">
        <a:solidFill>
          <a:schemeClr val="tx1"/>
        </a:solidFill>
        <a:latin typeface="Arial" charset="0"/>
        <a:ea typeface="ＭＳ Ｐゴシック" charset="0"/>
        <a:cs typeface="ＭＳ Ｐゴシック" charset="0"/>
      </a:defRPr>
    </a:lvl8pPr>
    <a:lvl9pPr marL="3657600" algn="l" defTabSz="457200" rtl="0" eaLnBrk="1" latinLnBrk="0" hangingPunct="1">
      <a:defRPr sz="4000" kern="1200">
        <a:solidFill>
          <a:schemeClr val="tx1"/>
        </a:solidFill>
        <a:latin typeface="Arial" charset="0"/>
        <a:ea typeface="ＭＳ Ｐゴシック" charset="0"/>
        <a:cs typeface="ＭＳ Ｐゴシック" charset="0"/>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 uri="{2D200454-40CA-4A62-9FC3-DE9A4176ACB9}">
      <p15:notesGuideLst xmlns="" xmlns:p15="http://schemas.microsoft.com/office/powerpoint/2012/main">
        <p15:guide id="1" orient="horz" pos="2908">
          <p15:clr>
            <a:srgbClr val="A4A3A4"/>
          </p15:clr>
        </p15:guide>
        <p15:guide id="2" pos="218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80F9B"/>
    <a:srgbClr val="007B71"/>
    <a:srgbClr val="FFFF99"/>
    <a:srgbClr val="006F41"/>
    <a:srgbClr val="66A48B"/>
    <a:srgbClr val="EAEAEA"/>
    <a:srgbClr val="FFFF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66" autoAdjust="0"/>
    <p:restoredTop sz="94753"/>
  </p:normalViewPr>
  <p:slideViewPr>
    <p:cSldViewPr>
      <p:cViewPr>
        <p:scale>
          <a:sx n="76" d="100"/>
          <a:sy n="76" d="100"/>
        </p:scale>
        <p:origin x="-2008" y="-768"/>
      </p:cViewPr>
      <p:guideLst>
        <p:guide orient="horz" pos="1620"/>
        <p:guide pos="2880"/>
      </p:guideLst>
    </p:cSldViewPr>
  </p:slideViewPr>
  <p:notesTextViewPr>
    <p:cViewPr>
      <p:scale>
        <a:sx n="100" d="100"/>
        <a:sy n="100" d="100"/>
      </p:scale>
      <p:origin x="0" y="0"/>
    </p:cViewPr>
  </p:notesTextViewPr>
  <p:sorterViewPr>
    <p:cViewPr>
      <p:scale>
        <a:sx n="111" d="100"/>
        <a:sy n="111" d="100"/>
      </p:scale>
      <p:origin x="0" y="0"/>
    </p:cViewPr>
  </p:sorterViewPr>
  <p:notesViewPr>
    <p:cSldViewPr>
      <p:cViewPr varScale="1">
        <p:scale>
          <a:sx n="85" d="100"/>
          <a:sy n="85" d="100"/>
        </p:scale>
        <p:origin x="-1974" y="-84"/>
      </p:cViewPr>
      <p:guideLst>
        <p:guide orient="horz" pos="2908"/>
        <p:guide pos="218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63" Type="http://schemas.openxmlformats.org/officeDocument/2006/relationships/tableStyles" Target="tableStyles.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notesMaster" Target="notesMasters/notesMaster1.xml"/><Relationship Id="rId58" Type="http://schemas.openxmlformats.org/officeDocument/2006/relationships/handoutMaster" Target="handoutMasters/handoutMaster1.xml"/><Relationship Id="rId59" Type="http://schemas.openxmlformats.org/officeDocument/2006/relationships/printerSettings" Target="printerSettings/printerSettings1.bin"/><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60" Type="http://schemas.openxmlformats.org/officeDocument/2006/relationships/presProps" Target="presProps.xml"/><Relationship Id="rId61" Type="http://schemas.openxmlformats.org/officeDocument/2006/relationships/viewProps" Target="viewProps.xml"/><Relationship Id="rId62" Type="http://schemas.openxmlformats.org/officeDocument/2006/relationships/theme" Target="theme/theme1.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r>
              <a:rPr lang="en-US" dirty="0"/>
              <a:t>name of talk</a:t>
            </a:r>
          </a:p>
        </p:txBody>
      </p:sp>
      <p:sp>
        <p:nvSpPr>
          <p:cNvPr id="3075" name="Rectangle 3"/>
          <p:cNvSpPr>
            <a:spLocks noGrp="1" noChangeArrowheads="1"/>
          </p:cNvSpPr>
          <p:nvPr>
            <p:ph type="dt" sz="quarter" idx="1"/>
          </p:nvPr>
        </p:nvSpPr>
        <p:spPr bwMode="auto">
          <a:xfrm>
            <a:off x="39624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r>
              <a:rPr lang="en-US" dirty="0"/>
              <a:t>put the presentation date here </a:t>
            </a:r>
          </a:p>
        </p:txBody>
      </p:sp>
      <p:sp>
        <p:nvSpPr>
          <p:cNvPr id="3076" name="Rectangle 4"/>
          <p:cNvSpPr>
            <a:spLocks noGrp="1" noChangeArrowheads="1"/>
          </p:cNvSpPr>
          <p:nvPr>
            <p:ph type="ftr" sz="quarter" idx="2"/>
          </p:nvPr>
        </p:nvSpPr>
        <p:spPr bwMode="auto">
          <a:xfrm>
            <a:off x="0" y="87630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r>
              <a:rPr lang="en-US" dirty="0"/>
              <a:t>name of file</a:t>
            </a:r>
          </a:p>
        </p:txBody>
      </p:sp>
      <p:sp>
        <p:nvSpPr>
          <p:cNvPr id="3077" name="Rectangle 5"/>
          <p:cNvSpPr>
            <a:spLocks noGrp="1" noChangeArrowheads="1"/>
          </p:cNvSpPr>
          <p:nvPr>
            <p:ph type="sldNum" sz="quarter" idx="3"/>
          </p:nvPr>
        </p:nvSpPr>
        <p:spPr bwMode="auto">
          <a:xfrm>
            <a:off x="3962400" y="87630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E27752F-0C86-CE4D-8228-070D84AA07D3}" type="slidenum">
              <a:rPr lang="en-US"/>
              <a:pPr>
                <a:defRPr/>
              </a:pPr>
              <a:t>‹#›</a:t>
            </a:fld>
            <a:endParaRPr lang="en-US" dirty="0"/>
          </a:p>
        </p:txBody>
      </p:sp>
    </p:spTree>
    <p:extLst>
      <p:ext uri="{BB962C8B-B14F-4D97-AF65-F5344CB8AC3E}">
        <p14:creationId xmlns:p14="http://schemas.microsoft.com/office/powerpoint/2010/main" val="1623339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23925" y="4386263"/>
            <a:ext cx="5086350" cy="4154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91633" tIns="45012" rIns="91633" bIns="4501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p:cNvSpPr>
            <a:spLocks noGrp="1" noRot="1" noChangeAspect="1" noChangeArrowheads="1" noTextEdit="1"/>
          </p:cNvSpPr>
          <p:nvPr>
            <p:ph type="sldImg" idx="2"/>
          </p:nvPr>
        </p:nvSpPr>
        <p:spPr bwMode="auto">
          <a:xfrm>
            <a:off x="392113" y="692150"/>
            <a:ext cx="6153150" cy="3462338"/>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Tree>
    <p:extLst>
      <p:ext uri="{BB962C8B-B14F-4D97-AF65-F5344CB8AC3E}">
        <p14:creationId xmlns:p14="http://schemas.microsoft.com/office/powerpoint/2010/main" val="290717773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p:cNvSpPr>
          <p:nvPr>
            <p:ph type="sldImg"/>
          </p:nvPr>
        </p:nvSpPr>
        <p:spPr>
          <a:xfrm>
            <a:off x="392113" y="692150"/>
            <a:ext cx="6153150" cy="3462338"/>
          </a:xfrm>
          <a:solidFill>
            <a:srgbClr val="FFFFFF"/>
          </a:solidFill>
          <a:ln/>
          <a:extLst>
            <a:ext uri="{FAA26D3D-D897-4be2-8F04-BA451C77F1D7}">
              <ma14:placeholderFlag xmlns:ma14="http://schemas.microsoft.com/office/mac/drawingml/2011/main" val="1"/>
            </a:ext>
          </a:extLst>
        </p:spPr>
      </p:sp>
      <p:sp>
        <p:nvSpPr>
          <p:cNvPr id="75779" name="Rectangle 3"/>
          <p:cNvSpPr>
            <a:spLocks noGrp="1" noChangeArrowheads="1"/>
          </p:cNvSpPr>
          <p:nvPr>
            <p:ph type="body" idx="1"/>
          </p:nvPr>
        </p:nvSpPr>
        <p:spPr>
          <a:solidFill>
            <a:srgbClr val="FFFFFF"/>
          </a:solidFill>
          <a:ln>
            <a:solidFill>
              <a:srgbClr val="000000"/>
            </a:solidFill>
            <a:miter lim="800000"/>
            <a:headEnd/>
            <a:tailEnd/>
          </a:ln>
        </p:spPr>
        <p:txBody>
          <a:bodyPr lIns="91327" tIns="45664" rIns="91327" bIns="45664"/>
          <a:lstStyle/>
          <a:p>
            <a:pPr>
              <a:defRPr/>
            </a:pPr>
            <a:endParaRPr lang="en-US">
              <a:cs typeface="+mn-cs"/>
            </a:endParaRPr>
          </a:p>
        </p:txBody>
      </p:sp>
    </p:spTree>
    <p:extLst>
      <p:ext uri="{BB962C8B-B14F-4D97-AF65-F5344CB8AC3E}">
        <p14:creationId xmlns:p14="http://schemas.microsoft.com/office/powerpoint/2010/main" val="18265719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p:cNvSpPr>
          <p:nvPr>
            <p:ph type="sldImg"/>
          </p:nvPr>
        </p:nvSpPr>
        <p:spPr>
          <a:xfrm>
            <a:off x="392113" y="692150"/>
            <a:ext cx="6153150" cy="3462338"/>
          </a:xfrm>
          <a:solidFill>
            <a:srgbClr val="FFFFFF"/>
          </a:solidFill>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a:solidFill>
            <a:srgbClr val="FFFFFF"/>
          </a:solidFill>
          <a:ln>
            <a:solidFill>
              <a:srgbClr val="000000"/>
            </a:solidFill>
            <a:miter lim="800000"/>
            <a:headEnd/>
            <a:tailEnd/>
          </a:ln>
        </p:spPr>
        <p:txBody>
          <a:bodyPr lIns="91327" tIns="45664" rIns="91327" bIns="45664"/>
          <a:lstStyle/>
          <a:p>
            <a:pPr>
              <a:defRPr/>
            </a:pPr>
            <a:endParaRPr lang="en-US">
              <a:cs typeface="+mn-cs"/>
            </a:endParaRPr>
          </a:p>
        </p:txBody>
      </p:sp>
    </p:spTree>
    <p:extLst>
      <p:ext uri="{BB962C8B-B14F-4D97-AF65-F5344CB8AC3E}">
        <p14:creationId xmlns:p14="http://schemas.microsoft.com/office/powerpoint/2010/main" val="9156432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p:cNvSpPr>
          <p:nvPr>
            <p:ph type="sldImg"/>
          </p:nvPr>
        </p:nvSpPr>
        <p:spPr>
          <a:xfrm>
            <a:off x="392113" y="692150"/>
            <a:ext cx="6153150" cy="3462338"/>
          </a:xfrm>
          <a:solidFill>
            <a:srgbClr val="FFFFFF"/>
          </a:solidFill>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a:solidFill>
            <a:srgbClr val="FFFFFF"/>
          </a:solidFill>
          <a:ln>
            <a:solidFill>
              <a:srgbClr val="000000"/>
            </a:solidFill>
            <a:miter lim="800000"/>
            <a:headEnd/>
            <a:tailEnd/>
          </a:ln>
        </p:spPr>
        <p:txBody>
          <a:bodyPr lIns="91327" tIns="45664" rIns="91327" bIns="45664"/>
          <a:lstStyle/>
          <a:p>
            <a:pPr>
              <a:defRPr/>
            </a:pPr>
            <a:endParaRPr lang="en-US">
              <a:cs typeface="+mn-cs"/>
            </a:endParaRPr>
          </a:p>
        </p:txBody>
      </p:sp>
    </p:spTree>
    <p:extLst>
      <p:ext uri="{BB962C8B-B14F-4D97-AF65-F5344CB8AC3E}">
        <p14:creationId xmlns:p14="http://schemas.microsoft.com/office/powerpoint/2010/main" val="915643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p:cNvSpPr>
          <p:nvPr>
            <p:ph type="sldImg"/>
          </p:nvPr>
        </p:nvSpPr>
        <p:spPr>
          <a:xfrm>
            <a:off x="392113" y="692150"/>
            <a:ext cx="6153150" cy="3462338"/>
          </a:xfrm>
          <a:solidFill>
            <a:srgbClr val="FFFFFF"/>
          </a:solidFill>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a:solidFill>
            <a:srgbClr val="FFFFFF"/>
          </a:solidFill>
          <a:ln>
            <a:solidFill>
              <a:srgbClr val="000000"/>
            </a:solidFill>
            <a:miter lim="800000"/>
            <a:headEnd/>
            <a:tailEnd/>
          </a:ln>
        </p:spPr>
        <p:txBody>
          <a:bodyPr lIns="91327" tIns="45664" rIns="91327" bIns="45664"/>
          <a:lstStyle/>
          <a:p>
            <a:pPr>
              <a:defRPr/>
            </a:pPr>
            <a:endParaRPr lang="en-US">
              <a:cs typeface="+mn-cs"/>
            </a:endParaRPr>
          </a:p>
        </p:txBody>
      </p:sp>
    </p:spTree>
    <p:extLst>
      <p:ext uri="{BB962C8B-B14F-4D97-AF65-F5344CB8AC3E}">
        <p14:creationId xmlns:p14="http://schemas.microsoft.com/office/powerpoint/2010/main" val="9156432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p:cNvSpPr>
          <p:nvPr>
            <p:ph type="sldImg"/>
          </p:nvPr>
        </p:nvSpPr>
        <p:spPr>
          <a:xfrm>
            <a:off x="392113" y="692150"/>
            <a:ext cx="6153150" cy="3462338"/>
          </a:xfrm>
          <a:solidFill>
            <a:srgbClr val="FFFFFF"/>
          </a:solidFill>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a:solidFill>
            <a:srgbClr val="FFFFFF"/>
          </a:solidFill>
          <a:ln>
            <a:solidFill>
              <a:srgbClr val="000000"/>
            </a:solidFill>
            <a:miter lim="800000"/>
            <a:headEnd/>
            <a:tailEnd/>
          </a:ln>
        </p:spPr>
        <p:txBody>
          <a:bodyPr lIns="91327" tIns="45664" rIns="91327" bIns="45664"/>
          <a:lstStyle/>
          <a:p>
            <a:pPr>
              <a:defRPr/>
            </a:pPr>
            <a:endParaRPr lang="en-US">
              <a:cs typeface="+mn-cs"/>
            </a:endParaRPr>
          </a:p>
        </p:txBody>
      </p:sp>
    </p:spTree>
    <p:extLst>
      <p:ext uri="{BB962C8B-B14F-4D97-AF65-F5344CB8AC3E}">
        <p14:creationId xmlns:p14="http://schemas.microsoft.com/office/powerpoint/2010/main" val="915643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p:cNvSpPr>
          <p:nvPr>
            <p:ph type="sldImg"/>
          </p:nvPr>
        </p:nvSpPr>
        <p:spPr>
          <a:xfrm>
            <a:off x="392113" y="692150"/>
            <a:ext cx="6153150" cy="3462338"/>
          </a:xfrm>
          <a:solidFill>
            <a:srgbClr val="FFFFFF"/>
          </a:solidFill>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a:solidFill>
            <a:srgbClr val="FFFFFF"/>
          </a:solidFill>
          <a:ln>
            <a:solidFill>
              <a:srgbClr val="000000"/>
            </a:solidFill>
            <a:miter lim="800000"/>
            <a:headEnd/>
            <a:tailEnd/>
          </a:ln>
        </p:spPr>
        <p:txBody>
          <a:bodyPr lIns="91327" tIns="45664" rIns="91327" bIns="45664"/>
          <a:lstStyle/>
          <a:p>
            <a:pPr>
              <a:defRPr/>
            </a:pPr>
            <a:endParaRPr lang="en-US">
              <a:cs typeface="+mn-cs"/>
            </a:endParaRPr>
          </a:p>
        </p:txBody>
      </p:sp>
    </p:spTree>
    <p:extLst>
      <p:ext uri="{BB962C8B-B14F-4D97-AF65-F5344CB8AC3E}">
        <p14:creationId xmlns:p14="http://schemas.microsoft.com/office/powerpoint/2010/main" val="9156432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Rot="1" noChangeAspect="1" noChangeArrowheads="1"/>
          </p:cNvSpPr>
          <p:nvPr>
            <p:ph type="sldImg"/>
          </p:nvPr>
        </p:nvSpPr>
        <p:spPr>
          <a:xfrm>
            <a:off x="392113" y="692150"/>
            <a:ext cx="6153150" cy="3462338"/>
          </a:xfrm>
          <a:solidFill>
            <a:srgbClr val="FFFFFF"/>
          </a:solidFill>
          <a:ln/>
          <a:extLst>
            <a:ext uri="{FAA26D3D-D897-4be2-8F04-BA451C77F1D7}">
              <ma14:placeholderFlag xmlns:ma14="http://schemas.microsoft.com/office/mac/drawingml/2011/main" val="1"/>
            </a:ext>
          </a:extLst>
        </p:spPr>
      </p:sp>
      <p:sp>
        <p:nvSpPr>
          <p:cNvPr id="77827" name="Rectangle 3"/>
          <p:cNvSpPr>
            <a:spLocks noGrp="1" noChangeArrowheads="1"/>
          </p:cNvSpPr>
          <p:nvPr>
            <p:ph type="body" idx="1"/>
          </p:nvPr>
        </p:nvSpPr>
        <p:spPr>
          <a:solidFill>
            <a:srgbClr val="FFFFFF"/>
          </a:solidFill>
          <a:ln>
            <a:solidFill>
              <a:srgbClr val="000000"/>
            </a:solidFill>
            <a:miter lim="800000"/>
            <a:headEnd/>
            <a:tailEnd/>
          </a:ln>
        </p:spPr>
        <p:txBody>
          <a:bodyPr lIns="91327" tIns="45664" rIns="91327" bIns="45664"/>
          <a:lstStyle/>
          <a:p>
            <a:pPr>
              <a:defRPr/>
            </a:pPr>
            <a:endParaRPr lang="en-US">
              <a:cs typeface="+mn-cs"/>
            </a:endParaRPr>
          </a:p>
        </p:txBody>
      </p:sp>
    </p:spTree>
    <p:extLst>
      <p:ext uri="{BB962C8B-B14F-4D97-AF65-F5344CB8AC3E}">
        <p14:creationId xmlns:p14="http://schemas.microsoft.com/office/powerpoint/2010/main" val="9156432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7697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404814" y="4543426"/>
            <a:ext cx="19258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dirty="0">
                <a:solidFill>
                  <a:schemeClr val="bg1"/>
                </a:solidFill>
                <a:cs typeface="+mn-cs"/>
              </a:rPr>
              <a:t>U.S. Department of the Interior</a:t>
            </a:r>
          </a:p>
          <a:p>
            <a:pPr defTabSz="885825">
              <a:defRPr/>
            </a:pPr>
            <a:r>
              <a:rPr lang="en-US" sz="1000" dirty="0">
                <a:solidFill>
                  <a:schemeClr val="bg1"/>
                </a:solidFill>
                <a:cs typeface="+mn-cs"/>
              </a:rPr>
              <a:t>U.S. Geological Survey</a:t>
            </a:r>
          </a:p>
        </p:txBody>
      </p:sp>
      <p:sp>
        <p:nvSpPr>
          <p:cNvPr id="104450" name="Rectangle 2"/>
          <p:cNvSpPr>
            <a:spLocks noGrp="1" noChangeArrowheads="1"/>
          </p:cNvSpPr>
          <p:nvPr>
            <p:ph type="ctrTitle"/>
          </p:nvPr>
        </p:nvSpPr>
        <p:spPr>
          <a:xfrm>
            <a:off x="457201" y="1305333"/>
            <a:ext cx="8001001" cy="1675587"/>
          </a:xfrm>
        </p:spPr>
        <p:txBody>
          <a:bodyPr/>
          <a:lstStyle>
            <a:lvl1pPr>
              <a:defRPr sz="5400"/>
            </a:lvl1pPr>
          </a:lstStyle>
          <a:p>
            <a:pPr lvl="0"/>
            <a:r>
              <a:rPr lang="en-US" noProof="0"/>
              <a:t>Click to edit Master title style</a:t>
            </a:r>
          </a:p>
        </p:txBody>
      </p:sp>
      <p:sp>
        <p:nvSpPr>
          <p:cNvPr id="104451" name="Rectangle 3"/>
          <p:cNvSpPr>
            <a:spLocks noGrp="1" noChangeArrowheads="1"/>
          </p:cNvSpPr>
          <p:nvPr>
            <p:ph type="subTitle" idx="1"/>
          </p:nvPr>
        </p:nvSpPr>
        <p:spPr>
          <a:xfrm>
            <a:off x="450850" y="2914651"/>
            <a:ext cx="7321550" cy="643766"/>
          </a:xfrm>
        </p:spPr>
        <p:txBody>
          <a:bodyPr/>
          <a:lstStyle>
            <a:lvl1pPr marL="0" indent="0">
              <a:buFontTx/>
              <a:buNone/>
              <a:defRPr/>
            </a:lvl1pPr>
          </a:lstStyle>
          <a:p>
            <a:pPr lvl="0"/>
            <a:r>
              <a:rPr lang="en-US" noProof="0"/>
              <a:t>Click to edit Master subtitle style</a:t>
            </a:r>
          </a:p>
        </p:txBody>
      </p:sp>
    </p:spTree>
    <p:extLst>
      <p:ext uri="{BB962C8B-B14F-4D97-AF65-F5344CB8AC3E}">
        <p14:creationId xmlns:p14="http://schemas.microsoft.com/office/powerpoint/2010/main" val="808347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1318630" y="1258492"/>
            <a:ext cx="7368171" cy="256429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00193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2607" y="391716"/>
            <a:ext cx="2670988" cy="277058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14" y="391716"/>
            <a:ext cx="5829288" cy="27705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498317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404814" y="4543426"/>
            <a:ext cx="1925808" cy="397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lIns="88900" tIns="44450" rIns="88900" bIns="44450">
            <a:spAutoFit/>
          </a:bodyPr>
          <a:lstStyle/>
          <a:p>
            <a:pPr defTabSz="885825">
              <a:defRPr/>
            </a:pPr>
            <a:r>
              <a:rPr lang="en-US" sz="1000" dirty="0">
                <a:solidFill>
                  <a:schemeClr val="bg1"/>
                </a:solidFill>
                <a:cs typeface="+mn-cs"/>
              </a:rPr>
              <a:t>U.S. Department of the Interior</a:t>
            </a:r>
          </a:p>
          <a:p>
            <a:pPr defTabSz="885825">
              <a:defRPr/>
            </a:pPr>
            <a:r>
              <a:rPr lang="en-US" sz="1000" dirty="0">
                <a:solidFill>
                  <a:schemeClr val="bg1"/>
                </a:solidFill>
                <a:cs typeface="+mn-cs"/>
              </a:rPr>
              <a:t>U.S. Geological Survey</a:t>
            </a:r>
          </a:p>
        </p:txBody>
      </p:sp>
      <p:sp>
        <p:nvSpPr>
          <p:cNvPr id="104450" name="Rectangle 2"/>
          <p:cNvSpPr>
            <a:spLocks noGrp="1" noChangeArrowheads="1"/>
          </p:cNvSpPr>
          <p:nvPr>
            <p:ph type="ctrTitle"/>
          </p:nvPr>
        </p:nvSpPr>
        <p:spPr>
          <a:xfrm>
            <a:off x="457201" y="1305333"/>
            <a:ext cx="8001001" cy="1675587"/>
          </a:xfrm>
          <a:prstGeom prst="rect">
            <a:avLst/>
          </a:prstGeom>
        </p:spPr>
        <p:txBody>
          <a:bodyPr/>
          <a:lstStyle>
            <a:lvl1pPr>
              <a:defRPr sz="5400"/>
            </a:lvl1pPr>
          </a:lstStyle>
          <a:p>
            <a:pPr lvl="0"/>
            <a:r>
              <a:rPr lang="en-US" noProof="0"/>
              <a:t>Click to edit Master title style</a:t>
            </a:r>
          </a:p>
        </p:txBody>
      </p:sp>
      <p:sp>
        <p:nvSpPr>
          <p:cNvPr id="104451" name="Rectangle 3"/>
          <p:cNvSpPr>
            <a:spLocks noGrp="1" noChangeArrowheads="1"/>
          </p:cNvSpPr>
          <p:nvPr>
            <p:ph type="subTitle" idx="1"/>
          </p:nvPr>
        </p:nvSpPr>
        <p:spPr>
          <a:xfrm>
            <a:off x="450850" y="2914651"/>
            <a:ext cx="7321550" cy="643766"/>
          </a:xfrm>
          <a:prstGeom prst="rect">
            <a:avLst/>
          </a:prstGeom>
        </p:spPr>
        <p:txBody>
          <a:bodyPr/>
          <a:lstStyle>
            <a:lvl1pPr marL="0" indent="0">
              <a:buFontTx/>
              <a:buNone/>
              <a:defRPr/>
            </a:lvl1pPr>
          </a:lstStyle>
          <a:p>
            <a:pPr lvl="0"/>
            <a:r>
              <a:rPr lang="en-US" noProof="0"/>
              <a:t>Click to edit Master subtitle style</a:t>
            </a:r>
          </a:p>
        </p:txBody>
      </p:sp>
    </p:spTree>
    <p:extLst>
      <p:ext uri="{BB962C8B-B14F-4D97-AF65-F5344CB8AC3E}">
        <p14:creationId xmlns:p14="http://schemas.microsoft.com/office/powerpoint/2010/main" val="1782041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2" y="294443"/>
            <a:ext cx="8226425" cy="738664"/>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258492"/>
            <a:ext cx="8229600" cy="256429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274884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7"/>
            <a:ext cx="7772400" cy="1264449"/>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7631"/>
            <a:ext cx="7772400" cy="397545"/>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8720227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2" y="294443"/>
            <a:ext cx="8226425" cy="738664"/>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1" y="1258491"/>
            <a:ext cx="4038601" cy="24288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58491"/>
            <a:ext cx="4038601" cy="242887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58453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65272"/>
            <a:ext cx="8229600" cy="738664"/>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802725"/>
            <a:ext cx="4040188" cy="82843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7"/>
            <a:ext cx="4040188" cy="212109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802725"/>
            <a:ext cx="4041774" cy="82843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7"/>
            <a:ext cx="4041774" cy="2121093"/>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637418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2" y="294443"/>
            <a:ext cx="8226425" cy="738664"/>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958036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76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399217"/>
            <a:ext cx="3008313" cy="67710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2" y="204789"/>
            <a:ext cx="5111749" cy="2773580"/>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052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141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258888"/>
            <a:ext cx="8229600" cy="256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65461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40783"/>
            <a:ext cx="5486400" cy="384721"/>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2"/>
            <a:ext cx="5486400" cy="582211"/>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025503"/>
            <a:ext cx="5486400" cy="30521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940669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2" y="294443"/>
            <a:ext cx="8226425" cy="738664"/>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318629" y="1258492"/>
            <a:ext cx="7368171" cy="256429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288731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22607" y="391716"/>
            <a:ext cx="2670988" cy="2770584"/>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47713" y="391716"/>
            <a:ext cx="5829289" cy="2770584"/>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78938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399" y="206375"/>
            <a:ext cx="2057401" cy="4387850"/>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1" cy="4387850"/>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4"/>
            <a:ext cx="2133600" cy="274637"/>
          </a:xfrm>
          <a:prstGeom prst="rect">
            <a:avLst/>
          </a:prstGeom>
        </p:spPr>
        <p:txBody>
          <a:bodyPr/>
          <a:lstStyle>
            <a:lvl1pPr>
              <a:defRPr/>
            </a:lvl1pPr>
          </a:lstStyle>
          <a:p>
            <a:pPr>
              <a:defRPr/>
            </a:pPr>
            <a:endParaRPr lang="en-US" dirty="0"/>
          </a:p>
        </p:txBody>
      </p:sp>
      <p:sp>
        <p:nvSpPr>
          <p:cNvPr id="5" name="Footer Placeholder 4"/>
          <p:cNvSpPr>
            <a:spLocks noGrp="1"/>
          </p:cNvSpPr>
          <p:nvPr>
            <p:ph type="ftr" sz="quarter" idx="11"/>
          </p:nvPr>
        </p:nvSpPr>
        <p:spPr>
          <a:xfrm>
            <a:off x="3124202" y="4767264"/>
            <a:ext cx="2895600" cy="274637"/>
          </a:xfrm>
          <a:prstGeom prst="rect">
            <a:avLst/>
          </a:prstGeom>
        </p:spPr>
        <p:txBody>
          <a:bodyPr/>
          <a:lstStyle>
            <a:lvl1pPr>
              <a:defRPr/>
            </a:lvl1pPr>
          </a:lstStyle>
          <a:p>
            <a:pPr>
              <a:defRPr/>
            </a:pPr>
            <a:endParaRPr lang="en-US" dirty="0"/>
          </a:p>
        </p:txBody>
      </p:sp>
      <p:sp>
        <p:nvSpPr>
          <p:cNvPr id="6" name="Slide Number Placeholder 5"/>
          <p:cNvSpPr>
            <a:spLocks noGrp="1"/>
          </p:cNvSpPr>
          <p:nvPr>
            <p:ph type="sldNum" sz="quarter" idx="12"/>
          </p:nvPr>
        </p:nvSpPr>
        <p:spPr>
          <a:xfrm>
            <a:off x="6553200" y="4767264"/>
            <a:ext cx="2133600" cy="274637"/>
          </a:xfrm>
          <a:prstGeom prst="rect">
            <a:avLst/>
          </a:prstGeom>
        </p:spPr>
        <p:txBody>
          <a:bodyPr/>
          <a:lstStyle>
            <a:lvl1pPr>
              <a:defRPr/>
            </a:lvl1pPr>
          </a:lstStyle>
          <a:p>
            <a:pPr>
              <a:defRPr/>
            </a:pPr>
            <a:fld id="{93F44A4D-0C09-1343-8AAD-AB7C1EF3994A}" type="slidenum">
              <a:rPr lang="en-US"/>
              <a:pPr>
                <a:defRPr/>
              </a:pPr>
              <a:t>‹#›</a:t>
            </a:fld>
            <a:endParaRPr lang="en-US" dirty="0"/>
          </a:p>
        </p:txBody>
      </p:sp>
    </p:spTree>
    <p:extLst>
      <p:ext uri="{BB962C8B-B14F-4D97-AF65-F5344CB8AC3E}">
        <p14:creationId xmlns:p14="http://schemas.microsoft.com/office/powerpoint/2010/main" val="2746161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3305177"/>
            <a:ext cx="7772400" cy="1264449"/>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7631"/>
            <a:ext cx="7772400" cy="39754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120433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258491"/>
            <a:ext cx="4038601" cy="24288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58491"/>
            <a:ext cx="4038601" cy="242887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2277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65273"/>
            <a:ext cx="8229600" cy="738664"/>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802725"/>
            <a:ext cx="4040188" cy="8284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7"/>
            <a:ext cx="4040188" cy="21210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802725"/>
            <a:ext cx="4041774" cy="82843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7"/>
            <a:ext cx="4041774" cy="212109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5538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103726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9396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399217"/>
            <a:ext cx="3008313" cy="67710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2" y="204788"/>
            <a:ext cx="5111749" cy="277358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2" y="1076327"/>
            <a:ext cx="3008313" cy="305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9891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40783"/>
            <a:ext cx="5486400" cy="38472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2"/>
            <a:ext cx="5486400" cy="58221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4025503"/>
            <a:ext cx="5486400" cy="3052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0125820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1.png"/><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theme" Target="../theme/theme3.xml"/><Relationship Id="rId3"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399"/>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94245"/>
            <a:ext cx="822642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720" tIns="44450" rIns="45720" bIns="44450" numCol="1" anchor="ctr" anchorCtr="0" compatLnSpc="1">
            <a:prstTxWarp prst="textNoShape">
              <a:avLst/>
            </a:prstTxWarp>
            <a:spAutoFit/>
          </a:bodyPr>
          <a:lstStyle/>
          <a:p>
            <a:pPr lvl="0"/>
            <a:r>
              <a:rPr lang="en-US"/>
              <a:t>Click to edit Master </a:t>
            </a:r>
          </a:p>
        </p:txBody>
      </p:sp>
      <p:sp>
        <p:nvSpPr>
          <p:cNvPr id="1027" name="Rectangle 3"/>
          <p:cNvSpPr>
            <a:spLocks noGrp="1" noChangeArrowheads="1"/>
          </p:cNvSpPr>
          <p:nvPr>
            <p:ph type="body" idx="1"/>
          </p:nvPr>
        </p:nvSpPr>
        <p:spPr bwMode="auto">
          <a:xfrm>
            <a:off x="457200" y="1258888"/>
            <a:ext cx="8229600" cy="25642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ma14="http://schemas.microsoft.com/office/mac/drawingml/2011/main" val="1"/>
            </a:ext>
          </a:extLst>
        </p:spPr>
        <p:txBody>
          <a:bodyPr vert="horz" wrap="square" lIns="45720" tIns="44450" rIns="45720" bIns="44450" numCol="1" anchor="t" anchorCtr="0" compatLnSpc="1">
            <a:prstTxWarp prst="textNoShape">
              <a:avLst/>
            </a:prstTxWarp>
            <a:spAutoFit/>
          </a:body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14"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380999" y="455295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1"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l" rtl="0" eaLnBrk="0" fontAlgn="base" hangingPunct="0">
        <a:lnSpc>
          <a:spcPct val="95000"/>
        </a:lnSpc>
        <a:spcBef>
          <a:spcPct val="0"/>
        </a:spcBef>
        <a:spcAft>
          <a:spcPct val="0"/>
        </a:spcAft>
        <a:defRPr sz="4400" b="1">
          <a:solidFill>
            <a:srgbClr val="FFFF00"/>
          </a:solidFill>
          <a:latin typeface="+mj-lt"/>
          <a:ea typeface="+mj-ea"/>
          <a:cs typeface="ＭＳ Ｐゴシック" charset="0"/>
        </a:defRPr>
      </a:lvl1pPr>
      <a:lvl2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2pPr>
      <a:lvl3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3pPr>
      <a:lvl4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4pPr>
      <a:lvl5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5pPr>
      <a:lvl6pPr marL="4572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6pPr>
      <a:lvl7pPr marL="9144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7pPr>
      <a:lvl8pPr marL="13716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8pPr>
      <a:lvl9pPr marL="18288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AFD00"/>
        </a:buClr>
        <a:buSzPct val="125000"/>
        <a:buChar char="•"/>
        <a:defRPr sz="36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AFD00"/>
        </a:buClr>
        <a:buSzPct val="125000"/>
        <a:buChar char="•"/>
        <a:defRPr sz="3200" b="1">
          <a:solidFill>
            <a:schemeClr val="bg1"/>
          </a:solidFill>
          <a:latin typeface="+mn-lt"/>
          <a:ea typeface="+mn-ea"/>
        </a:defRPr>
      </a:lvl2pPr>
      <a:lvl3pPr marL="1143000" indent="-228600" algn="l" rtl="0" eaLnBrk="0" fontAlgn="base" hangingPunct="0">
        <a:spcBef>
          <a:spcPct val="20000"/>
        </a:spcBef>
        <a:spcAft>
          <a:spcPct val="0"/>
        </a:spcAft>
        <a:buClr>
          <a:srgbClr val="FAFD00"/>
        </a:buClr>
        <a:buSzPct val="125000"/>
        <a:buChar char="•"/>
        <a:defRPr sz="2800" b="1">
          <a:solidFill>
            <a:schemeClr val="bg1"/>
          </a:solidFill>
          <a:latin typeface="+mn-lt"/>
          <a:ea typeface="+mn-ea"/>
        </a:defRPr>
      </a:lvl3pPr>
      <a:lvl4pPr marL="1600200" indent="-228600" algn="l" rtl="0" eaLnBrk="0" fontAlgn="base" hangingPunct="0">
        <a:spcBef>
          <a:spcPct val="20000"/>
        </a:spcBef>
        <a:spcAft>
          <a:spcPct val="0"/>
        </a:spcAft>
        <a:buClr>
          <a:srgbClr val="FAFD00"/>
        </a:buClr>
        <a:buSzPct val="125000"/>
        <a:buChar char="•"/>
        <a:defRPr sz="2400" b="1">
          <a:solidFill>
            <a:schemeClr val="bg1"/>
          </a:solidFill>
          <a:latin typeface="+mn-lt"/>
          <a:ea typeface="+mn-ea"/>
        </a:defRPr>
      </a:lvl4pPr>
      <a:lvl5pPr marL="20574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5pPr>
      <a:lvl6pPr marL="25146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6pPr>
      <a:lvl7pPr marL="29718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7pPr>
      <a:lvl8pPr marL="34290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8pPr>
      <a:lvl9pPr marL="38862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074"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1904999" y="60960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057399" y="62484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209799" y="64008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362199" y="65532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514599" y="67056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666999" y="68580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5" descr="Image of small USGS Identifier"/>
          <p:cNvPicPr>
            <a:picLocks noChangeAspect="1" noChangeArrowheads="1"/>
          </p:cNvPicPr>
          <p:nvPr userDrawn="1"/>
        </p:nvPicPr>
        <p:blipFill>
          <a:blip r:embed="rId13">
            <a:lum bright="-100000"/>
            <a:extLst>
              <a:ext uri="{28A0092B-C50C-407E-A947-70E740481C1C}">
                <a14:useLocalDpi xmlns:a14="http://schemas.microsoft.com/office/drawing/2010/main" val="0"/>
              </a:ext>
            </a:extLst>
          </a:blip>
          <a:srcRect/>
          <a:stretch>
            <a:fillRect/>
          </a:stretch>
        </p:blipFill>
        <p:spPr bwMode="auto">
          <a:xfrm>
            <a:off x="2819399" y="70104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2"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hf hdr="0" ftr="0" dt="0"/>
  <p:txStyles>
    <p:titleStyle>
      <a:lvl1pPr algn="l" rtl="0" eaLnBrk="0" fontAlgn="base" hangingPunct="0">
        <a:lnSpc>
          <a:spcPct val="95000"/>
        </a:lnSpc>
        <a:spcBef>
          <a:spcPct val="0"/>
        </a:spcBef>
        <a:spcAft>
          <a:spcPct val="0"/>
        </a:spcAft>
        <a:defRPr sz="4400" b="1">
          <a:solidFill>
            <a:srgbClr val="FFFF00"/>
          </a:solidFill>
          <a:latin typeface="+mj-lt"/>
          <a:ea typeface="+mj-ea"/>
          <a:cs typeface="ＭＳ Ｐゴシック" charset="0"/>
        </a:defRPr>
      </a:lvl1pPr>
      <a:lvl2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2pPr>
      <a:lvl3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3pPr>
      <a:lvl4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4pPr>
      <a:lvl5pPr algn="l" rtl="0" eaLnBrk="0" fontAlgn="base" hangingPunct="0">
        <a:lnSpc>
          <a:spcPct val="95000"/>
        </a:lnSpc>
        <a:spcBef>
          <a:spcPct val="0"/>
        </a:spcBef>
        <a:spcAft>
          <a:spcPct val="0"/>
        </a:spcAft>
        <a:defRPr sz="4400" b="1">
          <a:solidFill>
            <a:srgbClr val="FFFF00"/>
          </a:solidFill>
          <a:latin typeface="Arial" charset="0"/>
          <a:ea typeface="ＭＳ Ｐゴシック" charset="0"/>
          <a:cs typeface="ＭＳ Ｐゴシック" charset="0"/>
        </a:defRPr>
      </a:lvl5pPr>
      <a:lvl6pPr marL="4572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6pPr>
      <a:lvl7pPr marL="9144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7pPr>
      <a:lvl8pPr marL="13716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8pPr>
      <a:lvl9pPr marL="1828800" algn="l" rtl="0" eaLnBrk="0" fontAlgn="base" hangingPunct="0">
        <a:lnSpc>
          <a:spcPct val="95000"/>
        </a:lnSpc>
        <a:spcBef>
          <a:spcPct val="0"/>
        </a:spcBef>
        <a:spcAft>
          <a:spcPct val="0"/>
        </a:spcAft>
        <a:defRPr sz="4400" b="1">
          <a:solidFill>
            <a:srgbClr val="FFFF00"/>
          </a:solidFill>
          <a:latin typeface="Arial" charset="0"/>
          <a:ea typeface="ＭＳ Ｐゴシック" charset="0"/>
        </a:defRPr>
      </a:lvl9pPr>
    </p:titleStyle>
    <p:bodyStyle>
      <a:lvl1pPr marL="342900" indent="-342900" algn="l" rtl="0" eaLnBrk="0" fontAlgn="base" hangingPunct="0">
        <a:spcBef>
          <a:spcPct val="20000"/>
        </a:spcBef>
        <a:spcAft>
          <a:spcPct val="0"/>
        </a:spcAft>
        <a:buClr>
          <a:srgbClr val="FAFD00"/>
        </a:buClr>
        <a:buSzPct val="125000"/>
        <a:buChar char="•"/>
        <a:defRPr sz="3600" b="1">
          <a:solidFill>
            <a:schemeClr val="bg1"/>
          </a:solidFill>
          <a:latin typeface="+mn-lt"/>
          <a:ea typeface="+mn-ea"/>
          <a:cs typeface="ＭＳ Ｐゴシック" charset="0"/>
        </a:defRPr>
      </a:lvl1pPr>
      <a:lvl2pPr marL="742950" indent="-285750" algn="l" rtl="0" eaLnBrk="0" fontAlgn="base" hangingPunct="0">
        <a:spcBef>
          <a:spcPct val="20000"/>
        </a:spcBef>
        <a:spcAft>
          <a:spcPct val="0"/>
        </a:spcAft>
        <a:buClr>
          <a:srgbClr val="FAFD00"/>
        </a:buClr>
        <a:buSzPct val="125000"/>
        <a:buChar char="•"/>
        <a:defRPr sz="3200" b="1">
          <a:solidFill>
            <a:schemeClr val="bg1"/>
          </a:solidFill>
          <a:latin typeface="+mn-lt"/>
          <a:ea typeface="+mn-ea"/>
        </a:defRPr>
      </a:lvl2pPr>
      <a:lvl3pPr marL="1143000" indent="-228600" algn="l" rtl="0" eaLnBrk="0" fontAlgn="base" hangingPunct="0">
        <a:spcBef>
          <a:spcPct val="20000"/>
        </a:spcBef>
        <a:spcAft>
          <a:spcPct val="0"/>
        </a:spcAft>
        <a:buClr>
          <a:srgbClr val="FAFD00"/>
        </a:buClr>
        <a:buSzPct val="125000"/>
        <a:buChar char="•"/>
        <a:defRPr sz="2800" b="1">
          <a:solidFill>
            <a:schemeClr val="bg1"/>
          </a:solidFill>
          <a:latin typeface="+mn-lt"/>
          <a:ea typeface="+mn-ea"/>
        </a:defRPr>
      </a:lvl3pPr>
      <a:lvl4pPr marL="1600200" indent="-228600" algn="l" rtl="0" eaLnBrk="0" fontAlgn="base" hangingPunct="0">
        <a:spcBef>
          <a:spcPct val="20000"/>
        </a:spcBef>
        <a:spcAft>
          <a:spcPct val="0"/>
        </a:spcAft>
        <a:buClr>
          <a:srgbClr val="FAFD00"/>
        </a:buClr>
        <a:buSzPct val="125000"/>
        <a:buChar char="•"/>
        <a:defRPr sz="2400" b="1">
          <a:solidFill>
            <a:schemeClr val="bg1"/>
          </a:solidFill>
          <a:latin typeface="+mn-lt"/>
          <a:ea typeface="+mn-ea"/>
        </a:defRPr>
      </a:lvl4pPr>
      <a:lvl5pPr marL="20574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5pPr>
      <a:lvl6pPr marL="25146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6pPr>
      <a:lvl7pPr marL="29718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7pPr>
      <a:lvl8pPr marL="34290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8pPr>
      <a:lvl9pPr marL="3886200" indent="-228600" algn="l" rtl="0" eaLnBrk="0" fontAlgn="base" hangingPunct="0">
        <a:spcBef>
          <a:spcPct val="20000"/>
        </a:spcBef>
        <a:spcAft>
          <a:spcPct val="0"/>
        </a:spcAft>
        <a:buClr>
          <a:srgbClr val="FAFD00"/>
        </a:buClr>
        <a:buSzPct val="125000"/>
        <a:buChar char="•"/>
        <a:defRPr sz="2000" b="1">
          <a:solidFill>
            <a:schemeClr val="bg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5122" name="Picture 5" descr="Image of small USGS Identifier"/>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1904999" y="60960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Image of small USGS Identifier"/>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2057399" y="62484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5" descr="Image of small USGS Identifier"/>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2209799" y="640080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5" name="Picture 6" descr="Image of small USGS Identifier"/>
          <p:cNvPicPr>
            <a:picLocks noChangeAspect="1" noChangeArrowheads="1"/>
          </p:cNvPicPr>
          <p:nvPr userDrawn="1"/>
        </p:nvPicPr>
        <p:blipFill>
          <a:blip r:embed="rId3">
            <a:lum bright="-100000"/>
            <a:extLst>
              <a:ext uri="{28A0092B-C50C-407E-A947-70E740481C1C}">
                <a14:useLocalDpi xmlns:a14="http://schemas.microsoft.com/office/drawing/2010/main" val="0"/>
              </a:ext>
            </a:extLst>
          </a:blip>
          <a:srcRect/>
          <a:stretch>
            <a:fillRect/>
          </a:stretch>
        </p:blipFill>
        <p:spPr bwMode="auto">
          <a:xfrm>
            <a:off x="380999" y="4552950"/>
            <a:ext cx="1143001"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3" r:id="rId1"/>
  </p:sldLayoutIdLst>
  <p:hf hdr="0" ftr="0" dt="0"/>
  <p:txStyles>
    <p:titleStyle>
      <a:lvl1pPr algn="ctr" defTabSz="457200" rtl="0" fontAlgn="base">
        <a:spcBef>
          <a:spcPct val="0"/>
        </a:spcBef>
        <a:spcAft>
          <a:spcPct val="0"/>
        </a:spcAft>
        <a:defRPr sz="4400" kern="1200">
          <a:solidFill>
            <a:schemeClr val="tx1"/>
          </a:solidFill>
          <a:latin typeface="+mj-lt"/>
          <a:ea typeface="ＭＳ Ｐゴシック" charset="0"/>
          <a:cs typeface="ＭＳ Ｐゴシック" charset="0"/>
        </a:defRPr>
      </a:lvl1pPr>
      <a:lvl2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2pPr>
      <a:lvl3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3pPr>
      <a:lvl4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4pPr>
      <a:lvl5pPr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charset="0"/>
          <a:cs typeface="ＭＳ Ｐゴシック" charset="0"/>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8.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4" Type="http://schemas.openxmlformats.org/officeDocument/2006/relationships/image" Target="../media/image21.png"/><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2.e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8.xml.rels><?xml version="1.0" encoding="UTF-8" standalone="yes"?>
<Relationships xmlns="http://schemas.openxmlformats.org/package/2006/relationships"><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8.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9.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2.png"/><Relationship Id="rId3" Type="http://schemas.openxmlformats.org/officeDocument/2006/relationships/image" Target="../media/image33.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4.png"/><Relationship Id="rId3" Type="http://schemas.openxmlformats.org/officeDocument/2006/relationships/image" Target="../media/image3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6.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6" name="Rectangle 1038"/>
          <p:cNvSpPr>
            <a:spLocks noGrp="1" noChangeArrowheads="1"/>
          </p:cNvSpPr>
          <p:nvPr>
            <p:ph type="ctrTitle"/>
          </p:nvPr>
        </p:nvSpPr>
        <p:spPr>
          <a:xfrm>
            <a:off x="381000" y="1340137"/>
            <a:ext cx="8077202" cy="1264449"/>
          </a:xfrm>
        </p:spPr>
        <p:txBody>
          <a:bodyPr/>
          <a:lstStyle/>
          <a:p>
            <a:pPr>
              <a:defRPr/>
            </a:pPr>
            <a:r>
              <a:rPr lang="en-US" sz="4000" dirty="0">
                <a:cs typeface="+mj-cs"/>
              </a:rPr>
              <a:t>EGRET enhancements in 2018:</a:t>
            </a:r>
            <a:br>
              <a:rPr lang="en-US" sz="4000" dirty="0">
                <a:cs typeface="+mj-cs"/>
              </a:rPr>
            </a:br>
            <a:r>
              <a:rPr lang="en-US" sz="4000" dirty="0">
                <a:cs typeface="+mj-cs"/>
              </a:rPr>
              <a:t>EGRET </a:t>
            </a:r>
            <a:r>
              <a:rPr lang="en-US" sz="4000" dirty="0" smtClean="0">
                <a:cs typeface="+mj-cs"/>
              </a:rPr>
              <a:t>3.0.2 </a:t>
            </a:r>
            <a:r>
              <a:rPr lang="en-US" sz="4000" dirty="0">
                <a:cs typeface="+mj-cs"/>
              </a:rPr>
              <a:t>and </a:t>
            </a:r>
            <a:r>
              <a:rPr lang="en-US" sz="4000" dirty="0" err="1">
                <a:cs typeface="+mj-cs"/>
              </a:rPr>
              <a:t>EGRETci</a:t>
            </a:r>
            <a:r>
              <a:rPr lang="en-US" sz="4000" dirty="0">
                <a:cs typeface="+mj-cs"/>
              </a:rPr>
              <a:t> </a:t>
            </a:r>
            <a:r>
              <a:rPr lang="en-US" sz="4000" dirty="0" smtClean="0">
                <a:cs typeface="+mj-cs"/>
              </a:rPr>
              <a:t>2.0.3</a:t>
            </a:r>
            <a:endParaRPr lang="en-US" sz="4000" dirty="0">
              <a:cs typeface="+mj-cs"/>
            </a:endParaRPr>
          </a:p>
        </p:txBody>
      </p:sp>
      <p:sp>
        <p:nvSpPr>
          <p:cNvPr id="74755" name="Rectangle 1027"/>
          <p:cNvSpPr>
            <a:spLocks noGrp="1" noChangeArrowheads="1"/>
          </p:cNvSpPr>
          <p:nvPr>
            <p:ph type="subTitle" idx="1"/>
          </p:nvPr>
        </p:nvSpPr>
        <p:spPr>
          <a:xfrm>
            <a:off x="381000" y="3105150"/>
            <a:ext cx="8077200" cy="1345497"/>
          </a:xfrm>
        </p:spPr>
        <p:txBody>
          <a:bodyPr lIns="90488" rIns="90488"/>
          <a:lstStyle/>
          <a:p>
            <a:pPr>
              <a:defRPr/>
            </a:pPr>
            <a:r>
              <a:rPr lang="en-US" sz="2400" dirty="0">
                <a:cs typeface="+mn-cs"/>
              </a:rPr>
              <a:t>Robert M. Hirsch</a:t>
            </a:r>
          </a:p>
          <a:p>
            <a:pPr>
              <a:defRPr/>
            </a:pPr>
            <a:r>
              <a:rPr lang="en-US" sz="2400" dirty="0">
                <a:cs typeface="+mn-cs"/>
              </a:rPr>
              <a:t>Research Hydrologist Emeritus</a:t>
            </a:r>
          </a:p>
          <a:p>
            <a:pPr>
              <a:defRPr/>
            </a:pPr>
            <a:r>
              <a:rPr lang="en-US" sz="2400" dirty="0" smtClean="0">
                <a:cs typeface="+mn-cs"/>
              </a:rPr>
              <a:t>March 27, 2019</a:t>
            </a:r>
            <a:endParaRPr lang="en-US" sz="2400" dirty="0">
              <a:cs typeface="+mn-cs"/>
            </a:endParaRPr>
          </a:p>
        </p:txBody>
      </p:sp>
      <p:pic>
        <p:nvPicPr>
          <p:cNvPr id="8195" name="Picture 15" descr="Image of large USGS Identifier"/>
          <p:cNvPicPr>
            <a:picLocks noChangeAspect="1" noChangeArrowheads="1"/>
          </p:cNvPicPr>
          <p:nvPr/>
        </p:nvPicPr>
        <p:blipFill>
          <a:blip r:embed="rId3">
            <a:lum bright="100000"/>
            <a:extLst>
              <a:ext uri="{28A0092B-C50C-407E-A947-70E740481C1C}">
                <a14:useLocalDpi xmlns:a14="http://schemas.microsoft.com/office/drawing/2010/main" val="0"/>
              </a:ext>
            </a:extLst>
          </a:blip>
          <a:srcRect/>
          <a:stretch>
            <a:fillRect/>
          </a:stretch>
        </p:blipFill>
        <p:spPr bwMode="auto">
          <a:xfrm>
            <a:off x="533399" y="285750"/>
            <a:ext cx="2057401"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overrideClrMapping bg1="lt1" tx1="dk1" bg2="lt2" tx2="dk2" accent1="accent1" accent2="accent2" accent3="accent3" accent4="accent4" accent5="accent5" accent6="accent6" hlink="hlink" folHlink="folHlink"/>
  </p:clrMapOvr>
  <p:transition xmlns:p14="http://schemas.microsoft.com/office/powerpoint/2010/main"/>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3155223"/>
          </a:xfrm>
        </p:spPr>
        <p:txBody>
          <a:bodyPr/>
          <a:lstStyle/>
          <a:p>
            <a:pPr>
              <a:spcBef>
                <a:spcPts val="1872"/>
              </a:spcBef>
            </a:pPr>
            <a:r>
              <a:rPr lang="en-US" sz="2800" dirty="0"/>
              <a:t>We can do that process 365 times to get the change specific to each day of the year.</a:t>
            </a:r>
          </a:p>
          <a:p>
            <a:pPr>
              <a:spcBef>
                <a:spcPts val="1872"/>
              </a:spcBef>
            </a:pPr>
            <a:r>
              <a:rPr lang="en-US" sz="2800" dirty="0"/>
              <a:t>We could sum these 365 change values to get an integrated measure of change between the years.</a:t>
            </a:r>
          </a:p>
          <a:p>
            <a:pPr>
              <a:spcBef>
                <a:spcPts val="1872"/>
              </a:spcBef>
            </a:pPr>
            <a:r>
              <a:rPr lang="en-US" sz="2800" dirty="0"/>
              <a:t>We could also repeat it for flux, changing the curves to be E[Flux] = f(Q) * Q</a:t>
            </a:r>
          </a:p>
        </p:txBody>
      </p:sp>
    </p:spTree>
    <p:extLst>
      <p:ext uri="{BB962C8B-B14F-4D97-AF65-F5344CB8AC3E}">
        <p14:creationId xmlns:p14="http://schemas.microsoft.com/office/powerpoint/2010/main" val="11995854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op Nitrate Smooth w vert.png"/>
          <p:cNvPicPr>
            <a:picLocks noChangeAspect="1"/>
          </p:cNvPicPr>
          <p:nvPr/>
        </p:nvPicPr>
        <p:blipFill rotWithShape="1">
          <a:blip r:embed="rId3">
            <a:extLst>
              <a:ext uri="{28A0092B-C50C-407E-A947-70E740481C1C}">
                <a14:useLocalDpi xmlns:a14="http://schemas.microsoft.com/office/drawing/2010/main" val="0"/>
              </a:ext>
            </a:extLst>
          </a:blip>
          <a:srcRect l="4825" t="17475" r="3272"/>
          <a:stretch/>
        </p:blipFill>
        <p:spPr>
          <a:xfrm>
            <a:off x="1711065" y="925154"/>
            <a:ext cx="7449346" cy="4244636"/>
          </a:xfrm>
          <a:prstGeom prst="rect">
            <a:avLst/>
          </a:prstGeom>
        </p:spPr>
      </p:pic>
      <p:sp>
        <p:nvSpPr>
          <p:cNvPr id="3" name="TextBox 2"/>
          <p:cNvSpPr txBox="1"/>
          <p:nvPr/>
        </p:nvSpPr>
        <p:spPr>
          <a:xfrm>
            <a:off x="76200" y="396"/>
            <a:ext cx="8610600" cy="1015663"/>
          </a:xfrm>
          <a:prstGeom prst="rect">
            <a:avLst/>
          </a:prstGeom>
          <a:noFill/>
        </p:spPr>
        <p:txBody>
          <a:bodyPr wrap="square" rtlCol="0">
            <a:spAutoFit/>
          </a:bodyPr>
          <a:lstStyle/>
          <a:p>
            <a:r>
              <a:rPr lang="en-US" sz="2000" dirty="0">
                <a:solidFill>
                  <a:srgbClr val="FFFF00"/>
                </a:solidFill>
              </a:rPr>
              <a:t>Continuing the thought experiment: what if the early years of the record had discharges around 20 to 30 m</a:t>
            </a:r>
            <a:r>
              <a:rPr lang="en-US" sz="2000" baseline="30000" dirty="0">
                <a:solidFill>
                  <a:srgbClr val="FFFF00"/>
                </a:solidFill>
              </a:rPr>
              <a:t>3</a:t>
            </a:r>
            <a:r>
              <a:rPr lang="en-US" sz="2000" dirty="0">
                <a:solidFill>
                  <a:srgbClr val="FFFF00"/>
                </a:solidFill>
              </a:rPr>
              <a:t>/s and the later part were all around 2 to 3 m</a:t>
            </a:r>
            <a:r>
              <a:rPr lang="en-US" sz="2000" baseline="30000" dirty="0">
                <a:solidFill>
                  <a:srgbClr val="FFFF00"/>
                </a:solidFill>
              </a:rPr>
              <a:t>3</a:t>
            </a:r>
            <a:r>
              <a:rPr lang="en-US" sz="2000" dirty="0">
                <a:solidFill>
                  <a:srgbClr val="FFFF00"/>
                </a:solidFill>
              </a:rPr>
              <a:t>/s </a:t>
            </a:r>
          </a:p>
        </p:txBody>
      </p:sp>
      <p:cxnSp>
        <p:nvCxnSpPr>
          <p:cNvPr id="6" name="Straight Connector 5"/>
          <p:cNvCxnSpPr/>
          <p:nvPr/>
        </p:nvCxnSpPr>
        <p:spPr bwMode="auto">
          <a:xfrm>
            <a:off x="2743200" y="1581150"/>
            <a:ext cx="6172200" cy="0"/>
          </a:xfrm>
          <a:prstGeom prst="line">
            <a:avLst/>
          </a:prstGeom>
          <a:solidFill>
            <a:schemeClr val="accent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Connector 7"/>
          <p:cNvCxnSpPr/>
          <p:nvPr/>
        </p:nvCxnSpPr>
        <p:spPr bwMode="auto">
          <a:xfrm>
            <a:off x="2743200" y="2571750"/>
            <a:ext cx="61722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flipV="1">
            <a:off x="8153400" y="1581150"/>
            <a:ext cx="0" cy="99060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TextBox 6"/>
          <p:cNvSpPr txBox="1"/>
          <p:nvPr/>
        </p:nvSpPr>
        <p:spPr>
          <a:xfrm flipH="1">
            <a:off x="0" y="1352550"/>
            <a:ext cx="1676400" cy="1323439"/>
          </a:xfrm>
          <a:prstGeom prst="rect">
            <a:avLst/>
          </a:prstGeom>
          <a:noFill/>
        </p:spPr>
        <p:txBody>
          <a:bodyPr wrap="square" rtlCol="0">
            <a:spAutoFit/>
          </a:bodyPr>
          <a:lstStyle/>
          <a:p>
            <a:r>
              <a:rPr lang="en-US" sz="1600" dirty="0">
                <a:solidFill>
                  <a:srgbClr val="FFFF00"/>
                </a:solidFill>
              </a:rPr>
              <a:t>The change in flow-normalized concentration would be much bigger </a:t>
            </a:r>
          </a:p>
        </p:txBody>
      </p:sp>
      <p:sp>
        <p:nvSpPr>
          <p:cNvPr id="4" name="TextBox 3"/>
          <p:cNvSpPr txBox="1"/>
          <p:nvPr/>
        </p:nvSpPr>
        <p:spPr>
          <a:xfrm>
            <a:off x="6248400" y="4248150"/>
            <a:ext cx="1553731" cy="400110"/>
          </a:xfrm>
          <a:prstGeom prst="rect">
            <a:avLst/>
          </a:prstGeom>
          <a:noFill/>
        </p:spPr>
        <p:txBody>
          <a:bodyPr wrap="none" rtlCol="0">
            <a:spAutoFit/>
          </a:bodyPr>
          <a:lstStyle/>
          <a:p>
            <a:r>
              <a:rPr lang="en-US" sz="2000" b="1" dirty="0"/>
              <a:t>Early years</a:t>
            </a:r>
          </a:p>
        </p:txBody>
      </p:sp>
      <p:cxnSp>
        <p:nvCxnSpPr>
          <p:cNvPr id="9" name="Straight Connector 8"/>
          <p:cNvCxnSpPr/>
          <p:nvPr/>
        </p:nvCxnSpPr>
        <p:spPr bwMode="auto">
          <a:xfrm>
            <a:off x="6705600" y="4019550"/>
            <a:ext cx="457200" cy="0"/>
          </a:xfrm>
          <a:prstGeom prst="line">
            <a:avLst/>
          </a:prstGeom>
          <a:solidFill>
            <a:schemeClr val="accent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0" name="Rectangle 9"/>
          <p:cNvSpPr/>
          <p:nvPr/>
        </p:nvSpPr>
        <p:spPr>
          <a:xfrm>
            <a:off x="3048000" y="4248150"/>
            <a:ext cx="1553480" cy="400110"/>
          </a:xfrm>
          <a:prstGeom prst="rect">
            <a:avLst/>
          </a:prstGeom>
        </p:spPr>
        <p:txBody>
          <a:bodyPr wrap="none">
            <a:spAutoFit/>
          </a:bodyPr>
          <a:lstStyle/>
          <a:p>
            <a:r>
              <a:rPr lang="en-US" sz="2000" b="1" dirty="0">
                <a:solidFill>
                  <a:srgbClr val="FF0000"/>
                </a:solidFill>
              </a:rPr>
              <a:t>Later years</a:t>
            </a:r>
          </a:p>
        </p:txBody>
      </p:sp>
      <p:cxnSp>
        <p:nvCxnSpPr>
          <p:cNvPr id="13" name="Straight Connector 12"/>
          <p:cNvCxnSpPr/>
          <p:nvPr/>
        </p:nvCxnSpPr>
        <p:spPr bwMode="auto">
          <a:xfrm>
            <a:off x="3581400" y="4019550"/>
            <a:ext cx="457200" cy="0"/>
          </a:xfrm>
          <a:prstGeom prst="line">
            <a:avLst/>
          </a:prstGeom>
          <a:solidFill>
            <a:schemeClr val="accent1"/>
          </a:solidFill>
          <a:ln w="5715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114661377"/>
      </p:ext>
    </p:extLst>
  </p:cSld>
  <p:clrMapOvr>
    <a:overrideClrMapping bg1="lt1" tx1="dk1" bg2="lt2" tx2="dk2" accent1="accent1" accent2="accent2" accent3="accent3" accent4="accent4" accent5="accent5" accent6="accent6" hlink="hlink" folHlink="folHlink"/>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979" y="57150"/>
            <a:ext cx="8991600" cy="4343240"/>
          </a:xfrm>
        </p:spPr>
        <p:txBody>
          <a:bodyPr/>
          <a:lstStyle/>
          <a:p>
            <a:pPr>
              <a:spcBef>
                <a:spcPts val="2064"/>
              </a:spcBef>
            </a:pPr>
            <a:r>
              <a:rPr lang="en-US" dirty="0"/>
              <a:t>This is absurdly extreme case, but we know that flow distributions do change</a:t>
            </a:r>
          </a:p>
          <a:p>
            <a:pPr>
              <a:spcBef>
                <a:spcPts val="2064"/>
              </a:spcBef>
            </a:pPr>
            <a:r>
              <a:rPr lang="en-US" dirty="0"/>
              <a:t>We want to use a sample of flows for any given day, that we think are representative of the flow distribution around that year.</a:t>
            </a:r>
          </a:p>
          <a:p>
            <a:pPr marL="0" indent="0">
              <a:buNone/>
            </a:pPr>
            <a:endParaRPr lang="en-US" dirty="0"/>
          </a:p>
        </p:txBody>
      </p:sp>
    </p:spTree>
    <p:extLst>
      <p:ext uri="{BB962C8B-B14F-4D97-AF65-F5344CB8AC3E}">
        <p14:creationId xmlns:p14="http://schemas.microsoft.com/office/powerpoint/2010/main" val="376502694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8579" y="209550"/>
            <a:ext cx="8991600" cy="1197764"/>
          </a:xfrm>
        </p:spPr>
        <p:txBody>
          <a:bodyPr numCol="1"/>
          <a:lstStyle/>
          <a:p>
            <a:pPr marL="0" indent="0">
              <a:spcBef>
                <a:spcPts val="1368"/>
              </a:spcBef>
              <a:buNone/>
            </a:pPr>
            <a:r>
              <a:rPr lang="en-US" sz="2400" dirty="0"/>
              <a:t>The set of discharges used in this averaging process (which we call flow-normalization) at the beginning of our period of record no longer seem reasonable toward the end, why?</a:t>
            </a:r>
          </a:p>
        </p:txBody>
      </p:sp>
      <p:sp>
        <p:nvSpPr>
          <p:cNvPr id="4" name="TextBox 3"/>
          <p:cNvSpPr txBox="1"/>
          <p:nvPr/>
        </p:nvSpPr>
        <p:spPr>
          <a:xfrm>
            <a:off x="1752600" y="1885950"/>
            <a:ext cx="7162800" cy="2708434"/>
          </a:xfrm>
          <a:prstGeom prst="rect">
            <a:avLst/>
          </a:prstGeom>
          <a:noFill/>
        </p:spPr>
        <p:txBody>
          <a:bodyPr wrap="square" numCol="2" rtlCol="0">
            <a:spAutoFit/>
          </a:bodyPr>
          <a:lstStyle/>
          <a:p>
            <a:pPr marL="171450" indent="-171450">
              <a:spcBef>
                <a:spcPts val="1200"/>
              </a:spcBef>
              <a:buFont typeface="Arial"/>
              <a:buChar char="•"/>
            </a:pPr>
            <a:r>
              <a:rPr lang="en-US" sz="2800" b="1" dirty="0">
                <a:solidFill>
                  <a:srgbClr val="FFFF00"/>
                </a:solidFill>
              </a:rPr>
              <a:t>Tile drains</a:t>
            </a:r>
          </a:p>
          <a:p>
            <a:pPr marL="171450" indent="-171450">
              <a:spcBef>
                <a:spcPts val="1200"/>
              </a:spcBef>
              <a:buFont typeface="Arial"/>
              <a:buChar char="•"/>
            </a:pPr>
            <a:r>
              <a:rPr lang="en-US" sz="2800" b="1" dirty="0">
                <a:solidFill>
                  <a:srgbClr val="FFFF00"/>
                </a:solidFill>
              </a:rPr>
              <a:t>Groundwater depletion</a:t>
            </a:r>
          </a:p>
          <a:p>
            <a:pPr marL="171450" indent="-171450">
              <a:spcBef>
                <a:spcPts val="1200"/>
              </a:spcBef>
              <a:buFont typeface="Arial"/>
              <a:buChar char="•"/>
            </a:pPr>
            <a:r>
              <a:rPr lang="en-US" sz="2800" b="1" dirty="0">
                <a:solidFill>
                  <a:srgbClr val="FFFF00"/>
                </a:solidFill>
              </a:rPr>
              <a:t>More intense precipitation</a:t>
            </a:r>
          </a:p>
          <a:p>
            <a:pPr marL="171450" indent="-171450">
              <a:spcBef>
                <a:spcPts val="1200"/>
              </a:spcBef>
              <a:buFont typeface="Arial"/>
              <a:buChar char="•"/>
            </a:pPr>
            <a:r>
              <a:rPr lang="en-US" sz="2800" b="1" dirty="0" err="1">
                <a:solidFill>
                  <a:srgbClr val="FFFF00"/>
                </a:solidFill>
              </a:rPr>
              <a:t>Interbasin</a:t>
            </a:r>
            <a:r>
              <a:rPr lang="en-US" sz="2800" b="1" dirty="0">
                <a:solidFill>
                  <a:srgbClr val="FFFF00"/>
                </a:solidFill>
              </a:rPr>
              <a:t> transfers</a:t>
            </a:r>
          </a:p>
          <a:p>
            <a:pPr marL="171450" indent="-171450">
              <a:spcBef>
                <a:spcPts val="1200"/>
              </a:spcBef>
              <a:buFont typeface="Arial"/>
              <a:buChar char="•"/>
            </a:pPr>
            <a:r>
              <a:rPr lang="en-US" sz="2800" b="1" dirty="0">
                <a:solidFill>
                  <a:srgbClr val="FFFF00"/>
                </a:solidFill>
              </a:rPr>
              <a:t>A new dam</a:t>
            </a:r>
          </a:p>
          <a:p>
            <a:pPr marL="171450" indent="-171450">
              <a:spcBef>
                <a:spcPts val="1200"/>
              </a:spcBef>
              <a:buFont typeface="Arial"/>
              <a:buChar char="•"/>
            </a:pPr>
            <a:r>
              <a:rPr lang="en-US" sz="2800" b="1" dirty="0">
                <a:solidFill>
                  <a:srgbClr val="FFFF00"/>
                </a:solidFill>
              </a:rPr>
              <a:t>A dam removed</a:t>
            </a:r>
          </a:p>
          <a:p>
            <a:pPr marL="171450" indent="-171450">
              <a:spcBef>
                <a:spcPts val="1200"/>
              </a:spcBef>
              <a:buFont typeface="Arial"/>
              <a:buChar char="•"/>
            </a:pPr>
            <a:r>
              <a:rPr lang="en-US" sz="2800" b="1" dirty="0">
                <a:solidFill>
                  <a:srgbClr val="FFFF00"/>
                </a:solidFill>
              </a:rPr>
              <a:t>???</a:t>
            </a:r>
          </a:p>
          <a:p>
            <a:pPr marL="171450" indent="-171450">
              <a:spcBef>
                <a:spcPts val="1200"/>
              </a:spcBef>
              <a:buFont typeface="Arial"/>
              <a:buChar char="•"/>
            </a:pPr>
            <a:endParaRPr lang="en-US" sz="1800" dirty="0"/>
          </a:p>
        </p:txBody>
      </p:sp>
    </p:spTree>
    <p:extLst>
      <p:ext uri="{BB962C8B-B14F-4D97-AF65-F5344CB8AC3E}">
        <p14:creationId xmlns:p14="http://schemas.microsoft.com/office/powerpoint/2010/main" val="273598703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9673"/>
          </a:xfrm>
        </p:spPr>
        <p:txBody>
          <a:bodyPr/>
          <a:lstStyle/>
          <a:p>
            <a:r>
              <a:rPr lang="en-US" sz="4000" dirty="0"/>
              <a:t>What is our alternative?</a:t>
            </a:r>
          </a:p>
        </p:txBody>
      </p:sp>
      <p:sp>
        <p:nvSpPr>
          <p:cNvPr id="3" name="Content Placeholder 2"/>
          <p:cNvSpPr>
            <a:spLocks noGrp="1"/>
          </p:cNvSpPr>
          <p:nvPr>
            <p:ph idx="1"/>
          </p:nvPr>
        </p:nvSpPr>
        <p:spPr>
          <a:xfrm>
            <a:off x="177671" y="742950"/>
            <a:ext cx="8991600" cy="4053930"/>
          </a:xfrm>
        </p:spPr>
        <p:txBody>
          <a:bodyPr/>
          <a:lstStyle/>
          <a:p>
            <a:pPr>
              <a:spcBef>
                <a:spcPts val="2064"/>
              </a:spcBef>
            </a:pPr>
            <a:r>
              <a:rPr lang="en-US" dirty="0"/>
              <a:t>“Generalized Flow Normalization”</a:t>
            </a:r>
          </a:p>
          <a:p>
            <a:pPr>
              <a:spcBef>
                <a:spcPts val="2064"/>
              </a:spcBef>
            </a:pPr>
            <a:r>
              <a:rPr lang="en-US" dirty="0"/>
              <a:t>It is contrasted with “Stationary Flow Normalization” which is what we have all been using</a:t>
            </a:r>
          </a:p>
          <a:p>
            <a:pPr>
              <a:spcBef>
                <a:spcPts val="2064"/>
              </a:spcBef>
            </a:pPr>
            <a:r>
              <a:rPr lang="en-US" dirty="0"/>
              <a:t>Now in EGRET 3.0 (and </a:t>
            </a:r>
            <a:r>
              <a:rPr lang="en-US" dirty="0" err="1"/>
              <a:t>EGRETci</a:t>
            </a:r>
            <a:r>
              <a:rPr lang="en-US" dirty="0"/>
              <a:t> 2.0)</a:t>
            </a:r>
          </a:p>
          <a:p>
            <a:endParaRPr lang="en-US" dirty="0"/>
          </a:p>
        </p:txBody>
      </p:sp>
    </p:spTree>
    <p:extLst>
      <p:ext uri="{BB962C8B-B14F-4D97-AF65-F5344CB8AC3E}">
        <p14:creationId xmlns:p14="http://schemas.microsoft.com/office/powerpoint/2010/main" val="12531557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3350"/>
            <a:ext cx="9144000" cy="502702"/>
          </a:xfrm>
        </p:spPr>
        <p:txBody>
          <a:bodyPr/>
          <a:lstStyle/>
          <a:p>
            <a:r>
              <a:rPr lang="en-US" sz="2800" dirty="0"/>
              <a:t>Three ways of characterizing the Q </a:t>
            </a:r>
            <a:r>
              <a:rPr lang="en-US" sz="2800" dirty="0" err="1"/>
              <a:t>nonstationarity</a:t>
            </a:r>
            <a:endParaRPr lang="en-US" sz="2800" dirty="0"/>
          </a:p>
        </p:txBody>
      </p:sp>
      <p:sp>
        <p:nvSpPr>
          <p:cNvPr id="3" name="Content Placeholder 2"/>
          <p:cNvSpPr>
            <a:spLocks noGrp="1"/>
          </p:cNvSpPr>
          <p:nvPr>
            <p:ph idx="1"/>
          </p:nvPr>
        </p:nvSpPr>
        <p:spPr>
          <a:xfrm>
            <a:off x="152400" y="971550"/>
            <a:ext cx="8991600" cy="2127249"/>
          </a:xfrm>
        </p:spPr>
        <p:txBody>
          <a:bodyPr/>
          <a:lstStyle/>
          <a:p>
            <a:pPr>
              <a:spcBef>
                <a:spcPts val="1464"/>
              </a:spcBef>
            </a:pPr>
            <a:r>
              <a:rPr lang="en-US" dirty="0"/>
              <a:t>A “</a:t>
            </a:r>
            <a:r>
              <a:rPr lang="en-US" dirty="0" err="1"/>
              <a:t>flowBreak</a:t>
            </a:r>
            <a:r>
              <a:rPr lang="en-US" dirty="0"/>
              <a:t>” (an abrupt change)</a:t>
            </a:r>
          </a:p>
          <a:p>
            <a:pPr>
              <a:spcBef>
                <a:spcPts val="1464"/>
              </a:spcBef>
            </a:pPr>
            <a:r>
              <a:rPr lang="en-US" dirty="0"/>
              <a:t>“</a:t>
            </a:r>
            <a:r>
              <a:rPr lang="en-US" dirty="0" err="1"/>
              <a:t>windowSide</a:t>
            </a:r>
            <a:r>
              <a:rPr lang="en-US" dirty="0"/>
              <a:t>”  (moving window for Q)</a:t>
            </a:r>
          </a:p>
          <a:p>
            <a:pPr>
              <a:spcBef>
                <a:spcPts val="1464"/>
              </a:spcBef>
            </a:pPr>
            <a:r>
              <a:rPr lang="en-US" dirty="0"/>
              <a:t>Combination of the two</a:t>
            </a:r>
          </a:p>
        </p:txBody>
      </p:sp>
      <p:sp>
        <p:nvSpPr>
          <p:cNvPr id="4" name="TextBox 3"/>
          <p:cNvSpPr txBox="1"/>
          <p:nvPr/>
        </p:nvSpPr>
        <p:spPr>
          <a:xfrm>
            <a:off x="685800" y="3257550"/>
            <a:ext cx="7924800" cy="830997"/>
          </a:xfrm>
          <a:prstGeom prst="rect">
            <a:avLst/>
          </a:prstGeom>
          <a:noFill/>
        </p:spPr>
        <p:txBody>
          <a:bodyPr wrap="square" rtlCol="0">
            <a:spAutoFit/>
          </a:bodyPr>
          <a:lstStyle/>
          <a:p>
            <a:r>
              <a:rPr lang="en-US" sz="2400" b="1" dirty="0">
                <a:solidFill>
                  <a:srgbClr val="FFFF00"/>
                </a:solidFill>
              </a:rPr>
              <a:t>With </a:t>
            </a:r>
            <a:r>
              <a:rPr lang="en-US" sz="2400" b="1" dirty="0" err="1">
                <a:solidFill>
                  <a:srgbClr val="FFFF00"/>
                </a:solidFill>
              </a:rPr>
              <a:t>windowSide</a:t>
            </a:r>
            <a:r>
              <a:rPr lang="en-US" sz="2400" b="1" dirty="0">
                <a:solidFill>
                  <a:srgbClr val="FFFF00"/>
                </a:solidFill>
              </a:rPr>
              <a:t> = 9, we are using a 19-year window of discharge values to represent the distribution of Q </a:t>
            </a:r>
          </a:p>
        </p:txBody>
      </p:sp>
    </p:spTree>
    <p:extLst>
      <p:ext uri="{BB962C8B-B14F-4D97-AF65-F5344CB8AC3E}">
        <p14:creationId xmlns:p14="http://schemas.microsoft.com/office/powerpoint/2010/main" val="363147972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79673"/>
          </a:xfrm>
        </p:spPr>
        <p:txBody>
          <a:bodyPr/>
          <a:lstStyle/>
          <a:p>
            <a:r>
              <a:rPr lang="en-US" sz="4000" dirty="0"/>
              <a:t>Three modes for running it?</a:t>
            </a:r>
          </a:p>
        </p:txBody>
      </p:sp>
      <p:sp>
        <p:nvSpPr>
          <p:cNvPr id="3" name="Content Placeholder 2"/>
          <p:cNvSpPr>
            <a:spLocks noGrp="1"/>
          </p:cNvSpPr>
          <p:nvPr>
            <p:ph idx="1"/>
          </p:nvPr>
        </p:nvSpPr>
        <p:spPr>
          <a:xfrm>
            <a:off x="177671" y="742950"/>
            <a:ext cx="8991600" cy="3235245"/>
          </a:xfrm>
        </p:spPr>
        <p:txBody>
          <a:bodyPr/>
          <a:lstStyle/>
          <a:p>
            <a:pPr>
              <a:spcBef>
                <a:spcPts val="1464"/>
              </a:spcBef>
            </a:pPr>
            <a:r>
              <a:rPr lang="en-US" dirty="0" err="1"/>
              <a:t>runPairs</a:t>
            </a:r>
            <a:r>
              <a:rPr lang="en-US" dirty="0"/>
              <a:t> (compares any two years)</a:t>
            </a:r>
          </a:p>
          <a:p>
            <a:pPr>
              <a:spcBef>
                <a:spcPts val="1464"/>
              </a:spcBef>
            </a:pPr>
            <a:r>
              <a:rPr lang="en-US" dirty="0" err="1"/>
              <a:t>runSeries</a:t>
            </a:r>
            <a:r>
              <a:rPr lang="en-US" dirty="0"/>
              <a:t> (computes a complete record)</a:t>
            </a:r>
          </a:p>
          <a:p>
            <a:pPr>
              <a:spcBef>
                <a:spcPts val="1464"/>
              </a:spcBef>
            </a:pPr>
            <a:r>
              <a:rPr lang="en-US" dirty="0" err="1"/>
              <a:t>runGroups</a:t>
            </a:r>
            <a:r>
              <a:rPr lang="en-US" dirty="0"/>
              <a:t> (compares two groups of consecutive years)</a:t>
            </a:r>
          </a:p>
        </p:txBody>
      </p:sp>
    </p:spTree>
    <p:extLst>
      <p:ext uri="{BB962C8B-B14F-4D97-AF65-F5344CB8AC3E}">
        <p14:creationId xmlns:p14="http://schemas.microsoft.com/office/powerpoint/2010/main" val="42756042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29" y="18272"/>
            <a:ext cx="9090349" cy="1631216"/>
          </a:xfrm>
          <a:prstGeom prst="rect">
            <a:avLst/>
          </a:prstGeom>
          <a:noFill/>
        </p:spPr>
        <p:txBody>
          <a:bodyPr wrap="none" rtlCol="0">
            <a:spAutoFit/>
          </a:bodyPr>
          <a:lstStyle/>
          <a:p>
            <a:pPr algn="ctr"/>
            <a:r>
              <a:rPr lang="en-US" sz="2000" b="1" dirty="0">
                <a:solidFill>
                  <a:srgbClr val="FFFF00"/>
                </a:solidFill>
              </a:rPr>
              <a:t>Back to the thought experiment: </a:t>
            </a:r>
          </a:p>
          <a:p>
            <a:pPr algn="ctr"/>
            <a:r>
              <a:rPr lang="en-US" sz="2000" b="1" dirty="0">
                <a:solidFill>
                  <a:srgbClr val="FFFF00"/>
                </a:solidFill>
              </a:rPr>
              <a:t>What set of April 1 data to use for 1987 versus 2017, with </a:t>
            </a:r>
            <a:r>
              <a:rPr lang="en-US" sz="2000" b="1" dirty="0" err="1">
                <a:solidFill>
                  <a:srgbClr val="FFFF00"/>
                </a:solidFill>
              </a:rPr>
              <a:t>windowSide</a:t>
            </a:r>
            <a:r>
              <a:rPr lang="en-US" sz="2000" b="1" dirty="0">
                <a:solidFill>
                  <a:srgbClr val="FFFF00"/>
                </a:solidFill>
              </a:rPr>
              <a:t> = 9</a:t>
            </a:r>
          </a:p>
          <a:p>
            <a:pPr algn="ctr"/>
            <a:endParaRPr lang="en-US" sz="1200" dirty="0"/>
          </a:p>
          <a:p>
            <a:pPr algn="ctr"/>
            <a:r>
              <a:rPr lang="en-US" sz="2400" b="1" dirty="0"/>
              <a:t>For 1987 use the years 1978, 1979, </a:t>
            </a:r>
            <a:r>
              <a:rPr lang="is-IS" sz="2400" b="1" dirty="0"/>
              <a:t>…, 1996</a:t>
            </a:r>
          </a:p>
          <a:p>
            <a:pPr algn="ctr"/>
            <a:r>
              <a:rPr lang="is-IS" sz="2400" b="1" dirty="0">
                <a:solidFill>
                  <a:srgbClr val="FF0000"/>
                </a:solidFill>
              </a:rPr>
              <a:t>For 2017 use the years 1999, 2000, ...., 2017</a:t>
            </a:r>
            <a:endParaRPr lang="en-US" sz="2400" b="1" dirty="0">
              <a:solidFill>
                <a:srgbClr val="FF0000"/>
              </a:solidFill>
            </a:endParaRPr>
          </a:p>
        </p:txBody>
      </p:sp>
      <p:pic>
        <p:nvPicPr>
          <p:cNvPr id="3" name="Picture 2"/>
          <p:cNvPicPr>
            <a:picLocks noChangeAspect="1"/>
          </p:cNvPicPr>
          <p:nvPr/>
        </p:nvPicPr>
        <p:blipFill rotWithShape="1">
          <a:blip r:embed="rId3"/>
          <a:srcRect l="4860" t="1776" r="12607" b="2486"/>
          <a:stretch/>
        </p:blipFill>
        <p:spPr>
          <a:xfrm>
            <a:off x="1981200" y="1664525"/>
            <a:ext cx="4892352" cy="3473798"/>
          </a:xfrm>
          <a:prstGeom prst="rect">
            <a:avLst/>
          </a:prstGeom>
        </p:spPr>
      </p:pic>
      <p:cxnSp>
        <p:nvCxnSpPr>
          <p:cNvPr id="5" name="Straight Arrow Connector 4"/>
          <p:cNvCxnSpPr/>
          <p:nvPr/>
        </p:nvCxnSpPr>
        <p:spPr bwMode="auto">
          <a:xfrm>
            <a:off x="4572000" y="3409950"/>
            <a:ext cx="0" cy="457200"/>
          </a:xfrm>
          <a:prstGeom prst="straightConnector1">
            <a:avLst/>
          </a:prstGeom>
          <a:solidFill>
            <a:schemeClr val="accent1"/>
          </a:solidFill>
          <a:ln w="12700" cap="flat" cmpd="sng" algn="ctr">
            <a:solidFill>
              <a:schemeClr val="tx1"/>
            </a:solidFill>
            <a:prstDash val="solid"/>
            <a:round/>
            <a:headEnd type="arrow"/>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TextBox 8"/>
          <p:cNvSpPr txBox="1"/>
          <p:nvPr/>
        </p:nvSpPr>
        <p:spPr>
          <a:xfrm>
            <a:off x="4953000" y="3333750"/>
            <a:ext cx="1583411" cy="646331"/>
          </a:xfrm>
          <a:prstGeom prst="rect">
            <a:avLst/>
          </a:prstGeom>
          <a:noFill/>
        </p:spPr>
        <p:txBody>
          <a:bodyPr wrap="none" rtlCol="0">
            <a:spAutoFit/>
          </a:bodyPr>
          <a:lstStyle/>
          <a:p>
            <a:r>
              <a:rPr lang="en-US" sz="1800" dirty="0"/>
              <a:t>a 50% drop </a:t>
            </a:r>
          </a:p>
          <a:p>
            <a:r>
              <a:rPr lang="en-US" sz="1800" dirty="0"/>
              <a:t>at the median</a:t>
            </a:r>
          </a:p>
        </p:txBody>
      </p:sp>
    </p:spTree>
    <p:extLst>
      <p:ext uri="{BB962C8B-B14F-4D97-AF65-F5344CB8AC3E}">
        <p14:creationId xmlns:p14="http://schemas.microsoft.com/office/powerpoint/2010/main" val="1749659650"/>
      </p:ext>
    </p:extLst>
  </p:cSld>
  <p:clrMapOvr>
    <a:overrideClrMapping bg1="lt1" tx1="dk1" bg2="lt2" tx2="dk2" accent1="accent1" accent2="accent2" accent3="accent3" accent4="accent4" accent5="accent5" accent6="accent6" hlink="hlink" folHlink="folHlink"/>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try it </a:t>
            </a:r>
          </a:p>
        </p:txBody>
      </p:sp>
      <p:sp>
        <p:nvSpPr>
          <p:cNvPr id="4" name="Rectangle 3"/>
          <p:cNvSpPr/>
          <p:nvPr/>
        </p:nvSpPr>
        <p:spPr>
          <a:xfrm>
            <a:off x="144581" y="1047750"/>
            <a:ext cx="8991600" cy="400110"/>
          </a:xfrm>
          <a:prstGeom prst="rect">
            <a:avLst/>
          </a:prstGeom>
        </p:spPr>
        <p:txBody>
          <a:bodyPr wrap="square">
            <a:spAutoFit/>
          </a:bodyPr>
          <a:lstStyle/>
          <a:p>
            <a:r>
              <a:rPr lang="en-US" sz="2000" dirty="0" err="1">
                <a:solidFill>
                  <a:schemeClr val="bg1"/>
                </a:solidFill>
              </a:rPr>
              <a:t>pairsOut</a:t>
            </a:r>
            <a:r>
              <a:rPr lang="en-US" sz="2000" dirty="0">
                <a:solidFill>
                  <a:schemeClr val="bg1"/>
                </a:solidFill>
              </a:rPr>
              <a:t> &lt;- </a:t>
            </a:r>
            <a:r>
              <a:rPr lang="en-US" sz="2000" dirty="0" err="1">
                <a:solidFill>
                  <a:schemeClr val="bg1"/>
                </a:solidFill>
              </a:rPr>
              <a:t>runPairs</a:t>
            </a:r>
            <a:r>
              <a:rPr lang="en-US" sz="2000" dirty="0">
                <a:solidFill>
                  <a:schemeClr val="bg1"/>
                </a:solidFill>
              </a:rPr>
              <a:t>(</a:t>
            </a:r>
            <a:r>
              <a:rPr lang="en-US" sz="2000" dirty="0" err="1">
                <a:solidFill>
                  <a:schemeClr val="bg1"/>
                </a:solidFill>
              </a:rPr>
              <a:t>eList</a:t>
            </a:r>
            <a:r>
              <a:rPr lang="en-US" sz="2000" dirty="0">
                <a:solidFill>
                  <a:schemeClr val="bg1"/>
                </a:solidFill>
              </a:rPr>
              <a:t>, 1987, 2017, </a:t>
            </a:r>
            <a:r>
              <a:rPr lang="en-US" sz="2000" dirty="0" err="1">
                <a:solidFill>
                  <a:schemeClr val="bg1"/>
                </a:solidFill>
              </a:rPr>
              <a:t>windowSide</a:t>
            </a:r>
            <a:r>
              <a:rPr lang="en-US" sz="2000" dirty="0">
                <a:solidFill>
                  <a:schemeClr val="bg1"/>
                </a:solidFill>
              </a:rPr>
              <a:t> = 9, </a:t>
            </a:r>
            <a:r>
              <a:rPr lang="en-US" sz="2000" dirty="0" err="1">
                <a:solidFill>
                  <a:schemeClr val="bg1"/>
                </a:solidFill>
              </a:rPr>
              <a:t>oldSurface</a:t>
            </a:r>
            <a:r>
              <a:rPr lang="en-US" sz="2000" dirty="0">
                <a:solidFill>
                  <a:schemeClr val="bg1"/>
                </a:solidFill>
              </a:rPr>
              <a:t> = TRUE)</a:t>
            </a:r>
          </a:p>
        </p:txBody>
      </p:sp>
      <p:sp>
        <p:nvSpPr>
          <p:cNvPr id="3" name="Rectangle 2"/>
          <p:cNvSpPr/>
          <p:nvPr/>
        </p:nvSpPr>
        <p:spPr>
          <a:xfrm>
            <a:off x="1981200" y="1357848"/>
            <a:ext cx="6019800" cy="3785652"/>
          </a:xfrm>
          <a:prstGeom prst="rect">
            <a:avLst/>
          </a:prstGeom>
        </p:spPr>
        <p:txBody>
          <a:bodyPr wrap="square">
            <a:spAutoFit/>
          </a:bodyPr>
          <a:lstStyle/>
          <a:p>
            <a:r>
              <a:rPr lang="en-US" dirty="0"/>
              <a:t> </a:t>
            </a:r>
            <a:r>
              <a:rPr lang="en-US" sz="2000" b="1" dirty="0" err="1">
                <a:solidFill>
                  <a:schemeClr val="bg1"/>
                </a:solidFill>
              </a:rPr>
              <a:t>Choptank</a:t>
            </a:r>
            <a:r>
              <a:rPr lang="en-US" sz="2000" b="1" dirty="0">
                <a:solidFill>
                  <a:schemeClr val="bg1"/>
                </a:solidFill>
              </a:rPr>
              <a:t> River near Greensboro, MD </a:t>
            </a:r>
          </a:p>
          <a:p>
            <a:r>
              <a:rPr lang="en-US" sz="2000" b="1" dirty="0">
                <a:solidFill>
                  <a:schemeClr val="bg1"/>
                </a:solidFill>
              </a:rPr>
              <a:t>   Nitrate as N</a:t>
            </a:r>
          </a:p>
          <a:p>
            <a:r>
              <a:rPr lang="en-US" sz="2000" b="1" dirty="0">
                <a:solidFill>
                  <a:schemeClr val="bg1"/>
                </a:solidFill>
              </a:rPr>
              <a:t>   Water Year </a:t>
            </a:r>
          </a:p>
          <a:p>
            <a:endParaRPr lang="en-US" sz="2000" b="1" dirty="0">
              <a:solidFill>
                <a:schemeClr val="bg1"/>
              </a:solidFill>
            </a:endParaRPr>
          </a:p>
          <a:p>
            <a:r>
              <a:rPr lang="en-US" sz="2000" b="1" dirty="0">
                <a:solidFill>
                  <a:schemeClr val="bg1"/>
                </a:solidFill>
              </a:rPr>
              <a:t> Change estimates  2017  minus  1987 </a:t>
            </a:r>
          </a:p>
          <a:p>
            <a:endParaRPr lang="en-US" sz="2000" b="1" dirty="0">
              <a:solidFill>
                <a:schemeClr val="bg1"/>
              </a:solidFill>
            </a:endParaRPr>
          </a:p>
          <a:p>
            <a:r>
              <a:rPr lang="en-US" sz="2000" b="1" dirty="0">
                <a:solidFill>
                  <a:schemeClr val="bg1"/>
                </a:solidFill>
              </a:rPr>
              <a:t> For concentration: total change is  0.323 mg/L</a:t>
            </a:r>
          </a:p>
          <a:p>
            <a:r>
              <a:rPr lang="en-US" sz="2000" b="1" dirty="0">
                <a:solidFill>
                  <a:schemeClr val="bg1"/>
                </a:solidFill>
              </a:rPr>
              <a:t> expressed as Percent Change is  31 %</a:t>
            </a:r>
          </a:p>
          <a:p>
            <a:endParaRPr lang="en-US" sz="2000" b="1" dirty="0">
              <a:solidFill>
                <a:schemeClr val="bg1"/>
              </a:solidFill>
            </a:endParaRPr>
          </a:p>
          <a:p>
            <a:r>
              <a:rPr lang="en-US" sz="2000" b="1" dirty="0">
                <a:solidFill>
                  <a:schemeClr val="bg1"/>
                </a:solidFill>
              </a:rPr>
              <a:t> Concentration v. Q Trend Component  33 %</a:t>
            </a:r>
          </a:p>
          <a:p>
            <a:r>
              <a:rPr lang="en-US" sz="2000" b="1" dirty="0">
                <a:solidFill>
                  <a:schemeClr val="bg1"/>
                </a:solidFill>
              </a:rPr>
              <a:t>       Q Trend Component             -1.9 % </a:t>
            </a:r>
          </a:p>
        </p:txBody>
      </p:sp>
    </p:spTree>
    <p:extLst>
      <p:ext uri="{BB962C8B-B14F-4D97-AF65-F5344CB8AC3E}">
        <p14:creationId xmlns:p14="http://schemas.microsoft.com/office/powerpoint/2010/main" val="3476627547"/>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bwMode="auto">
          <a:xfrm>
            <a:off x="6553200" y="1123950"/>
            <a:ext cx="1295400" cy="1143000"/>
          </a:xfrm>
          <a:prstGeom prst="ellipse">
            <a:avLst/>
          </a:prstGeom>
          <a:noFill/>
          <a:ln w="381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6" name="Oval 5"/>
          <p:cNvSpPr/>
          <p:nvPr/>
        </p:nvSpPr>
        <p:spPr bwMode="auto">
          <a:xfrm>
            <a:off x="6477000" y="2952750"/>
            <a:ext cx="1295400" cy="1143000"/>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7" name="TextBox 6"/>
          <p:cNvSpPr txBox="1"/>
          <p:nvPr/>
        </p:nvSpPr>
        <p:spPr>
          <a:xfrm>
            <a:off x="304800" y="819150"/>
            <a:ext cx="1828800" cy="2246769"/>
          </a:xfrm>
          <a:prstGeom prst="rect">
            <a:avLst/>
          </a:prstGeom>
          <a:noFill/>
        </p:spPr>
        <p:txBody>
          <a:bodyPr wrap="square" rtlCol="0">
            <a:spAutoFit/>
          </a:bodyPr>
          <a:lstStyle/>
          <a:p>
            <a:r>
              <a:rPr lang="en-US" sz="2000" b="1" dirty="0">
                <a:solidFill>
                  <a:srgbClr val="008000"/>
                </a:solidFill>
              </a:rPr>
              <a:t>Things you would see in the </a:t>
            </a:r>
            <a:r>
              <a:rPr lang="en-US" sz="2000" b="1" dirty="0" err="1">
                <a:solidFill>
                  <a:srgbClr val="008000"/>
                </a:solidFill>
              </a:rPr>
              <a:t>tableChange</a:t>
            </a:r>
            <a:r>
              <a:rPr lang="en-US" sz="2000" b="1" dirty="0">
                <a:solidFill>
                  <a:srgbClr val="008000"/>
                </a:solidFill>
              </a:rPr>
              <a:t> command are in the green boxes</a:t>
            </a:r>
          </a:p>
        </p:txBody>
      </p:sp>
      <p:sp>
        <p:nvSpPr>
          <p:cNvPr id="3" name="Rectangle 2"/>
          <p:cNvSpPr/>
          <p:nvPr/>
        </p:nvSpPr>
        <p:spPr>
          <a:xfrm>
            <a:off x="2286000" y="101931"/>
            <a:ext cx="7315200" cy="5078314"/>
          </a:xfrm>
          <a:prstGeom prst="rect">
            <a:avLst/>
          </a:prstGeom>
        </p:spPr>
        <p:txBody>
          <a:bodyPr wrap="square">
            <a:spAutoFit/>
          </a:bodyPr>
          <a:lstStyle/>
          <a:p>
            <a:r>
              <a:rPr lang="en-US" sz="1800" dirty="0"/>
              <a:t> </a:t>
            </a:r>
            <a:r>
              <a:rPr lang="en-US" sz="1800" dirty="0">
                <a:solidFill>
                  <a:srgbClr val="FFFFFF"/>
                </a:solidFill>
                <a:latin typeface="Consolas"/>
                <a:cs typeface="Consolas"/>
              </a:rPr>
              <a:t>Change estimates  2017  minus  1987 </a:t>
            </a:r>
          </a:p>
          <a:p>
            <a:endParaRPr lang="en-US" sz="1800" dirty="0">
              <a:solidFill>
                <a:srgbClr val="FFFFFF"/>
              </a:solidFill>
              <a:latin typeface="Consolas"/>
              <a:cs typeface="Consolas"/>
            </a:endParaRPr>
          </a:p>
          <a:p>
            <a:r>
              <a:rPr lang="en-US" sz="1800" dirty="0">
                <a:solidFill>
                  <a:srgbClr val="FFFFFF"/>
                </a:solidFill>
                <a:latin typeface="Consolas"/>
                <a:cs typeface="Consolas"/>
              </a:rPr>
              <a:t> For concentration: total change is  0.323 mg/L</a:t>
            </a:r>
          </a:p>
          <a:p>
            <a:r>
              <a:rPr lang="en-US" sz="1800" dirty="0">
                <a:solidFill>
                  <a:srgbClr val="FFFFFF"/>
                </a:solidFill>
                <a:latin typeface="Consolas"/>
                <a:cs typeface="Consolas"/>
              </a:rPr>
              <a:t> expressed as Percent Change is  31 %</a:t>
            </a:r>
          </a:p>
          <a:p>
            <a:endParaRPr lang="en-US" sz="1800" dirty="0">
              <a:solidFill>
                <a:srgbClr val="FFFFFF"/>
              </a:solidFill>
              <a:latin typeface="Consolas"/>
              <a:cs typeface="Consolas"/>
            </a:endParaRPr>
          </a:p>
          <a:p>
            <a:r>
              <a:rPr lang="en-US" sz="1800" dirty="0">
                <a:solidFill>
                  <a:srgbClr val="FFFFFF"/>
                </a:solidFill>
                <a:latin typeface="Consolas"/>
                <a:cs typeface="Consolas"/>
              </a:rPr>
              <a:t> Concentration v. Q Trend Component  33 %</a:t>
            </a:r>
          </a:p>
          <a:p>
            <a:r>
              <a:rPr lang="en-US" sz="1800" dirty="0">
                <a:solidFill>
                  <a:srgbClr val="FFFFFF"/>
                </a:solidFill>
                <a:latin typeface="Consolas"/>
                <a:cs typeface="Consolas"/>
              </a:rPr>
              <a:t>       Q Trend Component             -1.9 % </a:t>
            </a:r>
          </a:p>
          <a:p>
            <a:endParaRPr lang="en-US" sz="1800" dirty="0">
              <a:solidFill>
                <a:srgbClr val="FFFFFF"/>
              </a:solidFill>
              <a:latin typeface="Consolas"/>
              <a:cs typeface="Consolas"/>
            </a:endParaRPr>
          </a:p>
          <a:p>
            <a:endParaRPr lang="en-US" sz="1800" dirty="0">
              <a:solidFill>
                <a:srgbClr val="FFFFFF"/>
              </a:solidFill>
              <a:latin typeface="Consolas"/>
              <a:cs typeface="Consolas"/>
            </a:endParaRPr>
          </a:p>
          <a:p>
            <a:r>
              <a:rPr lang="en-US" sz="1800" dirty="0">
                <a:solidFill>
                  <a:srgbClr val="FFFFFF"/>
                </a:solidFill>
                <a:latin typeface="Consolas"/>
                <a:cs typeface="Consolas"/>
              </a:rPr>
              <a:t> For flux: total change is  0.0458 million kg/year</a:t>
            </a:r>
          </a:p>
          <a:p>
            <a:r>
              <a:rPr lang="en-US" sz="1800" dirty="0">
                <a:solidFill>
                  <a:srgbClr val="FFFFFF"/>
                </a:solidFill>
                <a:latin typeface="Consolas"/>
                <a:cs typeface="Consolas"/>
              </a:rPr>
              <a:t> expressed as Percent Change is  39 %</a:t>
            </a:r>
          </a:p>
          <a:p>
            <a:endParaRPr lang="en-US" sz="1800" dirty="0">
              <a:solidFill>
                <a:srgbClr val="FFFFFF"/>
              </a:solidFill>
              <a:latin typeface="Consolas"/>
              <a:cs typeface="Consolas"/>
            </a:endParaRPr>
          </a:p>
          <a:p>
            <a:r>
              <a:rPr lang="en-US" sz="1800" dirty="0">
                <a:solidFill>
                  <a:srgbClr val="FFFFFF"/>
                </a:solidFill>
                <a:latin typeface="Consolas"/>
                <a:cs typeface="Consolas"/>
              </a:rPr>
              <a:t> Concentration v. Q Trend Component  27 %</a:t>
            </a:r>
          </a:p>
          <a:p>
            <a:r>
              <a:rPr lang="en-US" sz="1800" dirty="0">
                <a:solidFill>
                  <a:srgbClr val="FFFFFF"/>
                </a:solidFill>
                <a:latin typeface="Consolas"/>
                <a:cs typeface="Consolas"/>
              </a:rPr>
              <a:t>       Q Trend Component             12 % </a:t>
            </a:r>
          </a:p>
          <a:p>
            <a:endParaRPr lang="en-US" sz="1800" dirty="0">
              <a:solidFill>
                <a:srgbClr val="FFFFFF"/>
              </a:solidFill>
              <a:latin typeface="Consolas"/>
              <a:cs typeface="Consolas"/>
            </a:endParaRPr>
          </a:p>
          <a:p>
            <a:r>
              <a:rPr lang="en-US" sz="1800" dirty="0">
                <a:solidFill>
                  <a:srgbClr val="FFFFFF"/>
                </a:solidFill>
                <a:latin typeface="Consolas"/>
                <a:cs typeface="Consolas"/>
              </a:rPr>
              <a:t>     </a:t>
            </a:r>
            <a:r>
              <a:rPr lang="en-US" sz="1800" dirty="0" err="1">
                <a:solidFill>
                  <a:srgbClr val="FFFFFF"/>
                </a:solidFill>
                <a:latin typeface="Consolas"/>
                <a:cs typeface="Consolas"/>
              </a:rPr>
              <a:t>TotalChange</a:t>
            </a:r>
            <a:r>
              <a:rPr lang="en-US" sz="1800" dirty="0">
                <a:solidFill>
                  <a:srgbClr val="FFFFFF"/>
                </a:solidFill>
                <a:latin typeface="Consolas"/>
                <a:cs typeface="Consolas"/>
              </a:rPr>
              <a:t>  CQTC    QTC  x10  x11  x20  x22</a:t>
            </a:r>
          </a:p>
          <a:p>
            <a:r>
              <a:rPr lang="en-US" sz="1800" dirty="0" err="1">
                <a:solidFill>
                  <a:srgbClr val="FFFFFF"/>
                </a:solidFill>
                <a:latin typeface="Consolas"/>
                <a:cs typeface="Consolas"/>
              </a:rPr>
              <a:t>Conc</a:t>
            </a:r>
            <a:r>
              <a:rPr lang="en-US" sz="1800" dirty="0">
                <a:solidFill>
                  <a:srgbClr val="FFFFFF"/>
                </a:solidFill>
                <a:latin typeface="Consolas"/>
                <a:cs typeface="Consolas"/>
              </a:rPr>
              <a:t>       0.323 0.344 -0.020 1.04 1.05 1.38 1.37</a:t>
            </a:r>
          </a:p>
          <a:p>
            <a:r>
              <a:rPr lang="en-US" sz="1800" dirty="0">
                <a:solidFill>
                  <a:srgbClr val="FFFFFF"/>
                </a:solidFill>
                <a:latin typeface="Consolas"/>
                <a:cs typeface="Consolas"/>
              </a:rPr>
              <a:t>Flux       0.046 0.032  0.014 0.12 0.12 0.16 0.16</a:t>
            </a:r>
          </a:p>
        </p:txBody>
      </p:sp>
      <p:sp>
        <p:nvSpPr>
          <p:cNvPr id="8" name="Rectangle 7"/>
          <p:cNvSpPr/>
          <p:nvPr/>
        </p:nvSpPr>
        <p:spPr bwMode="auto">
          <a:xfrm>
            <a:off x="4419600" y="4168841"/>
            <a:ext cx="838200" cy="971550"/>
          </a:xfrm>
          <a:prstGeom prst="rect">
            <a:avLst/>
          </a:prstGeom>
          <a:noFill/>
          <a:ln w="38100"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9" name="Rectangle 8"/>
          <p:cNvSpPr/>
          <p:nvPr/>
        </p:nvSpPr>
        <p:spPr bwMode="auto">
          <a:xfrm>
            <a:off x="6096000" y="4171950"/>
            <a:ext cx="685800" cy="971550"/>
          </a:xfrm>
          <a:prstGeom prst="rect">
            <a:avLst/>
          </a:prstGeom>
          <a:noFill/>
          <a:ln w="38100"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10" name="Rectangle 9"/>
          <p:cNvSpPr/>
          <p:nvPr/>
        </p:nvSpPr>
        <p:spPr bwMode="auto">
          <a:xfrm>
            <a:off x="7315200" y="4168841"/>
            <a:ext cx="762000" cy="971550"/>
          </a:xfrm>
          <a:prstGeom prst="rect">
            <a:avLst/>
          </a:prstGeom>
          <a:noFill/>
          <a:ln w="38100" cap="flat" cmpd="sng" algn="ctr">
            <a:solidFill>
              <a:schemeClr val="accent2"/>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410419246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23" y="-95250"/>
            <a:ext cx="9144000" cy="679673"/>
          </a:xfrm>
        </p:spPr>
        <p:txBody>
          <a:bodyPr/>
          <a:lstStyle/>
          <a:p>
            <a:r>
              <a:rPr lang="en-US" sz="4000" dirty="0"/>
              <a:t>Topical Outline</a:t>
            </a:r>
          </a:p>
        </p:txBody>
      </p:sp>
      <p:sp>
        <p:nvSpPr>
          <p:cNvPr id="3" name="Content Placeholder 2"/>
          <p:cNvSpPr>
            <a:spLocks noGrp="1"/>
          </p:cNvSpPr>
          <p:nvPr>
            <p:ph idx="1"/>
          </p:nvPr>
        </p:nvSpPr>
        <p:spPr>
          <a:xfrm>
            <a:off x="152400" y="971550"/>
            <a:ext cx="9372600" cy="2453492"/>
          </a:xfrm>
        </p:spPr>
        <p:txBody>
          <a:bodyPr/>
          <a:lstStyle/>
          <a:p>
            <a:pPr marL="514350" indent="-514350">
              <a:spcBef>
                <a:spcPts val="1368"/>
              </a:spcBef>
              <a:buFont typeface="+mj-lt"/>
              <a:buAutoNum type="arabicPeriod"/>
            </a:pPr>
            <a:r>
              <a:rPr lang="en-US" sz="2400" dirty="0"/>
              <a:t> Consideration of discharge trends on water quality trends</a:t>
            </a:r>
          </a:p>
          <a:p>
            <a:pPr marL="800100" lvl="1" indent="-400050">
              <a:spcBef>
                <a:spcPts val="1368"/>
              </a:spcBef>
              <a:buFont typeface="+mj-lt"/>
              <a:buAutoNum type="alphaLcParenR"/>
            </a:pPr>
            <a:r>
              <a:rPr lang="en-US" sz="2000" dirty="0"/>
              <a:t>New types of results and displays for water quality trends</a:t>
            </a:r>
          </a:p>
          <a:p>
            <a:pPr marL="800100" lvl="1" indent="-400050">
              <a:spcBef>
                <a:spcPts val="1368"/>
              </a:spcBef>
              <a:buFont typeface="+mj-lt"/>
              <a:buAutoNum type="alphaLcParenR"/>
            </a:pPr>
            <a:r>
              <a:rPr lang="en-US" sz="2000" dirty="0"/>
              <a:t>New types of displays of discharge trends </a:t>
            </a:r>
          </a:p>
          <a:p>
            <a:pPr marL="514350" indent="-514350">
              <a:spcBef>
                <a:spcPts val="1368"/>
              </a:spcBef>
              <a:buFont typeface="+mj-lt"/>
              <a:buAutoNum type="arabicPeriod"/>
            </a:pPr>
            <a:r>
              <a:rPr lang="en-US" sz="2000" dirty="0"/>
              <a:t> </a:t>
            </a:r>
            <a:r>
              <a:rPr lang="en-US" sz="2400" dirty="0"/>
              <a:t>Evaluation of impacts of point source upgrades</a:t>
            </a:r>
          </a:p>
          <a:p>
            <a:pPr marL="0" indent="0">
              <a:spcBef>
                <a:spcPts val="1368"/>
              </a:spcBef>
              <a:buNone/>
            </a:pPr>
            <a:r>
              <a:rPr lang="en-US" sz="2000" dirty="0"/>
              <a:t> </a:t>
            </a:r>
          </a:p>
        </p:txBody>
      </p:sp>
    </p:spTree>
    <p:extLst>
      <p:ext uri="{BB962C8B-B14F-4D97-AF65-F5344CB8AC3E}">
        <p14:creationId xmlns:p14="http://schemas.microsoft.com/office/powerpoint/2010/main" val="3159816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09679"/>
            <a:ext cx="9144000" cy="3368102"/>
          </a:xfrm>
        </p:spPr>
        <p:txBody>
          <a:bodyPr/>
          <a:lstStyle/>
          <a:p>
            <a:r>
              <a:rPr lang="en-US" sz="2800" dirty="0"/>
              <a:t>&gt; </a:t>
            </a:r>
            <a:r>
              <a:rPr lang="en-US" sz="2800" dirty="0" err="1"/>
              <a:t>seriesOut</a:t>
            </a:r>
            <a:r>
              <a:rPr lang="en-US" sz="2800" dirty="0"/>
              <a:t> &lt;- </a:t>
            </a:r>
            <a:r>
              <a:rPr lang="en-US" sz="2800" dirty="0" err="1"/>
              <a:t>runSeries</a:t>
            </a:r>
            <a:r>
              <a:rPr lang="en-US" sz="2800" dirty="0"/>
              <a:t>(</a:t>
            </a:r>
            <a:r>
              <a:rPr lang="en-US" sz="2800" dirty="0" err="1"/>
              <a:t>eList,windowSide</a:t>
            </a:r>
            <a:r>
              <a:rPr lang="en-US" sz="2800" dirty="0"/>
              <a:t> = 9, </a:t>
            </a:r>
            <a:r>
              <a:rPr lang="en-US" sz="2800" dirty="0" err="1"/>
              <a:t>oldSurface</a:t>
            </a:r>
            <a:r>
              <a:rPr lang="en-US" sz="2800" dirty="0"/>
              <a:t> = TRUE)</a:t>
            </a:r>
            <a:br>
              <a:rPr lang="en-US" sz="2800" dirty="0"/>
            </a:br>
            <a:r>
              <a:rPr lang="en-US" sz="2800" dirty="0"/>
              <a:t/>
            </a:r>
            <a:br>
              <a:rPr lang="en-US" sz="2800" dirty="0"/>
            </a:br>
            <a:r>
              <a:rPr lang="en-US" sz="2800" dirty="0"/>
              <a:t>The surface you are using extends 11 years prior to the start of the water quality data set.  Extension of more than about a year is not recommended.</a:t>
            </a:r>
            <a:br>
              <a:rPr lang="en-US" sz="2800" dirty="0"/>
            </a:br>
            <a:r>
              <a:rPr lang="en-US" sz="2800" dirty="0"/>
              <a:t/>
            </a:r>
            <a:br>
              <a:rPr lang="en-US" sz="2800" dirty="0"/>
            </a:br>
            <a:r>
              <a:rPr lang="en-US" sz="2800" dirty="0"/>
              <a:t>&gt; </a:t>
            </a:r>
            <a:r>
              <a:rPr lang="en-US" sz="2800" dirty="0" err="1"/>
              <a:t>plotConcHist</a:t>
            </a:r>
            <a:r>
              <a:rPr lang="en-US" sz="2800" dirty="0"/>
              <a:t>(</a:t>
            </a:r>
            <a:r>
              <a:rPr lang="en-US" sz="2800" dirty="0" err="1"/>
              <a:t>seriesOut</a:t>
            </a:r>
            <a:r>
              <a:rPr lang="en-US" sz="2800" dirty="0"/>
              <a:t>)</a:t>
            </a:r>
          </a:p>
        </p:txBody>
      </p:sp>
    </p:spTree>
    <p:extLst>
      <p:ext uri="{BB962C8B-B14F-4D97-AF65-F5344CB8AC3E}">
        <p14:creationId xmlns:p14="http://schemas.microsoft.com/office/powerpoint/2010/main" val="4235462462"/>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op Nitrate ConcHist.png"/>
          <p:cNvPicPr>
            <a:picLocks noChangeAspect="1"/>
          </p:cNvPicPr>
          <p:nvPr/>
        </p:nvPicPr>
        <p:blipFill rotWithShape="1">
          <a:blip r:embed="rId3">
            <a:extLst>
              <a:ext uri="{28A0092B-C50C-407E-A947-70E740481C1C}">
                <a14:useLocalDpi xmlns:a14="http://schemas.microsoft.com/office/drawing/2010/main" val="0"/>
              </a:ext>
            </a:extLst>
          </a:blip>
          <a:srcRect b="13453"/>
          <a:stretch/>
        </p:blipFill>
        <p:spPr>
          <a:xfrm>
            <a:off x="508000" y="0"/>
            <a:ext cx="8105660" cy="4451517"/>
          </a:xfrm>
          <a:prstGeom prst="rect">
            <a:avLst/>
          </a:prstGeom>
        </p:spPr>
      </p:pic>
    </p:spTree>
    <p:extLst>
      <p:ext uri="{BB962C8B-B14F-4D97-AF65-F5344CB8AC3E}">
        <p14:creationId xmlns:p14="http://schemas.microsoft.com/office/powerpoint/2010/main" val="3367270313"/>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17531"/>
            <a:ext cx="8305800" cy="1200329"/>
          </a:xfrm>
          <a:prstGeom prst="rect">
            <a:avLst/>
          </a:prstGeom>
          <a:noFill/>
        </p:spPr>
        <p:txBody>
          <a:bodyPr wrap="square" rtlCol="0">
            <a:spAutoFit/>
          </a:bodyPr>
          <a:lstStyle/>
          <a:p>
            <a:pPr algn="ctr"/>
            <a:r>
              <a:rPr lang="en-US" sz="3600" dirty="0">
                <a:solidFill>
                  <a:srgbClr val="FFFF00"/>
                </a:solidFill>
              </a:rPr>
              <a:t>A digression: lets talk about characterizing the discharge change </a:t>
            </a:r>
          </a:p>
        </p:txBody>
      </p:sp>
      <p:sp>
        <p:nvSpPr>
          <p:cNvPr id="3" name="TextBox 2"/>
          <p:cNvSpPr txBox="1"/>
          <p:nvPr/>
        </p:nvSpPr>
        <p:spPr>
          <a:xfrm>
            <a:off x="457200" y="1276350"/>
            <a:ext cx="8077200" cy="2769989"/>
          </a:xfrm>
          <a:prstGeom prst="rect">
            <a:avLst/>
          </a:prstGeom>
          <a:noFill/>
        </p:spPr>
        <p:txBody>
          <a:bodyPr wrap="square" rtlCol="0">
            <a:spAutoFit/>
          </a:bodyPr>
          <a:lstStyle/>
          <a:p>
            <a:pPr marL="571500" indent="-571500">
              <a:spcBef>
                <a:spcPts val="1800"/>
              </a:spcBef>
              <a:buFont typeface="Arial"/>
              <a:buChar char="•"/>
            </a:pPr>
            <a:r>
              <a:rPr lang="en-US" sz="2400" b="1" dirty="0">
                <a:solidFill>
                  <a:schemeClr val="bg1"/>
                </a:solidFill>
              </a:rPr>
              <a:t>We aren’t running trend tests</a:t>
            </a:r>
          </a:p>
          <a:p>
            <a:pPr marL="571500" indent="-571500">
              <a:spcBef>
                <a:spcPts val="1800"/>
              </a:spcBef>
              <a:buFont typeface="Arial"/>
              <a:buChar char="•"/>
            </a:pPr>
            <a:r>
              <a:rPr lang="en-US" sz="2400" b="1" dirty="0">
                <a:solidFill>
                  <a:schemeClr val="bg1"/>
                </a:solidFill>
              </a:rPr>
              <a:t>We aren’t pre-judging if discharge change is important to water quality – we use Generalized Flow Normalization to see if it matters</a:t>
            </a:r>
          </a:p>
          <a:p>
            <a:pPr marL="571500" indent="-571500">
              <a:spcBef>
                <a:spcPts val="1800"/>
              </a:spcBef>
              <a:buFont typeface="Arial"/>
              <a:buChar char="•"/>
            </a:pPr>
            <a:r>
              <a:rPr lang="en-US" sz="2400" b="1" dirty="0">
                <a:solidFill>
                  <a:schemeClr val="bg1"/>
                </a:solidFill>
              </a:rPr>
              <a:t>But, we may want a graphical characterization of the discharge trend</a:t>
            </a:r>
          </a:p>
        </p:txBody>
      </p:sp>
    </p:spTree>
    <p:extLst>
      <p:ext uri="{BB962C8B-B14F-4D97-AF65-F5344CB8AC3E}">
        <p14:creationId xmlns:p14="http://schemas.microsoft.com/office/powerpoint/2010/main" val="2885984766"/>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8764990" cy="707886"/>
          </a:xfrm>
          <a:prstGeom prst="rect">
            <a:avLst/>
          </a:prstGeom>
          <a:noFill/>
        </p:spPr>
        <p:txBody>
          <a:bodyPr wrap="none" rtlCol="0">
            <a:spAutoFit/>
          </a:bodyPr>
          <a:lstStyle/>
          <a:p>
            <a:r>
              <a:rPr lang="en-US" b="1" dirty="0">
                <a:solidFill>
                  <a:srgbClr val="FFFF00"/>
                </a:solidFill>
              </a:rPr>
              <a:t>Flow trends at </a:t>
            </a:r>
            <a:r>
              <a:rPr lang="en-US" b="1" dirty="0" err="1">
                <a:solidFill>
                  <a:srgbClr val="FFFF00"/>
                </a:solidFill>
              </a:rPr>
              <a:t>Choptank</a:t>
            </a:r>
            <a:r>
              <a:rPr lang="en-US" b="1" dirty="0">
                <a:solidFill>
                  <a:srgbClr val="FFFF00"/>
                </a:solidFill>
              </a:rPr>
              <a:t> 1974-2017</a:t>
            </a:r>
          </a:p>
        </p:txBody>
      </p:sp>
      <p:pic>
        <p:nvPicPr>
          <p:cNvPr id="9" name="Picture 8"/>
          <p:cNvPicPr>
            <a:picLocks noChangeAspect="1"/>
          </p:cNvPicPr>
          <p:nvPr/>
        </p:nvPicPr>
        <p:blipFill rotWithShape="1">
          <a:blip r:embed="rId3"/>
          <a:srcRect l="3872" b="15487"/>
          <a:stretch/>
        </p:blipFill>
        <p:spPr>
          <a:xfrm>
            <a:off x="1905000" y="2817069"/>
            <a:ext cx="4386893" cy="2326431"/>
          </a:xfrm>
          <a:prstGeom prst="rect">
            <a:avLst/>
          </a:prstGeom>
        </p:spPr>
      </p:pic>
      <p:pic>
        <p:nvPicPr>
          <p:cNvPr id="10" name="Picture 9"/>
          <p:cNvPicPr>
            <a:picLocks noChangeAspect="1"/>
          </p:cNvPicPr>
          <p:nvPr/>
        </p:nvPicPr>
        <p:blipFill rotWithShape="1">
          <a:blip r:embed="rId4"/>
          <a:srcRect l="3872" b="14635"/>
          <a:stretch/>
        </p:blipFill>
        <p:spPr>
          <a:xfrm>
            <a:off x="1323" y="666751"/>
            <a:ext cx="4037277" cy="2162598"/>
          </a:xfrm>
          <a:prstGeom prst="rect">
            <a:avLst/>
          </a:prstGeom>
        </p:spPr>
      </p:pic>
      <p:pic>
        <p:nvPicPr>
          <p:cNvPr id="11" name="Picture 10"/>
          <p:cNvPicPr>
            <a:picLocks noChangeAspect="1"/>
          </p:cNvPicPr>
          <p:nvPr/>
        </p:nvPicPr>
        <p:blipFill rotWithShape="1">
          <a:blip r:embed="rId5"/>
          <a:srcRect l="3744" b="15061"/>
          <a:stretch/>
        </p:blipFill>
        <p:spPr>
          <a:xfrm>
            <a:off x="4870939" y="590550"/>
            <a:ext cx="4259855" cy="2267414"/>
          </a:xfrm>
          <a:prstGeom prst="rect">
            <a:avLst/>
          </a:prstGeom>
        </p:spPr>
      </p:pic>
    </p:spTree>
    <p:extLst>
      <p:ext uri="{BB962C8B-B14F-4D97-AF65-F5344CB8AC3E}">
        <p14:creationId xmlns:p14="http://schemas.microsoft.com/office/powerpoint/2010/main" val="597184726"/>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0"/>
            <a:ext cx="1752599" cy="4031873"/>
          </a:xfrm>
          <a:prstGeom prst="rect">
            <a:avLst/>
          </a:prstGeom>
          <a:noFill/>
        </p:spPr>
        <p:txBody>
          <a:bodyPr wrap="square" rtlCol="0">
            <a:spAutoFit/>
          </a:bodyPr>
          <a:lstStyle/>
          <a:p>
            <a:r>
              <a:rPr lang="en-US" sz="2400" b="1" dirty="0">
                <a:solidFill>
                  <a:srgbClr val="FFFF00"/>
                </a:solidFill>
              </a:rPr>
              <a:t>Bring the trend results together with a </a:t>
            </a:r>
            <a:r>
              <a:rPr lang="en-US" sz="2400" b="1" dirty="0" err="1">
                <a:solidFill>
                  <a:srgbClr val="FFFF00"/>
                </a:solidFill>
              </a:rPr>
              <a:t>Quantile</a:t>
            </a:r>
            <a:r>
              <a:rPr lang="en-US" sz="2400" b="1" dirty="0">
                <a:solidFill>
                  <a:srgbClr val="FFFF00"/>
                </a:solidFill>
              </a:rPr>
              <a:t>-Kendall Plot</a:t>
            </a:r>
          </a:p>
          <a:p>
            <a:endParaRPr lang="en-US" sz="2400" b="1" dirty="0">
              <a:solidFill>
                <a:srgbClr val="FFFF00"/>
              </a:solidFill>
            </a:endParaRPr>
          </a:p>
          <a:p>
            <a:r>
              <a:rPr lang="en-US" sz="2000" b="1" dirty="0" err="1">
                <a:solidFill>
                  <a:srgbClr val="FFFF00"/>
                </a:solidFill>
              </a:rPr>
              <a:t>Choptank</a:t>
            </a:r>
            <a:r>
              <a:rPr lang="en-US" sz="2000" b="1" dirty="0">
                <a:solidFill>
                  <a:srgbClr val="FFFF00"/>
                </a:solidFill>
              </a:rPr>
              <a:t> 1974 - 2017</a:t>
            </a:r>
          </a:p>
        </p:txBody>
      </p:sp>
      <p:pic>
        <p:nvPicPr>
          <p:cNvPr id="2" name="Picture 1"/>
          <p:cNvPicPr>
            <a:picLocks noChangeAspect="1"/>
          </p:cNvPicPr>
          <p:nvPr/>
        </p:nvPicPr>
        <p:blipFill rotWithShape="1">
          <a:blip r:embed="rId3"/>
          <a:srcRect l="5003" r="5009"/>
          <a:stretch/>
        </p:blipFill>
        <p:spPr>
          <a:xfrm>
            <a:off x="1477928" y="0"/>
            <a:ext cx="7666071" cy="5143500"/>
          </a:xfrm>
          <a:prstGeom prst="rect">
            <a:avLst/>
          </a:prstGeom>
        </p:spPr>
      </p:pic>
    </p:spTree>
    <p:extLst>
      <p:ext uri="{BB962C8B-B14F-4D97-AF65-F5344CB8AC3E}">
        <p14:creationId xmlns:p14="http://schemas.microsoft.com/office/powerpoint/2010/main" val="266616317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2695" y="666750"/>
            <a:ext cx="8238153" cy="1569660"/>
          </a:xfrm>
          <a:prstGeom prst="rect">
            <a:avLst/>
          </a:prstGeom>
          <a:noFill/>
        </p:spPr>
        <p:txBody>
          <a:bodyPr wrap="none" rtlCol="0">
            <a:spAutoFit/>
          </a:bodyPr>
          <a:lstStyle/>
          <a:p>
            <a:pPr algn="ctr"/>
            <a:r>
              <a:rPr lang="en-US" sz="3200" b="1" dirty="0">
                <a:solidFill>
                  <a:srgbClr val="FFFF00"/>
                </a:solidFill>
              </a:rPr>
              <a:t>Now back to another </a:t>
            </a:r>
            <a:r>
              <a:rPr lang="en-US" sz="3200" b="1" dirty="0" err="1">
                <a:solidFill>
                  <a:srgbClr val="FFFF00"/>
                </a:solidFill>
              </a:rPr>
              <a:t>analyte</a:t>
            </a:r>
            <a:r>
              <a:rPr lang="en-US" sz="3200" b="1" dirty="0">
                <a:solidFill>
                  <a:srgbClr val="FFFF00"/>
                </a:solidFill>
              </a:rPr>
              <a:t> at </a:t>
            </a:r>
            <a:r>
              <a:rPr lang="en-US" sz="3200" b="1" dirty="0" err="1">
                <a:solidFill>
                  <a:srgbClr val="FFFF00"/>
                </a:solidFill>
              </a:rPr>
              <a:t>Choptank</a:t>
            </a:r>
            <a:endParaRPr lang="en-US" sz="3200" b="1" dirty="0">
              <a:solidFill>
                <a:srgbClr val="FFFF00"/>
              </a:solidFill>
            </a:endParaRPr>
          </a:p>
          <a:p>
            <a:pPr algn="ctr"/>
            <a:endParaRPr lang="en-US" sz="3200" b="1" dirty="0">
              <a:solidFill>
                <a:srgbClr val="FFFF00"/>
              </a:solidFill>
            </a:endParaRPr>
          </a:p>
          <a:p>
            <a:pPr algn="ctr"/>
            <a:r>
              <a:rPr lang="en-US" sz="3200" b="1" dirty="0" err="1">
                <a:solidFill>
                  <a:srgbClr val="FFFF00"/>
                </a:solidFill>
              </a:rPr>
              <a:t>Orthophosphorus</a:t>
            </a:r>
            <a:endParaRPr lang="en-US" sz="3200" b="1" dirty="0">
              <a:solidFill>
                <a:srgbClr val="FFFF00"/>
              </a:solidFill>
            </a:endParaRPr>
          </a:p>
        </p:txBody>
      </p:sp>
    </p:spTree>
    <p:extLst>
      <p:ext uri="{BB962C8B-B14F-4D97-AF65-F5344CB8AC3E}">
        <p14:creationId xmlns:p14="http://schemas.microsoft.com/office/powerpoint/2010/main" val="2226207260"/>
      </p:ext>
    </p:extLst>
  </p:cSld>
  <p:clrMapOvr>
    <a:overrideClrMapping bg1="lt1" tx1="dk1" bg2="lt2" tx2="dk2" accent1="accent1" accent2="accent2" accent3="accent3" accent4="accent4" accent5="accent5" accent6="accent6" hlink="hlink" folHlink="folHlink"/>
  </p:clrMapOvr>
  <p:transition xmlns:p14="http://schemas.microsoft.com/office/powerpoint/2010/main"/>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71450"/>
            <a:ext cx="2819399" cy="1504949"/>
          </a:xfrm>
        </p:spPr>
        <p:txBody>
          <a:bodyPr/>
          <a:lstStyle/>
          <a:p>
            <a:r>
              <a:rPr lang="en-US" dirty="0"/>
              <a:t>Ortho P at </a:t>
            </a:r>
            <a:r>
              <a:rPr lang="en-US" dirty="0" err="1"/>
              <a:t>Choptank</a:t>
            </a:r>
            <a:endParaRPr lang="en-US" dirty="0"/>
          </a:p>
        </p:txBody>
      </p:sp>
      <p:pic>
        <p:nvPicPr>
          <p:cNvPr id="3" name="Picture 2" descr="plotConcTimeSmooth.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0799" y="819150"/>
            <a:ext cx="6603853" cy="4324350"/>
          </a:xfrm>
          <a:prstGeom prst="rect">
            <a:avLst/>
          </a:prstGeom>
        </p:spPr>
      </p:pic>
      <p:sp>
        <p:nvSpPr>
          <p:cNvPr id="6" name="TextBox 5"/>
          <p:cNvSpPr txBox="1"/>
          <p:nvPr/>
        </p:nvSpPr>
        <p:spPr>
          <a:xfrm>
            <a:off x="-26670" y="1809750"/>
            <a:ext cx="2693669" cy="2554545"/>
          </a:xfrm>
          <a:prstGeom prst="rect">
            <a:avLst/>
          </a:prstGeom>
          <a:noFill/>
        </p:spPr>
        <p:txBody>
          <a:bodyPr wrap="square" rtlCol="0">
            <a:spAutoFit/>
          </a:bodyPr>
          <a:lstStyle/>
          <a:p>
            <a:r>
              <a:rPr lang="en-US" dirty="0">
                <a:solidFill>
                  <a:schemeClr val="bg1"/>
                </a:solidFill>
              </a:rPr>
              <a:t>Big differences at high discharge</a:t>
            </a:r>
          </a:p>
        </p:txBody>
      </p:sp>
    </p:spTree>
    <p:extLst>
      <p:ext uri="{BB962C8B-B14F-4D97-AF65-F5344CB8AC3E}">
        <p14:creationId xmlns:p14="http://schemas.microsoft.com/office/powerpoint/2010/main" val="354064024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09550"/>
            <a:ext cx="2819399" cy="1381917"/>
          </a:xfrm>
        </p:spPr>
        <p:txBody>
          <a:bodyPr/>
          <a:lstStyle/>
          <a:p>
            <a:r>
              <a:rPr lang="en-US" dirty="0" err="1"/>
              <a:t>runPairs</a:t>
            </a:r>
            <a:r>
              <a:rPr lang="en-US" dirty="0"/>
              <a:t/>
            </a:r>
            <a:br>
              <a:rPr lang="en-US" dirty="0"/>
            </a:br>
            <a:r>
              <a:rPr lang="en-US" dirty="0"/>
              <a:t>results</a:t>
            </a:r>
          </a:p>
        </p:txBody>
      </p:sp>
      <p:sp>
        <p:nvSpPr>
          <p:cNvPr id="5" name="Oval 4"/>
          <p:cNvSpPr/>
          <p:nvPr/>
        </p:nvSpPr>
        <p:spPr bwMode="auto">
          <a:xfrm>
            <a:off x="5791200" y="2190750"/>
            <a:ext cx="1447800" cy="1295400"/>
          </a:xfrm>
          <a:prstGeom prst="ellipse">
            <a:avLst/>
          </a:prstGeom>
          <a:noFill/>
          <a:ln w="381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7" name="Oval 6"/>
          <p:cNvSpPr/>
          <p:nvPr/>
        </p:nvSpPr>
        <p:spPr bwMode="auto">
          <a:xfrm>
            <a:off x="5562600" y="4095749"/>
            <a:ext cx="1676400" cy="1067501"/>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3" name="Rectangle 2"/>
          <p:cNvSpPr/>
          <p:nvPr/>
        </p:nvSpPr>
        <p:spPr>
          <a:xfrm>
            <a:off x="2438400" y="-271265"/>
            <a:ext cx="6553200" cy="5416869"/>
          </a:xfrm>
          <a:prstGeom prst="rect">
            <a:avLst/>
          </a:prstGeom>
        </p:spPr>
        <p:txBody>
          <a:bodyPr wrap="square">
            <a:spAutoFit/>
          </a:bodyPr>
          <a:lstStyle/>
          <a:p>
            <a:r>
              <a:rPr lang="en-US" dirty="0"/>
              <a:t> </a:t>
            </a:r>
            <a:r>
              <a:rPr lang="en-US" sz="1800" dirty="0" err="1">
                <a:solidFill>
                  <a:schemeClr val="bg1"/>
                </a:solidFill>
              </a:rPr>
              <a:t>Choptank</a:t>
            </a:r>
            <a:r>
              <a:rPr lang="en-US" sz="1800" dirty="0">
                <a:solidFill>
                  <a:schemeClr val="bg1"/>
                </a:solidFill>
              </a:rPr>
              <a:t> River near Greensboro, MD </a:t>
            </a:r>
          </a:p>
          <a:p>
            <a:r>
              <a:rPr lang="en-US" sz="1800" dirty="0">
                <a:solidFill>
                  <a:schemeClr val="bg1"/>
                </a:solidFill>
              </a:rPr>
              <a:t>   Orthophosphate, as P</a:t>
            </a:r>
          </a:p>
          <a:p>
            <a:r>
              <a:rPr lang="en-US" sz="1800" dirty="0">
                <a:solidFill>
                  <a:schemeClr val="bg1"/>
                </a:solidFill>
              </a:rPr>
              <a:t>   Water Year </a:t>
            </a:r>
          </a:p>
          <a:p>
            <a:endParaRPr lang="en-US" sz="1800" dirty="0">
              <a:solidFill>
                <a:schemeClr val="bg1"/>
              </a:solidFill>
            </a:endParaRPr>
          </a:p>
          <a:p>
            <a:r>
              <a:rPr lang="en-US" sz="1800" dirty="0">
                <a:solidFill>
                  <a:schemeClr val="bg1"/>
                </a:solidFill>
              </a:rPr>
              <a:t> Change estimates  2017  minus  1987 </a:t>
            </a:r>
          </a:p>
          <a:p>
            <a:endParaRPr lang="en-US" sz="1800" dirty="0">
              <a:solidFill>
                <a:schemeClr val="bg1"/>
              </a:solidFill>
            </a:endParaRPr>
          </a:p>
          <a:p>
            <a:r>
              <a:rPr lang="en-US" sz="1800" dirty="0">
                <a:solidFill>
                  <a:schemeClr val="bg1"/>
                </a:solidFill>
              </a:rPr>
              <a:t> For concentration: total change is  0.0217 mg/L</a:t>
            </a:r>
          </a:p>
          <a:p>
            <a:r>
              <a:rPr lang="en-US" sz="1800" dirty="0">
                <a:solidFill>
                  <a:schemeClr val="bg1"/>
                </a:solidFill>
              </a:rPr>
              <a:t> expressed as Percent Change is  115 %</a:t>
            </a:r>
          </a:p>
          <a:p>
            <a:endParaRPr lang="en-US" sz="1800" dirty="0">
              <a:solidFill>
                <a:schemeClr val="bg1"/>
              </a:solidFill>
            </a:endParaRPr>
          </a:p>
          <a:p>
            <a:r>
              <a:rPr lang="en-US" sz="1800" dirty="0">
                <a:solidFill>
                  <a:schemeClr val="bg1"/>
                </a:solidFill>
              </a:rPr>
              <a:t> Concentration v. Q Trend Component  109 %</a:t>
            </a:r>
          </a:p>
          <a:p>
            <a:r>
              <a:rPr lang="en-US" sz="1800" dirty="0">
                <a:solidFill>
                  <a:schemeClr val="bg1"/>
                </a:solidFill>
              </a:rPr>
              <a:t>       Q Trend Component             6.5 % </a:t>
            </a:r>
          </a:p>
          <a:p>
            <a:endParaRPr lang="en-US" sz="1800" dirty="0">
              <a:solidFill>
                <a:schemeClr val="bg1"/>
              </a:solidFill>
            </a:endParaRPr>
          </a:p>
          <a:p>
            <a:endParaRPr lang="en-US" sz="1800" dirty="0">
              <a:solidFill>
                <a:schemeClr val="bg1"/>
              </a:solidFill>
            </a:endParaRPr>
          </a:p>
          <a:p>
            <a:r>
              <a:rPr lang="en-US" sz="1800" dirty="0">
                <a:solidFill>
                  <a:schemeClr val="bg1"/>
                </a:solidFill>
              </a:rPr>
              <a:t> For flux: total change is  0.0051 million kg/year</a:t>
            </a:r>
          </a:p>
          <a:p>
            <a:r>
              <a:rPr lang="en-US" sz="1800" dirty="0">
                <a:solidFill>
                  <a:schemeClr val="bg1"/>
                </a:solidFill>
              </a:rPr>
              <a:t> expressed as Percent Change is  199 %</a:t>
            </a:r>
          </a:p>
          <a:p>
            <a:endParaRPr lang="en-US" sz="1800" dirty="0">
              <a:solidFill>
                <a:schemeClr val="bg1"/>
              </a:solidFill>
            </a:endParaRPr>
          </a:p>
          <a:p>
            <a:r>
              <a:rPr lang="en-US" sz="1800" dirty="0">
                <a:solidFill>
                  <a:schemeClr val="bg1"/>
                </a:solidFill>
              </a:rPr>
              <a:t> Concentration v. Q Trend Component  135 %</a:t>
            </a:r>
          </a:p>
          <a:p>
            <a:r>
              <a:rPr lang="en-US" sz="1800" dirty="0">
                <a:solidFill>
                  <a:schemeClr val="bg1"/>
                </a:solidFill>
              </a:rPr>
              <a:t>       Q Trend Component             64 % </a:t>
            </a:r>
          </a:p>
        </p:txBody>
      </p:sp>
    </p:spTree>
    <p:extLst>
      <p:ext uri="{BB962C8B-B14F-4D97-AF65-F5344CB8AC3E}">
        <p14:creationId xmlns:p14="http://schemas.microsoft.com/office/powerpoint/2010/main" val="1766091261"/>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0"/>
            <a:ext cx="8402748" cy="5143500"/>
          </a:xfrm>
          <a:prstGeom prst="rect">
            <a:avLst/>
          </a:prstGeom>
        </p:spPr>
      </p:pic>
      <p:sp>
        <p:nvSpPr>
          <p:cNvPr id="3" name="TextBox 2"/>
          <p:cNvSpPr txBox="1"/>
          <p:nvPr/>
        </p:nvSpPr>
        <p:spPr>
          <a:xfrm>
            <a:off x="1600200" y="819150"/>
            <a:ext cx="2819400" cy="1938992"/>
          </a:xfrm>
          <a:prstGeom prst="rect">
            <a:avLst/>
          </a:prstGeom>
          <a:noFill/>
        </p:spPr>
        <p:txBody>
          <a:bodyPr wrap="square" rtlCol="0">
            <a:spAutoFit/>
          </a:bodyPr>
          <a:lstStyle/>
          <a:p>
            <a:r>
              <a:rPr lang="en-US" sz="2400" b="1" dirty="0">
                <a:solidFill>
                  <a:srgbClr val="FF0000"/>
                </a:solidFill>
              </a:rPr>
              <a:t>A big deal in my opinion. Do other Delmarva sites show something similar?</a:t>
            </a:r>
          </a:p>
        </p:txBody>
      </p:sp>
      <p:sp>
        <p:nvSpPr>
          <p:cNvPr id="4" name="Right Arrow 3"/>
          <p:cNvSpPr/>
          <p:nvPr/>
        </p:nvSpPr>
        <p:spPr bwMode="auto">
          <a:xfrm rot="2749969">
            <a:off x="4206613" y="1856357"/>
            <a:ext cx="2395313" cy="484632"/>
          </a:xfrm>
          <a:prstGeom prst="rightArrow">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rgbClr val="FF0000"/>
              </a:solidFill>
              <a:effectLst/>
              <a:latin typeface="Arial" charset="0"/>
              <a:ea typeface="ＭＳ Ｐゴシック" charset="0"/>
            </a:endParaRPr>
          </a:p>
        </p:txBody>
      </p:sp>
    </p:spTree>
    <p:extLst>
      <p:ext uri="{BB962C8B-B14F-4D97-AF65-F5344CB8AC3E}">
        <p14:creationId xmlns:p14="http://schemas.microsoft.com/office/powerpoint/2010/main" val="16118789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22963"/>
            <a:ext cx="9191789" cy="707886"/>
          </a:xfrm>
          <a:prstGeom prst="rect">
            <a:avLst/>
          </a:prstGeom>
          <a:noFill/>
        </p:spPr>
        <p:txBody>
          <a:bodyPr wrap="none" rtlCol="0">
            <a:spAutoFit/>
          </a:bodyPr>
          <a:lstStyle/>
          <a:p>
            <a:r>
              <a:rPr lang="en-US" b="1" dirty="0">
                <a:solidFill>
                  <a:srgbClr val="FFFF00"/>
                </a:solidFill>
              </a:rPr>
              <a:t>Flow trends at Conowingo 1974-2017</a:t>
            </a:r>
          </a:p>
        </p:txBody>
      </p:sp>
      <p:pic>
        <p:nvPicPr>
          <p:cNvPr id="3" name="Picture 2"/>
          <p:cNvPicPr>
            <a:picLocks noChangeAspect="1"/>
          </p:cNvPicPr>
          <p:nvPr/>
        </p:nvPicPr>
        <p:blipFill rotWithShape="1">
          <a:blip r:embed="rId3"/>
          <a:srcRect b="13370"/>
          <a:stretch/>
        </p:blipFill>
        <p:spPr>
          <a:xfrm>
            <a:off x="4426098" y="742950"/>
            <a:ext cx="4717902" cy="2593507"/>
          </a:xfrm>
          <a:prstGeom prst="rect">
            <a:avLst/>
          </a:prstGeom>
        </p:spPr>
      </p:pic>
      <p:pic>
        <p:nvPicPr>
          <p:cNvPr id="4" name="Picture 3"/>
          <p:cNvPicPr>
            <a:picLocks noChangeAspect="1"/>
          </p:cNvPicPr>
          <p:nvPr/>
        </p:nvPicPr>
        <p:blipFill rotWithShape="1">
          <a:blip r:embed="rId4"/>
          <a:srcRect b="12587"/>
          <a:stretch/>
        </p:blipFill>
        <p:spPr>
          <a:xfrm>
            <a:off x="0" y="742949"/>
            <a:ext cx="4681309" cy="2596631"/>
          </a:xfrm>
          <a:prstGeom prst="rect">
            <a:avLst/>
          </a:prstGeom>
        </p:spPr>
      </p:pic>
      <p:pic>
        <p:nvPicPr>
          <p:cNvPr id="5" name="Picture 4"/>
          <p:cNvPicPr>
            <a:picLocks noChangeAspect="1"/>
          </p:cNvPicPr>
          <p:nvPr/>
        </p:nvPicPr>
        <p:blipFill rotWithShape="1">
          <a:blip r:embed="rId5"/>
          <a:srcRect b="14409"/>
          <a:stretch/>
        </p:blipFill>
        <p:spPr>
          <a:xfrm>
            <a:off x="2819400" y="2948382"/>
            <a:ext cx="4041660" cy="2195118"/>
          </a:xfrm>
          <a:prstGeom prst="rect">
            <a:avLst/>
          </a:prstGeom>
        </p:spPr>
      </p:pic>
    </p:spTree>
    <p:extLst>
      <p:ext uri="{BB962C8B-B14F-4D97-AF65-F5344CB8AC3E}">
        <p14:creationId xmlns:p14="http://schemas.microsoft.com/office/powerpoint/2010/main" val="107646204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6425" cy="738664"/>
          </a:xfrm>
        </p:spPr>
        <p:txBody>
          <a:bodyPr/>
          <a:lstStyle/>
          <a:p>
            <a:r>
              <a:rPr lang="en-US" dirty="0"/>
              <a:t>Topic 1: discharge trend</a:t>
            </a:r>
          </a:p>
        </p:txBody>
      </p:sp>
      <p:pic>
        <p:nvPicPr>
          <p:cNvPr id="4" name="Picture 3"/>
          <p:cNvPicPr>
            <a:picLocks noChangeAspect="1"/>
          </p:cNvPicPr>
          <p:nvPr/>
        </p:nvPicPr>
        <p:blipFill>
          <a:blip r:embed="rId2"/>
          <a:stretch>
            <a:fillRect/>
          </a:stretch>
        </p:blipFill>
        <p:spPr>
          <a:xfrm>
            <a:off x="2413000" y="2603500"/>
            <a:ext cx="6731000" cy="2540000"/>
          </a:xfrm>
          <a:prstGeom prst="rect">
            <a:avLst/>
          </a:prstGeom>
        </p:spPr>
      </p:pic>
      <p:pic>
        <p:nvPicPr>
          <p:cNvPr id="5" name="Picture 4"/>
          <p:cNvPicPr>
            <a:picLocks noChangeAspect="1"/>
          </p:cNvPicPr>
          <p:nvPr/>
        </p:nvPicPr>
        <p:blipFill>
          <a:blip r:embed="rId3"/>
          <a:stretch>
            <a:fillRect/>
          </a:stretch>
        </p:blipFill>
        <p:spPr>
          <a:xfrm>
            <a:off x="0" y="819150"/>
            <a:ext cx="4267200" cy="1598836"/>
          </a:xfrm>
          <a:prstGeom prst="rect">
            <a:avLst/>
          </a:prstGeom>
        </p:spPr>
      </p:pic>
      <p:sp>
        <p:nvSpPr>
          <p:cNvPr id="6" name="TextBox 5"/>
          <p:cNvSpPr txBox="1"/>
          <p:nvPr/>
        </p:nvSpPr>
        <p:spPr>
          <a:xfrm>
            <a:off x="4419600" y="819150"/>
            <a:ext cx="4495800" cy="1631216"/>
          </a:xfrm>
          <a:prstGeom prst="rect">
            <a:avLst/>
          </a:prstGeom>
          <a:noFill/>
        </p:spPr>
        <p:txBody>
          <a:bodyPr wrap="square" rtlCol="0">
            <a:spAutoFit/>
          </a:bodyPr>
          <a:lstStyle/>
          <a:p>
            <a:r>
              <a:rPr lang="en-US" sz="2000" b="1" dirty="0">
                <a:solidFill>
                  <a:srgbClr val="FFFF00"/>
                </a:solidFill>
              </a:rPr>
              <a:t>Original WRTDS paper in 2010 mentioned 7 remaining areas of potential improvement of method (5 of the 7 have been worked on, 4 have approved code). </a:t>
            </a:r>
          </a:p>
        </p:txBody>
      </p:sp>
    </p:spTree>
    <p:extLst>
      <p:ext uri="{BB962C8B-B14F-4D97-AF65-F5344CB8AC3E}">
        <p14:creationId xmlns:p14="http://schemas.microsoft.com/office/powerpoint/2010/main" val="283959904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5154" r="3545"/>
          <a:stretch/>
        </p:blipFill>
        <p:spPr>
          <a:xfrm>
            <a:off x="1743409" y="0"/>
            <a:ext cx="7400591" cy="5143500"/>
          </a:xfrm>
          <a:prstGeom prst="rect">
            <a:avLst/>
          </a:prstGeom>
        </p:spPr>
      </p:pic>
      <p:sp>
        <p:nvSpPr>
          <p:cNvPr id="3" name="TextBox 2"/>
          <p:cNvSpPr txBox="1"/>
          <p:nvPr/>
        </p:nvSpPr>
        <p:spPr>
          <a:xfrm>
            <a:off x="0" y="0"/>
            <a:ext cx="1752599" cy="4031873"/>
          </a:xfrm>
          <a:prstGeom prst="rect">
            <a:avLst/>
          </a:prstGeom>
          <a:noFill/>
        </p:spPr>
        <p:txBody>
          <a:bodyPr wrap="square" rtlCol="0">
            <a:spAutoFit/>
          </a:bodyPr>
          <a:lstStyle/>
          <a:p>
            <a:r>
              <a:rPr lang="en-US" sz="2400" b="1" dirty="0">
                <a:solidFill>
                  <a:srgbClr val="FFFF00"/>
                </a:solidFill>
              </a:rPr>
              <a:t>Bring the trend results together with a </a:t>
            </a:r>
            <a:r>
              <a:rPr lang="en-US" sz="2400" b="1" dirty="0" err="1">
                <a:solidFill>
                  <a:srgbClr val="FFFF00"/>
                </a:solidFill>
              </a:rPr>
              <a:t>Quantile</a:t>
            </a:r>
            <a:r>
              <a:rPr lang="en-US" sz="2400" b="1" dirty="0">
                <a:solidFill>
                  <a:srgbClr val="FFFF00"/>
                </a:solidFill>
              </a:rPr>
              <a:t>-Kendall Plot</a:t>
            </a:r>
          </a:p>
          <a:p>
            <a:endParaRPr lang="en-US" sz="2400" b="1" dirty="0">
              <a:solidFill>
                <a:srgbClr val="FFFF00"/>
              </a:solidFill>
            </a:endParaRPr>
          </a:p>
          <a:p>
            <a:r>
              <a:rPr lang="en-US" sz="2000" b="1" dirty="0">
                <a:solidFill>
                  <a:srgbClr val="FFFF00"/>
                </a:solidFill>
              </a:rPr>
              <a:t>Conowingo 1974 - 2017</a:t>
            </a:r>
          </a:p>
        </p:txBody>
      </p:sp>
    </p:spTree>
    <p:extLst>
      <p:ext uri="{BB962C8B-B14F-4D97-AF65-F5344CB8AC3E}">
        <p14:creationId xmlns:p14="http://schemas.microsoft.com/office/powerpoint/2010/main" val="744313887"/>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133350"/>
            <a:ext cx="8307483" cy="584776"/>
          </a:xfrm>
          <a:prstGeom prst="rect">
            <a:avLst/>
          </a:prstGeom>
          <a:noFill/>
        </p:spPr>
        <p:txBody>
          <a:bodyPr wrap="none" rtlCol="0">
            <a:spAutoFit/>
          </a:bodyPr>
          <a:lstStyle/>
          <a:p>
            <a:r>
              <a:rPr lang="en-US" sz="3200" b="1" dirty="0">
                <a:solidFill>
                  <a:srgbClr val="FFFF00"/>
                </a:solidFill>
              </a:rPr>
              <a:t>Let’s go to orthophosphate at Conowingo</a:t>
            </a:r>
          </a:p>
        </p:txBody>
      </p:sp>
      <p:pic>
        <p:nvPicPr>
          <p:cNvPr id="6" name="Picture 5" descr="Conowingo OP His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6" y="819150"/>
            <a:ext cx="5029200" cy="3191312"/>
          </a:xfrm>
          <a:prstGeom prst="rect">
            <a:avLst/>
          </a:prstGeom>
        </p:spPr>
      </p:pic>
      <p:pic>
        <p:nvPicPr>
          <p:cNvPr id="7" name="Picture 6" descr="Conowingo OP Flux His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71087" y="2495550"/>
            <a:ext cx="4172912" cy="2647948"/>
          </a:xfrm>
          <a:prstGeom prst="rect">
            <a:avLst/>
          </a:prstGeom>
        </p:spPr>
      </p:pic>
      <p:sp>
        <p:nvSpPr>
          <p:cNvPr id="2" name="TextBox 1"/>
          <p:cNvSpPr txBox="1"/>
          <p:nvPr/>
        </p:nvSpPr>
        <p:spPr>
          <a:xfrm>
            <a:off x="5442237" y="819150"/>
            <a:ext cx="3733800" cy="1323439"/>
          </a:xfrm>
          <a:prstGeom prst="rect">
            <a:avLst/>
          </a:prstGeom>
          <a:noFill/>
        </p:spPr>
        <p:txBody>
          <a:bodyPr wrap="square" rtlCol="0">
            <a:spAutoFit/>
          </a:bodyPr>
          <a:lstStyle/>
          <a:p>
            <a:r>
              <a:rPr lang="en-US" b="1" dirty="0">
                <a:solidFill>
                  <a:srgbClr val="FF0000"/>
                </a:solidFill>
              </a:rPr>
              <a:t>Another really big deal</a:t>
            </a:r>
          </a:p>
        </p:txBody>
      </p:sp>
      <p:sp>
        <p:nvSpPr>
          <p:cNvPr id="3" name="Right Arrow 2"/>
          <p:cNvSpPr/>
          <p:nvPr/>
        </p:nvSpPr>
        <p:spPr bwMode="auto">
          <a:xfrm rot="9418733">
            <a:off x="4551603" y="1295965"/>
            <a:ext cx="978408" cy="484632"/>
          </a:xfrm>
          <a:prstGeom prst="rightArrow">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a:ln>
                <a:noFill/>
              </a:ln>
              <a:solidFill>
                <a:schemeClr val="tx1"/>
              </a:solidFill>
              <a:effectLst/>
              <a:latin typeface="Arial" charset="0"/>
              <a:ea typeface="ＭＳ Ｐゴシック" charset="0"/>
            </a:endParaRPr>
          </a:p>
        </p:txBody>
      </p:sp>
      <p:sp>
        <p:nvSpPr>
          <p:cNvPr id="8" name="Right Arrow 7"/>
          <p:cNvSpPr/>
          <p:nvPr/>
        </p:nvSpPr>
        <p:spPr bwMode="auto">
          <a:xfrm rot="5581833">
            <a:off x="7530819" y="2163407"/>
            <a:ext cx="1985388" cy="484632"/>
          </a:xfrm>
          <a:prstGeom prst="rightArrow">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dirty="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11778755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438400" y="0"/>
            <a:ext cx="8305800" cy="5078314"/>
          </a:xfrm>
          <a:prstGeom prst="rect">
            <a:avLst/>
          </a:prstGeom>
        </p:spPr>
        <p:txBody>
          <a:bodyPr wrap="square">
            <a:spAutoFit/>
          </a:bodyPr>
          <a:lstStyle/>
          <a:p>
            <a:r>
              <a:rPr lang="en-US" sz="1800" dirty="0"/>
              <a:t> </a:t>
            </a:r>
            <a:r>
              <a:rPr lang="en-US" sz="1800" dirty="0">
                <a:solidFill>
                  <a:schemeClr val="bg1"/>
                </a:solidFill>
              </a:rPr>
              <a:t>Susquehanna River at </a:t>
            </a:r>
            <a:r>
              <a:rPr lang="en-US" sz="1800" dirty="0" err="1">
                <a:solidFill>
                  <a:schemeClr val="bg1"/>
                </a:solidFill>
              </a:rPr>
              <a:t>Conowingo</a:t>
            </a:r>
            <a:r>
              <a:rPr lang="en-US" sz="1800" dirty="0">
                <a:solidFill>
                  <a:schemeClr val="bg1"/>
                </a:solidFill>
              </a:rPr>
              <a:t>, MD </a:t>
            </a:r>
          </a:p>
          <a:p>
            <a:r>
              <a:rPr lang="en-US" sz="1800" dirty="0">
                <a:solidFill>
                  <a:schemeClr val="bg1"/>
                </a:solidFill>
              </a:rPr>
              <a:t>   Orthophosphate as P</a:t>
            </a:r>
          </a:p>
          <a:p>
            <a:r>
              <a:rPr lang="en-US" sz="1800" dirty="0">
                <a:solidFill>
                  <a:schemeClr val="bg1"/>
                </a:solidFill>
              </a:rPr>
              <a:t>   Water Year </a:t>
            </a:r>
          </a:p>
          <a:p>
            <a:endParaRPr lang="en-US" sz="1800" dirty="0">
              <a:solidFill>
                <a:schemeClr val="bg1"/>
              </a:solidFill>
            </a:endParaRPr>
          </a:p>
          <a:p>
            <a:r>
              <a:rPr lang="en-US" sz="1800" dirty="0">
                <a:solidFill>
                  <a:schemeClr val="bg1"/>
                </a:solidFill>
              </a:rPr>
              <a:t> Change estimates  2017  minus  1987 </a:t>
            </a:r>
          </a:p>
          <a:p>
            <a:endParaRPr lang="en-US" sz="1800" dirty="0">
              <a:solidFill>
                <a:schemeClr val="bg1"/>
              </a:solidFill>
            </a:endParaRPr>
          </a:p>
          <a:p>
            <a:r>
              <a:rPr lang="en-US" sz="1800" dirty="0">
                <a:solidFill>
                  <a:schemeClr val="bg1"/>
                </a:solidFill>
              </a:rPr>
              <a:t> For concentration: total change is  0.0019 mg/L</a:t>
            </a:r>
          </a:p>
          <a:p>
            <a:r>
              <a:rPr lang="en-US" sz="1800" dirty="0">
                <a:solidFill>
                  <a:schemeClr val="bg1"/>
                </a:solidFill>
              </a:rPr>
              <a:t> expressed as Percent Change is  20 %</a:t>
            </a:r>
          </a:p>
          <a:p>
            <a:endParaRPr lang="en-US" sz="1800" dirty="0">
              <a:solidFill>
                <a:schemeClr val="bg1"/>
              </a:solidFill>
            </a:endParaRPr>
          </a:p>
          <a:p>
            <a:r>
              <a:rPr lang="en-US" sz="1800" dirty="0">
                <a:solidFill>
                  <a:schemeClr val="bg1"/>
                </a:solidFill>
              </a:rPr>
              <a:t> Concentration v. Q Trend Component  18 %</a:t>
            </a:r>
          </a:p>
          <a:p>
            <a:r>
              <a:rPr lang="en-US" sz="1800" dirty="0">
                <a:solidFill>
                  <a:schemeClr val="bg1"/>
                </a:solidFill>
              </a:rPr>
              <a:t>       Q Trend Component             1.7 % </a:t>
            </a:r>
          </a:p>
          <a:p>
            <a:endParaRPr lang="en-US" sz="1800" dirty="0">
              <a:solidFill>
                <a:schemeClr val="bg1"/>
              </a:solidFill>
            </a:endParaRPr>
          </a:p>
          <a:p>
            <a:endParaRPr lang="en-US" sz="1800" dirty="0">
              <a:solidFill>
                <a:schemeClr val="bg1"/>
              </a:solidFill>
            </a:endParaRPr>
          </a:p>
          <a:p>
            <a:r>
              <a:rPr lang="en-US" sz="1800" dirty="0">
                <a:solidFill>
                  <a:schemeClr val="bg1"/>
                </a:solidFill>
              </a:rPr>
              <a:t> For flux: total change is  0.209 million kg/year</a:t>
            </a:r>
          </a:p>
          <a:p>
            <a:r>
              <a:rPr lang="en-US" sz="1800" dirty="0">
                <a:solidFill>
                  <a:schemeClr val="bg1"/>
                </a:solidFill>
              </a:rPr>
              <a:t> expressed as Percent Change is  56 %</a:t>
            </a:r>
          </a:p>
          <a:p>
            <a:endParaRPr lang="en-US" sz="1800" dirty="0">
              <a:solidFill>
                <a:schemeClr val="bg1"/>
              </a:solidFill>
            </a:endParaRPr>
          </a:p>
          <a:p>
            <a:r>
              <a:rPr lang="en-US" sz="1800" dirty="0">
                <a:solidFill>
                  <a:schemeClr val="bg1"/>
                </a:solidFill>
              </a:rPr>
              <a:t> Concentration v. Q Trend Component  58 %</a:t>
            </a:r>
          </a:p>
          <a:p>
            <a:r>
              <a:rPr lang="en-US" sz="1800" dirty="0">
                <a:solidFill>
                  <a:schemeClr val="bg1"/>
                </a:solidFill>
              </a:rPr>
              <a:t>       Q Trend Component             -1.7 % </a:t>
            </a:r>
          </a:p>
        </p:txBody>
      </p:sp>
      <p:sp>
        <p:nvSpPr>
          <p:cNvPr id="2" name="Title 1"/>
          <p:cNvSpPr>
            <a:spLocks noGrp="1"/>
          </p:cNvSpPr>
          <p:nvPr>
            <p:ph type="title"/>
          </p:nvPr>
        </p:nvSpPr>
        <p:spPr>
          <a:xfrm>
            <a:off x="0" y="209550"/>
            <a:ext cx="2819399" cy="1381917"/>
          </a:xfrm>
        </p:spPr>
        <p:txBody>
          <a:bodyPr/>
          <a:lstStyle/>
          <a:p>
            <a:r>
              <a:rPr lang="en-US" dirty="0" err="1"/>
              <a:t>runPairs</a:t>
            </a:r>
            <a:r>
              <a:rPr lang="en-US" dirty="0"/>
              <a:t/>
            </a:r>
            <a:br>
              <a:rPr lang="en-US" dirty="0"/>
            </a:br>
            <a:r>
              <a:rPr lang="en-US" dirty="0"/>
              <a:t>results</a:t>
            </a:r>
          </a:p>
        </p:txBody>
      </p:sp>
      <p:sp>
        <p:nvSpPr>
          <p:cNvPr id="5" name="Oval 4"/>
          <p:cNvSpPr/>
          <p:nvPr/>
        </p:nvSpPr>
        <p:spPr bwMode="auto">
          <a:xfrm>
            <a:off x="5791200" y="2266950"/>
            <a:ext cx="1295400" cy="1143000"/>
          </a:xfrm>
          <a:prstGeom prst="ellipse">
            <a:avLst/>
          </a:prstGeom>
          <a:noFill/>
          <a:ln w="381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7" name="Oval 6"/>
          <p:cNvSpPr/>
          <p:nvPr/>
        </p:nvSpPr>
        <p:spPr bwMode="auto">
          <a:xfrm>
            <a:off x="5791200" y="4171950"/>
            <a:ext cx="1295400" cy="971550"/>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4217180596"/>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895600" y="25437"/>
            <a:ext cx="5181600" cy="5078314"/>
          </a:xfrm>
          <a:prstGeom prst="rect">
            <a:avLst/>
          </a:prstGeom>
        </p:spPr>
        <p:txBody>
          <a:bodyPr wrap="square">
            <a:spAutoFit/>
          </a:bodyPr>
          <a:lstStyle/>
          <a:p>
            <a:r>
              <a:rPr lang="en-US" sz="1800" dirty="0">
                <a:solidFill>
                  <a:schemeClr val="bg1"/>
                </a:solidFill>
              </a:rPr>
              <a:t>Susquehanna River at Conowingo, MD </a:t>
            </a:r>
          </a:p>
          <a:p>
            <a:r>
              <a:rPr lang="en-US" sz="1800" dirty="0">
                <a:solidFill>
                  <a:schemeClr val="bg1"/>
                </a:solidFill>
              </a:rPr>
              <a:t>   Orthophosphate as P</a:t>
            </a:r>
          </a:p>
          <a:p>
            <a:r>
              <a:rPr lang="en-US" sz="1800" dirty="0">
                <a:solidFill>
                  <a:schemeClr val="bg1"/>
                </a:solidFill>
              </a:rPr>
              <a:t>   Water Year </a:t>
            </a:r>
          </a:p>
          <a:p>
            <a:endParaRPr lang="en-US" sz="1800" dirty="0">
              <a:solidFill>
                <a:schemeClr val="bg1"/>
              </a:solidFill>
            </a:endParaRPr>
          </a:p>
          <a:p>
            <a:r>
              <a:rPr lang="en-US" sz="1800" dirty="0">
                <a:solidFill>
                  <a:schemeClr val="bg1"/>
                </a:solidFill>
              </a:rPr>
              <a:t> Change estimates  2017  minus  2007 </a:t>
            </a:r>
          </a:p>
          <a:p>
            <a:endParaRPr lang="en-US" sz="1800" dirty="0">
              <a:solidFill>
                <a:schemeClr val="bg1"/>
              </a:solidFill>
            </a:endParaRPr>
          </a:p>
          <a:p>
            <a:r>
              <a:rPr lang="en-US" sz="1800" dirty="0">
                <a:solidFill>
                  <a:schemeClr val="bg1"/>
                </a:solidFill>
              </a:rPr>
              <a:t> For concentration: total change is  0.00286 mg/L</a:t>
            </a:r>
          </a:p>
          <a:p>
            <a:r>
              <a:rPr lang="en-US" sz="1800" dirty="0">
                <a:solidFill>
                  <a:schemeClr val="bg1"/>
                </a:solidFill>
              </a:rPr>
              <a:t> expressed as Percent Change is  33 %</a:t>
            </a:r>
          </a:p>
          <a:p>
            <a:endParaRPr lang="en-US" sz="1800" dirty="0">
              <a:solidFill>
                <a:schemeClr val="bg1"/>
              </a:solidFill>
            </a:endParaRPr>
          </a:p>
          <a:p>
            <a:r>
              <a:rPr lang="en-US" sz="1800" dirty="0">
                <a:solidFill>
                  <a:schemeClr val="bg1"/>
                </a:solidFill>
              </a:rPr>
              <a:t> Concentration v. Q Trend Component  33 %</a:t>
            </a:r>
          </a:p>
          <a:p>
            <a:r>
              <a:rPr lang="en-US" sz="1800" dirty="0">
                <a:solidFill>
                  <a:schemeClr val="bg1"/>
                </a:solidFill>
              </a:rPr>
              <a:t>       Q Trend Component             0.044 % </a:t>
            </a:r>
          </a:p>
          <a:p>
            <a:endParaRPr lang="en-US" sz="1800" dirty="0">
              <a:solidFill>
                <a:schemeClr val="bg1"/>
              </a:solidFill>
            </a:endParaRPr>
          </a:p>
          <a:p>
            <a:endParaRPr lang="en-US" sz="1800" dirty="0">
              <a:solidFill>
                <a:schemeClr val="bg1"/>
              </a:solidFill>
            </a:endParaRPr>
          </a:p>
          <a:p>
            <a:r>
              <a:rPr lang="en-US" sz="1800" dirty="0">
                <a:solidFill>
                  <a:schemeClr val="bg1"/>
                </a:solidFill>
              </a:rPr>
              <a:t> For flux: total change is  0.212 million kg/year</a:t>
            </a:r>
          </a:p>
          <a:p>
            <a:r>
              <a:rPr lang="en-US" sz="1800" dirty="0">
                <a:solidFill>
                  <a:schemeClr val="bg1"/>
                </a:solidFill>
              </a:rPr>
              <a:t> expressed as Percent Change is  57 %</a:t>
            </a:r>
          </a:p>
          <a:p>
            <a:endParaRPr lang="en-US" sz="1800" dirty="0">
              <a:solidFill>
                <a:schemeClr val="bg1"/>
              </a:solidFill>
            </a:endParaRPr>
          </a:p>
          <a:p>
            <a:r>
              <a:rPr lang="en-US" sz="1800" dirty="0">
                <a:solidFill>
                  <a:schemeClr val="bg1"/>
                </a:solidFill>
              </a:rPr>
              <a:t> Concentration v. Q Trend Component  62 %</a:t>
            </a:r>
          </a:p>
          <a:p>
            <a:r>
              <a:rPr lang="en-US" sz="1800" dirty="0">
                <a:solidFill>
                  <a:schemeClr val="bg1"/>
                </a:solidFill>
              </a:rPr>
              <a:t>       Q Trend Component             -4.7 % </a:t>
            </a:r>
          </a:p>
        </p:txBody>
      </p:sp>
      <p:sp>
        <p:nvSpPr>
          <p:cNvPr id="2" name="Title 1"/>
          <p:cNvSpPr>
            <a:spLocks noGrp="1"/>
          </p:cNvSpPr>
          <p:nvPr>
            <p:ph type="title"/>
          </p:nvPr>
        </p:nvSpPr>
        <p:spPr>
          <a:xfrm>
            <a:off x="-12567" y="36589"/>
            <a:ext cx="2819399" cy="4129336"/>
          </a:xfrm>
        </p:spPr>
        <p:txBody>
          <a:bodyPr/>
          <a:lstStyle/>
          <a:p>
            <a:r>
              <a:rPr lang="en-US" dirty="0" err="1"/>
              <a:t>runPairs</a:t>
            </a:r>
            <a:r>
              <a:rPr lang="en-US" dirty="0"/>
              <a:t/>
            </a:r>
            <a:br>
              <a:rPr lang="en-US" dirty="0"/>
            </a:br>
            <a:r>
              <a:rPr lang="en-US" dirty="0"/>
              <a:t>results</a:t>
            </a:r>
            <a:br>
              <a:rPr lang="en-US" dirty="0"/>
            </a:br>
            <a:r>
              <a:rPr lang="en-US" dirty="0"/>
              <a:t/>
            </a:r>
            <a:br>
              <a:rPr lang="en-US" dirty="0"/>
            </a:br>
            <a:r>
              <a:rPr lang="en-US" sz="3600" dirty="0"/>
              <a:t>This time just 2007-2017</a:t>
            </a:r>
            <a:br>
              <a:rPr lang="en-US" sz="3600" dirty="0"/>
            </a:br>
            <a:endParaRPr lang="en-US" sz="3600" dirty="0"/>
          </a:p>
        </p:txBody>
      </p:sp>
      <p:sp>
        <p:nvSpPr>
          <p:cNvPr id="5" name="Oval 4"/>
          <p:cNvSpPr/>
          <p:nvPr/>
        </p:nvSpPr>
        <p:spPr bwMode="auto">
          <a:xfrm>
            <a:off x="6248400" y="2266950"/>
            <a:ext cx="1295400" cy="1143000"/>
          </a:xfrm>
          <a:prstGeom prst="ellipse">
            <a:avLst/>
          </a:prstGeom>
          <a:noFill/>
          <a:ln w="38100" cap="flat" cmpd="sng" algn="ctr">
            <a:solidFill>
              <a:srgbClr val="FFFF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
        <p:nvSpPr>
          <p:cNvPr id="7" name="Oval 6"/>
          <p:cNvSpPr/>
          <p:nvPr/>
        </p:nvSpPr>
        <p:spPr bwMode="auto">
          <a:xfrm>
            <a:off x="6248400" y="4095750"/>
            <a:ext cx="1295400" cy="1143000"/>
          </a:xfrm>
          <a:prstGeom prst="ellipse">
            <a:avLst/>
          </a:prstGeom>
          <a:noFill/>
          <a:ln w="381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chemeClr val="tx1"/>
              </a:solidFill>
              <a:effectLst/>
              <a:latin typeface="Arial" charset="0"/>
              <a:ea typeface="ＭＳ Ｐゴシック" charset="0"/>
            </a:endParaRPr>
          </a:p>
        </p:txBody>
      </p:sp>
    </p:spTree>
    <p:extLst>
      <p:ext uri="{BB962C8B-B14F-4D97-AF65-F5344CB8AC3E}">
        <p14:creationId xmlns:p14="http://schemas.microsoft.com/office/powerpoint/2010/main" val="343206019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0"/>
            <a:ext cx="9144000" cy="5143500"/>
          </a:xfrm>
          <a:prstGeom prst="rect">
            <a:avLst/>
          </a:prstGeom>
          <a:solidFill>
            <a:schemeClr val="bg1"/>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latin typeface="Arial" charset="0"/>
                <a:ea typeface="ＭＳ Ｐゴシック" charset="0"/>
              </a:rPr>
              <a:t>Orthophosphate</a:t>
            </a:r>
            <a:r>
              <a:rPr kumimoji="0" lang="en-US" sz="2800" b="0" i="0" u="none" strike="noStrike" cap="none" normalizeH="0" dirty="0">
                <a:ln>
                  <a:noFill/>
                </a:ln>
                <a:solidFill>
                  <a:schemeClr val="tx1"/>
                </a:solidFill>
                <a:effectLst/>
                <a:latin typeface="Arial" charset="0"/>
                <a:ea typeface="ＭＳ Ｐゴシック" charset="0"/>
              </a:rPr>
              <a:t> as P, </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dirty="0">
                <a:ln>
                  <a:noFill/>
                </a:ln>
                <a:solidFill>
                  <a:schemeClr val="tx1"/>
                </a:solidFill>
                <a:effectLst/>
                <a:latin typeface="Arial" charset="0"/>
                <a:ea typeface="ＭＳ Ｐゴシック" charset="0"/>
              </a:rPr>
              <a:t>difference contours 1987 </a:t>
            </a:r>
            <a:r>
              <a:rPr kumimoji="0" lang="mr-IN" sz="2800" b="0" i="0" u="none" strike="noStrike" cap="none" normalizeH="0" dirty="0">
                <a:ln>
                  <a:noFill/>
                </a:ln>
                <a:solidFill>
                  <a:schemeClr val="tx1"/>
                </a:solidFill>
                <a:effectLst/>
                <a:latin typeface="Arial" charset="0"/>
                <a:ea typeface="ＭＳ Ｐゴシック" charset="0"/>
              </a:rPr>
              <a:t>–</a:t>
            </a:r>
            <a:r>
              <a:rPr kumimoji="0" lang="en-US" sz="2800" b="0" i="0" u="none" strike="noStrike" cap="none" normalizeH="0" dirty="0">
                <a:ln>
                  <a:noFill/>
                </a:ln>
                <a:solidFill>
                  <a:schemeClr val="tx1"/>
                </a:solidFill>
                <a:effectLst/>
                <a:latin typeface="Arial" charset="0"/>
                <a:ea typeface="ＭＳ Ｐゴシック" charset="0"/>
              </a:rPr>
              <a:t> 2017, Conowingo</a:t>
            </a:r>
            <a:endParaRPr kumimoji="0" lang="en-US" sz="2800" b="0" i="0" u="none" strike="noStrike" cap="none" normalizeH="0" baseline="0" dirty="0">
              <a:ln>
                <a:noFill/>
              </a:ln>
              <a:solidFill>
                <a:schemeClr val="tx1"/>
              </a:solidFill>
              <a:effectLst/>
              <a:latin typeface="Arial" charset="0"/>
              <a:ea typeface="ＭＳ Ｐゴシック" charset="0"/>
            </a:endParaRPr>
          </a:p>
        </p:txBody>
      </p:sp>
      <p:pic>
        <p:nvPicPr>
          <p:cNvPr id="2" name="Picture 1" descr="SusOPDiffContour.pdf"/>
          <p:cNvPicPr>
            <a:picLocks noChangeAspect="1"/>
          </p:cNvPicPr>
          <p:nvPr/>
        </p:nvPicPr>
        <p:blipFill rotWithShape="1">
          <a:blip r:embed="rId3">
            <a:extLst>
              <a:ext uri="{28A0092B-C50C-407E-A947-70E740481C1C}">
                <a14:useLocalDpi xmlns:a14="http://schemas.microsoft.com/office/drawing/2010/main" val="0"/>
              </a:ext>
            </a:extLst>
          </a:blip>
          <a:srcRect t="16179"/>
          <a:stretch/>
        </p:blipFill>
        <p:spPr>
          <a:xfrm>
            <a:off x="711200" y="832158"/>
            <a:ext cx="7715250" cy="4311342"/>
          </a:xfrm>
          <a:prstGeom prst="rect">
            <a:avLst/>
          </a:prstGeom>
        </p:spPr>
      </p:pic>
      <p:sp>
        <p:nvSpPr>
          <p:cNvPr id="4" name="TextBox 3"/>
          <p:cNvSpPr txBox="1"/>
          <p:nvPr/>
        </p:nvSpPr>
        <p:spPr>
          <a:xfrm rot="16200000">
            <a:off x="-924383" y="2734134"/>
            <a:ext cx="3620477" cy="400110"/>
          </a:xfrm>
          <a:prstGeom prst="rect">
            <a:avLst/>
          </a:prstGeom>
          <a:solidFill>
            <a:schemeClr val="bg1"/>
          </a:solidFill>
        </p:spPr>
        <p:txBody>
          <a:bodyPr wrap="none" rtlCol="0">
            <a:spAutoFit/>
          </a:bodyPr>
          <a:lstStyle/>
          <a:p>
            <a:r>
              <a:rPr lang="en-US" sz="2000" dirty="0"/>
              <a:t>Discharge, in thousands of </a:t>
            </a:r>
            <a:r>
              <a:rPr lang="en-US" sz="2000" dirty="0" err="1"/>
              <a:t>cfs</a:t>
            </a:r>
            <a:endParaRPr lang="en-US" sz="2000" dirty="0"/>
          </a:p>
        </p:txBody>
      </p:sp>
    </p:spTree>
    <p:extLst>
      <p:ext uri="{BB962C8B-B14F-4D97-AF65-F5344CB8AC3E}">
        <p14:creationId xmlns:p14="http://schemas.microsoft.com/office/powerpoint/2010/main" val="257143202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29550091"/>
              </p:ext>
            </p:extLst>
          </p:nvPr>
        </p:nvGraphicFramePr>
        <p:xfrm>
          <a:off x="0" y="-497205"/>
          <a:ext cx="9144000" cy="4514970"/>
        </p:xfrm>
        <a:graphic>
          <a:graphicData uri="http://schemas.openxmlformats.org/drawingml/2006/table">
            <a:tbl>
              <a:tblPr firstRow="1" bandRow="1">
                <a:tableStyleId>{5C22544A-7EE6-4342-B048-85BDC9FD1C3A}</a:tableStyleId>
              </a:tblPr>
              <a:tblGrid>
                <a:gridCol w="1828800">
                  <a:extLst>
                    <a:ext uri="{9D8B030D-6E8A-4147-A177-3AD203B41FA5}">
                      <a16:colId xmlns="" xmlns:a16="http://schemas.microsoft.com/office/drawing/2014/main" val="20000"/>
                    </a:ext>
                  </a:extLst>
                </a:gridCol>
                <a:gridCol w="1828800">
                  <a:extLst>
                    <a:ext uri="{9D8B030D-6E8A-4147-A177-3AD203B41FA5}">
                      <a16:colId xmlns="" xmlns:a16="http://schemas.microsoft.com/office/drawing/2014/main" val="20001"/>
                    </a:ext>
                  </a:extLst>
                </a:gridCol>
                <a:gridCol w="1828800">
                  <a:extLst>
                    <a:ext uri="{9D8B030D-6E8A-4147-A177-3AD203B41FA5}">
                      <a16:colId xmlns="" xmlns:a16="http://schemas.microsoft.com/office/drawing/2014/main" val="20002"/>
                    </a:ext>
                  </a:extLst>
                </a:gridCol>
                <a:gridCol w="1828800">
                  <a:extLst>
                    <a:ext uri="{9D8B030D-6E8A-4147-A177-3AD203B41FA5}">
                      <a16:colId xmlns="" xmlns:a16="http://schemas.microsoft.com/office/drawing/2014/main" val="20003"/>
                    </a:ext>
                  </a:extLst>
                </a:gridCol>
                <a:gridCol w="1828800">
                  <a:extLst>
                    <a:ext uri="{9D8B030D-6E8A-4147-A177-3AD203B41FA5}">
                      <a16:colId xmlns="" xmlns:a16="http://schemas.microsoft.com/office/drawing/2014/main" val="20004"/>
                    </a:ext>
                  </a:extLst>
                </a:gridCol>
              </a:tblGrid>
              <a:tr h="451497">
                <a:tc>
                  <a:txBody>
                    <a:bodyPr/>
                    <a:lstStyle/>
                    <a:p>
                      <a:pPr algn="ctr"/>
                      <a:r>
                        <a:rPr lang="en-US" dirty="0"/>
                        <a:t>Site</a:t>
                      </a:r>
                    </a:p>
                  </a:txBody>
                  <a:tcPr/>
                </a:tc>
                <a:tc>
                  <a:txBody>
                    <a:bodyPr/>
                    <a:lstStyle/>
                    <a:p>
                      <a:pPr algn="ctr"/>
                      <a:r>
                        <a:rPr lang="en-US" dirty="0" err="1"/>
                        <a:t>Analyte</a:t>
                      </a:r>
                      <a:endParaRPr lang="en-US" dirty="0"/>
                    </a:p>
                  </a:txBody>
                  <a:tcPr/>
                </a:tc>
                <a:tc>
                  <a:txBody>
                    <a:bodyPr/>
                    <a:lstStyle/>
                    <a:p>
                      <a:pPr algn="ctr"/>
                      <a:r>
                        <a:rPr lang="en-US" dirty="0"/>
                        <a:t>Metric</a:t>
                      </a:r>
                    </a:p>
                  </a:txBody>
                  <a:tcPr/>
                </a:tc>
                <a:tc>
                  <a:txBody>
                    <a:bodyPr/>
                    <a:lstStyle/>
                    <a:p>
                      <a:pPr algn="ctr"/>
                      <a:r>
                        <a:rPr lang="en-US" dirty="0"/>
                        <a:t>Stationary</a:t>
                      </a:r>
                    </a:p>
                  </a:txBody>
                  <a:tcPr/>
                </a:tc>
                <a:tc>
                  <a:txBody>
                    <a:bodyPr/>
                    <a:lstStyle/>
                    <a:p>
                      <a:pPr algn="ctr"/>
                      <a:r>
                        <a:rPr lang="en-US" dirty="0"/>
                        <a:t>Generalized</a:t>
                      </a:r>
                    </a:p>
                  </a:txBody>
                  <a:tcPr/>
                </a:tc>
                <a:extLst>
                  <a:ext uri="{0D108BD9-81ED-4DB2-BD59-A6C34878D82A}">
                    <a16:rowId xmlns="" xmlns:a16="http://schemas.microsoft.com/office/drawing/2014/main" val="10000"/>
                  </a:ext>
                </a:extLst>
              </a:tr>
              <a:tr h="451497">
                <a:tc>
                  <a:txBody>
                    <a:bodyPr/>
                    <a:lstStyle/>
                    <a:p>
                      <a:r>
                        <a:rPr lang="en-US" dirty="0" err="1"/>
                        <a:t>Choptank</a:t>
                      </a:r>
                      <a:endParaRPr lang="en-US" dirty="0"/>
                    </a:p>
                  </a:txBody>
                  <a:tcPr/>
                </a:tc>
                <a:tc>
                  <a:txBody>
                    <a:bodyPr/>
                    <a:lstStyle/>
                    <a:p>
                      <a:r>
                        <a:rPr lang="en-US" dirty="0"/>
                        <a:t>Nitrate</a:t>
                      </a:r>
                    </a:p>
                  </a:txBody>
                  <a:tcPr/>
                </a:tc>
                <a:tc>
                  <a:txBody>
                    <a:bodyPr/>
                    <a:lstStyle/>
                    <a:p>
                      <a:r>
                        <a:rPr lang="en-US" dirty="0"/>
                        <a:t>Concentration</a:t>
                      </a:r>
                    </a:p>
                  </a:txBody>
                  <a:tcPr/>
                </a:tc>
                <a:tc>
                  <a:txBody>
                    <a:bodyPr/>
                    <a:lstStyle/>
                    <a:p>
                      <a:pPr algn="ctr"/>
                      <a:r>
                        <a:rPr lang="en-US" dirty="0"/>
                        <a:t>+ 33%</a:t>
                      </a:r>
                    </a:p>
                  </a:txBody>
                  <a:tcPr/>
                </a:tc>
                <a:tc>
                  <a:txBody>
                    <a:bodyPr/>
                    <a:lstStyle/>
                    <a:p>
                      <a:pPr algn="ctr"/>
                      <a:r>
                        <a:rPr lang="en-US" dirty="0"/>
                        <a:t>+ 31%</a:t>
                      </a:r>
                    </a:p>
                  </a:txBody>
                  <a:tcPr/>
                </a:tc>
                <a:extLst>
                  <a:ext uri="{0D108BD9-81ED-4DB2-BD59-A6C34878D82A}">
                    <a16:rowId xmlns="" xmlns:a16="http://schemas.microsoft.com/office/drawing/2014/main" val="10001"/>
                  </a:ext>
                </a:extLst>
              </a:tr>
              <a:tr h="451497">
                <a:tc>
                  <a:txBody>
                    <a:bodyPr/>
                    <a:lstStyle/>
                    <a:p>
                      <a:r>
                        <a:rPr lang="en-US" dirty="0" err="1"/>
                        <a:t>Choptank</a:t>
                      </a:r>
                      <a:endParaRPr lang="en-US" dirty="0"/>
                    </a:p>
                  </a:txBody>
                  <a:tcPr/>
                </a:tc>
                <a:tc>
                  <a:txBody>
                    <a:bodyPr/>
                    <a:lstStyle/>
                    <a:p>
                      <a:r>
                        <a:rPr lang="en-US" dirty="0"/>
                        <a:t>Nitrate</a:t>
                      </a:r>
                    </a:p>
                  </a:txBody>
                  <a:tcPr/>
                </a:tc>
                <a:tc>
                  <a:txBody>
                    <a:bodyPr/>
                    <a:lstStyle/>
                    <a:p>
                      <a:r>
                        <a:rPr lang="en-US" dirty="0"/>
                        <a:t>Flux</a:t>
                      </a:r>
                    </a:p>
                  </a:txBody>
                  <a:tcPr/>
                </a:tc>
                <a:tc>
                  <a:txBody>
                    <a:bodyPr/>
                    <a:lstStyle/>
                    <a:p>
                      <a:pPr algn="ctr"/>
                      <a:r>
                        <a:rPr lang="en-US" dirty="0"/>
                        <a:t>+ 27%</a:t>
                      </a:r>
                    </a:p>
                  </a:txBody>
                  <a:tcPr/>
                </a:tc>
                <a:tc>
                  <a:txBody>
                    <a:bodyPr/>
                    <a:lstStyle/>
                    <a:p>
                      <a:pPr algn="ctr"/>
                      <a:r>
                        <a:rPr lang="en-US" dirty="0"/>
                        <a:t>+ 39%</a:t>
                      </a:r>
                    </a:p>
                  </a:txBody>
                  <a:tcPr/>
                </a:tc>
                <a:extLst>
                  <a:ext uri="{0D108BD9-81ED-4DB2-BD59-A6C34878D82A}">
                    <a16:rowId xmlns="" xmlns:a16="http://schemas.microsoft.com/office/drawing/2014/main" val="10002"/>
                  </a:ext>
                </a:extLst>
              </a:tr>
              <a:tr h="451497">
                <a:tc>
                  <a:txBody>
                    <a:bodyPr/>
                    <a:lstStyle/>
                    <a:p>
                      <a:endParaRPr lang="en-US"/>
                    </a:p>
                  </a:txBody>
                  <a:tcPr/>
                </a:tc>
                <a:tc>
                  <a:txBody>
                    <a:bodyPr/>
                    <a:lstStyle/>
                    <a:p>
                      <a:endParaRPr lang="en-US"/>
                    </a:p>
                  </a:txBody>
                  <a:tcPr/>
                </a:tc>
                <a:tc>
                  <a:txBody>
                    <a:bodyPr/>
                    <a:lstStyle/>
                    <a:p>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 xmlns:a16="http://schemas.microsoft.com/office/drawing/2014/main" val="10003"/>
                  </a:ext>
                </a:extLst>
              </a:tr>
              <a:tr h="451497">
                <a:tc>
                  <a:txBody>
                    <a:bodyPr/>
                    <a:lstStyle/>
                    <a:p>
                      <a:r>
                        <a:rPr lang="en-US" dirty="0" err="1"/>
                        <a:t>Choptank</a:t>
                      </a:r>
                      <a:endParaRPr lang="en-US" dirty="0"/>
                    </a:p>
                  </a:txBody>
                  <a:tcPr/>
                </a:tc>
                <a:tc>
                  <a:txBody>
                    <a:bodyPr/>
                    <a:lstStyle/>
                    <a:p>
                      <a:r>
                        <a:rPr lang="en-US" dirty="0"/>
                        <a:t>Ortho P</a:t>
                      </a:r>
                    </a:p>
                  </a:txBody>
                  <a:tcPr/>
                </a:tc>
                <a:tc>
                  <a:txBody>
                    <a:bodyPr/>
                    <a:lstStyle/>
                    <a:p>
                      <a:r>
                        <a:rPr lang="en-US" dirty="0"/>
                        <a:t>Concentration</a:t>
                      </a:r>
                    </a:p>
                  </a:txBody>
                  <a:tcPr/>
                </a:tc>
                <a:tc>
                  <a:txBody>
                    <a:bodyPr/>
                    <a:lstStyle/>
                    <a:p>
                      <a:pPr algn="ctr"/>
                      <a:r>
                        <a:rPr lang="en-US" dirty="0"/>
                        <a:t>+ 109%</a:t>
                      </a:r>
                    </a:p>
                  </a:txBody>
                  <a:tcPr/>
                </a:tc>
                <a:tc>
                  <a:txBody>
                    <a:bodyPr/>
                    <a:lstStyle/>
                    <a:p>
                      <a:pPr algn="ctr"/>
                      <a:r>
                        <a:rPr lang="en-US" dirty="0"/>
                        <a:t>+ 115%</a:t>
                      </a:r>
                    </a:p>
                  </a:txBody>
                  <a:tcPr/>
                </a:tc>
                <a:extLst>
                  <a:ext uri="{0D108BD9-81ED-4DB2-BD59-A6C34878D82A}">
                    <a16:rowId xmlns="" xmlns:a16="http://schemas.microsoft.com/office/drawing/2014/main" val="10004"/>
                  </a:ext>
                </a:extLst>
              </a:tr>
              <a:tr h="451497">
                <a:tc>
                  <a:txBody>
                    <a:bodyPr/>
                    <a:lstStyle/>
                    <a:p>
                      <a:r>
                        <a:rPr lang="en-US" dirty="0" err="1"/>
                        <a:t>Choptank</a:t>
                      </a:r>
                      <a:endParaRPr lang="en-US" dirty="0"/>
                    </a:p>
                  </a:txBody>
                  <a:tcPr/>
                </a:tc>
                <a:tc>
                  <a:txBody>
                    <a:bodyPr/>
                    <a:lstStyle/>
                    <a:p>
                      <a:r>
                        <a:rPr lang="en-US" dirty="0"/>
                        <a:t>Ortho P</a:t>
                      </a:r>
                    </a:p>
                  </a:txBody>
                  <a:tcPr/>
                </a:tc>
                <a:tc>
                  <a:txBody>
                    <a:bodyPr/>
                    <a:lstStyle/>
                    <a:p>
                      <a:r>
                        <a:rPr lang="en-US" dirty="0"/>
                        <a:t>Flux</a:t>
                      </a:r>
                    </a:p>
                  </a:txBody>
                  <a:tcPr/>
                </a:tc>
                <a:tc>
                  <a:txBody>
                    <a:bodyPr/>
                    <a:lstStyle/>
                    <a:p>
                      <a:pPr algn="ctr"/>
                      <a:r>
                        <a:rPr lang="en-US" dirty="0"/>
                        <a:t>+ 135%</a:t>
                      </a:r>
                    </a:p>
                  </a:txBody>
                  <a:tcPr/>
                </a:tc>
                <a:tc>
                  <a:txBody>
                    <a:bodyPr/>
                    <a:lstStyle/>
                    <a:p>
                      <a:pPr algn="ctr"/>
                      <a:r>
                        <a:rPr lang="en-US" dirty="0"/>
                        <a:t>+ 199%</a:t>
                      </a:r>
                    </a:p>
                  </a:txBody>
                  <a:tcPr/>
                </a:tc>
                <a:extLst>
                  <a:ext uri="{0D108BD9-81ED-4DB2-BD59-A6C34878D82A}">
                    <a16:rowId xmlns="" xmlns:a16="http://schemas.microsoft.com/office/drawing/2014/main" val="10005"/>
                  </a:ext>
                </a:extLst>
              </a:tr>
              <a:tr h="451497">
                <a:tc>
                  <a:txBody>
                    <a:bodyPr/>
                    <a:lstStyle/>
                    <a:p>
                      <a:endParaRPr lang="en-US"/>
                    </a:p>
                  </a:txBody>
                  <a:tcPr/>
                </a:tc>
                <a:tc>
                  <a:txBody>
                    <a:bodyPr/>
                    <a:lstStyle/>
                    <a:p>
                      <a:endParaRPr lang="en-US"/>
                    </a:p>
                  </a:txBody>
                  <a:tcPr/>
                </a:tc>
                <a:tc>
                  <a:txBody>
                    <a:bodyPr/>
                    <a:lstStyle/>
                    <a:p>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 xmlns:a16="http://schemas.microsoft.com/office/drawing/2014/main" val="10006"/>
                  </a:ext>
                </a:extLst>
              </a:tr>
              <a:tr h="451497">
                <a:tc>
                  <a:txBody>
                    <a:bodyPr/>
                    <a:lstStyle/>
                    <a:p>
                      <a:r>
                        <a:rPr lang="en-US" dirty="0"/>
                        <a:t>Conowingo</a:t>
                      </a:r>
                    </a:p>
                  </a:txBody>
                  <a:tcPr/>
                </a:tc>
                <a:tc>
                  <a:txBody>
                    <a:bodyPr/>
                    <a:lstStyle/>
                    <a:p>
                      <a:r>
                        <a:rPr lang="en-US" dirty="0"/>
                        <a:t>Ortho P</a:t>
                      </a:r>
                    </a:p>
                  </a:txBody>
                  <a:tcPr/>
                </a:tc>
                <a:tc>
                  <a:txBody>
                    <a:bodyPr/>
                    <a:lstStyle/>
                    <a:p>
                      <a:r>
                        <a:rPr lang="en-US" dirty="0"/>
                        <a:t>Concentration</a:t>
                      </a:r>
                    </a:p>
                  </a:txBody>
                  <a:tcPr/>
                </a:tc>
                <a:tc>
                  <a:txBody>
                    <a:bodyPr/>
                    <a:lstStyle/>
                    <a:p>
                      <a:pPr algn="ctr"/>
                      <a:r>
                        <a:rPr lang="en-US" dirty="0"/>
                        <a:t>+ 18%</a:t>
                      </a:r>
                    </a:p>
                  </a:txBody>
                  <a:tcPr/>
                </a:tc>
                <a:tc>
                  <a:txBody>
                    <a:bodyPr/>
                    <a:lstStyle/>
                    <a:p>
                      <a:pPr algn="ctr"/>
                      <a:r>
                        <a:rPr lang="en-US" dirty="0"/>
                        <a:t>+ 20%</a:t>
                      </a:r>
                    </a:p>
                  </a:txBody>
                  <a:tcPr/>
                </a:tc>
                <a:extLst>
                  <a:ext uri="{0D108BD9-81ED-4DB2-BD59-A6C34878D82A}">
                    <a16:rowId xmlns="" xmlns:a16="http://schemas.microsoft.com/office/drawing/2014/main" val="10007"/>
                  </a:ext>
                </a:extLst>
              </a:tr>
              <a:tr h="451497">
                <a:tc>
                  <a:txBody>
                    <a:bodyPr/>
                    <a:lstStyle/>
                    <a:p>
                      <a:r>
                        <a:rPr lang="en-US" dirty="0"/>
                        <a:t>Conowingo</a:t>
                      </a:r>
                    </a:p>
                  </a:txBody>
                  <a:tcPr/>
                </a:tc>
                <a:tc>
                  <a:txBody>
                    <a:bodyPr/>
                    <a:lstStyle/>
                    <a:p>
                      <a:r>
                        <a:rPr lang="en-US" dirty="0"/>
                        <a:t>Ortho P</a:t>
                      </a:r>
                    </a:p>
                  </a:txBody>
                  <a:tcPr/>
                </a:tc>
                <a:tc>
                  <a:txBody>
                    <a:bodyPr/>
                    <a:lstStyle/>
                    <a:p>
                      <a:r>
                        <a:rPr lang="en-US" dirty="0"/>
                        <a:t>Flux</a:t>
                      </a:r>
                    </a:p>
                  </a:txBody>
                  <a:tcPr/>
                </a:tc>
                <a:tc>
                  <a:txBody>
                    <a:bodyPr/>
                    <a:lstStyle/>
                    <a:p>
                      <a:pPr algn="ctr"/>
                      <a:r>
                        <a:rPr lang="en-US" dirty="0"/>
                        <a:t>+ 58%</a:t>
                      </a:r>
                    </a:p>
                  </a:txBody>
                  <a:tcPr/>
                </a:tc>
                <a:tc>
                  <a:txBody>
                    <a:bodyPr/>
                    <a:lstStyle/>
                    <a:p>
                      <a:pPr algn="ctr"/>
                      <a:r>
                        <a:rPr lang="en-US" dirty="0"/>
                        <a:t>+ 56%</a:t>
                      </a:r>
                    </a:p>
                  </a:txBody>
                  <a:tcPr/>
                </a:tc>
                <a:extLst>
                  <a:ext uri="{0D108BD9-81ED-4DB2-BD59-A6C34878D82A}">
                    <a16:rowId xmlns="" xmlns:a16="http://schemas.microsoft.com/office/drawing/2014/main" val="10008"/>
                  </a:ext>
                </a:extLst>
              </a:tr>
              <a:tr h="451497">
                <a:tc>
                  <a:txBody>
                    <a:bodyPr/>
                    <a:lstStyle/>
                    <a:p>
                      <a:endParaRPr lang="en-US"/>
                    </a:p>
                  </a:txBody>
                  <a:tcPr/>
                </a:tc>
                <a:tc>
                  <a:txBody>
                    <a:bodyPr/>
                    <a:lstStyle/>
                    <a:p>
                      <a:endParaRPr lang="en-US"/>
                    </a:p>
                  </a:txBody>
                  <a:tcPr/>
                </a:tc>
                <a:tc>
                  <a:txBody>
                    <a:bodyPr/>
                    <a:lstStyle/>
                    <a:p>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 xmlns:a16="http://schemas.microsoft.com/office/drawing/2014/main" val="10009"/>
                  </a:ext>
                </a:extLst>
              </a:tr>
            </a:tbl>
          </a:graphicData>
        </a:graphic>
      </p:graphicFrame>
      <p:sp>
        <p:nvSpPr>
          <p:cNvPr id="2" name="TextBox 1"/>
          <p:cNvSpPr txBox="1"/>
          <p:nvPr/>
        </p:nvSpPr>
        <p:spPr>
          <a:xfrm>
            <a:off x="2590800" y="4248150"/>
            <a:ext cx="5573511" cy="707886"/>
          </a:xfrm>
          <a:prstGeom prst="rect">
            <a:avLst/>
          </a:prstGeom>
          <a:noFill/>
        </p:spPr>
        <p:txBody>
          <a:bodyPr wrap="none" rtlCol="0">
            <a:spAutoFit/>
          </a:bodyPr>
          <a:lstStyle/>
          <a:p>
            <a:r>
              <a:rPr lang="en-US" b="1" dirty="0" smtClean="0">
                <a:solidFill>
                  <a:srgbClr val="FFFF00"/>
                </a:solidFill>
              </a:rPr>
              <a:t>Trends for 1987 - 2017</a:t>
            </a:r>
            <a:endParaRPr lang="en-US" b="1" dirty="0">
              <a:solidFill>
                <a:srgbClr val="FFFF00"/>
              </a:solidFill>
            </a:endParaRPr>
          </a:p>
        </p:txBody>
      </p:sp>
    </p:spTree>
    <p:extLst>
      <p:ext uri="{BB962C8B-B14F-4D97-AF65-F5344CB8AC3E}">
        <p14:creationId xmlns:p14="http://schemas.microsoft.com/office/powerpoint/2010/main" val="3289114155"/>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25"/>
            <a:ext cx="9144000" cy="912044"/>
          </a:xfrm>
        </p:spPr>
        <p:txBody>
          <a:bodyPr/>
          <a:lstStyle/>
          <a:p>
            <a:r>
              <a:rPr lang="en-US" sz="2800" dirty="0"/>
              <a:t>General comments (based on my work and Jenny Murphy’s work with NAWQA results)</a:t>
            </a:r>
          </a:p>
        </p:txBody>
      </p:sp>
      <p:sp>
        <p:nvSpPr>
          <p:cNvPr id="3" name="Content Placeholder 2"/>
          <p:cNvSpPr>
            <a:spLocks noGrp="1"/>
          </p:cNvSpPr>
          <p:nvPr>
            <p:ph idx="1"/>
          </p:nvPr>
        </p:nvSpPr>
        <p:spPr>
          <a:xfrm>
            <a:off x="152400" y="1047750"/>
            <a:ext cx="8991600" cy="2001060"/>
          </a:xfrm>
        </p:spPr>
        <p:txBody>
          <a:bodyPr/>
          <a:lstStyle/>
          <a:p>
            <a:pPr>
              <a:spcBef>
                <a:spcPts val="1464"/>
              </a:spcBef>
            </a:pPr>
            <a:r>
              <a:rPr lang="en-US" sz="2800" dirty="0"/>
              <a:t>At time scales like 30 years, sometimes GFN matters a lot and sometimes it doesn’t</a:t>
            </a:r>
          </a:p>
          <a:p>
            <a:pPr>
              <a:spcBef>
                <a:spcPts val="1464"/>
              </a:spcBef>
            </a:pPr>
            <a:r>
              <a:rPr lang="en-US" sz="2800" dirty="0"/>
              <a:t>If it matters, it matters most for flux and not concentration</a:t>
            </a:r>
          </a:p>
        </p:txBody>
      </p:sp>
    </p:spTree>
    <p:extLst>
      <p:ext uri="{BB962C8B-B14F-4D97-AF65-F5344CB8AC3E}">
        <p14:creationId xmlns:p14="http://schemas.microsoft.com/office/powerpoint/2010/main" val="290270002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37525"/>
            <a:ext cx="9144000" cy="912044"/>
          </a:xfrm>
        </p:spPr>
        <p:txBody>
          <a:bodyPr/>
          <a:lstStyle/>
          <a:p>
            <a:r>
              <a:rPr lang="en-US" sz="2800" dirty="0"/>
              <a:t>What do we know about flow trends throughout the Chesapeake Bay watershed?</a:t>
            </a:r>
          </a:p>
        </p:txBody>
      </p:sp>
      <p:sp>
        <p:nvSpPr>
          <p:cNvPr id="3" name="Content Placeholder 2"/>
          <p:cNvSpPr>
            <a:spLocks noGrp="1"/>
          </p:cNvSpPr>
          <p:nvPr>
            <p:ph idx="1"/>
          </p:nvPr>
        </p:nvSpPr>
        <p:spPr>
          <a:xfrm>
            <a:off x="152400" y="1047750"/>
            <a:ext cx="8991600" cy="3481466"/>
          </a:xfrm>
        </p:spPr>
        <p:txBody>
          <a:bodyPr/>
          <a:lstStyle/>
          <a:p>
            <a:pPr>
              <a:spcBef>
                <a:spcPts val="1464"/>
              </a:spcBef>
            </a:pPr>
            <a:r>
              <a:rPr lang="en-US" sz="2800" dirty="0" err="1"/>
              <a:t>Choptank</a:t>
            </a:r>
            <a:r>
              <a:rPr lang="en-US" sz="2800" dirty="0"/>
              <a:t> Q shows modest increases at medium and very high flows, decreases at low flows. </a:t>
            </a:r>
          </a:p>
          <a:p>
            <a:pPr>
              <a:spcBef>
                <a:spcPts val="1464"/>
              </a:spcBef>
            </a:pPr>
            <a:r>
              <a:rPr lang="en-US" sz="2800" dirty="0" err="1"/>
              <a:t>Conowingo</a:t>
            </a:r>
            <a:r>
              <a:rPr lang="en-US" sz="2800" dirty="0"/>
              <a:t> Q shows increases at low flow (driven by dam operations) but at moderate to high flows it is slightly downward.</a:t>
            </a:r>
          </a:p>
          <a:p>
            <a:pPr>
              <a:spcBef>
                <a:spcPts val="1464"/>
              </a:spcBef>
            </a:pPr>
            <a:r>
              <a:rPr lang="en-US" sz="2800" dirty="0"/>
              <a:t>What about another tributary in the lower Susquehanna?</a:t>
            </a:r>
          </a:p>
        </p:txBody>
      </p:sp>
    </p:spTree>
    <p:extLst>
      <p:ext uri="{BB962C8B-B14F-4D97-AF65-F5344CB8AC3E}">
        <p14:creationId xmlns:p14="http://schemas.microsoft.com/office/powerpoint/2010/main" val="54547383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p:cNvSpPr txBox="1"/>
          <p:nvPr/>
        </p:nvSpPr>
        <p:spPr>
          <a:xfrm>
            <a:off x="0" y="22963"/>
            <a:ext cx="9050274" cy="707886"/>
          </a:xfrm>
          <a:prstGeom prst="rect">
            <a:avLst/>
          </a:prstGeom>
          <a:noFill/>
        </p:spPr>
        <p:txBody>
          <a:bodyPr wrap="none" rtlCol="0">
            <a:spAutoFit/>
          </a:bodyPr>
          <a:lstStyle/>
          <a:p>
            <a:r>
              <a:rPr lang="en-US" b="1" dirty="0">
                <a:solidFill>
                  <a:srgbClr val="FFFF00"/>
                </a:solidFill>
              </a:rPr>
              <a:t>Flow trends at Conestoga 1974-2017</a:t>
            </a:r>
          </a:p>
        </p:txBody>
      </p:sp>
      <p:pic>
        <p:nvPicPr>
          <p:cNvPr id="6" name="Picture 5"/>
          <p:cNvPicPr>
            <a:picLocks noChangeAspect="1"/>
          </p:cNvPicPr>
          <p:nvPr/>
        </p:nvPicPr>
        <p:blipFill rotWithShape="1">
          <a:blip r:embed="rId3"/>
          <a:srcRect l="2963" b="16370"/>
          <a:stretch/>
        </p:blipFill>
        <p:spPr>
          <a:xfrm>
            <a:off x="29604" y="666750"/>
            <a:ext cx="4572000" cy="2086726"/>
          </a:xfrm>
          <a:prstGeom prst="rect">
            <a:avLst/>
          </a:prstGeom>
        </p:spPr>
      </p:pic>
      <p:pic>
        <p:nvPicPr>
          <p:cNvPr id="7" name="Picture 6"/>
          <p:cNvPicPr>
            <a:picLocks noChangeAspect="1"/>
          </p:cNvPicPr>
          <p:nvPr/>
        </p:nvPicPr>
        <p:blipFill rotWithShape="1">
          <a:blip r:embed="rId4"/>
          <a:srcRect l="3110" b="15120"/>
          <a:stretch/>
        </p:blipFill>
        <p:spPr>
          <a:xfrm>
            <a:off x="4572000" y="666750"/>
            <a:ext cx="4603789" cy="2135861"/>
          </a:xfrm>
          <a:prstGeom prst="rect">
            <a:avLst/>
          </a:prstGeom>
        </p:spPr>
      </p:pic>
      <p:pic>
        <p:nvPicPr>
          <p:cNvPr id="8" name="Picture 7"/>
          <p:cNvPicPr>
            <a:picLocks noChangeAspect="1"/>
          </p:cNvPicPr>
          <p:nvPr/>
        </p:nvPicPr>
        <p:blipFill rotWithShape="1">
          <a:blip r:embed="rId5"/>
          <a:srcRect l="2866" b="17318"/>
          <a:stretch/>
        </p:blipFill>
        <p:spPr>
          <a:xfrm>
            <a:off x="2209800" y="2724151"/>
            <a:ext cx="5284074" cy="2382010"/>
          </a:xfrm>
          <a:prstGeom prst="rect">
            <a:avLst/>
          </a:prstGeom>
        </p:spPr>
      </p:pic>
    </p:spTree>
    <p:extLst>
      <p:ext uri="{BB962C8B-B14F-4D97-AF65-F5344CB8AC3E}">
        <p14:creationId xmlns:p14="http://schemas.microsoft.com/office/powerpoint/2010/main" val="1686473726"/>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p:cNvSpPr txBox="1"/>
          <p:nvPr/>
        </p:nvSpPr>
        <p:spPr>
          <a:xfrm>
            <a:off x="0" y="0"/>
            <a:ext cx="1752599" cy="4339650"/>
          </a:xfrm>
          <a:prstGeom prst="rect">
            <a:avLst/>
          </a:prstGeom>
          <a:noFill/>
        </p:spPr>
        <p:txBody>
          <a:bodyPr wrap="square" rtlCol="0">
            <a:spAutoFit/>
          </a:bodyPr>
          <a:lstStyle/>
          <a:p>
            <a:r>
              <a:rPr lang="en-US" sz="2400" b="1" dirty="0">
                <a:solidFill>
                  <a:srgbClr val="FFFF00"/>
                </a:solidFill>
              </a:rPr>
              <a:t>Bring the trend results together with a </a:t>
            </a:r>
            <a:r>
              <a:rPr lang="en-US" sz="2400" b="1" dirty="0" err="1">
                <a:solidFill>
                  <a:srgbClr val="FFFF00"/>
                </a:solidFill>
              </a:rPr>
              <a:t>Quantile</a:t>
            </a:r>
            <a:r>
              <a:rPr lang="en-US" sz="2400" b="1" dirty="0">
                <a:solidFill>
                  <a:srgbClr val="FFFF00"/>
                </a:solidFill>
              </a:rPr>
              <a:t>-Kendall Plot</a:t>
            </a:r>
          </a:p>
          <a:p>
            <a:endParaRPr lang="en-US" sz="2400" b="1" dirty="0">
              <a:solidFill>
                <a:srgbClr val="FFFF00"/>
              </a:solidFill>
            </a:endParaRPr>
          </a:p>
          <a:p>
            <a:r>
              <a:rPr lang="en-US" sz="2000" b="1" dirty="0">
                <a:solidFill>
                  <a:srgbClr val="FFFF00"/>
                </a:solidFill>
              </a:rPr>
              <a:t>Conestoga at Lancaster 1974 - 2017</a:t>
            </a:r>
          </a:p>
        </p:txBody>
      </p:sp>
      <p:pic>
        <p:nvPicPr>
          <p:cNvPr id="4" name="Picture 3"/>
          <p:cNvPicPr>
            <a:picLocks noChangeAspect="1"/>
          </p:cNvPicPr>
          <p:nvPr/>
        </p:nvPicPr>
        <p:blipFill rotWithShape="1">
          <a:blip r:embed="rId3"/>
          <a:srcRect l="5045"/>
          <a:stretch/>
        </p:blipFill>
        <p:spPr>
          <a:xfrm>
            <a:off x="1729724" y="-10331"/>
            <a:ext cx="7414276" cy="5143500"/>
          </a:xfrm>
          <a:prstGeom prst="rect">
            <a:avLst/>
          </a:prstGeom>
        </p:spPr>
      </p:pic>
      <p:sp>
        <p:nvSpPr>
          <p:cNvPr id="2" name="TextBox 1"/>
          <p:cNvSpPr txBox="1"/>
          <p:nvPr/>
        </p:nvSpPr>
        <p:spPr>
          <a:xfrm>
            <a:off x="3276600" y="1733550"/>
            <a:ext cx="1552478" cy="707886"/>
          </a:xfrm>
          <a:prstGeom prst="rect">
            <a:avLst/>
          </a:prstGeom>
          <a:noFill/>
        </p:spPr>
        <p:txBody>
          <a:bodyPr wrap="none" rtlCol="0">
            <a:spAutoFit/>
          </a:bodyPr>
          <a:lstStyle/>
          <a:p>
            <a:r>
              <a:rPr lang="en-US" b="1" dirty="0">
                <a:solidFill>
                  <a:srgbClr val="FF0000"/>
                </a:solidFill>
              </a:rPr>
              <a:t>Zilch!</a:t>
            </a:r>
          </a:p>
        </p:txBody>
      </p:sp>
    </p:spTree>
    <p:extLst>
      <p:ext uri="{BB962C8B-B14F-4D97-AF65-F5344CB8AC3E}">
        <p14:creationId xmlns:p14="http://schemas.microsoft.com/office/powerpoint/2010/main" val="621995287"/>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485" y="15298"/>
            <a:ext cx="8991600" cy="3456844"/>
          </a:xfrm>
        </p:spPr>
        <p:txBody>
          <a:bodyPr/>
          <a:lstStyle/>
          <a:p>
            <a:pPr>
              <a:spcBef>
                <a:spcPts val="1368"/>
              </a:spcBef>
            </a:pPr>
            <a:r>
              <a:rPr lang="en-US" sz="2800" dirty="0"/>
              <a:t>Let’s do a thought experiment</a:t>
            </a:r>
          </a:p>
          <a:p>
            <a:pPr>
              <a:spcBef>
                <a:spcPts val="1368"/>
              </a:spcBef>
            </a:pPr>
            <a:r>
              <a:rPr lang="en-US" sz="2800" dirty="0"/>
              <a:t>Say we just want to compute the change in nitrate concentration between these two dates: 1987-04-01 and 2017-04-01, for </a:t>
            </a:r>
            <a:r>
              <a:rPr lang="en-US" sz="2800" dirty="0" err="1"/>
              <a:t>Choptank</a:t>
            </a:r>
            <a:endParaRPr lang="en-US" sz="2800" dirty="0"/>
          </a:p>
          <a:p>
            <a:pPr>
              <a:spcBef>
                <a:spcPts val="1368"/>
              </a:spcBef>
            </a:pPr>
            <a:r>
              <a:rPr lang="en-US" sz="2800" dirty="0"/>
              <a:t>WRTDS gives us a smooth curve for each of these dates. It is E[</a:t>
            </a:r>
            <a:r>
              <a:rPr lang="en-US" sz="2800" dirty="0" err="1"/>
              <a:t>Conc</a:t>
            </a:r>
            <a:r>
              <a:rPr lang="en-US" sz="2800" dirty="0"/>
              <a:t>] = f(Q) which we can visualize with </a:t>
            </a:r>
            <a:r>
              <a:rPr lang="en-US" sz="2800" dirty="0" err="1"/>
              <a:t>plotConcQSmooth</a:t>
            </a:r>
            <a:r>
              <a:rPr lang="en-US" sz="2800" dirty="0"/>
              <a:t> </a:t>
            </a:r>
          </a:p>
        </p:txBody>
      </p:sp>
    </p:spTree>
    <p:extLst>
      <p:ext uri="{BB962C8B-B14F-4D97-AF65-F5344CB8AC3E}">
        <p14:creationId xmlns:p14="http://schemas.microsoft.com/office/powerpoint/2010/main" val="70888813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87" y="0"/>
            <a:ext cx="9144000" cy="502702"/>
          </a:xfrm>
        </p:spPr>
        <p:txBody>
          <a:bodyPr/>
          <a:lstStyle/>
          <a:p>
            <a:r>
              <a:rPr lang="en-US" sz="2800" dirty="0"/>
              <a:t>Major limitations of GFN</a:t>
            </a:r>
          </a:p>
        </p:txBody>
      </p:sp>
      <p:sp>
        <p:nvSpPr>
          <p:cNvPr id="3" name="Content Placeholder 2"/>
          <p:cNvSpPr>
            <a:spLocks noGrp="1"/>
          </p:cNvSpPr>
          <p:nvPr>
            <p:ph idx="1"/>
          </p:nvPr>
        </p:nvSpPr>
        <p:spPr>
          <a:xfrm>
            <a:off x="152400" y="514350"/>
            <a:ext cx="8991600" cy="3669210"/>
          </a:xfrm>
        </p:spPr>
        <p:txBody>
          <a:bodyPr/>
          <a:lstStyle/>
          <a:p>
            <a:pPr>
              <a:spcBef>
                <a:spcPts val="1464"/>
              </a:spcBef>
            </a:pPr>
            <a:r>
              <a:rPr lang="en-US" sz="2800" dirty="0"/>
              <a:t>Except for some cases of </a:t>
            </a:r>
            <a:r>
              <a:rPr lang="en-US" sz="2800" dirty="0" err="1"/>
              <a:t>flowBreak</a:t>
            </a:r>
            <a:r>
              <a:rPr lang="en-US" sz="2800" dirty="0"/>
              <a:t>, most of these flow changes are subtle and gradual</a:t>
            </a:r>
          </a:p>
          <a:p>
            <a:pPr>
              <a:spcBef>
                <a:spcPts val="1464"/>
              </a:spcBef>
            </a:pPr>
            <a:r>
              <a:rPr lang="en-US" sz="2800" dirty="0"/>
              <a:t>It is folly to try to use the moving windows to characterize the flow trends for records &lt; 20 years </a:t>
            </a:r>
          </a:p>
          <a:p>
            <a:pPr>
              <a:spcBef>
                <a:spcPts val="1464"/>
              </a:spcBef>
            </a:pPr>
            <a:r>
              <a:rPr lang="en-US" sz="2800" dirty="0"/>
              <a:t>The “</a:t>
            </a:r>
            <a:r>
              <a:rPr lang="en-US" sz="2800" dirty="0" err="1"/>
              <a:t>windowSide</a:t>
            </a:r>
            <a:r>
              <a:rPr lang="en-US" sz="2800" dirty="0"/>
              <a:t>” is another parameter, like </a:t>
            </a:r>
            <a:r>
              <a:rPr lang="en-US" sz="2800" dirty="0" err="1"/>
              <a:t>windowQ</a:t>
            </a:r>
            <a:r>
              <a:rPr lang="en-US" sz="2800" dirty="0"/>
              <a:t> or </a:t>
            </a:r>
            <a:r>
              <a:rPr lang="en-US" sz="2800" dirty="0" err="1"/>
              <a:t>windowY</a:t>
            </a:r>
            <a:r>
              <a:rPr lang="en-US" sz="2800" dirty="0"/>
              <a:t> that is set by judgment.</a:t>
            </a:r>
          </a:p>
          <a:p>
            <a:pPr>
              <a:spcBef>
                <a:spcPts val="1464"/>
              </a:spcBef>
            </a:pPr>
            <a:r>
              <a:rPr lang="en-US" sz="2800" dirty="0"/>
              <a:t>Not perfect. Better than assuming </a:t>
            </a:r>
            <a:r>
              <a:rPr lang="en-US" sz="2800" dirty="0" err="1"/>
              <a:t>stationarity</a:t>
            </a:r>
            <a:r>
              <a:rPr lang="en-US" sz="2800" dirty="0"/>
              <a:t>??  </a:t>
            </a:r>
          </a:p>
        </p:txBody>
      </p:sp>
    </p:spTree>
    <p:extLst>
      <p:ext uri="{BB962C8B-B14F-4D97-AF65-F5344CB8AC3E}">
        <p14:creationId xmlns:p14="http://schemas.microsoft.com/office/powerpoint/2010/main" val="21044806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Ways of displaying results</a:t>
            </a:r>
          </a:p>
        </p:txBody>
      </p:sp>
      <p:sp>
        <p:nvSpPr>
          <p:cNvPr id="3" name="Content Placeholder 2"/>
          <p:cNvSpPr>
            <a:spLocks noGrp="1"/>
          </p:cNvSpPr>
          <p:nvPr>
            <p:ph idx="1"/>
          </p:nvPr>
        </p:nvSpPr>
        <p:spPr>
          <a:xfrm>
            <a:off x="457200" y="1258888"/>
            <a:ext cx="8229600" cy="2859757"/>
          </a:xfrm>
        </p:spPr>
        <p:txBody>
          <a:bodyPr/>
          <a:lstStyle/>
          <a:p>
            <a:r>
              <a:rPr lang="en-US" dirty="0"/>
              <a:t>Examples from the Lake Erie report, in review for Journal of Great Lakes Research (</a:t>
            </a:r>
            <a:r>
              <a:rPr lang="en-US" dirty="0" err="1"/>
              <a:t>Choquette</a:t>
            </a:r>
            <a:r>
              <a:rPr lang="en-US" dirty="0"/>
              <a:t>, Hirsch, Murphy, Johnson, and Confessor)</a:t>
            </a:r>
          </a:p>
        </p:txBody>
      </p:sp>
    </p:spTree>
    <p:extLst>
      <p:ext uri="{BB962C8B-B14F-4D97-AF65-F5344CB8AC3E}">
        <p14:creationId xmlns:p14="http://schemas.microsoft.com/office/powerpoint/2010/main" val="3682894385"/>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extLst>
              <a:ext uri="{28A0092B-C50C-407E-A947-70E740481C1C}">
                <a14:useLocalDpi xmlns:a14="http://schemas.microsoft.com/office/drawing/2010/main" val="0"/>
              </a:ext>
            </a:extLst>
          </a:blip>
          <a:srcRect b="55050"/>
          <a:stretch/>
        </p:blipFill>
        <p:spPr>
          <a:xfrm>
            <a:off x="0" y="0"/>
            <a:ext cx="9144000" cy="4400550"/>
          </a:xfrm>
          <a:prstGeom prst="rect">
            <a:avLst/>
          </a:prstGeom>
        </p:spPr>
      </p:pic>
    </p:spTree>
    <p:extLst>
      <p:ext uri="{BB962C8B-B14F-4D97-AF65-F5344CB8AC3E}">
        <p14:creationId xmlns:p14="http://schemas.microsoft.com/office/powerpoint/2010/main" val="3824763364"/>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extLst>
              <a:ext uri="{28A0092B-C50C-407E-A947-70E740481C1C}">
                <a14:useLocalDpi xmlns:a14="http://schemas.microsoft.com/office/drawing/2010/main" val="0"/>
              </a:ext>
            </a:extLst>
          </a:blip>
          <a:srcRect b="67533"/>
          <a:stretch/>
        </p:blipFill>
        <p:spPr>
          <a:xfrm>
            <a:off x="0" y="-1"/>
            <a:ext cx="9134813" cy="4325601"/>
          </a:xfrm>
          <a:prstGeom prst="rect">
            <a:avLst/>
          </a:prstGeom>
        </p:spPr>
      </p:pic>
    </p:spTree>
    <p:extLst>
      <p:ext uri="{BB962C8B-B14F-4D97-AF65-F5344CB8AC3E}">
        <p14:creationId xmlns:p14="http://schemas.microsoft.com/office/powerpoint/2010/main" val="2646026501"/>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b="35598"/>
          <a:stretch/>
        </p:blipFill>
        <p:spPr>
          <a:xfrm>
            <a:off x="2514600" y="-10912"/>
            <a:ext cx="6629400" cy="5154412"/>
          </a:xfrm>
          <a:prstGeom prst="rect">
            <a:avLst/>
          </a:prstGeom>
        </p:spPr>
      </p:pic>
      <p:sp>
        <p:nvSpPr>
          <p:cNvPr id="2" name="TextBox 1"/>
          <p:cNvSpPr txBox="1"/>
          <p:nvPr/>
        </p:nvSpPr>
        <p:spPr>
          <a:xfrm>
            <a:off x="0" y="438150"/>
            <a:ext cx="2362201" cy="1938992"/>
          </a:xfrm>
          <a:prstGeom prst="rect">
            <a:avLst/>
          </a:prstGeom>
          <a:noFill/>
        </p:spPr>
        <p:txBody>
          <a:bodyPr wrap="square" rtlCol="0">
            <a:spAutoFit/>
          </a:bodyPr>
          <a:lstStyle/>
          <a:p>
            <a:r>
              <a:rPr lang="en-US" dirty="0">
                <a:solidFill>
                  <a:srgbClr val="FFFF00"/>
                </a:solidFill>
              </a:rPr>
              <a:t>Yield changes by month</a:t>
            </a:r>
          </a:p>
        </p:txBody>
      </p:sp>
    </p:spTree>
    <p:extLst>
      <p:ext uri="{BB962C8B-B14F-4D97-AF65-F5344CB8AC3E}">
        <p14:creationId xmlns:p14="http://schemas.microsoft.com/office/powerpoint/2010/main" val="267908892"/>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438150"/>
            <a:ext cx="2971800" cy="3170099"/>
          </a:xfrm>
          <a:prstGeom prst="rect">
            <a:avLst/>
          </a:prstGeom>
          <a:noFill/>
        </p:spPr>
        <p:txBody>
          <a:bodyPr wrap="square" rtlCol="0">
            <a:spAutoFit/>
          </a:bodyPr>
          <a:lstStyle/>
          <a:p>
            <a:r>
              <a:rPr lang="en-US" dirty="0">
                <a:solidFill>
                  <a:srgbClr val="FFFF00"/>
                </a:solidFill>
              </a:rPr>
              <a:t>Changes in dissolved and particulate, by site</a:t>
            </a:r>
          </a:p>
        </p:txBody>
      </p:sp>
      <p:pic>
        <p:nvPicPr>
          <p:cNvPr id="5" name="Picture 4"/>
          <p:cNvPicPr/>
          <p:nvPr/>
        </p:nvPicPr>
        <p:blipFill>
          <a:blip r:embed="rId2" cstate="print">
            <a:extLst>
              <a:ext uri="{28A0092B-C50C-407E-A947-70E740481C1C}">
                <a14:useLocalDpi xmlns:a14="http://schemas.microsoft.com/office/drawing/2010/main" val="0"/>
              </a:ext>
            </a:extLst>
          </a:blip>
          <a:stretch>
            <a:fillRect/>
          </a:stretch>
        </p:blipFill>
        <p:spPr>
          <a:xfrm>
            <a:off x="3048000" y="971550"/>
            <a:ext cx="6063653" cy="4171950"/>
          </a:xfrm>
          <a:prstGeom prst="rect">
            <a:avLst/>
          </a:prstGeom>
        </p:spPr>
      </p:pic>
    </p:spTree>
    <p:extLst>
      <p:ext uri="{BB962C8B-B14F-4D97-AF65-F5344CB8AC3E}">
        <p14:creationId xmlns:p14="http://schemas.microsoft.com/office/powerpoint/2010/main" val="153902870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57150"/>
            <a:ext cx="7927671" cy="707886"/>
          </a:xfrm>
          <a:prstGeom prst="rect">
            <a:avLst/>
          </a:prstGeom>
          <a:noFill/>
        </p:spPr>
        <p:txBody>
          <a:bodyPr wrap="none" rtlCol="0">
            <a:spAutoFit/>
          </a:bodyPr>
          <a:lstStyle/>
          <a:p>
            <a:r>
              <a:rPr lang="en-US" b="1" dirty="0">
                <a:solidFill>
                  <a:srgbClr val="FFFF00"/>
                </a:solidFill>
              </a:rPr>
              <a:t>Topic 2: Point Source Upgrades</a:t>
            </a:r>
          </a:p>
        </p:txBody>
      </p:sp>
      <p:sp>
        <p:nvSpPr>
          <p:cNvPr id="3" name="TextBox 2"/>
          <p:cNvSpPr txBox="1"/>
          <p:nvPr/>
        </p:nvSpPr>
        <p:spPr>
          <a:xfrm>
            <a:off x="685800" y="742950"/>
            <a:ext cx="7543800" cy="3785652"/>
          </a:xfrm>
          <a:prstGeom prst="rect">
            <a:avLst/>
          </a:prstGeom>
          <a:noFill/>
        </p:spPr>
        <p:txBody>
          <a:bodyPr wrap="square" rtlCol="0">
            <a:spAutoFit/>
          </a:bodyPr>
          <a:lstStyle/>
          <a:p>
            <a:pPr marL="342900" indent="-342900">
              <a:spcBef>
                <a:spcPts val="1200"/>
              </a:spcBef>
              <a:buFont typeface="Arial"/>
              <a:buChar char="•"/>
            </a:pPr>
            <a:r>
              <a:rPr lang="en-US" sz="2000" dirty="0">
                <a:solidFill>
                  <a:schemeClr val="bg1"/>
                </a:solidFill>
              </a:rPr>
              <a:t>WRTDS is a smoother</a:t>
            </a:r>
          </a:p>
          <a:p>
            <a:pPr marL="342900" indent="-342900">
              <a:spcBef>
                <a:spcPts val="1200"/>
              </a:spcBef>
              <a:buFont typeface="Arial"/>
              <a:buChar char="•"/>
            </a:pPr>
            <a:r>
              <a:rPr lang="en-US" sz="2000" dirty="0">
                <a:solidFill>
                  <a:schemeClr val="bg1"/>
                </a:solidFill>
              </a:rPr>
              <a:t>We use it because we believe that in most cases the water quality changes are a result of many changes by many actors across the watershed</a:t>
            </a:r>
          </a:p>
          <a:p>
            <a:pPr marL="342900" indent="-342900">
              <a:spcBef>
                <a:spcPts val="1200"/>
              </a:spcBef>
              <a:buFont typeface="Arial"/>
              <a:buChar char="•"/>
            </a:pPr>
            <a:r>
              <a:rPr lang="en-US" sz="2000" dirty="0">
                <a:solidFill>
                  <a:schemeClr val="bg1"/>
                </a:solidFill>
              </a:rPr>
              <a:t>But, sometimes, that’s not way to think of it</a:t>
            </a:r>
          </a:p>
          <a:p>
            <a:pPr marL="342900" indent="-342900">
              <a:spcBef>
                <a:spcPts val="1200"/>
              </a:spcBef>
              <a:buFont typeface="Arial"/>
              <a:buChar char="•"/>
            </a:pPr>
            <a:r>
              <a:rPr lang="en-US" sz="2000" dirty="0">
                <a:solidFill>
                  <a:schemeClr val="bg1"/>
                </a:solidFill>
              </a:rPr>
              <a:t>Thus, “The Wall”</a:t>
            </a:r>
          </a:p>
          <a:p>
            <a:pPr marL="342900" indent="-342900">
              <a:spcBef>
                <a:spcPts val="1200"/>
              </a:spcBef>
              <a:buFont typeface="Arial"/>
              <a:buChar char="•"/>
            </a:pPr>
            <a:r>
              <a:rPr lang="en-US" sz="2000" dirty="0">
                <a:solidFill>
                  <a:schemeClr val="bg1"/>
                </a:solidFill>
              </a:rPr>
              <a:t>Data from before the wall don’t influence the model after it</a:t>
            </a:r>
          </a:p>
          <a:p>
            <a:pPr marL="342900" indent="-342900">
              <a:spcBef>
                <a:spcPts val="1200"/>
              </a:spcBef>
              <a:buFont typeface="Arial"/>
              <a:buChar char="•"/>
            </a:pPr>
            <a:r>
              <a:rPr lang="en-US" sz="2000" dirty="0">
                <a:solidFill>
                  <a:schemeClr val="bg1"/>
                </a:solidFill>
              </a:rPr>
              <a:t>Data from after the wall don’t influence the model before it</a:t>
            </a:r>
          </a:p>
          <a:p>
            <a:pPr marL="342900" indent="-342900">
              <a:spcBef>
                <a:spcPts val="1200"/>
              </a:spcBef>
              <a:buFont typeface="Arial"/>
              <a:buChar char="•"/>
            </a:pPr>
            <a:r>
              <a:rPr lang="en-US" sz="2000" dirty="0">
                <a:solidFill>
                  <a:schemeClr val="bg1"/>
                </a:solidFill>
              </a:rPr>
              <a:t>Implemented in EGRET 3.0 and </a:t>
            </a:r>
            <a:r>
              <a:rPr lang="en-US" sz="2000" dirty="0" err="1">
                <a:solidFill>
                  <a:schemeClr val="bg1"/>
                </a:solidFill>
              </a:rPr>
              <a:t>EGRETci</a:t>
            </a:r>
            <a:r>
              <a:rPr lang="en-US" sz="2000" dirty="0">
                <a:solidFill>
                  <a:schemeClr val="bg1"/>
                </a:solidFill>
              </a:rPr>
              <a:t> 2.0</a:t>
            </a:r>
          </a:p>
        </p:txBody>
      </p:sp>
    </p:spTree>
    <p:extLst>
      <p:ext uri="{BB962C8B-B14F-4D97-AF65-F5344CB8AC3E}">
        <p14:creationId xmlns:p14="http://schemas.microsoft.com/office/powerpoint/2010/main" val="752117207"/>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304800" y="0"/>
            <a:ext cx="8527055" cy="5143500"/>
          </a:xfrm>
          <a:prstGeom prst="rect">
            <a:avLst/>
          </a:prstGeom>
        </p:spPr>
      </p:pic>
    </p:spTree>
    <p:extLst>
      <p:ext uri="{BB962C8B-B14F-4D97-AF65-F5344CB8AC3E}">
        <p14:creationId xmlns:p14="http://schemas.microsoft.com/office/powerpoint/2010/main" val="2102343195"/>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105150"/>
            <a:ext cx="3545840" cy="1384995"/>
          </a:xfrm>
          <a:prstGeom prst="rect">
            <a:avLst/>
          </a:prstGeom>
          <a:noFill/>
        </p:spPr>
        <p:txBody>
          <a:bodyPr wrap="square" rtlCol="0">
            <a:spAutoFit/>
          </a:bodyPr>
          <a:lstStyle/>
          <a:p>
            <a:r>
              <a:rPr lang="en-US" sz="2800" b="1" dirty="0">
                <a:solidFill>
                  <a:srgbClr val="FFFF99"/>
                </a:solidFill>
              </a:rPr>
              <a:t>Standard results from </a:t>
            </a:r>
            <a:r>
              <a:rPr lang="en-US" sz="2800" b="1" dirty="0" err="1">
                <a:solidFill>
                  <a:srgbClr val="FFFF99"/>
                </a:solidFill>
              </a:rPr>
              <a:t>modelEstimation</a:t>
            </a:r>
            <a:endParaRPr lang="en-US" sz="2800" b="1" dirty="0">
              <a:solidFill>
                <a:srgbClr val="FFFF99"/>
              </a:solidFill>
            </a:endParaRPr>
          </a:p>
        </p:txBody>
      </p:sp>
      <p:sp>
        <p:nvSpPr>
          <p:cNvPr id="5" name="TextBox 4"/>
          <p:cNvSpPr txBox="1"/>
          <p:nvPr/>
        </p:nvSpPr>
        <p:spPr>
          <a:xfrm>
            <a:off x="5181600" y="133350"/>
            <a:ext cx="3545840" cy="1384995"/>
          </a:xfrm>
          <a:prstGeom prst="rect">
            <a:avLst/>
          </a:prstGeom>
          <a:noFill/>
        </p:spPr>
        <p:txBody>
          <a:bodyPr wrap="square" rtlCol="0">
            <a:spAutoFit/>
          </a:bodyPr>
          <a:lstStyle/>
          <a:p>
            <a:r>
              <a:rPr lang="en-US" sz="2800" b="1" dirty="0">
                <a:solidFill>
                  <a:srgbClr val="FFFF99"/>
                </a:solidFill>
              </a:rPr>
              <a:t>Results from </a:t>
            </a:r>
            <a:r>
              <a:rPr lang="en-US" sz="2800" b="1" dirty="0" err="1">
                <a:solidFill>
                  <a:srgbClr val="FFFF99"/>
                </a:solidFill>
              </a:rPr>
              <a:t>runSeries</a:t>
            </a:r>
            <a:r>
              <a:rPr lang="en-US" sz="2800" b="1" dirty="0">
                <a:solidFill>
                  <a:srgbClr val="FFFF99"/>
                </a:solidFill>
              </a:rPr>
              <a:t>, with wall at 2010-12-31</a:t>
            </a:r>
          </a:p>
        </p:txBody>
      </p:sp>
      <p:sp>
        <p:nvSpPr>
          <p:cNvPr id="6" name="Down Arrow 5"/>
          <p:cNvSpPr/>
          <p:nvPr/>
        </p:nvSpPr>
        <p:spPr bwMode="auto">
          <a:xfrm>
            <a:off x="6324600" y="1428750"/>
            <a:ext cx="484632" cy="978408"/>
          </a:xfrm>
          <a:prstGeom prst="downArrow">
            <a:avLst/>
          </a:prstGeom>
          <a:solidFill>
            <a:srgbClr val="FFFF99"/>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rgbClr val="FFFF99"/>
              </a:solidFill>
              <a:effectLst/>
              <a:latin typeface="Arial" charset="0"/>
              <a:ea typeface="ＭＳ Ｐゴシック" charset="0"/>
            </a:endParaRPr>
          </a:p>
        </p:txBody>
      </p:sp>
      <p:sp>
        <p:nvSpPr>
          <p:cNvPr id="7" name="Down Arrow 6"/>
          <p:cNvSpPr/>
          <p:nvPr/>
        </p:nvSpPr>
        <p:spPr bwMode="auto">
          <a:xfrm rot="10800000">
            <a:off x="1371600" y="2419350"/>
            <a:ext cx="484632" cy="762000"/>
          </a:xfrm>
          <a:prstGeom prst="downArrow">
            <a:avLst/>
          </a:prstGeom>
          <a:solidFill>
            <a:srgbClr val="FFFF99"/>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4000" b="0" i="0" u="none" strike="noStrike" cap="none" normalizeH="0" baseline="0">
              <a:ln>
                <a:noFill/>
              </a:ln>
              <a:solidFill>
                <a:srgbClr val="FFFF99"/>
              </a:solidFill>
              <a:effectLst/>
              <a:latin typeface="Arial" charset="0"/>
              <a:ea typeface="ＭＳ Ｐゴシック" charset="0"/>
            </a:endParaRPr>
          </a:p>
        </p:txBody>
      </p:sp>
      <p:pic>
        <p:nvPicPr>
          <p:cNvPr id="8" name="Picture 7"/>
          <p:cNvPicPr>
            <a:picLocks noChangeAspect="1"/>
          </p:cNvPicPr>
          <p:nvPr/>
        </p:nvPicPr>
        <p:blipFill rotWithShape="1">
          <a:blip r:embed="rId2"/>
          <a:srcRect l="4766" t="10272" b="15259"/>
          <a:stretch/>
        </p:blipFill>
        <p:spPr>
          <a:xfrm>
            <a:off x="0" y="0"/>
            <a:ext cx="5129258" cy="2419349"/>
          </a:xfrm>
          <a:prstGeom prst="rect">
            <a:avLst/>
          </a:prstGeom>
        </p:spPr>
      </p:pic>
      <p:pic>
        <p:nvPicPr>
          <p:cNvPr id="10" name="Picture 9"/>
          <p:cNvPicPr>
            <a:picLocks noChangeAspect="1"/>
          </p:cNvPicPr>
          <p:nvPr/>
        </p:nvPicPr>
        <p:blipFill rotWithShape="1">
          <a:blip r:embed="rId3"/>
          <a:srcRect l="5004" t="11655" r="3250" b="15457"/>
          <a:stretch/>
        </p:blipFill>
        <p:spPr>
          <a:xfrm>
            <a:off x="3626417" y="2495550"/>
            <a:ext cx="5517583" cy="2644140"/>
          </a:xfrm>
          <a:prstGeom prst="rect">
            <a:avLst/>
          </a:prstGeom>
        </p:spPr>
      </p:pic>
    </p:spTree>
    <p:extLst>
      <p:ext uri="{BB962C8B-B14F-4D97-AF65-F5344CB8AC3E}">
        <p14:creationId xmlns:p14="http://schemas.microsoft.com/office/powerpoint/2010/main" val="238703367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7388" t="25062" r="26841" b="14691"/>
          <a:stretch/>
        </p:blipFill>
        <p:spPr>
          <a:xfrm>
            <a:off x="15240" y="1123950"/>
            <a:ext cx="4724400" cy="2610402"/>
          </a:xfrm>
          <a:prstGeom prst="rect">
            <a:avLst/>
          </a:prstGeom>
        </p:spPr>
      </p:pic>
      <p:pic>
        <p:nvPicPr>
          <p:cNvPr id="4" name="Picture 3"/>
          <p:cNvPicPr>
            <a:picLocks noChangeAspect="1"/>
          </p:cNvPicPr>
          <p:nvPr/>
        </p:nvPicPr>
        <p:blipFill rotWithShape="1">
          <a:blip r:embed="rId2"/>
          <a:srcRect l="75541" t="25481" r="10757" b="20593"/>
          <a:stretch/>
        </p:blipFill>
        <p:spPr>
          <a:xfrm>
            <a:off x="4495800" y="3696364"/>
            <a:ext cx="609599" cy="1447136"/>
          </a:xfrm>
          <a:prstGeom prst="rect">
            <a:avLst/>
          </a:prstGeom>
        </p:spPr>
      </p:pic>
      <p:sp>
        <p:nvSpPr>
          <p:cNvPr id="5" name="TextBox 4"/>
          <p:cNvSpPr txBox="1"/>
          <p:nvPr/>
        </p:nvSpPr>
        <p:spPr>
          <a:xfrm>
            <a:off x="152400" y="285750"/>
            <a:ext cx="7063302" cy="400110"/>
          </a:xfrm>
          <a:prstGeom prst="rect">
            <a:avLst/>
          </a:prstGeom>
          <a:noFill/>
        </p:spPr>
        <p:txBody>
          <a:bodyPr wrap="none" rtlCol="0">
            <a:spAutoFit/>
          </a:bodyPr>
          <a:lstStyle/>
          <a:p>
            <a:r>
              <a:rPr lang="en-US" sz="2000" b="1" dirty="0" err="1">
                <a:solidFill>
                  <a:srgbClr val="FFFF00"/>
                </a:solidFill>
              </a:rPr>
              <a:t>Opequon</a:t>
            </a:r>
            <a:r>
              <a:rPr lang="en-US" sz="2000" b="1" dirty="0">
                <a:solidFill>
                  <a:srgbClr val="FFFF00"/>
                </a:solidFill>
              </a:rPr>
              <a:t> Creek near Martinsburg, Orthophosphate, as P</a:t>
            </a:r>
          </a:p>
        </p:txBody>
      </p:sp>
      <p:sp>
        <p:nvSpPr>
          <p:cNvPr id="6" name="TextBox 5"/>
          <p:cNvSpPr txBox="1"/>
          <p:nvPr/>
        </p:nvSpPr>
        <p:spPr>
          <a:xfrm>
            <a:off x="1524000" y="3790950"/>
            <a:ext cx="1674056" cy="584776"/>
          </a:xfrm>
          <a:prstGeom prst="rect">
            <a:avLst/>
          </a:prstGeom>
          <a:noFill/>
        </p:spPr>
        <p:txBody>
          <a:bodyPr wrap="none" rtlCol="0">
            <a:spAutoFit/>
          </a:bodyPr>
          <a:lstStyle/>
          <a:p>
            <a:r>
              <a:rPr lang="en-US" sz="3200" b="1" dirty="0">
                <a:solidFill>
                  <a:srgbClr val="FFFF00"/>
                </a:solidFill>
              </a:rPr>
              <a:t>No Wall</a:t>
            </a:r>
          </a:p>
        </p:txBody>
      </p:sp>
      <p:pic>
        <p:nvPicPr>
          <p:cNvPr id="7" name="Picture 6"/>
          <p:cNvPicPr>
            <a:picLocks noChangeAspect="1"/>
          </p:cNvPicPr>
          <p:nvPr/>
        </p:nvPicPr>
        <p:blipFill rotWithShape="1">
          <a:blip r:embed="rId3"/>
          <a:srcRect l="5193" t="11722" r="18579" b="10302"/>
          <a:stretch/>
        </p:blipFill>
        <p:spPr>
          <a:xfrm>
            <a:off x="4724400" y="1123950"/>
            <a:ext cx="4137591" cy="2590800"/>
          </a:xfrm>
          <a:prstGeom prst="rect">
            <a:avLst/>
          </a:prstGeom>
        </p:spPr>
      </p:pic>
      <p:sp>
        <p:nvSpPr>
          <p:cNvPr id="8" name="TextBox 7"/>
          <p:cNvSpPr txBox="1"/>
          <p:nvPr/>
        </p:nvSpPr>
        <p:spPr>
          <a:xfrm>
            <a:off x="5334000" y="3867150"/>
            <a:ext cx="3705061" cy="584776"/>
          </a:xfrm>
          <a:prstGeom prst="rect">
            <a:avLst/>
          </a:prstGeom>
          <a:noFill/>
        </p:spPr>
        <p:txBody>
          <a:bodyPr wrap="none" rtlCol="0">
            <a:spAutoFit/>
          </a:bodyPr>
          <a:lstStyle/>
          <a:p>
            <a:r>
              <a:rPr lang="en-US" sz="3200" b="1" dirty="0">
                <a:solidFill>
                  <a:srgbClr val="FFFF00"/>
                </a:solidFill>
              </a:rPr>
              <a:t>Wall at 2010-12-31</a:t>
            </a:r>
          </a:p>
        </p:txBody>
      </p:sp>
    </p:spTree>
    <p:extLst>
      <p:ext uri="{BB962C8B-B14F-4D97-AF65-F5344CB8AC3E}">
        <p14:creationId xmlns:p14="http://schemas.microsoft.com/office/powerpoint/2010/main" val="83763395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op Nitrate Smooth w legend.png"/>
          <p:cNvPicPr>
            <a:picLocks noChangeAspect="1"/>
          </p:cNvPicPr>
          <p:nvPr/>
        </p:nvPicPr>
        <p:blipFill rotWithShape="1">
          <a:blip r:embed="rId3">
            <a:extLst>
              <a:ext uri="{28A0092B-C50C-407E-A947-70E740481C1C}">
                <a14:useLocalDpi xmlns:a14="http://schemas.microsoft.com/office/drawing/2010/main" val="0"/>
              </a:ext>
            </a:extLst>
          </a:blip>
          <a:srcRect l="5324" r="2244"/>
          <a:stretch/>
        </p:blipFill>
        <p:spPr>
          <a:xfrm>
            <a:off x="1669591" y="0"/>
            <a:ext cx="7492158" cy="5143500"/>
          </a:xfrm>
          <a:prstGeom prst="rect">
            <a:avLst/>
          </a:prstGeom>
        </p:spPr>
      </p:pic>
    </p:spTree>
    <p:extLst>
      <p:ext uri="{BB962C8B-B14F-4D97-AF65-F5344CB8AC3E}">
        <p14:creationId xmlns:p14="http://schemas.microsoft.com/office/powerpoint/2010/main" val="3913024668"/>
      </p:ext>
    </p:extLst>
  </p:cSld>
  <p:clrMapOvr>
    <a:overrideClrMapping bg1="lt1" tx1="dk1" bg2="lt2" tx2="dk2" accent1="accent1" accent2="accent2" accent3="accent3" accent4="accent4" accent5="accent5" accent6="accent6" hlink="hlink" folHlink="folHlink"/>
  </p:clrMapOvr>
  <p:transition xmlns:p14="http://schemas.microsoft.com/office/powerpoint/2010/main"/>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0" y="2251968"/>
            <a:ext cx="4572000" cy="2862322"/>
          </a:xfrm>
          <a:prstGeom prst="rect">
            <a:avLst/>
          </a:prstGeom>
        </p:spPr>
        <p:txBody>
          <a:bodyPr>
            <a:spAutoFit/>
          </a:bodyPr>
          <a:lstStyle/>
          <a:p>
            <a:endParaRPr lang="en-US" sz="1200" dirty="0"/>
          </a:p>
          <a:p>
            <a:r>
              <a:rPr lang="en-US" sz="1200" dirty="0">
                <a:solidFill>
                  <a:srgbClr val="FFFFFF"/>
                </a:solidFill>
              </a:rPr>
              <a:t>Should we reject Ho that Flow Normalized Flux Trend = 0 ? Reject Ho</a:t>
            </a:r>
          </a:p>
          <a:p>
            <a:r>
              <a:rPr lang="en-US" sz="1200" dirty="0">
                <a:solidFill>
                  <a:srgbClr val="FFFFFF"/>
                </a:solidFill>
              </a:rPr>
              <a:t> best estimate of change in flux is  -0.0186 10^6 kg/year</a:t>
            </a:r>
          </a:p>
          <a:p>
            <a:r>
              <a:rPr lang="en-US" sz="1200" dirty="0">
                <a:solidFill>
                  <a:srgbClr val="FFFFFF"/>
                </a:solidFill>
              </a:rPr>
              <a:t>  Lower and Upper 90% CIs -0.02628 -0.00370</a:t>
            </a:r>
          </a:p>
          <a:p>
            <a:r>
              <a:rPr lang="en-US" sz="1200" dirty="0">
                <a:solidFill>
                  <a:srgbClr val="FFFFFF"/>
                </a:solidFill>
              </a:rPr>
              <a:t> also 95% CIs -0.02752  0.00909 </a:t>
            </a:r>
          </a:p>
          <a:p>
            <a:r>
              <a:rPr lang="en-US" sz="1200" dirty="0">
                <a:solidFill>
                  <a:srgbClr val="FFFFFF"/>
                </a:solidFill>
              </a:rPr>
              <a:t> and 50% CIs -0.02131 -0.01637</a:t>
            </a:r>
          </a:p>
          <a:p>
            <a:r>
              <a:rPr lang="en-US" sz="1200" dirty="0">
                <a:solidFill>
                  <a:srgbClr val="FFFFFF"/>
                </a:solidFill>
              </a:rPr>
              <a:t> approximate two-sided p-value for Flux      0.08</a:t>
            </a:r>
          </a:p>
          <a:p>
            <a:r>
              <a:rPr lang="en-US" sz="1200" dirty="0">
                <a:solidFill>
                  <a:srgbClr val="FFFFFF"/>
                </a:solidFill>
              </a:rPr>
              <a:t> Likelihood that Flow Normalized Concentration is trending up = 0.0446  is trending down = 0.955</a:t>
            </a:r>
          </a:p>
          <a:p>
            <a:endParaRPr lang="en-US" sz="1200" dirty="0">
              <a:solidFill>
                <a:srgbClr val="FFFFFF"/>
              </a:solidFill>
            </a:endParaRPr>
          </a:p>
          <a:p>
            <a:r>
              <a:rPr lang="en-US" sz="1200" dirty="0">
                <a:solidFill>
                  <a:srgbClr val="FFFFFF"/>
                </a:solidFill>
              </a:rPr>
              <a:t> Upward trend in concentration is highly unlikely </a:t>
            </a:r>
          </a:p>
          <a:p>
            <a:r>
              <a:rPr lang="en-US" sz="1200" dirty="0">
                <a:solidFill>
                  <a:srgbClr val="FFFFFF"/>
                </a:solidFill>
              </a:rPr>
              <a:t> Upward trend in flux is highly unlikely</a:t>
            </a:r>
          </a:p>
          <a:p>
            <a:r>
              <a:rPr lang="en-US" sz="1200" dirty="0">
                <a:solidFill>
                  <a:srgbClr val="FFFFFF"/>
                </a:solidFill>
              </a:rPr>
              <a:t> Downward trend in concentration is highly likely </a:t>
            </a:r>
          </a:p>
          <a:p>
            <a:r>
              <a:rPr lang="en-US" sz="1200" dirty="0">
                <a:solidFill>
                  <a:srgbClr val="FFFFFF"/>
                </a:solidFill>
              </a:rPr>
              <a:t> Downward trend in flux is highly likely</a:t>
            </a:r>
          </a:p>
        </p:txBody>
      </p:sp>
      <p:sp>
        <p:nvSpPr>
          <p:cNvPr id="4" name="Rectangle 3"/>
          <p:cNvSpPr/>
          <p:nvPr/>
        </p:nvSpPr>
        <p:spPr>
          <a:xfrm>
            <a:off x="-33867" y="0"/>
            <a:ext cx="4572000" cy="4154983"/>
          </a:xfrm>
          <a:prstGeom prst="rect">
            <a:avLst/>
          </a:prstGeom>
        </p:spPr>
        <p:txBody>
          <a:bodyPr>
            <a:spAutoFit/>
          </a:bodyPr>
          <a:lstStyle/>
          <a:p>
            <a:r>
              <a:rPr lang="en-US" sz="1200" dirty="0" err="1">
                <a:solidFill>
                  <a:schemeClr val="bg1"/>
                </a:solidFill>
              </a:rPr>
              <a:t>Opequon</a:t>
            </a:r>
            <a:r>
              <a:rPr lang="en-US" sz="1200" dirty="0">
                <a:solidFill>
                  <a:schemeClr val="bg1"/>
                </a:solidFill>
              </a:rPr>
              <a:t> Creek near Martinsburg, WV </a:t>
            </a:r>
          </a:p>
          <a:p>
            <a:r>
              <a:rPr lang="en-US" sz="1200" dirty="0">
                <a:solidFill>
                  <a:schemeClr val="bg1"/>
                </a:solidFill>
              </a:rPr>
              <a:t>   </a:t>
            </a:r>
            <a:r>
              <a:rPr lang="en-US" sz="1200" dirty="0" err="1">
                <a:solidFill>
                  <a:schemeClr val="bg1"/>
                </a:solidFill>
              </a:rPr>
              <a:t>Orthophsphate</a:t>
            </a:r>
            <a:r>
              <a:rPr lang="en-US" sz="1200" dirty="0">
                <a:solidFill>
                  <a:schemeClr val="bg1"/>
                </a:solidFill>
              </a:rPr>
              <a:t>, as P</a:t>
            </a:r>
          </a:p>
          <a:p>
            <a:r>
              <a:rPr lang="en-US" sz="1200" dirty="0">
                <a:solidFill>
                  <a:schemeClr val="bg1"/>
                </a:solidFill>
              </a:rPr>
              <a:t>   Water Year </a:t>
            </a:r>
          </a:p>
          <a:p>
            <a:endParaRPr lang="en-US" sz="1200" dirty="0">
              <a:solidFill>
                <a:schemeClr val="bg1"/>
              </a:solidFill>
            </a:endParaRPr>
          </a:p>
          <a:p>
            <a:r>
              <a:rPr lang="en-US" sz="1200" dirty="0">
                <a:solidFill>
                  <a:schemeClr val="bg1"/>
                </a:solidFill>
              </a:rPr>
              <a:t> Change estimates for</a:t>
            </a:r>
          </a:p>
          <a:p>
            <a:r>
              <a:rPr lang="en-US" sz="1200" dirty="0">
                <a:solidFill>
                  <a:schemeClr val="bg1"/>
                </a:solidFill>
              </a:rPr>
              <a:t> average of 2010  through 2017  minus average of 2006  through 2009 </a:t>
            </a:r>
          </a:p>
          <a:p>
            <a:endParaRPr lang="en-US" sz="1200" dirty="0">
              <a:solidFill>
                <a:schemeClr val="bg1"/>
              </a:solidFill>
            </a:endParaRPr>
          </a:p>
          <a:p>
            <a:r>
              <a:rPr lang="en-US" sz="1200" dirty="0">
                <a:solidFill>
                  <a:schemeClr val="bg1"/>
                </a:solidFill>
              </a:rPr>
              <a:t> Sample data set was partitioned with a wall at  2009-12-31 </a:t>
            </a:r>
          </a:p>
          <a:p>
            <a:endParaRPr lang="en-US" sz="1200" dirty="0">
              <a:solidFill>
                <a:schemeClr val="bg1"/>
              </a:solidFill>
            </a:endParaRPr>
          </a:p>
          <a:p>
            <a:endParaRPr lang="en-US" sz="1200" dirty="0">
              <a:solidFill>
                <a:schemeClr val="bg1"/>
              </a:solidFill>
            </a:endParaRPr>
          </a:p>
          <a:p>
            <a:endParaRPr lang="en-US" sz="1200" dirty="0">
              <a:solidFill>
                <a:schemeClr val="bg1"/>
              </a:solidFill>
            </a:endParaRPr>
          </a:p>
          <a:p>
            <a:r>
              <a:rPr lang="en-US" sz="1200" dirty="0">
                <a:solidFill>
                  <a:schemeClr val="bg1"/>
                </a:solidFill>
              </a:rPr>
              <a:t>Should we reject Ho that Flow Normalized Concentration Trend = 0 ? Reject Ho</a:t>
            </a:r>
          </a:p>
          <a:p>
            <a:r>
              <a:rPr lang="en-US" sz="1200" dirty="0">
                <a:solidFill>
                  <a:schemeClr val="bg1"/>
                </a:solidFill>
              </a:rPr>
              <a:t> best estimate of change in concentration is  -0.109 mg/L</a:t>
            </a:r>
          </a:p>
          <a:p>
            <a:r>
              <a:rPr lang="en-US" sz="1200" dirty="0">
                <a:solidFill>
                  <a:schemeClr val="bg1"/>
                </a:solidFill>
              </a:rPr>
              <a:t>  Lower and Upper 90% CIs  -0.1412  -0.0627</a:t>
            </a:r>
          </a:p>
          <a:p>
            <a:r>
              <a:rPr lang="en-US" sz="1200" dirty="0">
                <a:solidFill>
                  <a:schemeClr val="bg1"/>
                </a:solidFill>
              </a:rPr>
              <a:t> also 95% CIs  -0.1658  -0.0361 </a:t>
            </a:r>
          </a:p>
          <a:p>
            <a:r>
              <a:rPr lang="en-US" sz="1200" dirty="0">
                <a:solidFill>
                  <a:schemeClr val="bg1"/>
                </a:solidFill>
              </a:rPr>
              <a:t> and 50% CIs  -0.1215  -0.0997</a:t>
            </a:r>
          </a:p>
          <a:p>
            <a:r>
              <a:rPr lang="en-US" sz="1200" dirty="0">
                <a:solidFill>
                  <a:schemeClr val="bg1"/>
                </a:solidFill>
              </a:rPr>
              <a:t> approximate two-sided p-value for </a:t>
            </a:r>
            <a:r>
              <a:rPr lang="en-US" sz="1200" dirty="0" err="1">
                <a:solidFill>
                  <a:schemeClr val="bg1"/>
                </a:solidFill>
              </a:rPr>
              <a:t>Conc</a:t>
            </a:r>
            <a:r>
              <a:rPr lang="en-US" sz="1200" dirty="0">
                <a:solidFill>
                  <a:schemeClr val="bg1"/>
                </a:solidFill>
              </a:rPr>
              <a:t>      0.02</a:t>
            </a:r>
          </a:p>
          <a:p>
            <a:r>
              <a:rPr lang="en-US" sz="1200" dirty="0">
                <a:solidFill>
                  <a:schemeClr val="bg1"/>
                </a:solidFill>
              </a:rPr>
              <a:t>* Note p-value should be considered to be &lt; stated value</a:t>
            </a:r>
          </a:p>
          <a:p>
            <a:r>
              <a:rPr lang="en-US" sz="1200" dirty="0">
                <a:solidFill>
                  <a:schemeClr val="bg1"/>
                </a:solidFill>
              </a:rPr>
              <a:t> Likelihood that Flow Normalized Concentration is trending up = 0.00495  is trending down = 0.995</a:t>
            </a:r>
          </a:p>
        </p:txBody>
      </p:sp>
      <p:sp>
        <p:nvSpPr>
          <p:cNvPr id="6" name="TextBox 5"/>
          <p:cNvSpPr txBox="1"/>
          <p:nvPr/>
        </p:nvSpPr>
        <p:spPr>
          <a:xfrm>
            <a:off x="4495800" y="285750"/>
            <a:ext cx="4421895" cy="1323439"/>
          </a:xfrm>
          <a:prstGeom prst="rect">
            <a:avLst/>
          </a:prstGeom>
          <a:noFill/>
        </p:spPr>
        <p:txBody>
          <a:bodyPr wrap="square" rtlCol="0">
            <a:spAutoFit/>
          </a:bodyPr>
          <a:lstStyle/>
          <a:p>
            <a:pPr algn="ctr"/>
            <a:r>
              <a:rPr lang="en-US" dirty="0">
                <a:solidFill>
                  <a:srgbClr val="FFFF99"/>
                </a:solidFill>
              </a:rPr>
              <a:t>Results from </a:t>
            </a:r>
            <a:r>
              <a:rPr lang="en-US" dirty="0" err="1">
                <a:solidFill>
                  <a:srgbClr val="FFFF99"/>
                </a:solidFill>
              </a:rPr>
              <a:t>runGroupsBoot</a:t>
            </a:r>
            <a:endParaRPr lang="en-US" dirty="0">
              <a:solidFill>
                <a:srgbClr val="FFFF99"/>
              </a:solidFill>
            </a:endParaRPr>
          </a:p>
        </p:txBody>
      </p:sp>
    </p:spTree>
    <p:extLst>
      <p:ext uri="{BB962C8B-B14F-4D97-AF65-F5344CB8AC3E}">
        <p14:creationId xmlns:p14="http://schemas.microsoft.com/office/powerpoint/2010/main" val="22396892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04800" y="0"/>
            <a:ext cx="8527055" cy="5143500"/>
          </a:xfrm>
          <a:prstGeom prst="rect">
            <a:avLst/>
          </a:prstGeom>
        </p:spPr>
      </p:pic>
    </p:spTree>
    <p:extLst>
      <p:ext uri="{BB962C8B-B14F-4D97-AF65-F5344CB8AC3E}">
        <p14:creationId xmlns:p14="http://schemas.microsoft.com/office/powerpoint/2010/main" val="949525361"/>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Title 1"/>
          <p:cNvSpPr>
            <a:spLocks noGrp="1"/>
          </p:cNvSpPr>
          <p:nvPr>
            <p:ph type="title"/>
          </p:nvPr>
        </p:nvSpPr>
        <p:spPr>
          <a:xfrm>
            <a:off x="457201" y="-68698"/>
            <a:ext cx="8226425" cy="738664"/>
          </a:xfrm>
        </p:spPr>
        <p:txBody>
          <a:bodyPr/>
          <a:lstStyle/>
          <a:p>
            <a:r>
              <a:rPr lang="en-US" dirty="0" smtClean="0">
                <a:latin typeface="Arial" charset="0"/>
                <a:ea typeface="ＭＳ Ｐゴシック" charset="0"/>
                <a:cs typeface="ＭＳ Ｐゴシック" charset="0"/>
              </a:rPr>
              <a:t>New and developing topics</a:t>
            </a:r>
            <a:endParaRPr lang="en-US" dirty="0">
              <a:latin typeface="Arial" charset="0"/>
              <a:ea typeface="ＭＳ Ｐゴシック" charset="0"/>
              <a:cs typeface="ＭＳ Ｐゴシック" charset="0"/>
            </a:endParaRPr>
          </a:p>
        </p:txBody>
      </p:sp>
      <p:sp>
        <p:nvSpPr>
          <p:cNvPr id="91138" name="Content Placeholder 2"/>
          <p:cNvSpPr>
            <a:spLocks noGrp="1"/>
          </p:cNvSpPr>
          <p:nvPr>
            <p:ph idx="1"/>
          </p:nvPr>
        </p:nvSpPr>
        <p:spPr>
          <a:xfrm>
            <a:off x="457200" y="742950"/>
            <a:ext cx="8229600" cy="3438377"/>
          </a:xfrm>
        </p:spPr>
        <p:txBody>
          <a:bodyPr/>
          <a:lstStyle/>
          <a:p>
            <a:r>
              <a:rPr lang="en-US" sz="3200" dirty="0" smtClean="0">
                <a:solidFill>
                  <a:srgbClr val="FFFFFF"/>
                </a:solidFill>
                <a:latin typeface="Arial" charset="0"/>
                <a:ea typeface="ＭＳ Ｐゴシック" charset="0"/>
              </a:rPr>
              <a:t>Confidence intervals </a:t>
            </a:r>
            <a:r>
              <a:rPr lang="en-US" sz="3200" dirty="0">
                <a:solidFill>
                  <a:srgbClr val="FFFFFF"/>
                </a:solidFill>
                <a:latin typeface="Arial" charset="0"/>
                <a:ea typeface="ＭＳ Ｐゴシック" charset="0"/>
              </a:rPr>
              <a:t>for </a:t>
            </a:r>
            <a:r>
              <a:rPr lang="en-US" sz="3200" dirty="0" smtClean="0">
                <a:solidFill>
                  <a:srgbClr val="FFFFFF"/>
                </a:solidFill>
                <a:latin typeface="Arial" charset="0"/>
                <a:ea typeface="ＭＳ Ｐゴシック" charset="0"/>
              </a:rPr>
              <a:t>annual flux </a:t>
            </a:r>
          </a:p>
          <a:p>
            <a:r>
              <a:rPr lang="en-US" sz="3200" dirty="0" smtClean="0">
                <a:latin typeface="Arial" charset="0"/>
                <a:ea typeface="ＭＳ Ｐゴシック" charset="0"/>
              </a:rPr>
              <a:t>Improved estimates of actual concentrations and fluxes (WRTDS-K)</a:t>
            </a:r>
            <a:endParaRPr lang="en-US" sz="3200" dirty="0">
              <a:latin typeface="Arial" charset="0"/>
              <a:ea typeface="ＭＳ Ｐゴシック" charset="0"/>
            </a:endParaRPr>
          </a:p>
          <a:p>
            <a:r>
              <a:rPr lang="en-US" sz="3200" dirty="0" smtClean="0">
                <a:latin typeface="Arial" charset="0"/>
                <a:ea typeface="ＭＳ Ｐゴシック" charset="0"/>
              </a:rPr>
              <a:t>Trends in frequency of </a:t>
            </a:r>
            <a:r>
              <a:rPr lang="en-US" sz="3200" dirty="0" err="1" smtClean="0">
                <a:latin typeface="Arial" charset="0"/>
                <a:ea typeface="ＭＳ Ｐゴシック" charset="0"/>
              </a:rPr>
              <a:t>exceedance</a:t>
            </a:r>
            <a:endParaRPr lang="en-US" sz="3200" dirty="0" smtClean="0">
              <a:latin typeface="Arial" charset="0"/>
              <a:ea typeface="ＭＳ Ｐゴシック" charset="0"/>
            </a:endParaRPr>
          </a:p>
          <a:p>
            <a:r>
              <a:rPr lang="en-US" sz="3200" dirty="0">
                <a:latin typeface="Arial" charset="0"/>
                <a:ea typeface="ＭＳ Ｐゴシック" charset="0"/>
              </a:rPr>
              <a:t>E</a:t>
            </a:r>
            <a:r>
              <a:rPr lang="en-US" sz="3200" dirty="0" smtClean="0">
                <a:latin typeface="Arial" charset="0"/>
                <a:ea typeface="ＭＳ Ｐゴシック" charset="0"/>
              </a:rPr>
              <a:t>phemeral streams</a:t>
            </a:r>
          </a:p>
          <a:p>
            <a:r>
              <a:rPr lang="en-US" sz="3200" dirty="0" smtClean="0">
                <a:latin typeface="Arial" charset="0"/>
                <a:ea typeface="ＭＳ Ｐゴシック" charset="0"/>
              </a:rPr>
              <a:t>Uncertainty in reservoir mass balance</a:t>
            </a:r>
            <a:endParaRPr lang="en-US" sz="3200" dirty="0">
              <a:latin typeface="Arial" charset="0"/>
              <a:ea typeface="ＭＳ Ｐゴシック" charset="0"/>
            </a:endParaRPr>
          </a:p>
        </p:txBody>
      </p:sp>
    </p:spTree>
    <p:extLst>
      <p:ext uri="{BB962C8B-B14F-4D97-AF65-F5344CB8AC3E}">
        <p14:creationId xmlns:p14="http://schemas.microsoft.com/office/powerpoint/2010/main" val="155765585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1138">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11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11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113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067"/>
            <a:ext cx="8226425" cy="2025170"/>
          </a:xfrm>
        </p:spPr>
        <p:txBody>
          <a:bodyPr/>
          <a:lstStyle/>
          <a:p>
            <a:r>
              <a:rPr lang="en-US" dirty="0" smtClean="0"/>
              <a:t>For references and these </a:t>
            </a:r>
            <a:r>
              <a:rPr lang="en-US" dirty="0" smtClean="0"/>
              <a:t>presentations and future developments see:</a:t>
            </a:r>
            <a:endParaRPr lang="en-US" dirty="0"/>
          </a:p>
        </p:txBody>
      </p:sp>
      <p:sp>
        <p:nvSpPr>
          <p:cNvPr id="3" name="Content Placeholder 2"/>
          <p:cNvSpPr>
            <a:spLocks noGrp="1"/>
          </p:cNvSpPr>
          <p:nvPr>
            <p:ph idx="1"/>
          </p:nvPr>
        </p:nvSpPr>
        <p:spPr>
          <a:xfrm>
            <a:off x="457200" y="2190750"/>
            <a:ext cx="8229600" cy="766877"/>
          </a:xfrm>
        </p:spPr>
        <p:txBody>
          <a:bodyPr/>
          <a:lstStyle/>
          <a:p>
            <a:pPr marL="0" indent="0">
              <a:buNone/>
            </a:pPr>
            <a:r>
              <a:rPr lang="en-US" sz="4400" dirty="0"/>
              <a:t>http://</a:t>
            </a:r>
            <a:r>
              <a:rPr lang="en-US" sz="4400" dirty="0" err="1"/>
              <a:t>usgs-r.github.io</a:t>
            </a:r>
            <a:r>
              <a:rPr lang="en-US" sz="4400" dirty="0"/>
              <a:t>/EGRET/</a:t>
            </a:r>
          </a:p>
        </p:txBody>
      </p:sp>
    </p:spTree>
    <p:extLst>
      <p:ext uri="{BB962C8B-B14F-4D97-AF65-F5344CB8AC3E}">
        <p14:creationId xmlns:p14="http://schemas.microsoft.com/office/powerpoint/2010/main" val="881634312"/>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04" y="0"/>
            <a:ext cx="9144000" cy="679673"/>
          </a:xfrm>
        </p:spPr>
        <p:txBody>
          <a:bodyPr/>
          <a:lstStyle/>
          <a:p>
            <a:r>
              <a:rPr lang="en-US" sz="4000" dirty="0"/>
              <a:t>What does it tell us?</a:t>
            </a:r>
          </a:p>
        </p:txBody>
      </p:sp>
      <p:sp>
        <p:nvSpPr>
          <p:cNvPr id="3" name="Content Placeholder 2"/>
          <p:cNvSpPr>
            <a:spLocks noGrp="1"/>
          </p:cNvSpPr>
          <p:nvPr>
            <p:ph idx="1"/>
          </p:nvPr>
        </p:nvSpPr>
        <p:spPr>
          <a:xfrm>
            <a:off x="152400" y="742950"/>
            <a:ext cx="8991600" cy="3025957"/>
          </a:xfrm>
        </p:spPr>
        <p:txBody>
          <a:bodyPr/>
          <a:lstStyle/>
          <a:p>
            <a:pPr>
              <a:spcBef>
                <a:spcPts val="1368"/>
              </a:spcBef>
            </a:pPr>
            <a:r>
              <a:rPr lang="en-US" sz="2800" dirty="0"/>
              <a:t>Fairly large increase at lower flows, small increase at high flows</a:t>
            </a:r>
          </a:p>
          <a:p>
            <a:pPr>
              <a:spcBef>
                <a:spcPts val="1368"/>
              </a:spcBef>
            </a:pPr>
            <a:r>
              <a:rPr lang="en-US" sz="2800" dirty="0"/>
              <a:t>Flow-normalization allows us to take an average of those differences, based on the differences at each of the observed April 1 discharges.</a:t>
            </a:r>
          </a:p>
          <a:p>
            <a:pPr>
              <a:spcBef>
                <a:spcPts val="1368"/>
              </a:spcBef>
            </a:pPr>
            <a:r>
              <a:rPr lang="en-US" sz="2800" dirty="0"/>
              <a:t>It looks like this.</a:t>
            </a:r>
          </a:p>
        </p:txBody>
      </p:sp>
    </p:spTree>
    <p:extLst>
      <p:ext uri="{BB962C8B-B14F-4D97-AF65-F5344CB8AC3E}">
        <p14:creationId xmlns:p14="http://schemas.microsoft.com/office/powerpoint/2010/main" val="149584179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op Nitrate Smooth w vert.png"/>
          <p:cNvPicPr>
            <a:picLocks noChangeAspect="1"/>
          </p:cNvPicPr>
          <p:nvPr/>
        </p:nvPicPr>
        <p:blipFill rotWithShape="1">
          <a:blip r:embed="rId3">
            <a:extLst>
              <a:ext uri="{28A0092B-C50C-407E-A947-70E740481C1C}">
                <a14:useLocalDpi xmlns:a14="http://schemas.microsoft.com/office/drawing/2010/main" val="0"/>
              </a:ext>
            </a:extLst>
          </a:blip>
          <a:srcRect l="4825" t="17475" r="3272"/>
          <a:stretch/>
        </p:blipFill>
        <p:spPr>
          <a:xfrm>
            <a:off x="1711065" y="925154"/>
            <a:ext cx="7449346" cy="4244636"/>
          </a:xfrm>
          <a:prstGeom prst="rect">
            <a:avLst/>
          </a:prstGeom>
        </p:spPr>
      </p:pic>
      <p:sp>
        <p:nvSpPr>
          <p:cNvPr id="3" name="TextBox 2"/>
          <p:cNvSpPr txBox="1"/>
          <p:nvPr/>
        </p:nvSpPr>
        <p:spPr>
          <a:xfrm>
            <a:off x="76200" y="396"/>
            <a:ext cx="8911389" cy="400110"/>
          </a:xfrm>
          <a:prstGeom prst="rect">
            <a:avLst/>
          </a:prstGeom>
          <a:noFill/>
        </p:spPr>
        <p:txBody>
          <a:bodyPr wrap="none" rtlCol="0">
            <a:spAutoFit/>
          </a:bodyPr>
          <a:lstStyle/>
          <a:p>
            <a:r>
              <a:rPr lang="en-US" sz="2000" dirty="0">
                <a:solidFill>
                  <a:srgbClr val="FFFF00"/>
                </a:solidFill>
              </a:rPr>
              <a:t>Each blue line is a Q that happened on some April 1 between 1974 and 2017</a:t>
            </a:r>
          </a:p>
        </p:txBody>
      </p:sp>
      <p:sp>
        <p:nvSpPr>
          <p:cNvPr id="4" name="TextBox 3"/>
          <p:cNvSpPr txBox="1"/>
          <p:nvPr/>
        </p:nvSpPr>
        <p:spPr>
          <a:xfrm>
            <a:off x="228600" y="514350"/>
            <a:ext cx="1295400" cy="2800766"/>
          </a:xfrm>
          <a:prstGeom prst="rect">
            <a:avLst/>
          </a:prstGeom>
          <a:noFill/>
        </p:spPr>
        <p:txBody>
          <a:bodyPr wrap="square" rtlCol="0">
            <a:spAutoFit/>
          </a:bodyPr>
          <a:lstStyle/>
          <a:p>
            <a:r>
              <a:rPr lang="en-US" sz="1600" dirty="0">
                <a:solidFill>
                  <a:schemeClr val="bg1"/>
                </a:solidFill>
              </a:rPr>
              <a:t>The change in E[C], for April 1 between 1987 and 2017 is the average of the vertical differences on all the blue lines</a:t>
            </a:r>
          </a:p>
        </p:txBody>
      </p:sp>
    </p:spTree>
    <p:extLst>
      <p:ext uri="{BB962C8B-B14F-4D97-AF65-F5344CB8AC3E}">
        <p14:creationId xmlns:p14="http://schemas.microsoft.com/office/powerpoint/2010/main" val="2743005585"/>
      </p:ext>
    </p:extLst>
  </p:cSld>
  <p:clrMapOvr>
    <a:overrideClrMapping bg1="lt1" tx1="dk1" bg2="lt2" tx2="dk2" accent1="accent1" accent2="accent2" accent3="accent3" accent4="accent4" accent5="accent5" accent6="accent6" hlink="hlink" folHlink="folHlink"/>
  </p:clrMapOvr>
  <p:transition xmlns:p14="http://schemas.microsoft.com/office/powerpoint/2010/main"/>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hop Nitrate Smooth w vert.png"/>
          <p:cNvPicPr>
            <a:picLocks noChangeAspect="1"/>
          </p:cNvPicPr>
          <p:nvPr/>
        </p:nvPicPr>
        <p:blipFill rotWithShape="1">
          <a:blip r:embed="rId3">
            <a:extLst>
              <a:ext uri="{28A0092B-C50C-407E-A947-70E740481C1C}">
                <a14:useLocalDpi xmlns:a14="http://schemas.microsoft.com/office/drawing/2010/main" val="0"/>
              </a:ext>
            </a:extLst>
          </a:blip>
          <a:srcRect l="4825" t="17475" r="3272"/>
          <a:stretch/>
        </p:blipFill>
        <p:spPr>
          <a:xfrm>
            <a:off x="1711065" y="925154"/>
            <a:ext cx="7449346" cy="4244636"/>
          </a:xfrm>
          <a:prstGeom prst="rect">
            <a:avLst/>
          </a:prstGeom>
        </p:spPr>
      </p:pic>
      <p:sp>
        <p:nvSpPr>
          <p:cNvPr id="3" name="TextBox 2"/>
          <p:cNvSpPr txBox="1"/>
          <p:nvPr/>
        </p:nvSpPr>
        <p:spPr>
          <a:xfrm>
            <a:off x="76200" y="396"/>
            <a:ext cx="8579893" cy="707886"/>
          </a:xfrm>
          <a:prstGeom prst="rect">
            <a:avLst/>
          </a:prstGeom>
          <a:noFill/>
        </p:spPr>
        <p:txBody>
          <a:bodyPr wrap="none" rtlCol="0">
            <a:spAutoFit/>
          </a:bodyPr>
          <a:lstStyle/>
          <a:p>
            <a:r>
              <a:rPr lang="en-US" sz="2000" dirty="0">
                <a:solidFill>
                  <a:srgbClr val="FFFF00"/>
                </a:solidFill>
              </a:rPr>
              <a:t>The 1987-04-01 mean is 1.05 mg/L, the 2017-04-01 mean is 1.27 mg/L.</a:t>
            </a:r>
          </a:p>
          <a:p>
            <a:r>
              <a:rPr lang="en-US" sz="2000" dirty="0">
                <a:solidFill>
                  <a:srgbClr val="FFFF00"/>
                </a:solidFill>
              </a:rPr>
              <a:t>Thus, the change in </a:t>
            </a:r>
            <a:r>
              <a:rPr lang="en-US" sz="2000" dirty="0" smtClean="0">
                <a:solidFill>
                  <a:srgbClr val="FFFF00"/>
                </a:solidFill>
              </a:rPr>
              <a:t>FN-Concentration between </a:t>
            </a:r>
            <a:r>
              <a:rPr lang="en-US" sz="2000" dirty="0">
                <a:solidFill>
                  <a:srgbClr val="FFFF00"/>
                </a:solidFill>
              </a:rPr>
              <a:t>these dates is +0.22 mg/L</a:t>
            </a:r>
          </a:p>
        </p:txBody>
      </p:sp>
      <p:cxnSp>
        <p:nvCxnSpPr>
          <p:cNvPr id="6" name="Straight Connector 5"/>
          <p:cNvCxnSpPr/>
          <p:nvPr/>
        </p:nvCxnSpPr>
        <p:spPr bwMode="auto">
          <a:xfrm>
            <a:off x="2743200" y="1885950"/>
            <a:ext cx="6172200" cy="0"/>
          </a:xfrm>
          <a:prstGeom prst="line">
            <a:avLst/>
          </a:prstGeom>
          <a:solidFill>
            <a:schemeClr val="accent1"/>
          </a:solidFill>
          <a:ln w="12700" cap="flat" cmpd="sng" algn="ctr">
            <a:solidFill>
              <a:srgbClr val="FF0000"/>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8" name="Straight Connector 7"/>
          <p:cNvCxnSpPr/>
          <p:nvPr/>
        </p:nvCxnSpPr>
        <p:spPr bwMode="auto">
          <a:xfrm>
            <a:off x="2743200" y="2266950"/>
            <a:ext cx="6172200" cy="0"/>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12" name="Straight Arrow Connector 11"/>
          <p:cNvCxnSpPr/>
          <p:nvPr/>
        </p:nvCxnSpPr>
        <p:spPr bwMode="auto">
          <a:xfrm flipV="1">
            <a:off x="8153400" y="1885950"/>
            <a:ext cx="0" cy="381000"/>
          </a:xfrm>
          <a:prstGeom prst="straightConnector1">
            <a:avLst/>
          </a:prstGeom>
          <a:solidFill>
            <a:schemeClr val="accent1"/>
          </a:solidFill>
          <a:ln w="28575" cap="flat" cmpd="sng" algn="ctr">
            <a:solidFill>
              <a:schemeClr val="tx1"/>
            </a:solidFill>
            <a:prstDash val="solid"/>
            <a:round/>
            <a:headEnd type="none" w="med" len="med"/>
            <a:tailEnd type="arrow"/>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Tree>
    <p:extLst>
      <p:ext uri="{BB962C8B-B14F-4D97-AF65-F5344CB8AC3E}">
        <p14:creationId xmlns:p14="http://schemas.microsoft.com/office/powerpoint/2010/main" val="401059094"/>
      </p:ext>
    </p:extLst>
  </p:cSld>
  <p:clrMapOvr>
    <a:overrideClrMapping bg1="lt1" tx1="dk1" bg2="lt2" tx2="dk2" accent1="accent1" accent2="accent2" accent3="accent3" accent4="accent4" accent5="accent5" accent6="accent6" hlink="hlink" folHlink="folHlink"/>
  </p:clrMapOvr>
  <p:transition xmlns:p14="http://schemas.microsoft.com/office/powerpoint/2010/main"/>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8991600" cy="951542"/>
          </a:xfrm>
        </p:spPr>
        <p:txBody>
          <a:bodyPr/>
          <a:lstStyle/>
          <a:p>
            <a:pPr>
              <a:spcBef>
                <a:spcPts val="1872"/>
              </a:spcBef>
            </a:pPr>
            <a:r>
              <a:rPr lang="en-US" sz="2800" dirty="0">
                <a:solidFill>
                  <a:srgbClr val="FFFF00"/>
                </a:solidFill>
              </a:rPr>
              <a:t>We can do that process 365 times to get the change specific to each day of the year.</a:t>
            </a:r>
          </a:p>
        </p:txBody>
      </p:sp>
      <p:pic>
        <p:nvPicPr>
          <p:cNvPr id="2" name="Picture 1"/>
          <p:cNvPicPr>
            <a:picLocks noChangeAspect="1"/>
          </p:cNvPicPr>
          <p:nvPr/>
        </p:nvPicPr>
        <p:blipFill rotWithShape="1">
          <a:blip r:embed="rId3"/>
          <a:srcRect t="3161" r="2332" b="9136"/>
          <a:stretch/>
        </p:blipFill>
        <p:spPr>
          <a:xfrm>
            <a:off x="1828800" y="1421290"/>
            <a:ext cx="6746240" cy="3708240"/>
          </a:xfrm>
          <a:prstGeom prst="rect">
            <a:avLst/>
          </a:prstGeom>
        </p:spPr>
      </p:pic>
      <p:sp>
        <p:nvSpPr>
          <p:cNvPr id="4" name="TextBox 3"/>
          <p:cNvSpPr txBox="1"/>
          <p:nvPr/>
        </p:nvSpPr>
        <p:spPr>
          <a:xfrm>
            <a:off x="1981200" y="971550"/>
            <a:ext cx="1637563" cy="400110"/>
          </a:xfrm>
          <a:prstGeom prst="rect">
            <a:avLst/>
          </a:prstGeom>
          <a:noFill/>
        </p:spPr>
        <p:txBody>
          <a:bodyPr wrap="none" rtlCol="0">
            <a:spAutoFit/>
          </a:bodyPr>
          <a:lstStyle/>
          <a:p>
            <a:r>
              <a:rPr lang="en-US" sz="2000" dirty="0">
                <a:solidFill>
                  <a:schemeClr val="bg1"/>
                </a:solidFill>
              </a:rPr>
              <a:t>April 1, 1987</a:t>
            </a:r>
          </a:p>
        </p:txBody>
      </p:sp>
      <p:cxnSp>
        <p:nvCxnSpPr>
          <p:cNvPr id="6" name="Straight Connector 5"/>
          <p:cNvCxnSpPr/>
          <p:nvPr/>
        </p:nvCxnSpPr>
        <p:spPr bwMode="auto">
          <a:xfrm flipV="1">
            <a:off x="2590800" y="1276350"/>
            <a:ext cx="0" cy="358140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7" name="Rectangle 6"/>
          <p:cNvSpPr/>
          <p:nvPr/>
        </p:nvSpPr>
        <p:spPr>
          <a:xfrm>
            <a:off x="6553200" y="895350"/>
            <a:ext cx="1637563" cy="400110"/>
          </a:xfrm>
          <a:prstGeom prst="rect">
            <a:avLst/>
          </a:prstGeom>
        </p:spPr>
        <p:txBody>
          <a:bodyPr wrap="none">
            <a:spAutoFit/>
          </a:bodyPr>
          <a:lstStyle/>
          <a:p>
            <a:r>
              <a:rPr lang="en-US" sz="2000" dirty="0">
                <a:solidFill>
                  <a:schemeClr val="bg1"/>
                </a:solidFill>
              </a:rPr>
              <a:t>April 1, 2017</a:t>
            </a:r>
          </a:p>
        </p:txBody>
      </p:sp>
      <p:cxnSp>
        <p:nvCxnSpPr>
          <p:cNvPr id="8" name="Straight Connector 7"/>
          <p:cNvCxnSpPr/>
          <p:nvPr/>
        </p:nvCxnSpPr>
        <p:spPr bwMode="auto">
          <a:xfrm flipV="1">
            <a:off x="7543800" y="1276350"/>
            <a:ext cx="0" cy="358140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9" name="TextBox 8"/>
          <p:cNvSpPr txBox="1"/>
          <p:nvPr/>
        </p:nvSpPr>
        <p:spPr>
          <a:xfrm>
            <a:off x="32501" y="1581150"/>
            <a:ext cx="1752600" cy="2800766"/>
          </a:xfrm>
          <a:prstGeom prst="rect">
            <a:avLst/>
          </a:prstGeom>
          <a:noFill/>
        </p:spPr>
        <p:txBody>
          <a:bodyPr wrap="square" rtlCol="0">
            <a:spAutoFit/>
          </a:bodyPr>
          <a:lstStyle/>
          <a:p>
            <a:r>
              <a:rPr lang="en-US" sz="1600" b="1" dirty="0">
                <a:solidFill>
                  <a:srgbClr val="FFFF00"/>
                </a:solidFill>
              </a:rPr>
              <a:t>Think of the contour plot as being made up of 11,680 individual daily curves: </a:t>
            </a:r>
          </a:p>
          <a:p>
            <a:r>
              <a:rPr lang="en-US" sz="1600" b="1" dirty="0">
                <a:solidFill>
                  <a:srgbClr val="FFFF00"/>
                </a:solidFill>
              </a:rPr>
              <a:t>E[C] = f(Q)</a:t>
            </a:r>
          </a:p>
          <a:p>
            <a:endParaRPr lang="en-US" sz="1600" b="1" dirty="0">
              <a:solidFill>
                <a:srgbClr val="FFFF00"/>
              </a:solidFill>
            </a:endParaRPr>
          </a:p>
          <a:p>
            <a:r>
              <a:rPr lang="en-US" sz="1600" b="1" dirty="0">
                <a:solidFill>
                  <a:srgbClr val="FFFF00"/>
                </a:solidFill>
              </a:rPr>
              <a:t>Interpolated from 512 such curves</a:t>
            </a:r>
          </a:p>
        </p:txBody>
      </p:sp>
    </p:spTree>
    <p:extLst>
      <p:ext uri="{BB962C8B-B14F-4D97-AF65-F5344CB8AC3E}">
        <p14:creationId xmlns:p14="http://schemas.microsoft.com/office/powerpoint/2010/main" val="187491868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theme/theme1.xml><?xml version="1.0" encoding="utf-8"?>
<a:theme xmlns:a="http://schemas.openxmlformats.org/drawingml/2006/main" name="Default Design">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4000" b="0" i="0" u="none" strike="noStrike" cap="none" normalizeH="0" baseline="0">
            <a:ln>
              <a:noFill/>
            </a:ln>
            <a:solidFill>
              <a:schemeClr val="tx1"/>
            </a:solidFill>
            <a:effectLst/>
            <a:latin typeface="Arial" charset="0"/>
            <a:ea typeface="ＭＳ Ｐゴシック"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11131</TotalTime>
  <Pages>4</Pages>
  <Words>2093</Words>
  <Application>Microsoft Macintosh PowerPoint</Application>
  <PresentationFormat>On-screen Show (16:9)</PresentationFormat>
  <Paragraphs>291</Paragraphs>
  <Slides>53</Slides>
  <Notes>31</Notes>
  <HiddenSlides>4</HiddenSlides>
  <MMClips>0</MMClips>
  <ScaleCrop>false</ScaleCrop>
  <HeadingPairs>
    <vt:vector size="4" baseType="variant">
      <vt:variant>
        <vt:lpstr>Theme</vt:lpstr>
      </vt:variant>
      <vt:variant>
        <vt:i4>3</vt:i4>
      </vt:variant>
      <vt:variant>
        <vt:lpstr>Slide Titles</vt:lpstr>
      </vt:variant>
      <vt:variant>
        <vt:i4>53</vt:i4>
      </vt:variant>
    </vt:vector>
  </HeadingPairs>
  <TitlesOfParts>
    <vt:vector size="56" baseType="lpstr">
      <vt:lpstr>Default Design</vt:lpstr>
      <vt:lpstr>1_Default Design</vt:lpstr>
      <vt:lpstr>Custom Design</vt:lpstr>
      <vt:lpstr>EGRET enhancements in 2018: EGRET 3.0.2 and EGRETci 2.0.3</vt:lpstr>
      <vt:lpstr>Topical Outline</vt:lpstr>
      <vt:lpstr>Topic 1: discharge trend</vt:lpstr>
      <vt:lpstr>PowerPoint Presentation</vt:lpstr>
      <vt:lpstr>PowerPoint Presentation</vt:lpstr>
      <vt:lpstr>What does it tell 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our alternative?</vt:lpstr>
      <vt:lpstr>Three ways of characterizing the Q nonstationarity</vt:lpstr>
      <vt:lpstr>Three modes for running it?</vt:lpstr>
      <vt:lpstr>PowerPoint Presentation</vt:lpstr>
      <vt:lpstr>Let’s try it </vt:lpstr>
      <vt:lpstr>PowerPoint Presentation</vt:lpstr>
      <vt:lpstr>&gt; seriesOut &lt;- runSeries(eList,windowSide = 9, oldSurface = TRUE)  The surface you are using extends 11 years prior to the start of the water quality data set.  Extension of more than about a year is not recommended.  &gt; plotConcHist(seriesOut)</vt:lpstr>
      <vt:lpstr>PowerPoint Presentation</vt:lpstr>
      <vt:lpstr>PowerPoint Presentation</vt:lpstr>
      <vt:lpstr>PowerPoint Presentation</vt:lpstr>
      <vt:lpstr>PowerPoint Presentation</vt:lpstr>
      <vt:lpstr>PowerPoint Presentation</vt:lpstr>
      <vt:lpstr>Ortho P at Choptank</vt:lpstr>
      <vt:lpstr>runPairs results</vt:lpstr>
      <vt:lpstr>PowerPoint Presentation</vt:lpstr>
      <vt:lpstr>PowerPoint Presentation</vt:lpstr>
      <vt:lpstr>PowerPoint Presentation</vt:lpstr>
      <vt:lpstr>PowerPoint Presentation</vt:lpstr>
      <vt:lpstr>runPairs results</vt:lpstr>
      <vt:lpstr>runPairs results  This time just 2007-2017 </vt:lpstr>
      <vt:lpstr>PowerPoint Presentation</vt:lpstr>
      <vt:lpstr>PowerPoint Presentation</vt:lpstr>
      <vt:lpstr>General comments (based on my work and Jenny Murphy’s work with NAWQA results)</vt:lpstr>
      <vt:lpstr>What do we know about flow trends throughout the Chesapeake Bay watershed?</vt:lpstr>
      <vt:lpstr>PowerPoint Presentation</vt:lpstr>
      <vt:lpstr>PowerPoint Presentation</vt:lpstr>
      <vt:lpstr>Major limitations of GFN</vt:lpstr>
      <vt:lpstr>Ways of displaying 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New and developing topics</vt:lpstr>
      <vt:lpstr>For references and these presentations and future developments see:</vt:lpstr>
    </vt:vector>
  </TitlesOfParts>
  <Manager>Visual Identity Committee</Manager>
  <Company>US Geological Survey</Company>
  <LinksUpToDate>false</LinksUpToDate>
  <SharedDoc>false</SharedDoc>
  <HyperlinkBase>http://www.usgs.gov/visual-id/specs/slides/slide.html</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TMDLs:  Science for Solutions</dc:title>
  <dc:subject>General Information and Templates with USGS Visual Identity (VID)</dc:subject>
  <dc:creator>rhirsch</dc:creator>
  <cp:keywords>slides, vugraphs, presentation, Arial, font, windows, templates</cp:keywords>
  <dc:description>Updated to incorporate revised Visual Identity (VID) System guidelines on fonts.  An exception to using the VID fonts is allowed for presentation materials.   The font Arial should be substituted for the VID fonts Univers Condensed Bold and Times Roman</dc:description>
  <cp:lastModifiedBy>Robert Hirsch</cp:lastModifiedBy>
  <cp:revision>183</cp:revision>
  <cp:lastPrinted>2018-10-02T17:11:17Z</cp:lastPrinted>
  <dcterms:created xsi:type="dcterms:W3CDTF">2003-01-02T20:23:10Z</dcterms:created>
  <dcterms:modified xsi:type="dcterms:W3CDTF">2019-03-25T15:28:17Z</dcterms:modified>
</cp:coreProperties>
</file>