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84" r:id="rId2"/>
    <p:sldMasterId id="2147483696" r:id="rId3"/>
  </p:sldMasterIdLst>
  <p:notesMasterIdLst>
    <p:notesMasterId r:id="rId58"/>
  </p:notesMasterIdLst>
  <p:handoutMasterIdLst>
    <p:handoutMasterId r:id="rId59"/>
  </p:handoutMasterIdLst>
  <p:sldIdLst>
    <p:sldId id="298" r:id="rId4"/>
    <p:sldId id="567" r:id="rId5"/>
    <p:sldId id="569" r:id="rId6"/>
    <p:sldId id="570" r:id="rId7"/>
    <p:sldId id="573" r:id="rId8"/>
    <p:sldId id="574" r:id="rId9"/>
    <p:sldId id="578" r:id="rId10"/>
    <p:sldId id="575" r:id="rId11"/>
    <p:sldId id="572" r:id="rId12"/>
    <p:sldId id="576" r:id="rId13"/>
    <p:sldId id="624" r:id="rId14"/>
    <p:sldId id="577" r:id="rId15"/>
    <p:sldId id="579" r:id="rId16"/>
    <p:sldId id="630" r:id="rId17"/>
    <p:sldId id="581" r:id="rId18"/>
    <p:sldId id="631" r:id="rId19"/>
    <p:sldId id="582" r:id="rId20"/>
    <p:sldId id="583" r:id="rId21"/>
    <p:sldId id="584" r:id="rId22"/>
    <p:sldId id="585" r:id="rId23"/>
    <p:sldId id="586" r:id="rId24"/>
    <p:sldId id="587" r:id="rId25"/>
    <p:sldId id="588" r:id="rId26"/>
    <p:sldId id="589" r:id="rId27"/>
    <p:sldId id="590" r:id="rId28"/>
    <p:sldId id="593" r:id="rId29"/>
    <p:sldId id="594" r:id="rId30"/>
    <p:sldId id="625" r:id="rId31"/>
    <p:sldId id="595" r:id="rId32"/>
    <p:sldId id="626" r:id="rId33"/>
    <p:sldId id="596" r:id="rId34"/>
    <p:sldId id="597" r:id="rId35"/>
    <p:sldId id="598" r:id="rId36"/>
    <p:sldId id="599" r:id="rId37"/>
    <p:sldId id="600" r:id="rId38"/>
    <p:sldId id="601" r:id="rId39"/>
    <p:sldId id="602" r:id="rId40"/>
    <p:sldId id="603" r:id="rId41"/>
    <p:sldId id="604" r:id="rId42"/>
    <p:sldId id="627" r:id="rId43"/>
    <p:sldId id="605" r:id="rId44"/>
    <p:sldId id="610" r:id="rId45"/>
    <p:sldId id="611" r:id="rId46"/>
    <p:sldId id="612" r:id="rId47"/>
    <p:sldId id="613" r:id="rId48"/>
    <p:sldId id="614" r:id="rId49"/>
    <p:sldId id="615" r:id="rId50"/>
    <p:sldId id="616" r:id="rId51"/>
    <p:sldId id="617" r:id="rId52"/>
    <p:sldId id="618" r:id="rId53"/>
    <p:sldId id="619" r:id="rId54"/>
    <p:sldId id="620" r:id="rId55"/>
    <p:sldId id="622" r:id="rId56"/>
    <p:sldId id="629" r:id="rId57"/>
  </p:sldIdLst>
  <p:sldSz cx="9144000" cy="5143500" type="screen16x9"/>
  <p:notesSz cx="6934200" cy="92329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0F9B"/>
    <a:srgbClr val="007B71"/>
    <a:srgbClr val="FFFF99"/>
    <a:srgbClr val="006F41"/>
    <a:srgbClr val="66A48B"/>
    <a:srgbClr val="EAEAEA"/>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753"/>
  </p:normalViewPr>
  <p:slideViewPr>
    <p:cSldViewPr>
      <p:cViewPr>
        <p:scale>
          <a:sx n="94" d="100"/>
          <a:sy n="94" d="100"/>
        </p:scale>
        <p:origin x="-424" y="104"/>
      </p:cViewPr>
      <p:guideLst>
        <p:guide orient="horz" pos="1620"/>
        <p:guide pos="2880"/>
      </p:guideLst>
    </p:cSldViewPr>
  </p:slideViewPr>
  <p:notesTextViewPr>
    <p:cViewPr>
      <p:scale>
        <a:sx n="100" d="100"/>
        <a:sy n="100" d="100"/>
      </p:scale>
      <p:origin x="0" y="0"/>
    </p:cViewPr>
  </p:notesTextViewPr>
  <p:sorterViewPr>
    <p:cViewPr>
      <p:scale>
        <a:sx n="167" d="100"/>
        <a:sy n="167" d="100"/>
      </p:scale>
      <p:origin x="0" y="0"/>
    </p:cViewPr>
  </p:sorterViewPr>
  <p:notesViewPr>
    <p:cSldViewPr>
      <p:cViewPr varScale="1">
        <p:scale>
          <a:sx n="85" d="100"/>
          <a:sy n="85" d="100"/>
        </p:scale>
        <p:origin x="-1974" y="-84"/>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dirty="0"/>
              <a:t>name of talk</a:t>
            </a:r>
          </a:p>
        </p:txBody>
      </p:sp>
      <p:sp>
        <p:nvSpPr>
          <p:cNvPr id="3075" name="Rectangle 3"/>
          <p:cNvSpPr>
            <a:spLocks noGrp="1" noChangeArrowheads="1"/>
          </p:cNvSpPr>
          <p:nvPr>
            <p:ph type="dt" sz="quarter" idx="1"/>
          </p:nvPr>
        </p:nvSpPr>
        <p:spPr bwMode="auto">
          <a:xfrm>
            <a:off x="39624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r>
              <a:rPr lang="en-US" dirty="0"/>
              <a:t>put the presentation date here </a:t>
            </a:r>
          </a:p>
        </p:txBody>
      </p:sp>
      <p:sp>
        <p:nvSpPr>
          <p:cNvPr id="3076" name="Rectangle 4"/>
          <p:cNvSpPr>
            <a:spLocks noGrp="1" noChangeArrowheads="1"/>
          </p:cNvSpPr>
          <p:nvPr>
            <p:ph type="ftr" sz="quarter" idx="2"/>
          </p:nvPr>
        </p:nvSpPr>
        <p:spPr bwMode="auto">
          <a:xfrm>
            <a:off x="0" y="876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r>
              <a:rPr lang="en-US" dirty="0"/>
              <a:t>name of file</a:t>
            </a:r>
          </a:p>
        </p:txBody>
      </p:sp>
      <p:sp>
        <p:nvSpPr>
          <p:cNvPr id="3077" name="Rectangle 5"/>
          <p:cNvSpPr>
            <a:spLocks noGrp="1" noChangeArrowheads="1"/>
          </p:cNvSpPr>
          <p:nvPr>
            <p:ph type="sldNum" sz="quarter" idx="3"/>
          </p:nvPr>
        </p:nvSpPr>
        <p:spPr bwMode="auto">
          <a:xfrm>
            <a:off x="3962400" y="876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E27752F-0C86-CE4D-8228-070D84AA07D3}" type="slidenum">
              <a:rPr lang="en-US"/>
              <a:pPr>
                <a:defRPr/>
              </a:pPr>
              <a:t>‹#›</a:t>
            </a:fld>
            <a:endParaRPr lang="en-US" dirty="0"/>
          </a:p>
        </p:txBody>
      </p:sp>
    </p:spTree>
    <p:extLst>
      <p:ext uri="{BB962C8B-B14F-4D97-AF65-F5344CB8AC3E}">
        <p14:creationId xmlns:p14="http://schemas.microsoft.com/office/powerpoint/2010/main" val="1623339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8635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633" tIns="45012" rIns="91633" bIns="450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2113" y="692150"/>
            <a:ext cx="6153150" cy="3462338"/>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9071777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182657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Bootstrap 1980 – 2014,  Concentration pval &lt; 0.031, 90% CI  41% to 66%           Flux    pval &lt; 0.031, 90% CI from 38% to 73%</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From 1995 – 2014, Concentration pval &lt; 0.031, 90% CI 16% to 29%,           Flux pval &lt; 0.031, 90% CI from 11 % to 28%</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4" y="4543426"/>
            <a:ext cx="19258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dirty="0">
                <a:solidFill>
                  <a:schemeClr val="bg1"/>
                </a:solidFill>
                <a:cs typeface="+mn-cs"/>
              </a:rPr>
              <a:t>U.S. Department of the Interior</a:t>
            </a:r>
          </a:p>
          <a:p>
            <a:pPr defTabSz="885825">
              <a:defRPr/>
            </a:pPr>
            <a:r>
              <a:rPr lang="en-US" sz="1000" dirty="0">
                <a:solidFill>
                  <a:schemeClr val="bg1"/>
                </a:solidFill>
                <a:cs typeface="+mn-cs"/>
              </a:rPr>
              <a:t>U.S. Geological Survey</a:t>
            </a:r>
          </a:p>
        </p:txBody>
      </p:sp>
      <p:sp>
        <p:nvSpPr>
          <p:cNvPr id="104450" name="Rectangle 2"/>
          <p:cNvSpPr>
            <a:spLocks noGrp="1" noChangeArrowheads="1"/>
          </p:cNvSpPr>
          <p:nvPr>
            <p:ph type="ctrTitle"/>
          </p:nvPr>
        </p:nvSpPr>
        <p:spPr>
          <a:xfrm>
            <a:off x="457201" y="1305333"/>
            <a:ext cx="8001001" cy="1675587"/>
          </a:xfrm>
        </p:spPr>
        <p:txBody>
          <a:bodyPr/>
          <a:lstStyle>
            <a:lvl1pPr>
              <a:defRPr sz="5400"/>
            </a:lvl1pPr>
          </a:lstStyle>
          <a:p>
            <a:pPr lvl="0"/>
            <a:r>
              <a:rPr lang="en-US" noProof="0"/>
              <a:t>Click to edit Master title style</a:t>
            </a:r>
          </a:p>
        </p:txBody>
      </p:sp>
      <p:sp>
        <p:nvSpPr>
          <p:cNvPr id="104451" name="Rectangle 3"/>
          <p:cNvSpPr>
            <a:spLocks noGrp="1" noChangeArrowheads="1"/>
          </p:cNvSpPr>
          <p:nvPr>
            <p:ph type="subTitle" idx="1"/>
          </p:nvPr>
        </p:nvSpPr>
        <p:spPr>
          <a:xfrm>
            <a:off x="450850" y="2914651"/>
            <a:ext cx="7321550" cy="643766"/>
          </a:xfrm>
        </p:spPr>
        <p:txBody>
          <a:bodyPr/>
          <a:lstStyle>
            <a:lvl1pPr marL="0" indent="0">
              <a:buFontTx/>
              <a:buNone/>
              <a:defRPr/>
            </a:lvl1pPr>
          </a:lstStyle>
          <a:p>
            <a:pPr lvl="0"/>
            <a:r>
              <a:rPr lang="en-US" noProof="0"/>
              <a:t>Click to edit Master subtitle style</a:t>
            </a:r>
          </a:p>
        </p:txBody>
      </p:sp>
    </p:spTree>
    <p:extLst>
      <p:ext uri="{BB962C8B-B14F-4D97-AF65-F5344CB8AC3E}">
        <p14:creationId xmlns:p14="http://schemas.microsoft.com/office/powerpoint/2010/main" val="80834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8630" y="1258492"/>
            <a:ext cx="7368171" cy="25642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19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2607" y="391716"/>
            <a:ext cx="2670988" cy="27705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14" y="391716"/>
            <a:ext cx="5829288" cy="27705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83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4" y="4543426"/>
            <a:ext cx="19258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dirty="0">
                <a:solidFill>
                  <a:schemeClr val="bg1"/>
                </a:solidFill>
                <a:cs typeface="+mn-cs"/>
              </a:rPr>
              <a:t>U.S. Department of the Interior</a:t>
            </a:r>
          </a:p>
          <a:p>
            <a:pPr defTabSz="885825">
              <a:defRPr/>
            </a:pPr>
            <a:r>
              <a:rPr lang="en-US" sz="1000" dirty="0">
                <a:solidFill>
                  <a:schemeClr val="bg1"/>
                </a:solidFill>
                <a:cs typeface="+mn-cs"/>
              </a:rPr>
              <a:t>U.S. Geological Survey</a:t>
            </a:r>
          </a:p>
        </p:txBody>
      </p:sp>
      <p:sp>
        <p:nvSpPr>
          <p:cNvPr id="104450" name="Rectangle 2"/>
          <p:cNvSpPr>
            <a:spLocks noGrp="1" noChangeArrowheads="1"/>
          </p:cNvSpPr>
          <p:nvPr>
            <p:ph type="ctrTitle"/>
          </p:nvPr>
        </p:nvSpPr>
        <p:spPr>
          <a:xfrm>
            <a:off x="457201" y="1305333"/>
            <a:ext cx="8001001" cy="1675587"/>
          </a:xfrm>
          <a:prstGeom prst="rect">
            <a:avLst/>
          </a:prstGeom>
        </p:spPr>
        <p:txBody>
          <a:bodyPr/>
          <a:lstStyle>
            <a:lvl1pPr>
              <a:defRPr sz="5400"/>
            </a:lvl1pPr>
          </a:lstStyle>
          <a:p>
            <a:pPr lvl="0"/>
            <a:r>
              <a:rPr lang="en-US" noProof="0"/>
              <a:t>Click to edit Master title style</a:t>
            </a:r>
          </a:p>
        </p:txBody>
      </p:sp>
      <p:sp>
        <p:nvSpPr>
          <p:cNvPr id="104451" name="Rectangle 3"/>
          <p:cNvSpPr>
            <a:spLocks noGrp="1" noChangeArrowheads="1"/>
          </p:cNvSpPr>
          <p:nvPr>
            <p:ph type="subTitle" idx="1"/>
          </p:nvPr>
        </p:nvSpPr>
        <p:spPr>
          <a:xfrm>
            <a:off x="450850" y="2914651"/>
            <a:ext cx="7321550" cy="643766"/>
          </a:xfrm>
          <a:prstGeom prst="rect">
            <a:avLst/>
          </a:prstGeom>
        </p:spPr>
        <p:txBody>
          <a:bodyPr/>
          <a:lstStyle>
            <a:lvl1pPr marL="0" indent="0">
              <a:buFontTx/>
              <a:buNone/>
              <a:defRPr/>
            </a:lvl1pPr>
          </a:lstStyle>
          <a:p>
            <a:pPr lvl="0"/>
            <a:r>
              <a:rPr lang="en-US" noProof="0"/>
              <a:t>Click to edit Master subtitle style</a:t>
            </a:r>
          </a:p>
        </p:txBody>
      </p:sp>
    </p:spTree>
    <p:extLst>
      <p:ext uri="{BB962C8B-B14F-4D97-AF65-F5344CB8AC3E}">
        <p14:creationId xmlns:p14="http://schemas.microsoft.com/office/powerpoint/2010/main" val="1782041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58492"/>
            <a:ext cx="8229600" cy="25642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488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7"/>
            <a:ext cx="7772400" cy="1264449"/>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7631"/>
            <a:ext cx="7772400" cy="39754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72022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1" y="1258491"/>
            <a:ext cx="4038601" cy="2428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58491"/>
            <a:ext cx="4038601" cy="2428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45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5272"/>
            <a:ext cx="8229600" cy="73866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02725"/>
            <a:ext cx="4040188" cy="82843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12109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802725"/>
            <a:ext cx="4041774" cy="82843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4" cy="212109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37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5803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6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99217"/>
            <a:ext cx="3008313" cy="67710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89"/>
            <a:ext cx="5111749" cy="27735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05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14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58888"/>
            <a:ext cx="8229600" cy="256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6546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40783"/>
            <a:ext cx="5486400" cy="384721"/>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2"/>
            <a:ext cx="5486400" cy="58221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3"/>
            <a:ext cx="5486400" cy="305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4066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318629" y="1258492"/>
            <a:ext cx="7368171" cy="256429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8873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2607" y="391716"/>
            <a:ext cx="2670988" cy="277058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13" y="391716"/>
            <a:ext cx="5829289" cy="27705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8938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6375"/>
            <a:ext cx="2057401" cy="43878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1" cy="43878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4637"/>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2" y="4767264"/>
            <a:ext cx="2895600" cy="274637"/>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lvl1pPr>
              <a:defRPr/>
            </a:lvl1pPr>
          </a:lstStyle>
          <a:p>
            <a:pPr>
              <a:defRPr/>
            </a:pPr>
            <a:fld id="{93F44A4D-0C09-1343-8AAD-AB7C1EF3994A}" type="slidenum">
              <a:rPr lang="en-US"/>
              <a:pPr>
                <a:defRPr/>
              </a:pPr>
              <a:t>‹#›</a:t>
            </a:fld>
            <a:endParaRPr lang="en-US" dirty="0"/>
          </a:p>
        </p:txBody>
      </p:sp>
    </p:spTree>
    <p:extLst>
      <p:ext uri="{BB962C8B-B14F-4D97-AF65-F5344CB8AC3E}">
        <p14:creationId xmlns:p14="http://schemas.microsoft.com/office/powerpoint/2010/main" val="274616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7"/>
            <a:ext cx="7772400" cy="1264449"/>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7631"/>
            <a:ext cx="7772400" cy="39754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2043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58491"/>
            <a:ext cx="4038601" cy="2428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58491"/>
            <a:ext cx="4038601" cy="2428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227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5273"/>
            <a:ext cx="8229600" cy="7386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02725"/>
            <a:ext cx="4040188" cy="8284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1210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802725"/>
            <a:ext cx="4041774" cy="8284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4" cy="21210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53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03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39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99217"/>
            <a:ext cx="3008313" cy="67710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88"/>
            <a:ext cx="5111749" cy="27735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05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8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40783"/>
            <a:ext cx="5486400" cy="3847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2"/>
            <a:ext cx="5486400" cy="5822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3"/>
            <a:ext cx="5486400" cy="305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1258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94245"/>
            <a:ext cx="82264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720" tIns="44450" rIns="45720" bIns="44450" numCol="1" anchor="ctr" anchorCtr="0" compatLnSpc="1">
            <a:prstTxWarp prst="textNoShape">
              <a:avLst/>
            </a:prstTxWarp>
            <a:spAutoFit/>
          </a:bodyPr>
          <a:lstStyle/>
          <a:p>
            <a:pPr lvl="0"/>
            <a:r>
              <a:rPr lang="en-US"/>
              <a:t>Click to edit Master </a:t>
            </a:r>
          </a:p>
        </p:txBody>
      </p:sp>
      <p:sp>
        <p:nvSpPr>
          <p:cNvPr id="1027" name="Rectangle 3"/>
          <p:cNvSpPr>
            <a:spLocks noGrp="1" noChangeArrowheads="1"/>
          </p:cNvSpPr>
          <p:nvPr>
            <p:ph type="body" idx="1"/>
          </p:nvPr>
        </p:nvSpPr>
        <p:spPr bwMode="auto">
          <a:xfrm>
            <a:off x="457200" y="1258888"/>
            <a:ext cx="8229600" cy="256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720" tIns="44450" rIns="45720" bIns="4445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14"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380999" y="455295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lnSpc>
          <a:spcPct val="95000"/>
        </a:lnSpc>
        <a:spcBef>
          <a:spcPct val="0"/>
        </a:spcBef>
        <a:spcAft>
          <a:spcPct val="0"/>
        </a:spcAft>
        <a:defRPr sz="4400" b="1">
          <a:solidFill>
            <a:srgbClr val="FFFF00"/>
          </a:solidFill>
          <a:latin typeface="+mj-lt"/>
          <a:ea typeface="+mj-ea"/>
          <a:cs typeface="ＭＳ Ｐゴシック" charset="0"/>
        </a:defRPr>
      </a:lvl1pPr>
      <a:lvl2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2pPr>
      <a:lvl3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3pPr>
      <a:lvl4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4pPr>
      <a:lvl5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5pPr>
      <a:lvl6pPr marL="4572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6pPr>
      <a:lvl7pPr marL="9144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7pPr>
      <a:lvl8pPr marL="13716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8pPr>
      <a:lvl9pPr marL="18288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AFD00"/>
        </a:buClr>
        <a:buSzPct val="125000"/>
        <a:buChar char="•"/>
        <a:defRPr sz="36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AFD00"/>
        </a:buClr>
        <a:buSzPct val="125000"/>
        <a:buChar char="•"/>
        <a:defRPr sz="3200" b="1">
          <a:solidFill>
            <a:schemeClr val="bg1"/>
          </a:solidFill>
          <a:latin typeface="+mn-lt"/>
          <a:ea typeface="+mn-ea"/>
        </a:defRPr>
      </a:lvl2pPr>
      <a:lvl3pPr marL="1143000" indent="-228600" algn="l" rtl="0" eaLnBrk="0" fontAlgn="base" hangingPunct="0">
        <a:spcBef>
          <a:spcPct val="20000"/>
        </a:spcBef>
        <a:spcAft>
          <a:spcPct val="0"/>
        </a:spcAft>
        <a:buClr>
          <a:srgbClr val="FAFD00"/>
        </a:buClr>
        <a:buSzPct val="125000"/>
        <a:buChar char="•"/>
        <a:defRPr sz="2800" b="1">
          <a:solidFill>
            <a:schemeClr val="bg1"/>
          </a:solidFill>
          <a:latin typeface="+mn-lt"/>
          <a:ea typeface="+mn-ea"/>
        </a:defRPr>
      </a:lvl3pPr>
      <a:lvl4pPr marL="1600200" indent="-228600" algn="l" rtl="0" eaLnBrk="0" fontAlgn="base" hangingPunct="0">
        <a:spcBef>
          <a:spcPct val="20000"/>
        </a:spcBef>
        <a:spcAft>
          <a:spcPct val="0"/>
        </a:spcAft>
        <a:buClr>
          <a:srgbClr val="FAFD00"/>
        </a:buClr>
        <a:buSzPct val="125000"/>
        <a:buChar char="•"/>
        <a:defRPr sz="2400" b="1">
          <a:solidFill>
            <a:schemeClr val="bg1"/>
          </a:solidFill>
          <a:latin typeface="+mn-lt"/>
          <a:ea typeface="+mn-ea"/>
        </a:defRPr>
      </a:lvl4pPr>
      <a:lvl5pPr marL="20574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5pPr>
      <a:lvl6pPr marL="25146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6pPr>
      <a:lvl7pPr marL="29718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7pPr>
      <a:lvl8pPr marL="34290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8pPr>
      <a:lvl9pPr marL="38862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1904999" y="6096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057399" y="6248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209799" y="64008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362199" y="65532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514599" y="67056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666999" y="6858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819399" y="7010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0" fontAlgn="base" hangingPunct="0">
        <a:lnSpc>
          <a:spcPct val="95000"/>
        </a:lnSpc>
        <a:spcBef>
          <a:spcPct val="0"/>
        </a:spcBef>
        <a:spcAft>
          <a:spcPct val="0"/>
        </a:spcAft>
        <a:defRPr sz="4400" b="1">
          <a:solidFill>
            <a:srgbClr val="FFFF00"/>
          </a:solidFill>
          <a:latin typeface="+mj-lt"/>
          <a:ea typeface="+mj-ea"/>
          <a:cs typeface="ＭＳ Ｐゴシック" charset="0"/>
        </a:defRPr>
      </a:lvl1pPr>
      <a:lvl2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2pPr>
      <a:lvl3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3pPr>
      <a:lvl4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4pPr>
      <a:lvl5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5pPr>
      <a:lvl6pPr marL="4572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6pPr>
      <a:lvl7pPr marL="9144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7pPr>
      <a:lvl8pPr marL="13716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8pPr>
      <a:lvl9pPr marL="18288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AFD00"/>
        </a:buClr>
        <a:buSzPct val="125000"/>
        <a:buChar char="•"/>
        <a:defRPr sz="36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AFD00"/>
        </a:buClr>
        <a:buSzPct val="125000"/>
        <a:buChar char="•"/>
        <a:defRPr sz="3200" b="1">
          <a:solidFill>
            <a:schemeClr val="bg1"/>
          </a:solidFill>
          <a:latin typeface="+mn-lt"/>
          <a:ea typeface="+mn-ea"/>
        </a:defRPr>
      </a:lvl2pPr>
      <a:lvl3pPr marL="1143000" indent="-228600" algn="l" rtl="0" eaLnBrk="0" fontAlgn="base" hangingPunct="0">
        <a:spcBef>
          <a:spcPct val="20000"/>
        </a:spcBef>
        <a:spcAft>
          <a:spcPct val="0"/>
        </a:spcAft>
        <a:buClr>
          <a:srgbClr val="FAFD00"/>
        </a:buClr>
        <a:buSzPct val="125000"/>
        <a:buChar char="•"/>
        <a:defRPr sz="2800" b="1">
          <a:solidFill>
            <a:schemeClr val="bg1"/>
          </a:solidFill>
          <a:latin typeface="+mn-lt"/>
          <a:ea typeface="+mn-ea"/>
        </a:defRPr>
      </a:lvl3pPr>
      <a:lvl4pPr marL="1600200" indent="-228600" algn="l" rtl="0" eaLnBrk="0" fontAlgn="base" hangingPunct="0">
        <a:spcBef>
          <a:spcPct val="20000"/>
        </a:spcBef>
        <a:spcAft>
          <a:spcPct val="0"/>
        </a:spcAft>
        <a:buClr>
          <a:srgbClr val="FAFD00"/>
        </a:buClr>
        <a:buSzPct val="125000"/>
        <a:buChar char="•"/>
        <a:defRPr sz="2400" b="1">
          <a:solidFill>
            <a:schemeClr val="bg1"/>
          </a:solidFill>
          <a:latin typeface="+mn-lt"/>
          <a:ea typeface="+mn-ea"/>
        </a:defRPr>
      </a:lvl4pPr>
      <a:lvl5pPr marL="20574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5pPr>
      <a:lvl6pPr marL="25146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6pPr>
      <a:lvl7pPr marL="29718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7pPr>
      <a:lvl8pPr marL="34290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8pPr>
      <a:lvl9pPr marL="38862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1904999" y="6096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2057399" y="6248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2209799" y="64008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6"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380999" y="455295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an.us.r-project.org/" TargetMode="External"/><Relationship Id="rId3" Type="http://schemas.openxmlformats.org/officeDocument/2006/relationships/hyperlink" Target="http://usgs-r.github.io/EGRE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hyperlink" Target="http://usgs-r.github.io/EGR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6" name="Rectangle 1038"/>
          <p:cNvSpPr>
            <a:spLocks noGrp="1" noChangeArrowheads="1"/>
          </p:cNvSpPr>
          <p:nvPr>
            <p:ph type="ctrTitle"/>
          </p:nvPr>
        </p:nvSpPr>
        <p:spPr>
          <a:xfrm>
            <a:off x="457201" y="1060163"/>
            <a:ext cx="8001001" cy="1264449"/>
          </a:xfrm>
        </p:spPr>
        <p:txBody>
          <a:bodyPr/>
          <a:lstStyle/>
          <a:p>
            <a:pPr>
              <a:defRPr/>
            </a:pPr>
            <a:r>
              <a:rPr lang="en-US" sz="4000" dirty="0" smtClean="0">
                <a:cs typeface="+mj-cs"/>
              </a:rPr>
              <a:t>Entering data into EGRET and running an analysis</a:t>
            </a:r>
            <a:endParaRPr lang="en-US" sz="4000" dirty="0">
              <a:cs typeface="+mj-cs"/>
            </a:endParaRPr>
          </a:p>
        </p:txBody>
      </p:sp>
      <p:sp>
        <p:nvSpPr>
          <p:cNvPr id="74755" name="Rectangle 1027"/>
          <p:cNvSpPr>
            <a:spLocks noGrp="1" noChangeArrowheads="1"/>
          </p:cNvSpPr>
          <p:nvPr>
            <p:ph type="subTitle" idx="1"/>
          </p:nvPr>
        </p:nvSpPr>
        <p:spPr>
          <a:xfrm>
            <a:off x="457201" y="2647950"/>
            <a:ext cx="8077200" cy="1825628"/>
          </a:xfrm>
        </p:spPr>
        <p:txBody>
          <a:bodyPr lIns="90488" rIns="90488"/>
          <a:lstStyle/>
          <a:p>
            <a:pPr>
              <a:defRPr/>
            </a:pPr>
            <a:r>
              <a:rPr lang="en-US" dirty="0" smtClean="0">
                <a:cs typeface="+mn-cs"/>
              </a:rPr>
              <a:t>Laura </a:t>
            </a:r>
            <a:r>
              <a:rPr lang="en-US" dirty="0" err="1" smtClean="0">
                <a:cs typeface="+mn-cs"/>
              </a:rPr>
              <a:t>DeCicco</a:t>
            </a:r>
            <a:endParaRPr lang="en-US" dirty="0">
              <a:cs typeface="+mn-cs"/>
            </a:endParaRPr>
          </a:p>
          <a:p>
            <a:pPr>
              <a:defRPr/>
            </a:pPr>
            <a:r>
              <a:rPr lang="en-US" dirty="0" smtClean="0">
                <a:cs typeface="+mn-cs"/>
              </a:rPr>
              <a:t>Civil Engineer</a:t>
            </a:r>
            <a:endParaRPr lang="en-US" dirty="0">
              <a:cs typeface="+mn-cs"/>
            </a:endParaRPr>
          </a:p>
          <a:p>
            <a:pPr>
              <a:defRPr/>
            </a:pPr>
            <a:r>
              <a:rPr lang="en-US" sz="2800" dirty="0" smtClean="0">
                <a:cs typeface="+mn-cs"/>
              </a:rPr>
              <a:t>March 26, 2019</a:t>
            </a:r>
            <a:endParaRPr lang="en-US" sz="2800" dirty="0">
              <a:cs typeface="+mn-cs"/>
            </a:endParaRPr>
          </a:p>
        </p:txBody>
      </p:sp>
      <p:pic>
        <p:nvPicPr>
          <p:cNvPr id="8195" name="Picture 15" descr="Image of large USGS Identifier"/>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533399" y="285750"/>
            <a:ext cx="2057401"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245"/>
            <a:ext cx="8686800" cy="738664"/>
          </a:xfrm>
        </p:spPr>
        <p:txBody>
          <a:bodyPr/>
          <a:lstStyle/>
          <a:p>
            <a:r>
              <a:rPr lang="en-US" dirty="0">
                <a:solidFill>
                  <a:srgbClr val="FFFFFF"/>
                </a:solidFill>
              </a:rPr>
              <a:t>EGRET data structure: the </a:t>
            </a:r>
            <a:r>
              <a:rPr lang="en-US" dirty="0" err="1"/>
              <a:t>eList</a:t>
            </a:r>
            <a:endParaRPr lang="en-US" dirty="0"/>
          </a:p>
        </p:txBody>
      </p:sp>
      <p:sp>
        <p:nvSpPr>
          <p:cNvPr id="3" name="Content Placeholder 2"/>
          <p:cNvSpPr>
            <a:spLocks noGrp="1"/>
          </p:cNvSpPr>
          <p:nvPr>
            <p:ph idx="1"/>
          </p:nvPr>
        </p:nvSpPr>
        <p:spPr>
          <a:xfrm>
            <a:off x="457200" y="1258888"/>
            <a:ext cx="8229600" cy="3130601"/>
          </a:xfrm>
        </p:spPr>
        <p:txBody>
          <a:bodyPr/>
          <a:lstStyle/>
          <a:p>
            <a:pPr>
              <a:spcBef>
                <a:spcPts val="1776"/>
              </a:spcBef>
              <a:buFont typeface="Arial"/>
              <a:buChar char="•"/>
            </a:pPr>
            <a:r>
              <a:rPr lang="en-US" sz="2000" dirty="0"/>
              <a:t>Having a standard set of names for data frames and variable and their units is an important attribute of EGRET</a:t>
            </a:r>
          </a:p>
          <a:p>
            <a:pPr>
              <a:spcBef>
                <a:spcPts val="1776"/>
              </a:spcBef>
              <a:buFont typeface="Arial"/>
              <a:buChar char="•"/>
            </a:pPr>
            <a:r>
              <a:rPr lang="en-US" sz="2000" dirty="0"/>
              <a:t>EGRET users and the EGRET authors can collaborate easily because of we all share the same set of names and definitions.  “I can’t figure out what’s going on” </a:t>
            </a:r>
            <a:r>
              <a:rPr lang="mr-IN" sz="2000" dirty="0"/>
              <a:t>–</a:t>
            </a:r>
            <a:r>
              <a:rPr lang="en-US" sz="2000" dirty="0"/>
              <a:t> my answer </a:t>
            </a:r>
            <a:r>
              <a:rPr lang="mr-IN" sz="2000" dirty="0"/>
              <a:t>–</a:t>
            </a:r>
            <a:r>
              <a:rPr lang="en-US" sz="2000" dirty="0"/>
              <a:t> </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“Send me your workspace”</a:t>
            </a:r>
          </a:p>
          <a:p>
            <a:pPr>
              <a:spcBef>
                <a:spcPts val="1776"/>
              </a:spcBef>
              <a:buFont typeface="Arial"/>
              <a:buChar char="•"/>
            </a:pPr>
            <a:r>
              <a:rPr lang="en-US" sz="2000" dirty="0"/>
              <a:t>EGRET is a platform for many other possible analyses beyond WRTDS.  It is a </a:t>
            </a:r>
            <a:r>
              <a:rPr lang="en-US" sz="2000" dirty="0">
                <a:solidFill>
                  <a:srgbClr val="FFFF00"/>
                </a:solidFill>
              </a:rPr>
              <a:t>toolbox</a:t>
            </a:r>
            <a:r>
              <a:rPr lang="en-US" sz="2000" dirty="0"/>
              <a:t> for manipulating these types of data. </a:t>
            </a:r>
          </a:p>
        </p:txBody>
      </p:sp>
    </p:spTree>
    <p:extLst>
      <p:ext uri="{BB962C8B-B14F-4D97-AF65-F5344CB8AC3E}">
        <p14:creationId xmlns:p14="http://schemas.microsoft.com/office/powerpoint/2010/main" val="1561546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07" y="1683"/>
            <a:ext cx="8686800" cy="738664"/>
          </a:xfrm>
        </p:spPr>
        <p:txBody>
          <a:bodyPr/>
          <a:lstStyle/>
          <a:p>
            <a:r>
              <a:rPr lang="en-US" dirty="0" smtClean="0">
                <a:solidFill>
                  <a:srgbClr val="FFFFFF"/>
                </a:solidFill>
              </a:rPr>
              <a:t>What is the </a:t>
            </a:r>
            <a:r>
              <a:rPr lang="en-US" dirty="0" err="1" smtClean="0"/>
              <a:t>eList</a:t>
            </a:r>
            <a:r>
              <a:rPr lang="en-US" dirty="0" smtClean="0"/>
              <a:t>: 4 components</a:t>
            </a:r>
            <a:endParaRPr lang="en-US" dirty="0"/>
          </a:p>
        </p:txBody>
      </p:sp>
      <p:sp>
        <p:nvSpPr>
          <p:cNvPr id="3" name="Content Placeholder 2"/>
          <p:cNvSpPr>
            <a:spLocks noGrp="1"/>
          </p:cNvSpPr>
          <p:nvPr>
            <p:ph idx="1"/>
          </p:nvPr>
        </p:nvSpPr>
        <p:spPr>
          <a:xfrm>
            <a:off x="381000" y="819150"/>
            <a:ext cx="8229600" cy="3279359"/>
          </a:xfrm>
        </p:spPr>
        <p:txBody>
          <a:bodyPr/>
          <a:lstStyle/>
          <a:p>
            <a:pPr>
              <a:spcBef>
                <a:spcPts val="1776"/>
              </a:spcBef>
              <a:buFont typeface="Arial"/>
              <a:buChar char="•"/>
            </a:pPr>
            <a:r>
              <a:rPr lang="en-US" sz="2000" dirty="0" smtClean="0">
                <a:solidFill>
                  <a:srgbClr val="FFFF00"/>
                </a:solidFill>
              </a:rPr>
              <a:t>INFO</a:t>
            </a:r>
            <a:r>
              <a:rPr lang="en-US" sz="2000" dirty="0" smtClean="0"/>
              <a:t> a data frame of metadata: site, </a:t>
            </a:r>
            <a:r>
              <a:rPr lang="en-US" sz="2000" dirty="0" err="1" smtClean="0"/>
              <a:t>analyte</a:t>
            </a:r>
            <a:r>
              <a:rPr lang="en-US" sz="2000" dirty="0" smtClean="0"/>
              <a:t>, &amp; analysis.</a:t>
            </a:r>
          </a:p>
          <a:p>
            <a:pPr>
              <a:spcBef>
                <a:spcPts val="1776"/>
              </a:spcBef>
              <a:buFont typeface="Arial"/>
              <a:buChar char="•"/>
            </a:pPr>
            <a:r>
              <a:rPr lang="en-US" sz="2000" dirty="0" smtClean="0">
                <a:solidFill>
                  <a:srgbClr val="FFFF00"/>
                </a:solidFill>
              </a:rPr>
              <a:t>Daily</a:t>
            </a:r>
            <a:r>
              <a:rPr lang="en-US" sz="2000" dirty="0" smtClean="0"/>
              <a:t> a data frame where every row is a day (no gaps): </a:t>
            </a:r>
          </a:p>
          <a:p>
            <a:pPr lvl="1">
              <a:lnSpc>
                <a:spcPct val="50000"/>
              </a:lnSpc>
              <a:spcBef>
                <a:spcPts val="1776"/>
              </a:spcBef>
              <a:buFont typeface="Arial"/>
              <a:buChar char="•"/>
            </a:pPr>
            <a:r>
              <a:rPr lang="en-US" sz="1600" dirty="0" smtClean="0"/>
              <a:t>To start it is just discharge and various measures of time</a:t>
            </a:r>
          </a:p>
          <a:p>
            <a:pPr lvl="1">
              <a:lnSpc>
                <a:spcPct val="50000"/>
              </a:lnSpc>
              <a:spcBef>
                <a:spcPts val="1776"/>
              </a:spcBef>
              <a:buFont typeface="Arial"/>
              <a:buChar char="•"/>
            </a:pPr>
            <a:r>
              <a:rPr lang="en-US" sz="1600" dirty="0" smtClean="0"/>
              <a:t>After analysis it also contains the estimates </a:t>
            </a:r>
          </a:p>
          <a:p>
            <a:pPr>
              <a:spcBef>
                <a:spcPts val="1776"/>
              </a:spcBef>
              <a:buFont typeface="Arial"/>
              <a:buChar char="•"/>
            </a:pPr>
            <a:r>
              <a:rPr lang="en-US" sz="2000" dirty="0" smtClean="0">
                <a:solidFill>
                  <a:srgbClr val="FFFF00"/>
                </a:solidFill>
              </a:rPr>
              <a:t>Sample</a:t>
            </a:r>
            <a:r>
              <a:rPr lang="en-US" sz="2000" dirty="0" smtClean="0"/>
              <a:t>: a data frame where every row is a sample</a:t>
            </a:r>
          </a:p>
          <a:p>
            <a:pPr lvl="1">
              <a:lnSpc>
                <a:spcPct val="50000"/>
              </a:lnSpc>
              <a:spcBef>
                <a:spcPts val="1776"/>
              </a:spcBef>
              <a:buFont typeface="Arial"/>
              <a:buChar char="•"/>
            </a:pPr>
            <a:r>
              <a:rPr lang="en-US" sz="1600" dirty="0" smtClean="0"/>
              <a:t>To start it is just the sample values and time</a:t>
            </a:r>
          </a:p>
          <a:p>
            <a:pPr lvl="1">
              <a:lnSpc>
                <a:spcPct val="50000"/>
              </a:lnSpc>
              <a:spcBef>
                <a:spcPts val="1776"/>
              </a:spcBef>
              <a:buFont typeface="Arial"/>
              <a:buChar char="•"/>
            </a:pPr>
            <a:r>
              <a:rPr lang="en-US" sz="1600" dirty="0" smtClean="0"/>
              <a:t>After analysis it also contains cross-validation estimates</a:t>
            </a:r>
          </a:p>
          <a:p>
            <a:pPr>
              <a:lnSpc>
                <a:spcPct val="50000"/>
              </a:lnSpc>
              <a:spcBef>
                <a:spcPts val="1776"/>
              </a:spcBef>
              <a:buFont typeface="Arial"/>
              <a:buChar char="•"/>
            </a:pPr>
            <a:r>
              <a:rPr lang="en-US" sz="2000" dirty="0">
                <a:solidFill>
                  <a:srgbClr val="FFFF00"/>
                </a:solidFill>
              </a:rPr>
              <a:t>s</a:t>
            </a:r>
            <a:r>
              <a:rPr lang="en-US" sz="2000" dirty="0" smtClean="0">
                <a:solidFill>
                  <a:srgbClr val="FFFF00"/>
                </a:solidFill>
              </a:rPr>
              <a:t>urfaces</a:t>
            </a:r>
            <a:r>
              <a:rPr lang="en-US" sz="2000" dirty="0" smtClean="0"/>
              <a:t>: a 3 dimensional array (the contour plot)</a:t>
            </a:r>
            <a:endParaRPr lang="en-US" sz="2000" dirty="0"/>
          </a:p>
        </p:txBody>
      </p:sp>
    </p:spTree>
    <p:extLst>
      <p:ext uri="{BB962C8B-B14F-4D97-AF65-F5344CB8AC3E}">
        <p14:creationId xmlns:p14="http://schemas.microsoft.com/office/powerpoint/2010/main" val="14691556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245"/>
            <a:ext cx="8226425" cy="738664"/>
          </a:xfrm>
        </p:spPr>
        <p:txBody>
          <a:bodyPr/>
          <a:lstStyle/>
          <a:p>
            <a:r>
              <a:rPr lang="en-US" dirty="0" smtClean="0"/>
              <a:t>Two ways to create the </a:t>
            </a:r>
            <a:r>
              <a:rPr lang="en-US" dirty="0" err="1" smtClean="0"/>
              <a:t>eList</a:t>
            </a:r>
            <a:endParaRPr lang="en-US" dirty="0"/>
          </a:p>
        </p:txBody>
      </p:sp>
      <p:sp>
        <p:nvSpPr>
          <p:cNvPr id="3" name="TextBox 2"/>
          <p:cNvSpPr txBox="1"/>
          <p:nvPr/>
        </p:nvSpPr>
        <p:spPr>
          <a:xfrm>
            <a:off x="228600" y="1352550"/>
            <a:ext cx="7673896" cy="1692771"/>
          </a:xfrm>
          <a:prstGeom prst="rect">
            <a:avLst/>
          </a:prstGeom>
          <a:noFill/>
        </p:spPr>
        <p:txBody>
          <a:bodyPr wrap="none" rtlCol="0">
            <a:spAutoFit/>
          </a:bodyPr>
          <a:lstStyle/>
          <a:p>
            <a:r>
              <a:rPr lang="en-US" sz="2800" b="1" dirty="0" err="1" smtClean="0">
                <a:solidFill>
                  <a:srgbClr val="FFFF00"/>
                </a:solidFill>
              </a:rPr>
              <a:t>eList</a:t>
            </a:r>
            <a:r>
              <a:rPr lang="en-US" sz="2800" b="1" dirty="0" smtClean="0">
                <a:solidFill>
                  <a:srgbClr val="FFFF00"/>
                </a:solidFill>
              </a:rPr>
              <a:t> &lt;- </a:t>
            </a:r>
            <a:r>
              <a:rPr lang="en-US" sz="2800" b="1" dirty="0" err="1" smtClean="0">
                <a:solidFill>
                  <a:srgbClr val="FFFF00"/>
                </a:solidFill>
              </a:rPr>
              <a:t>mergeReport</a:t>
            </a:r>
            <a:r>
              <a:rPr lang="en-US" sz="2800" b="1" dirty="0" smtClean="0">
                <a:solidFill>
                  <a:srgbClr val="FFFF00"/>
                </a:solidFill>
              </a:rPr>
              <a:t>(INFO, Daily, Sample)</a:t>
            </a:r>
          </a:p>
          <a:p>
            <a:endParaRPr lang="en-US" sz="2400" b="1" dirty="0">
              <a:solidFill>
                <a:srgbClr val="FFFF00"/>
              </a:solidFill>
            </a:endParaRPr>
          </a:p>
          <a:p>
            <a:r>
              <a:rPr lang="en-US" sz="2800" b="1" dirty="0" err="1" smtClean="0">
                <a:solidFill>
                  <a:srgbClr val="FFFF00"/>
                </a:solidFill>
              </a:rPr>
              <a:t>eList</a:t>
            </a:r>
            <a:r>
              <a:rPr lang="en-US" sz="2800" b="1" dirty="0" smtClean="0">
                <a:solidFill>
                  <a:srgbClr val="FFFF00"/>
                </a:solidFill>
              </a:rPr>
              <a:t> &lt;- </a:t>
            </a:r>
            <a:r>
              <a:rPr lang="en-US" sz="2800" b="1" dirty="0" err="1" smtClean="0">
                <a:solidFill>
                  <a:srgbClr val="FFFF00"/>
                </a:solidFill>
              </a:rPr>
              <a:t>as.egret</a:t>
            </a:r>
            <a:r>
              <a:rPr lang="en-US" sz="2800" b="1" dirty="0" smtClean="0">
                <a:solidFill>
                  <a:srgbClr val="FFFF00"/>
                </a:solidFill>
              </a:rPr>
              <a:t>(INFO, Daily)</a:t>
            </a:r>
          </a:p>
          <a:p>
            <a:r>
              <a:rPr lang="en-US" sz="2400" b="1" dirty="0">
                <a:solidFill>
                  <a:srgbClr val="FFFF00"/>
                </a:solidFill>
              </a:rPr>
              <a:t> </a:t>
            </a:r>
            <a:r>
              <a:rPr lang="en-US" sz="2400" b="1" dirty="0" smtClean="0">
                <a:solidFill>
                  <a:srgbClr val="FFFF00"/>
                </a:solidFill>
              </a:rPr>
              <a:t>   </a:t>
            </a:r>
            <a:r>
              <a:rPr lang="en-US" sz="2000" b="1" dirty="0" smtClean="0">
                <a:solidFill>
                  <a:schemeClr val="bg1"/>
                </a:solidFill>
              </a:rPr>
              <a:t>the second one is all you need to look at discharge history</a:t>
            </a:r>
            <a:endParaRPr lang="en-US" sz="2000" b="1" dirty="0">
              <a:solidFill>
                <a:schemeClr val="bg1"/>
              </a:solidFill>
            </a:endParaRPr>
          </a:p>
        </p:txBody>
      </p:sp>
    </p:spTree>
    <p:extLst>
      <p:ext uri="{BB962C8B-B14F-4D97-AF65-F5344CB8AC3E}">
        <p14:creationId xmlns:p14="http://schemas.microsoft.com/office/powerpoint/2010/main" val="1655224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20328"/>
            <a:ext cx="8229600" cy="2537222"/>
          </a:xfrm>
        </p:spPr>
        <p:txBody>
          <a:bodyPr>
            <a:noAutofit/>
          </a:bodyPr>
          <a:lstStyle/>
          <a:p>
            <a:pPr>
              <a:defRPr/>
            </a:pPr>
            <a:r>
              <a:rPr lang="en-US" sz="2600" dirty="0" smtClean="0">
                <a:latin typeface="+mj-lt"/>
              </a:rPr>
              <a:t>Need to install R (freely downloaded from</a:t>
            </a:r>
            <a:br>
              <a:rPr lang="en-US" sz="2600" dirty="0" smtClean="0">
                <a:latin typeface="+mj-lt"/>
              </a:rPr>
            </a:br>
            <a:r>
              <a:rPr lang="en-US" sz="2600" dirty="0" smtClean="0">
                <a:latin typeface="+mj-lt"/>
              </a:rPr>
              <a:t>   </a:t>
            </a:r>
            <a:r>
              <a:rPr lang="en-US" sz="2600" dirty="0" smtClean="0">
                <a:latin typeface="+mj-lt"/>
                <a:hlinkClick r:id="rId2"/>
              </a:rPr>
              <a:t>http://cran.us.r-project.org/</a:t>
            </a:r>
            <a:r>
              <a:rPr lang="en-US" sz="2600" dirty="0" smtClean="0">
                <a:latin typeface="+mj-lt"/>
              </a:rPr>
              <a:t>) on your computer</a:t>
            </a:r>
          </a:p>
          <a:p>
            <a:pPr>
              <a:defRPr/>
            </a:pPr>
            <a:r>
              <a:rPr lang="en-US" sz="2600" dirty="0" smtClean="0">
                <a:latin typeface="+mj-lt"/>
              </a:rPr>
              <a:t>Once you start R, you can load the software:</a:t>
            </a:r>
          </a:p>
          <a:p>
            <a:pPr marL="0" indent="0">
              <a:buFontTx/>
              <a:buNone/>
              <a:defRPr/>
            </a:pPr>
            <a:r>
              <a:rPr lang="en-US" sz="2600" dirty="0" err="1" smtClean="0">
                <a:latin typeface="Courier"/>
                <a:cs typeface="Courier"/>
              </a:rPr>
              <a:t>install.packages</a:t>
            </a:r>
            <a:r>
              <a:rPr lang="en-US" sz="2600" dirty="0" smtClean="0">
                <a:latin typeface="Courier"/>
                <a:cs typeface="Courier"/>
              </a:rPr>
              <a:t>(”EGRET”)</a:t>
            </a:r>
          </a:p>
          <a:p>
            <a:pPr marL="0" indent="0">
              <a:buFontTx/>
              <a:buNone/>
              <a:defRPr/>
            </a:pPr>
            <a:r>
              <a:rPr lang="en-US" sz="2600" dirty="0" smtClean="0">
                <a:latin typeface="Courier"/>
                <a:cs typeface="Courier"/>
              </a:rPr>
              <a:t>library(EGRET)</a:t>
            </a:r>
          </a:p>
          <a:p>
            <a:pPr marL="0" indent="0">
              <a:buFontTx/>
              <a:buNone/>
              <a:defRPr/>
            </a:pPr>
            <a:endParaRPr lang="en-US" sz="2600" dirty="0" smtClean="0">
              <a:latin typeface="Courier"/>
              <a:cs typeface="Courier"/>
            </a:endParaRPr>
          </a:p>
          <a:p>
            <a:pPr>
              <a:defRPr/>
            </a:pPr>
            <a:r>
              <a:rPr lang="en-US" sz="2600" dirty="0" smtClean="0">
                <a:latin typeface="+mj-lt"/>
              </a:rPr>
              <a:t>Our web page:</a:t>
            </a:r>
          </a:p>
          <a:p>
            <a:r>
              <a:rPr lang="en-US" sz="3200" dirty="0">
                <a:hlinkClick r:id="rId3"/>
              </a:rPr>
              <a:t>http://usgs-r.github.io/EGRET/</a:t>
            </a:r>
            <a:r>
              <a:rPr lang="en-US" sz="3200" dirty="0"/>
              <a:t> </a:t>
            </a:r>
          </a:p>
        </p:txBody>
      </p:sp>
      <p:sp>
        <p:nvSpPr>
          <p:cNvPr id="44034" name="TextBox 1"/>
          <p:cNvSpPr txBox="1">
            <a:spLocks noChangeArrowheads="1"/>
          </p:cNvSpPr>
          <p:nvPr/>
        </p:nvSpPr>
        <p:spPr bwMode="auto">
          <a:xfrm>
            <a:off x="304800" y="114300"/>
            <a:ext cx="814680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b="1">
                <a:solidFill>
                  <a:srgbClr val="FFFF00"/>
                </a:solidFill>
              </a:rPr>
              <a:t>The software: how do I get it?</a:t>
            </a:r>
          </a:p>
        </p:txBody>
      </p:sp>
    </p:spTree>
    <p:extLst>
      <p:ext uri="{BB962C8B-B14F-4D97-AF65-F5344CB8AC3E}">
        <p14:creationId xmlns:p14="http://schemas.microsoft.com/office/powerpoint/2010/main" val="10420980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101"/>
            <a:ext cx="8229600" cy="1143000"/>
          </a:xfrm>
        </p:spPr>
        <p:txBody>
          <a:bodyPr>
            <a:noAutofit/>
          </a:bodyPr>
          <a:lstStyle/>
          <a:p>
            <a:pPr marL="0" indent="0">
              <a:buNone/>
            </a:pPr>
            <a:r>
              <a:rPr lang="en-US" sz="4000" dirty="0" smtClean="0">
                <a:hlinkClick r:id="rId2"/>
              </a:rPr>
              <a:t>http</a:t>
            </a:r>
            <a:r>
              <a:rPr lang="en-US" sz="4000" dirty="0">
                <a:hlinkClick r:id="rId2"/>
              </a:rPr>
              <a:t>://usgs-r.github.io/EGRET/</a:t>
            </a:r>
            <a:r>
              <a:rPr lang="en-US" sz="4000" dirty="0"/>
              <a:t> </a:t>
            </a:r>
          </a:p>
        </p:txBody>
      </p:sp>
      <p:pic>
        <p:nvPicPr>
          <p:cNvPr id="2" name="Picture 1"/>
          <p:cNvPicPr>
            <a:picLocks noChangeAspect="1"/>
          </p:cNvPicPr>
          <p:nvPr/>
        </p:nvPicPr>
        <p:blipFill>
          <a:blip r:embed="rId3"/>
          <a:stretch>
            <a:fillRect/>
          </a:stretch>
        </p:blipFill>
        <p:spPr>
          <a:xfrm>
            <a:off x="1600201" y="590550"/>
            <a:ext cx="7543799" cy="4410689"/>
          </a:xfrm>
          <a:prstGeom prst="rect">
            <a:avLst/>
          </a:prstGeom>
        </p:spPr>
      </p:pic>
      <p:pic>
        <p:nvPicPr>
          <p:cNvPr id="4" name="Picture 3"/>
          <p:cNvPicPr>
            <a:picLocks noChangeAspect="1"/>
          </p:cNvPicPr>
          <p:nvPr/>
        </p:nvPicPr>
        <p:blipFill rotWithShape="1">
          <a:blip r:embed="rId4"/>
          <a:srcRect l="4928" r="21258" b="31377"/>
          <a:stretch/>
        </p:blipFill>
        <p:spPr>
          <a:xfrm>
            <a:off x="5647864" y="590550"/>
            <a:ext cx="2418583" cy="2448944"/>
          </a:xfrm>
          <a:prstGeom prst="rect">
            <a:avLst/>
          </a:prstGeom>
        </p:spPr>
      </p:pic>
      <p:pic>
        <p:nvPicPr>
          <p:cNvPr id="5" name="Picture 4"/>
          <p:cNvPicPr>
            <a:picLocks noChangeAspect="1"/>
          </p:cNvPicPr>
          <p:nvPr/>
        </p:nvPicPr>
        <p:blipFill>
          <a:blip r:embed="rId5"/>
          <a:stretch>
            <a:fillRect/>
          </a:stretch>
        </p:blipFill>
        <p:spPr>
          <a:xfrm>
            <a:off x="6781800" y="590550"/>
            <a:ext cx="2133600" cy="1803400"/>
          </a:xfrm>
          <a:prstGeom prst="rect">
            <a:avLst/>
          </a:prstGeom>
        </p:spPr>
      </p:pic>
    </p:spTree>
    <p:extLst>
      <p:ext uri="{BB962C8B-B14F-4D97-AF65-F5344CB8AC3E}">
        <p14:creationId xmlns:p14="http://schemas.microsoft.com/office/powerpoint/2010/main" val="3915426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ppt_x"/>
                                          </p:val>
                                        </p:tav>
                                        <p:tav tm="100000">
                                          <p:val>
                                            <p:strVal val="#ppt_x"/>
                                          </p:val>
                                        </p:tav>
                                      </p:tavLst>
                                    </p:anim>
                                    <p:anim calcmode="lin" valueType="num">
                                      <p:cBhvr additive="base">
                                        <p:cTn id="14" dur="2000" fill="hold"/>
                                        <p:tgtEl>
                                          <p:spTgt spid="5"/>
                                        </p:tgtEl>
                                        <p:attrNameLst>
                                          <p:attrName>ppt_y</p:attrName>
                                        </p:attrNameLst>
                                      </p:cBhvr>
                                      <p:tavLst>
                                        <p:tav tm="0">
                                          <p:val>
                                            <p:strVal val="1+#ppt_h/2"/>
                                          </p:val>
                                        </p:tav>
                                        <p:tav tm="100000">
                                          <p:val>
                                            <p:strVal val="#ppt_y"/>
                                          </p:val>
                                        </p:tav>
                                      </p:tavLst>
                                    </p:anim>
                                  </p:childTnLst>
                                </p:cTn>
                              </p:par>
                              <p:par>
                                <p:cTn id="15" presetID="2" presetClass="exit" presetSubtype="4" fill="hold" nodeType="withEffect">
                                  <p:stCondLst>
                                    <p:cond delay="0"/>
                                  </p:stCondLst>
                                  <p:childTnLst>
                                    <p:anim calcmode="lin" valueType="num">
                                      <p:cBhvr additive="base">
                                        <p:cTn id="16" dur="2000"/>
                                        <p:tgtEl>
                                          <p:spTgt spid="4"/>
                                        </p:tgtEl>
                                        <p:attrNameLst>
                                          <p:attrName>ppt_x</p:attrName>
                                        </p:attrNameLst>
                                      </p:cBhvr>
                                      <p:tavLst>
                                        <p:tav tm="0">
                                          <p:val>
                                            <p:strVal val="ppt_x"/>
                                          </p:val>
                                        </p:tav>
                                        <p:tav tm="100000">
                                          <p:val>
                                            <p:strVal val="ppt_x"/>
                                          </p:val>
                                        </p:tav>
                                      </p:tavLst>
                                    </p:anim>
                                    <p:anim calcmode="lin" valueType="num">
                                      <p:cBhvr additive="base">
                                        <p:cTn id="17" dur="2000"/>
                                        <p:tgtEl>
                                          <p:spTgt spid="4"/>
                                        </p:tgtEl>
                                        <p:attrNameLst>
                                          <p:attrName>ppt_y</p:attrName>
                                        </p:attrNameLst>
                                      </p:cBhvr>
                                      <p:tavLst>
                                        <p:tav tm="0">
                                          <p:val>
                                            <p:strVal val="ppt_y"/>
                                          </p:val>
                                        </p:tav>
                                        <p:tav tm="100000">
                                          <p:val>
                                            <p:strVal val="1+ppt_h/2"/>
                                          </p:val>
                                        </p:tav>
                                      </p:tavLst>
                                    </p:anim>
                                    <p:set>
                                      <p:cBhvr>
                                        <p:cTn id="18"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0" y="-71945"/>
            <a:ext cx="9144000" cy="679673"/>
          </a:xfrm>
        </p:spPr>
        <p:txBody>
          <a:bodyPr/>
          <a:lstStyle/>
          <a:p>
            <a:r>
              <a:rPr lang="en-US" sz="4000" dirty="0" smtClean="0">
                <a:latin typeface="Arial" charset="0"/>
                <a:ea typeface="ＭＳ Ｐゴシック" charset="0"/>
                <a:cs typeface="ＭＳ Ｐゴシック" charset="0"/>
              </a:rPr>
              <a:t>A digression, </a:t>
            </a:r>
            <a:r>
              <a:rPr lang="en-US" sz="4000" dirty="0" err="1" smtClean="0">
                <a:latin typeface="Arial" charset="0"/>
                <a:ea typeface="ＭＳ Ｐゴシック" charset="0"/>
                <a:cs typeface="ＭＳ Ｐゴシック" charset="0"/>
              </a:rPr>
              <a:t>dataRetrieval</a:t>
            </a:r>
            <a:endParaRPr lang="en-US" sz="4000" dirty="0">
              <a:latin typeface="Arial" charset="0"/>
              <a:ea typeface="ＭＳ Ｐゴシック" charset="0"/>
              <a:cs typeface="ＭＳ Ｐゴシック" charset="0"/>
            </a:endParaRPr>
          </a:p>
        </p:txBody>
      </p:sp>
      <p:sp>
        <p:nvSpPr>
          <p:cNvPr id="32770" name="Rectangle 3"/>
          <p:cNvSpPr>
            <a:spLocks noGrp="1" noChangeArrowheads="1"/>
          </p:cNvSpPr>
          <p:nvPr>
            <p:ph type="body" idx="1"/>
          </p:nvPr>
        </p:nvSpPr>
        <p:spPr>
          <a:xfrm>
            <a:off x="0" y="800100"/>
            <a:ext cx="9144000" cy="951542"/>
          </a:xfrm>
        </p:spPr>
        <p:txBody>
          <a:bodyPr/>
          <a:lstStyle/>
          <a:p>
            <a:pPr>
              <a:spcAft>
                <a:spcPts val="1200"/>
              </a:spcAft>
            </a:pPr>
            <a:r>
              <a:rPr lang="en-US" sz="2800" dirty="0" smtClean="0">
                <a:solidFill>
                  <a:srgbClr val="FFFFFF"/>
                </a:solidFill>
                <a:latin typeface="Arial" charset="0"/>
                <a:ea typeface="ＭＳ Ｐゴシック" charset="0"/>
                <a:cs typeface="ＭＳ Ｐゴシック" charset="0"/>
              </a:rPr>
              <a:t>An all purpose package for obtaining all types of data from USGS NWIS and the Water Quality Portal</a:t>
            </a:r>
            <a:endParaRPr lang="en-US" sz="2800" dirty="0">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79629766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0" y="-71945"/>
            <a:ext cx="9144000" cy="679673"/>
          </a:xfrm>
        </p:spPr>
        <p:txBody>
          <a:bodyPr/>
          <a:lstStyle/>
          <a:p>
            <a:r>
              <a:rPr lang="en-US" sz="4000">
                <a:latin typeface="Arial" charset="0"/>
                <a:ea typeface="ＭＳ Ｐゴシック" charset="0"/>
                <a:cs typeface="ＭＳ Ｐゴシック" charset="0"/>
              </a:rPr>
              <a:t>dataRetrieval</a:t>
            </a:r>
          </a:p>
        </p:txBody>
      </p:sp>
      <p:sp>
        <p:nvSpPr>
          <p:cNvPr id="32770" name="Rectangle 3"/>
          <p:cNvSpPr>
            <a:spLocks noGrp="1" noChangeArrowheads="1"/>
          </p:cNvSpPr>
          <p:nvPr>
            <p:ph type="body" idx="1"/>
          </p:nvPr>
        </p:nvSpPr>
        <p:spPr>
          <a:xfrm>
            <a:off x="0" y="800100"/>
            <a:ext cx="9144000" cy="4257063"/>
          </a:xfrm>
        </p:spPr>
        <p:txBody>
          <a:bodyPr/>
          <a:lstStyle/>
          <a:p>
            <a:pPr>
              <a:spcAft>
                <a:spcPts val="1200"/>
              </a:spcAft>
            </a:pPr>
            <a:r>
              <a:rPr lang="en-US" sz="2800" dirty="0">
                <a:solidFill>
                  <a:srgbClr val="FFFFFF"/>
                </a:solidFill>
                <a:latin typeface="Arial" charset="0"/>
                <a:ea typeface="ＭＳ Ｐゴシック" charset="0"/>
              </a:rPr>
              <a:t>A</a:t>
            </a:r>
            <a:r>
              <a:rPr lang="en-US" sz="2800" dirty="0" smtClean="0">
                <a:solidFill>
                  <a:srgbClr val="FFFFFF"/>
                </a:solidFill>
                <a:latin typeface="Arial" charset="0"/>
                <a:ea typeface="ＭＳ Ｐゴシック" charset="0"/>
                <a:cs typeface="ＭＳ Ｐゴシック" charset="0"/>
              </a:rPr>
              <a:t>cquire </a:t>
            </a:r>
            <a:r>
              <a:rPr lang="en-US" sz="2800" dirty="0">
                <a:solidFill>
                  <a:srgbClr val="FFFFFF"/>
                </a:solidFill>
                <a:latin typeface="Arial" charset="0"/>
                <a:ea typeface="ＭＳ Ｐゴシック" charset="0"/>
                <a:cs typeface="ＭＳ Ｐゴシック" charset="0"/>
              </a:rPr>
              <a:t>data from web services (USGS or the Water Quality Portal) </a:t>
            </a:r>
            <a:r>
              <a:rPr lang="en-US" sz="2800" dirty="0" smtClean="0">
                <a:solidFill>
                  <a:srgbClr val="FFFFFF"/>
                </a:solidFill>
                <a:latin typeface="Arial" charset="0"/>
                <a:ea typeface="ＭＳ Ｐゴシック" charset="0"/>
                <a:cs typeface="ＭＳ Ｐゴシック" charset="0"/>
              </a:rPr>
              <a:t>or from </a:t>
            </a:r>
            <a:r>
              <a:rPr lang="en-US" sz="2800" dirty="0">
                <a:solidFill>
                  <a:srgbClr val="FFFFFF"/>
                </a:solidFill>
                <a:latin typeface="Arial" charset="0"/>
                <a:ea typeface="ＭＳ Ｐゴシック" charset="0"/>
                <a:cs typeface="ＭＳ Ｐゴシック" charset="0"/>
              </a:rPr>
              <a:t>user-supplied files</a:t>
            </a:r>
          </a:p>
          <a:p>
            <a:pPr>
              <a:spcAft>
                <a:spcPts val="1200"/>
              </a:spcAft>
            </a:pPr>
            <a:r>
              <a:rPr lang="en-US" sz="2800" dirty="0">
                <a:solidFill>
                  <a:srgbClr val="FFFFFF"/>
                </a:solidFill>
                <a:latin typeface="Arial" charset="0"/>
                <a:ea typeface="ＭＳ Ｐゴシック" charset="0"/>
                <a:cs typeface="ＭＳ Ｐゴシック" charset="0"/>
              </a:rPr>
              <a:t>Includes capability for sample data, daily discharge, other daily values, sensor data, and meta data about site and parameter</a:t>
            </a:r>
          </a:p>
          <a:p>
            <a:pPr>
              <a:spcAft>
                <a:spcPts val="1200"/>
              </a:spcAft>
            </a:pPr>
            <a:r>
              <a:rPr lang="en-US" sz="2800" dirty="0" smtClean="0">
                <a:solidFill>
                  <a:srgbClr val="FFFFFF"/>
                </a:solidFill>
                <a:latin typeface="Arial" charset="0"/>
                <a:ea typeface="ＭＳ Ｐゴシック" charset="0"/>
                <a:cs typeface="ＭＳ Ｐゴシック" charset="0"/>
              </a:rPr>
              <a:t>EGRET uses </a:t>
            </a:r>
            <a:r>
              <a:rPr lang="en-US" sz="2800" dirty="0" err="1" smtClean="0">
                <a:solidFill>
                  <a:srgbClr val="FFFFFF"/>
                </a:solidFill>
                <a:latin typeface="Arial" charset="0"/>
                <a:ea typeface="ＭＳ Ｐゴシック" charset="0"/>
              </a:rPr>
              <a:t>dataRetrieval</a:t>
            </a:r>
            <a:r>
              <a:rPr lang="en-US" sz="2800" dirty="0" smtClean="0">
                <a:solidFill>
                  <a:srgbClr val="FFFFFF"/>
                </a:solidFill>
                <a:latin typeface="Arial" charset="0"/>
                <a:ea typeface="ＭＳ Ｐゴシック" charset="0"/>
              </a:rPr>
              <a:t> and then structures it for the specific EGRET data frames</a:t>
            </a:r>
            <a:endParaRPr lang="en-US" sz="2800" dirty="0">
              <a:solidFill>
                <a:srgbClr val="FFFFFF"/>
              </a:solidFill>
              <a:latin typeface="Arial" charset="0"/>
              <a:ea typeface="ＭＳ Ｐゴシック" charset="0"/>
              <a:cs typeface="ＭＳ Ｐゴシック" charset="0"/>
            </a:endParaRPr>
          </a:p>
          <a:p>
            <a:pPr>
              <a:spcAft>
                <a:spcPts val="1200"/>
              </a:spcAft>
            </a:pPr>
            <a:endParaRPr lang="en-US" sz="2800" dirty="0">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0922920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852488"/>
          <a:ext cx="9105900" cy="3017047"/>
        </p:xfrm>
        <a:graphic>
          <a:graphicData uri="http://schemas.openxmlformats.org/drawingml/2006/table">
            <a:tbl>
              <a:tblPr firstRow="1" bandRow="1">
                <a:tableStyleId>{5C22544A-7EE6-4342-B048-85BDC9FD1C3A}</a:tableStyleId>
              </a:tblPr>
              <a:tblGrid>
                <a:gridCol w="1905141"/>
                <a:gridCol w="2819609"/>
                <a:gridCol w="2286170"/>
                <a:gridCol w="2094980"/>
              </a:tblGrid>
              <a:tr h="617163">
                <a:tc>
                  <a:txBody>
                    <a:bodyPr/>
                    <a:lstStyle/>
                    <a:p>
                      <a:pPr algn="ctr"/>
                      <a:r>
                        <a:rPr lang="en-US" sz="1800" b="1" dirty="0" smtClean="0">
                          <a:solidFill>
                            <a:schemeClr val="tx1"/>
                          </a:solidFill>
                        </a:rPr>
                        <a:t>Information Source</a:t>
                      </a:r>
                      <a:endParaRPr lang="en-US" sz="1800" b="1" dirty="0">
                        <a:solidFill>
                          <a:schemeClr val="tx1"/>
                        </a:solidFill>
                      </a:endParaRPr>
                    </a:p>
                  </a:txBody>
                  <a:tcPr marL="91447" marR="91447" marT="34262" marB="34262"/>
                </a:tc>
                <a:tc>
                  <a:txBody>
                    <a:bodyPr/>
                    <a:lstStyle/>
                    <a:p>
                      <a:pPr algn="ctr"/>
                      <a:r>
                        <a:rPr lang="en-US" sz="1800" dirty="0" smtClean="0">
                          <a:solidFill>
                            <a:schemeClr val="tx1"/>
                          </a:solidFill>
                        </a:rPr>
                        <a:t>Site Query</a:t>
                      </a:r>
                      <a:endParaRPr lang="en-US" sz="1800" dirty="0">
                        <a:solidFill>
                          <a:schemeClr val="tx1"/>
                        </a:solidFill>
                      </a:endParaRPr>
                    </a:p>
                  </a:txBody>
                  <a:tcPr marL="91447" marR="91447" marT="34262" marB="34262"/>
                </a:tc>
                <a:tc>
                  <a:txBody>
                    <a:bodyPr/>
                    <a:lstStyle/>
                    <a:p>
                      <a:pPr algn="ctr"/>
                      <a:r>
                        <a:rPr lang="en-US" sz="1800" dirty="0" smtClean="0">
                          <a:solidFill>
                            <a:schemeClr val="tx1"/>
                          </a:solidFill>
                        </a:rPr>
                        <a:t>Meta Data</a:t>
                      </a:r>
                      <a:endParaRPr lang="en-US" sz="1800" dirty="0">
                        <a:solidFill>
                          <a:schemeClr val="tx1"/>
                        </a:solidFill>
                      </a:endParaRPr>
                    </a:p>
                  </a:txBody>
                  <a:tcPr marL="91447" marR="91447" marT="34262" marB="34262"/>
                </a:tc>
                <a:tc>
                  <a:txBody>
                    <a:bodyPr/>
                    <a:lstStyle/>
                    <a:p>
                      <a:pPr algn="ctr"/>
                      <a:r>
                        <a:rPr lang="en-US" sz="1800" dirty="0" smtClean="0">
                          <a:solidFill>
                            <a:schemeClr val="tx1"/>
                          </a:solidFill>
                        </a:rPr>
                        <a:t>Data</a:t>
                      </a:r>
                      <a:endParaRPr lang="en-US" sz="1800" dirty="0">
                        <a:solidFill>
                          <a:schemeClr val="tx1"/>
                        </a:solidFill>
                      </a:endParaRPr>
                    </a:p>
                  </a:txBody>
                  <a:tcPr marL="91447" marR="91447" marT="34262" marB="34262"/>
                </a:tc>
              </a:tr>
              <a:tr h="1714266">
                <a:tc>
                  <a:txBody>
                    <a:bodyPr/>
                    <a:lstStyle/>
                    <a:p>
                      <a:pPr algn="ctr"/>
                      <a:r>
                        <a:rPr lang="en-US" sz="1500" b="1" dirty="0" smtClean="0"/>
                        <a:t>NWIS</a:t>
                      </a:r>
                      <a:endParaRPr lang="en-US" sz="1500" b="1" dirty="0"/>
                    </a:p>
                  </a:txBody>
                  <a:tcPr marL="91447" marR="91447" marT="34262" marB="34262"/>
                </a:tc>
                <a:tc>
                  <a:txBody>
                    <a:bodyPr/>
                    <a:lstStyle/>
                    <a:p>
                      <a:endParaRPr lang="en-US" sz="1400" b="1" dirty="0"/>
                    </a:p>
                  </a:txBody>
                  <a:tcPr marL="91447" marR="91447" marT="34262" marB="34262"/>
                </a:tc>
                <a:tc>
                  <a:txBody>
                    <a:bodyPr/>
                    <a:lstStyle/>
                    <a:p>
                      <a:endParaRPr lang="en-US" sz="1400" b="1" dirty="0"/>
                    </a:p>
                  </a:txBody>
                  <a:tcPr marL="91447" marR="91447" marT="34262" marB="34262"/>
                </a:tc>
                <a:tc>
                  <a:txBody>
                    <a:bodyPr/>
                    <a:lstStyle/>
                    <a:p>
                      <a:endParaRPr lang="en-US" sz="1400" b="1" dirty="0"/>
                    </a:p>
                  </a:txBody>
                  <a:tcPr marL="91447" marR="91447" marT="34262" marB="34262"/>
                </a:tc>
              </a:tr>
              <a:tr h="685617">
                <a:tc>
                  <a:txBody>
                    <a:bodyPr/>
                    <a:lstStyle/>
                    <a:p>
                      <a:pPr algn="ctr"/>
                      <a:r>
                        <a:rPr lang="en-US" sz="1500" b="1" dirty="0" smtClean="0"/>
                        <a:t>Water Quality Portal</a:t>
                      </a:r>
                      <a:endParaRPr lang="en-US" sz="1500" b="1" dirty="0"/>
                    </a:p>
                  </a:txBody>
                  <a:tcPr marL="91447" marR="91447" marT="34262" marB="34262"/>
                </a:tc>
                <a:tc>
                  <a:txBody>
                    <a:bodyPr/>
                    <a:lstStyle/>
                    <a:p>
                      <a:endParaRPr lang="en-US" sz="1400" b="1" dirty="0"/>
                    </a:p>
                  </a:txBody>
                  <a:tcPr marL="91447" marR="91447" marT="34262" marB="34262"/>
                </a:tc>
                <a:tc>
                  <a:txBody>
                    <a:bodyPr/>
                    <a:lstStyle/>
                    <a:p>
                      <a:endParaRPr lang="en-US" sz="1400" b="1" dirty="0">
                        <a:solidFill>
                          <a:srgbClr val="FF0000"/>
                        </a:solidFill>
                      </a:endParaRPr>
                    </a:p>
                  </a:txBody>
                  <a:tcPr marL="91447" marR="91447" marT="34262" marB="34262"/>
                </a:tc>
                <a:tc>
                  <a:txBody>
                    <a:bodyPr/>
                    <a:lstStyle/>
                    <a:p>
                      <a:endParaRPr lang="en-US" sz="1400" b="1" dirty="0"/>
                    </a:p>
                  </a:txBody>
                  <a:tcPr marL="91447" marR="91447" marT="34262" marB="34262"/>
                </a:tc>
              </a:tr>
            </a:tbl>
          </a:graphicData>
        </a:graphic>
      </p:graphicFrame>
      <p:sp>
        <p:nvSpPr>
          <p:cNvPr id="49175" name="TextBox 2"/>
          <p:cNvSpPr txBox="1">
            <a:spLocks noChangeArrowheads="1"/>
          </p:cNvSpPr>
          <p:nvPr/>
        </p:nvSpPr>
        <p:spPr bwMode="auto">
          <a:xfrm>
            <a:off x="521119" y="0"/>
            <a:ext cx="7982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algn="ctr" eaLnBrk="1" hangingPunct="1"/>
            <a:r>
              <a:rPr lang="en-US" sz="3600" b="1">
                <a:solidFill>
                  <a:srgbClr val="FFFF00"/>
                </a:solidFill>
              </a:rPr>
              <a:t>dataRetrieval functions: </a:t>
            </a:r>
          </a:p>
          <a:p>
            <a:pPr algn="ctr" eaLnBrk="1" hangingPunct="1"/>
            <a:r>
              <a:rPr lang="en-US" sz="3600" b="1">
                <a:solidFill>
                  <a:srgbClr val="FFFF00"/>
                </a:solidFill>
              </a:rPr>
              <a:t>By information source and purpose</a:t>
            </a:r>
          </a:p>
        </p:txBody>
      </p:sp>
    </p:spTree>
    <p:extLst>
      <p:ext uri="{BB962C8B-B14F-4D97-AF65-F5344CB8AC3E}">
        <p14:creationId xmlns:p14="http://schemas.microsoft.com/office/powerpoint/2010/main" val="23371025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852488"/>
          <a:ext cx="9105900" cy="3078109"/>
        </p:xfrm>
        <a:graphic>
          <a:graphicData uri="http://schemas.openxmlformats.org/drawingml/2006/table">
            <a:tbl>
              <a:tblPr firstRow="1" bandRow="1">
                <a:tableStyleId>{5C22544A-7EE6-4342-B048-85BDC9FD1C3A}</a:tableStyleId>
              </a:tblPr>
              <a:tblGrid>
                <a:gridCol w="1905141"/>
                <a:gridCol w="2819609"/>
                <a:gridCol w="2286170"/>
                <a:gridCol w="2094980"/>
              </a:tblGrid>
              <a:tr h="617157">
                <a:tc>
                  <a:txBody>
                    <a:bodyPr/>
                    <a:lstStyle/>
                    <a:p>
                      <a:pPr algn="ctr"/>
                      <a:r>
                        <a:rPr lang="en-US" sz="1800" b="1" dirty="0" smtClean="0">
                          <a:solidFill>
                            <a:srgbClr val="000000"/>
                          </a:solidFill>
                        </a:rPr>
                        <a:t>Information Source</a:t>
                      </a:r>
                      <a:endParaRPr lang="en-US" sz="1800" b="1" dirty="0">
                        <a:solidFill>
                          <a:srgbClr val="000000"/>
                        </a:solidFill>
                      </a:endParaRPr>
                    </a:p>
                  </a:txBody>
                  <a:tcPr marL="91447" marR="91447" marT="34259" marB="34259"/>
                </a:tc>
                <a:tc>
                  <a:txBody>
                    <a:bodyPr/>
                    <a:lstStyle/>
                    <a:p>
                      <a:pPr algn="ctr"/>
                      <a:r>
                        <a:rPr lang="en-US" sz="1800" dirty="0" smtClean="0">
                          <a:solidFill>
                            <a:srgbClr val="000000"/>
                          </a:solidFill>
                        </a:rPr>
                        <a:t>Site Query</a:t>
                      </a:r>
                      <a:endParaRPr lang="en-US" sz="1800" dirty="0">
                        <a:solidFill>
                          <a:srgbClr val="000000"/>
                        </a:solidFill>
                      </a:endParaRPr>
                    </a:p>
                  </a:txBody>
                  <a:tcPr marL="91447" marR="91447" marT="34259" marB="34259"/>
                </a:tc>
                <a:tc>
                  <a:txBody>
                    <a:bodyPr/>
                    <a:lstStyle/>
                    <a:p>
                      <a:pPr algn="ctr"/>
                      <a:r>
                        <a:rPr lang="en-US" sz="1800" dirty="0" smtClean="0">
                          <a:solidFill>
                            <a:srgbClr val="000000"/>
                          </a:solidFill>
                        </a:rPr>
                        <a:t>Meta Data</a:t>
                      </a:r>
                      <a:endParaRPr lang="en-US" sz="1800" dirty="0">
                        <a:solidFill>
                          <a:srgbClr val="000000"/>
                        </a:solidFill>
                      </a:endParaRPr>
                    </a:p>
                  </a:txBody>
                  <a:tcPr marL="91447" marR="91447" marT="34259" marB="34259"/>
                </a:tc>
                <a:tc>
                  <a:txBody>
                    <a:bodyPr/>
                    <a:lstStyle/>
                    <a:p>
                      <a:pPr algn="ctr"/>
                      <a:r>
                        <a:rPr lang="en-US" sz="1800" dirty="0" smtClean="0">
                          <a:solidFill>
                            <a:srgbClr val="000000"/>
                          </a:solidFill>
                        </a:rPr>
                        <a:t>Data</a:t>
                      </a:r>
                      <a:endParaRPr lang="en-US" sz="1800" dirty="0">
                        <a:solidFill>
                          <a:srgbClr val="000000"/>
                        </a:solidFill>
                      </a:endParaRPr>
                    </a:p>
                  </a:txBody>
                  <a:tcPr marL="91447" marR="91447" marT="34259" marB="34259"/>
                </a:tc>
              </a:tr>
              <a:tr h="1714437">
                <a:tc>
                  <a:txBody>
                    <a:bodyPr/>
                    <a:lstStyle/>
                    <a:p>
                      <a:pPr algn="ctr"/>
                      <a:r>
                        <a:rPr lang="en-US" sz="1500" b="1" dirty="0" smtClean="0"/>
                        <a:t>NWIS</a:t>
                      </a:r>
                      <a:endParaRPr lang="en-US" sz="1500" b="1" dirty="0"/>
                    </a:p>
                  </a:txBody>
                  <a:tcPr marL="91447" marR="91447" marT="34259" marB="34259"/>
                </a:tc>
                <a:tc>
                  <a:txBody>
                    <a:bodyPr/>
                    <a:lstStyle/>
                    <a:p>
                      <a:r>
                        <a:rPr lang="en-US" sz="1400" b="1" dirty="0" err="1" smtClean="0"/>
                        <a:t>whatNWISsites</a:t>
                      </a:r>
                      <a:endParaRPr lang="en-US" sz="1400" b="1" dirty="0" smtClean="0"/>
                    </a:p>
                    <a:p>
                      <a:r>
                        <a:rPr lang="en-US" sz="1400" b="1" dirty="0" err="1" smtClean="0"/>
                        <a:t>whatNWISdata</a:t>
                      </a:r>
                      <a:endParaRPr lang="en-US" sz="1400" b="1" dirty="0"/>
                    </a:p>
                  </a:txBody>
                  <a:tcPr marL="91447" marR="91447" marT="34259" marB="34259"/>
                </a:tc>
                <a:tc>
                  <a:txBody>
                    <a:bodyPr/>
                    <a:lstStyle/>
                    <a:p>
                      <a:r>
                        <a:rPr lang="en-US" sz="1400" b="1" dirty="0" err="1" smtClean="0"/>
                        <a:t>readNWISsite</a:t>
                      </a:r>
                      <a:endParaRPr lang="en-US" sz="1400" b="1" dirty="0" smtClean="0"/>
                    </a:p>
                    <a:p>
                      <a:r>
                        <a:rPr lang="en-US" sz="1400" b="1" dirty="0" err="1" smtClean="0"/>
                        <a:t>readNWISpCode</a:t>
                      </a:r>
                      <a:endParaRPr lang="en-US" sz="1400" b="1" dirty="0"/>
                    </a:p>
                  </a:txBody>
                  <a:tcPr marL="91447" marR="91447" marT="34259" marB="34259"/>
                </a:tc>
                <a:tc>
                  <a:txBody>
                    <a:bodyPr/>
                    <a:lstStyle/>
                    <a:p>
                      <a:r>
                        <a:rPr lang="en-US" sz="1400" b="1" dirty="0" err="1" smtClean="0"/>
                        <a:t>readNWISdata</a:t>
                      </a:r>
                      <a:endParaRPr lang="en-US" sz="1400" b="1" dirty="0" smtClean="0"/>
                    </a:p>
                    <a:p>
                      <a:r>
                        <a:rPr lang="en-US" sz="1400" b="1" dirty="0" err="1" smtClean="0"/>
                        <a:t>readNWISdv</a:t>
                      </a:r>
                      <a:endParaRPr lang="en-US" sz="1400" b="1" dirty="0" smtClean="0"/>
                    </a:p>
                    <a:p>
                      <a:r>
                        <a:rPr lang="en-US" sz="1400" b="1" dirty="0" err="1" smtClean="0"/>
                        <a:t>readNWISqw</a:t>
                      </a:r>
                      <a:endParaRPr lang="en-US" sz="1400" b="1" dirty="0" smtClean="0"/>
                    </a:p>
                    <a:p>
                      <a:r>
                        <a:rPr lang="en-US" sz="1400" b="1" dirty="0" err="1" smtClean="0"/>
                        <a:t>readNWISuv</a:t>
                      </a:r>
                      <a:endParaRPr lang="en-US" sz="1400" b="1" dirty="0" smtClean="0"/>
                    </a:p>
                    <a:p>
                      <a:r>
                        <a:rPr lang="en-US" sz="1400" b="1" dirty="0" err="1" smtClean="0"/>
                        <a:t>readNWISrating</a:t>
                      </a:r>
                      <a:endParaRPr lang="en-US" sz="1400" b="1" dirty="0" smtClean="0"/>
                    </a:p>
                    <a:p>
                      <a:r>
                        <a:rPr lang="en-US" sz="1400" b="1" dirty="0" err="1" smtClean="0"/>
                        <a:t>readNWISmeas</a:t>
                      </a:r>
                      <a:endParaRPr lang="en-US" sz="1400" b="1" dirty="0" smtClean="0"/>
                    </a:p>
                    <a:p>
                      <a:r>
                        <a:rPr lang="en-US" sz="1400" b="1" dirty="0" err="1" smtClean="0"/>
                        <a:t>readNWISpeak</a:t>
                      </a:r>
                      <a:endParaRPr lang="en-US" sz="1400" b="1" dirty="0" smtClean="0"/>
                    </a:p>
                    <a:p>
                      <a:r>
                        <a:rPr lang="en-US" sz="1400" b="1" dirty="0" err="1" smtClean="0"/>
                        <a:t>readNWISgwl</a:t>
                      </a:r>
                      <a:endParaRPr lang="en-US" sz="1400" b="1" dirty="0"/>
                    </a:p>
                  </a:txBody>
                  <a:tcPr marL="91447" marR="91447" marT="34259" marB="34259"/>
                </a:tc>
              </a:tr>
              <a:tr h="685553">
                <a:tc>
                  <a:txBody>
                    <a:bodyPr/>
                    <a:lstStyle/>
                    <a:p>
                      <a:pPr algn="ctr"/>
                      <a:r>
                        <a:rPr lang="en-US" sz="1500" b="1" dirty="0" smtClean="0"/>
                        <a:t>Water Quality Portal</a:t>
                      </a:r>
                      <a:endParaRPr lang="en-US" sz="1500" b="1" dirty="0"/>
                    </a:p>
                  </a:txBody>
                  <a:tcPr marL="91447" marR="91447" marT="34259" marB="34259"/>
                </a:tc>
                <a:tc>
                  <a:txBody>
                    <a:bodyPr/>
                    <a:lstStyle/>
                    <a:p>
                      <a:r>
                        <a:rPr lang="en-US" sz="1400" b="1" dirty="0" err="1" smtClean="0"/>
                        <a:t>whatWQPsites</a:t>
                      </a:r>
                      <a:endParaRPr lang="en-US" sz="1400" b="1" dirty="0"/>
                    </a:p>
                  </a:txBody>
                  <a:tcPr marL="91447" marR="91447" marT="34259" marB="34259"/>
                </a:tc>
                <a:tc>
                  <a:txBody>
                    <a:bodyPr/>
                    <a:lstStyle/>
                    <a:p>
                      <a:endParaRPr lang="en-US" sz="1400" b="1" dirty="0">
                        <a:solidFill>
                          <a:srgbClr val="FF0000"/>
                        </a:solidFill>
                      </a:endParaRPr>
                    </a:p>
                  </a:txBody>
                  <a:tcPr marL="91447" marR="91447" marT="34259" marB="34259"/>
                </a:tc>
                <a:tc>
                  <a:txBody>
                    <a:bodyPr/>
                    <a:lstStyle/>
                    <a:p>
                      <a:r>
                        <a:rPr lang="en-US" sz="1400" b="1" dirty="0" err="1" smtClean="0"/>
                        <a:t>readWQPqw</a:t>
                      </a:r>
                      <a:endParaRPr lang="en-US" sz="1400" b="1" dirty="0" smtClean="0"/>
                    </a:p>
                    <a:p>
                      <a:r>
                        <a:rPr lang="en-US" sz="1400" b="1" dirty="0" err="1" smtClean="0"/>
                        <a:t>readWQPdata</a:t>
                      </a:r>
                      <a:endParaRPr lang="en-US" sz="1400" b="1" dirty="0"/>
                    </a:p>
                  </a:txBody>
                  <a:tcPr marL="91447" marR="91447" marT="34259" marB="34259"/>
                </a:tc>
              </a:tr>
            </a:tbl>
          </a:graphicData>
        </a:graphic>
      </p:graphicFrame>
      <p:sp>
        <p:nvSpPr>
          <p:cNvPr id="50199" name="TextBox 2"/>
          <p:cNvSpPr txBox="1">
            <a:spLocks noChangeArrowheads="1"/>
          </p:cNvSpPr>
          <p:nvPr/>
        </p:nvSpPr>
        <p:spPr bwMode="auto">
          <a:xfrm>
            <a:off x="521119" y="0"/>
            <a:ext cx="7982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algn="ctr" eaLnBrk="1" hangingPunct="1"/>
            <a:r>
              <a:rPr lang="en-US" sz="3600" b="1">
                <a:solidFill>
                  <a:srgbClr val="FFFF00"/>
                </a:solidFill>
              </a:rPr>
              <a:t>dataRetrieval functions: </a:t>
            </a:r>
          </a:p>
          <a:p>
            <a:pPr algn="ctr" eaLnBrk="1" hangingPunct="1"/>
            <a:r>
              <a:rPr lang="en-US" sz="3600" b="1">
                <a:solidFill>
                  <a:srgbClr val="FFFF00"/>
                </a:solidFill>
              </a:rPr>
              <a:t>By information source and purpose</a:t>
            </a:r>
          </a:p>
        </p:txBody>
      </p:sp>
      <p:sp>
        <p:nvSpPr>
          <p:cNvPr id="3" name="Right Arrow 2"/>
          <p:cNvSpPr>
            <a:spLocks noChangeArrowheads="1"/>
          </p:cNvSpPr>
          <p:nvPr/>
        </p:nvSpPr>
        <p:spPr bwMode="auto">
          <a:xfrm>
            <a:off x="6019800" y="2057400"/>
            <a:ext cx="977900" cy="363141"/>
          </a:xfrm>
          <a:prstGeom prst="rightArrow">
            <a:avLst>
              <a:gd name="adj1" fmla="val 50000"/>
              <a:gd name="adj2" fmla="val 50024"/>
            </a:avLst>
          </a:prstGeom>
          <a:solidFill>
            <a:srgbClr val="FF0000"/>
          </a:solidFill>
          <a:ln w="12700">
            <a:solidFill>
              <a:srgbClr val="FF0000"/>
            </a:solidFill>
            <a:round/>
            <a:headEnd/>
            <a:tailEnd/>
          </a:ln>
        </p:spPr>
        <p:txBody>
          <a:bodyPr/>
          <a:lstStyle/>
          <a:p>
            <a:pPr eaLnBrk="0" hangingPunct="0"/>
            <a:endParaRPr lang="en-US"/>
          </a:p>
        </p:txBody>
      </p:sp>
      <p:sp>
        <p:nvSpPr>
          <p:cNvPr id="4" name="TextBox 3"/>
          <p:cNvSpPr txBox="1">
            <a:spLocks noChangeArrowheads="1"/>
          </p:cNvSpPr>
          <p:nvPr/>
        </p:nvSpPr>
        <p:spPr bwMode="auto">
          <a:xfrm>
            <a:off x="609600" y="1885950"/>
            <a:ext cx="5562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600" b="1">
                <a:solidFill>
                  <a:srgbClr val="FF0000"/>
                </a:solidFill>
              </a:rPr>
              <a:t>A little example of one of these functions</a:t>
            </a:r>
          </a:p>
        </p:txBody>
      </p:sp>
    </p:spTree>
    <p:extLst>
      <p:ext uri="{BB962C8B-B14F-4D97-AF65-F5344CB8AC3E}">
        <p14:creationId xmlns:p14="http://schemas.microsoft.com/office/powerpoint/2010/main" val="3652623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3175" y="-11494"/>
            <a:ext cx="9144000" cy="620683"/>
          </a:xfrm>
        </p:spPr>
        <p:txBody>
          <a:bodyPr/>
          <a:lstStyle/>
          <a:p>
            <a:r>
              <a:rPr lang="en-US" sz="3600">
                <a:latin typeface="Arial" charset="0"/>
                <a:ea typeface="ＭＳ Ｐゴシック" charset="0"/>
                <a:cs typeface="ＭＳ Ｐゴシック" charset="0"/>
              </a:rPr>
              <a:t>Unit values retrieval (not used by EGRET)</a:t>
            </a:r>
          </a:p>
        </p:txBody>
      </p:sp>
      <p:sp>
        <p:nvSpPr>
          <p:cNvPr id="51202" name="Content Placeholder 2"/>
          <p:cNvSpPr>
            <a:spLocks noGrp="1"/>
          </p:cNvSpPr>
          <p:nvPr>
            <p:ph idx="1"/>
          </p:nvPr>
        </p:nvSpPr>
        <p:spPr>
          <a:xfrm>
            <a:off x="457200" y="514350"/>
            <a:ext cx="8229600" cy="2428870"/>
          </a:xfrm>
        </p:spPr>
        <p:txBody>
          <a:bodyPr/>
          <a:lstStyle/>
          <a:p>
            <a:r>
              <a:rPr lang="en-US" sz="3200">
                <a:latin typeface="Arial" charset="0"/>
                <a:ea typeface="ＭＳ Ｐゴシック" charset="0"/>
                <a:cs typeface="ＭＳ Ｐゴシック" charset="0"/>
              </a:rPr>
              <a:t>Raccoon River at Van Metre, IA</a:t>
            </a:r>
          </a:p>
          <a:p>
            <a:r>
              <a:rPr lang="en-US" sz="3200">
                <a:latin typeface="Arial" charset="0"/>
                <a:ea typeface="ＭＳ Ｐゴシック" charset="0"/>
                <a:cs typeface="ＭＳ Ｐゴシック" charset="0"/>
              </a:rPr>
              <a:t>Nitrate sensor data </a:t>
            </a:r>
          </a:p>
          <a:p>
            <a:r>
              <a:rPr lang="en-US" sz="3200">
                <a:latin typeface="Arial" charset="0"/>
                <a:ea typeface="ＭＳ Ｐゴシック" charset="0"/>
                <a:cs typeface="ＭＳ Ｐゴシック" charset="0"/>
              </a:rPr>
              <a:t>March – Sept 2013</a:t>
            </a:r>
            <a:endParaRPr lang="en-US">
              <a:latin typeface="Arial" charset="0"/>
              <a:ea typeface="ＭＳ Ｐゴシック" charset="0"/>
              <a:cs typeface="ＭＳ Ｐゴシック" charset="0"/>
            </a:endParaRPr>
          </a:p>
          <a:p>
            <a:pPr>
              <a:buFont typeface="Wingdings" charset="0"/>
              <a:buChar char="Ø"/>
            </a:pPr>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778953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226425" cy="3954929"/>
          </a:xfrm>
        </p:spPr>
        <p:txBody>
          <a:bodyPr/>
          <a:lstStyle/>
          <a:p>
            <a:r>
              <a:rPr lang="en-US" dirty="0" smtClean="0"/>
              <a:t>But first, some housekeeping and definitions:</a:t>
            </a:r>
            <a:br>
              <a:rPr lang="en-US" dirty="0" smtClean="0"/>
            </a:br>
            <a:r>
              <a:rPr lang="en-US" dirty="0"/>
              <a:t/>
            </a:r>
            <a:br>
              <a:rPr lang="en-US" dirty="0"/>
            </a:br>
            <a:r>
              <a:rPr lang="en-US" dirty="0" smtClean="0"/>
              <a:t>First one is censored data (can be “less </a:t>
            </a:r>
            <a:r>
              <a:rPr lang="en-US" dirty="0" err="1" smtClean="0"/>
              <a:t>thans</a:t>
            </a:r>
            <a:r>
              <a:rPr lang="en-US" dirty="0" smtClean="0"/>
              <a:t>” or “greater </a:t>
            </a:r>
            <a:r>
              <a:rPr lang="en-US" dirty="0" err="1" smtClean="0"/>
              <a:t>thans</a:t>
            </a:r>
            <a:r>
              <a:rPr lang="en-US" dirty="0" smtClean="0"/>
              <a:t>”)</a:t>
            </a:r>
            <a:endParaRPr lang="en-US" dirty="0"/>
          </a:p>
        </p:txBody>
      </p:sp>
    </p:spTree>
    <p:extLst>
      <p:ext uri="{BB962C8B-B14F-4D97-AF65-F5344CB8AC3E}">
        <p14:creationId xmlns:p14="http://schemas.microsoft.com/office/powerpoint/2010/main" val="36907482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2"/>
          <p:cNvSpPr txBox="1">
            <a:spLocks noChangeArrowheads="1"/>
          </p:cNvSpPr>
          <p:nvPr/>
        </p:nvSpPr>
        <p:spPr bwMode="auto">
          <a:xfrm>
            <a:off x="0" y="857251"/>
            <a:ext cx="93425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1400" b="1">
                <a:solidFill>
                  <a:srgbClr val="FFFF00"/>
                </a:solidFill>
                <a:latin typeface="Courier" charset="0"/>
                <a:cs typeface="Courier" charset="0"/>
              </a:rPr>
              <a:t>Unit&lt;-readNWISuv("05484500",parameterCd=c("99133","00060"),"2013-03-01","2013-09-30")</a:t>
            </a:r>
          </a:p>
        </p:txBody>
      </p:sp>
      <p:sp>
        <p:nvSpPr>
          <p:cNvPr id="4" name="TextBox 3"/>
          <p:cNvSpPr txBox="1">
            <a:spLocks noChangeArrowheads="1"/>
          </p:cNvSpPr>
          <p:nvPr/>
        </p:nvSpPr>
        <p:spPr bwMode="auto">
          <a:xfrm>
            <a:off x="0" y="1200150"/>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2800" b="1" dirty="0">
                <a:solidFill>
                  <a:srgbClr val="FFFF00"/>
                </a:solidFill>
              </a:rPr>
              <a:t>Creates a data frame of 19,568 time steps, </a:t>
            </a:r>
            <a:br>
              <a:rPr lang="en-US" sz="2800" b="1" dirty="0">
                <a:solidFill>
                  <a:srgbClr val="FFFF00"/>
                </a:solidFill>
              </a:rPr>
            </a:br>
            <a:r>
              <a:rPr lang="en-US" sz="2800" b="1" dirty="0">
                <a:solidFill>
                  <a:srgbClr val="FFFF00"/>
                </a:solidFill>
              </a:rPr>
              <a:t>discharge missing for 86 of them, </a:t>
            </a:r>
            <a:br>
              <a:rPr lang="en-US" sz="2800" b="1" dirty="0">
                <a:solidFill>
                  <a:srgbClr val="FFFF00"/>
                </a:solidFill>
              </a:rPr>
            </a:br>
            <a:r>
              <a:rPr lang="en-US" sz="2800" b="1" dirty="0">
                <a:solidFill>
                  <a:srgbClr val="FFFF00"/>
                </a:solidFill>
              </a:rPr>
              <a:t>nitrate missing for 1,848 of them.</a:t>
            </a:r>
          </a:p>
          <a:p>
            <a:pPr eaLnBrk="1" hangingPunct="1"/>
            <a:endParaRPr lang="en-US" sz="2800" dirty="0"/>
          </a:p>
        </p:txBody>
      </p:sp>
      <p:sp>
        <p:nvSpPr>
          <p:cNvPr id="6" name="TextBox 5"/>
          <p:cNvSpPr txBox="1">
            <a:spLocks noChangeArrowheads="1"/>
          </p:cNvSpPr>
          <p:nvPr/>
        </p:nvSpPr>
        <p:spPr bwMode="auto">
          <a:xfrm>
            <a:off x="14328" y="2724150"/>
            <a:ext cx="661824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b="1" dirty="0">
                <a:solidFill>
                  <a:srgbClr val="FFFF00"/>
                </a:solidFill>
                <a:latin typeface="Courier" charset="0"/>
                <a:cs typeface="Courier" charset="0"/>
              </a:rPr>
              <a:t>Unit&lt;-</a:t>
            </a:r>
            <a:r>
              <a:rPr lang="en-US" b="1" dirty="0" err="1">
                <a:solidFill>
                  <a:srgbClr val="FFFF00"/>
                </a:solidFill>
                <a:latin typeface="Courier" charset="0"/>
                <a:cs typeface="Courier" charset="0"/>
              </a:rPr>
              <a:t>na.omit</a:t>
            </a:r>
            <a:r>
              <a:rPr lang="en-US" b="1" dirty="0">
                <a:solidFill>
                  <a:srgbClr val="FFFF00"/>
                </a:solidFill>
                <a:latin typeface="Courier" charset="0"/>
                <a:cs typeface="Courier" charset="0"/>
              </a:rPr>
              <a:t>(Unit)</a:t>
            </a:r>
          </a:p>
        </p:txBody>
      </p:sp>
      <p:sp>
        <p:nvSpPr>
          <p:cNvPr id="7" name="TextBox 6"/>
          <p:cNvSpPr txBox="1">
            <a:spLocks noChangeArrowheads="1"/>
          </p:cNvSpPr>
          <p:nvPr/>
        </p:nvSpPr>
        <p:spPr bwMode="auto">
          <a:xfrm>
            <a:off x="1" y="3486150"/>
            <a:ext cx="857601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600">
                <a:solidFill>
                  <a:srgbClr val="FFFF00"/>
                </a:solidFill>
              </a:rPr>
              <a:t>Now we have a data from of 17,634 rows</a:t>
            </a:r>
          </a:p>
          <a:p>
            <a:pPr eaLnBrk="1" hangingPunct="1"/>
            <a:r>
              <a:rPr lang="en-US" sz="3600">
                <a:solidFill>
                  <a:srgbClr val="FFFF00"/>
                </a:solidFill>
              </a:rPr>
              <a:t>all of which have discharge and nitrate</a:t>
            </a:r>
          </a:p>
        </p:txBody>
      </p:sp>
      <p:sp>
        <p:nvSpPr>
          <p:cNvPr id="52229" name="TextBox 7"/>
          <p:cNvSpPr txBox="1">
            <a:spLocks noChangeArrowheads="1"/>
          </p:cNvSpPr>
          <p:nvPr/>
        </p:nvSpPr>
        <p:spPr bwMode="auto">
          <a:xfrm>
            <a:off x="990601" y="114300"/>
            <a:ext cx="49443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4000" b="1">
                <a:solidFill>
                  <a:srgbClr val="FFFF00"/>
                </a:solidFill>
              </a:rPr>
              <a:t>Bring in all the data</a:t>
            </a:r>
          </a:p>
        </p:txBody>
      </p:sp>
    </p:spTree>
    <p:extLst>
      <p:ext uri="{BB962C8B-B14F-4D97-AF65-F5344CB8AC3E}">
        <p14:creationId xmlns:p14="http://schemas.microsoft.com/office/powerpoint/2010/main" val="1557550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5"/>
          <p:cNvSpPr>
            <a:spLocks noChangeArrowheads="1"/>
          </p:cNvSpPr>
          <p:nvPr/>
        </p:nvSpPr>
        <p:spPr bwMode="auto">
          <a:xfrm>
            <a:off x="36514" y="171450"/>
            <a:ext cx="89106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solidFill>
                  <a:srgbClr val="FFFF00"/>
                </a:solidFill>
              </a:rPr>
              <a:t>&gt; with(Unit, plot(datetime,X18_99133_00011,</a:t>
            </a:r>
          </a:p>
          <a:p>
            <a:r>
              <a:rPr lang="en-US" sz="1800">
                <a:solidFill>
                  <a:srgbClr val="FFFF00"/>
                </a:solidFill>
              </a:rPr>
              <a:t>                col="red",pch=".",ylim=c(0,22),yaxs="i",</a:t>
            </a:r>
          </a:p>
          <a:p>
            <a:r>
              <a:rPr lang="en-US" sz="1800">
                <a:solidFill>
                  <a:srgbClr val="FFFF00"/>
                </a:solidFill>
              </a:rPr>
              <a:t>                xlab="2013",ylab="Nitrogen",</a:t>
            </a:r>
          </a:p>
          <a:p>
            <a:r>
              <a:rPr lang="en-US" sz="1800">
                <a:solidFill>
                  <a:srgbClr val="FFFF00"/>
                </a:solidFill>
              </a:rPr>
              <a:t>                main="Nitrogen concentration in mg/L"))</a:t>
            </a:r>
          </a:p>
        </p:txBody>
      </p:sp>
      <p:pic>
        <p:nvPicPr>
          <p:cNvPr id="53250" name="Picture 1"/>
          <p:cNvPicPr>
            <a:picLocks noChangeAspect="1"/>
          </p:cNvPicPr>
          <p:nvPr/>
        </p:nvPicPr>
        <p:blipFill>
          <a:blip r:embed="rId2">
            <a:extLst>
              <a:ext uri="{28A0092B-C50C-407E-A947-70E740481C1C}">
                <a14:useLocalDpi xmlns:a14="http://schemas.microsoft.com/office/drawing/2010/main" val="0"/>
              </a:ext>
            </a:extLst>
          </a:blip>
          <a:srcRect t="5647"/>
          <a:stretch>
            <a:fillRect/>
          </a:stretch>
        </p:blipFill>
        <p:spPr bwMode="auto">
          <a:xfrm>
            <a:off x="1752601" y="1314451"/>
            <a:ext cx="6810375" cy="331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210393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5"/>
          <p:cNvSpPr>
            <a:spLocks noChangeArrowheads="1"/>
          </p:cNvSpPr>
          <p:nvPr/>
        </p:nvSpPr>
        <p:spPr bwMode="auto">
          <a:xfrm>
            <a:off x="36514" y="171450"/>
            <a:ext cx="89106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solidFill>
                  <a:srgbClr val="FFFF00"/>
                </a:solidFill>
              </a:rPr>
              <a:t>&gt; with(Unit, plot(datetime, X01_00060_00011,</a:t>
            </a:r>
          </a:p>
          <a:p>
            <a:r>
              <a:rPr lang="en-US" sz="1800">
                <a:solidFill>
                  <a:srgbClr val="FFFF00"/>
                </a:solidFill>
              </a:rPr>
              <a:t>                col="black", log="y", type="l",</a:t>
            </a:r>
          </a:p>
          <a:p>
            <a:r>
              <a:rPr lang="en-US" sz="1800">
                <a:solidFill>
                  <a:srgbClr val="FFFF00"/>
                </a:solidFill>
              </a:rPr>
              <a:t>                xlab="2013", ylab="Discharge",</a:t>
            </a:r>
          </a:p>
          <a:p>
            <a:r>
              <a:rPr lang="en-US" sz="1800">
                <a:solidFill>
                  <a:srgbClr val="FFFF00"/>
                </a:solidFill>
              </a:rPr>
              <a:t>                main="Discharge in cfs"))</a:t>
            </a:r>
          </a:p>
        </p:txBody>
      </p:sp>
      <p:pic>
        <p:nvPicPr>
          <p:cNvPr id="5427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6726238" cy="351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9223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28650"/>
            <a:ext cx="8229600" cy="4423172"/>
          </a:xfrm>
        </p:spPr>
        <p:txBody>
          <a:bodyPr>
            <a:noAutofit/>
          </a:bodyPr>
          <a:lstStyle/>
          <a:p>
            <a:pPr>
              <a:spcBef>
                <a:spcPts val="2424"/>
              </a:spcBef>
              <a:defRPr/>
            </a:pPr>
            <a:r>
              <a:rPr lang="en-US" sz="2600" dirty="0" smtClean="0">
                <a:latin typeface="+mj-lt"/>
              </a:rPr>
              <a:t>For each session the code needs to be loaded:</a:t>
            </a:r>
          </a:p>
          <a:p>
            <a:pPr marL="0" indent="0">
              <a:spcBef>
                <a:spcPts val="624"/>
              </a:spcBef>
              <a:buFontTx/>
              <a:buNone/>
              <a:defRPr/>
            </a:pPr>
            <a:r>
              <a:rPr lang="en-US" sz="2600" dirty="0">
                <a:latin typeface="+mj-lt"/>
              </a:rPr>
              <a:t>		</a:t>
            </a:r>
            <a:r>
              <a:rPr lang="en-US" sz="2600" dirty="0" smtClean="0">
                <a:latin typeface="+mj-lt"/>
              </a:rPr>
              <a:t>library(EGRET)</a:t>
            </a:r>
          </a:p>
          <a:p>
            <a:pPr>
              <a:spcBef>
                <a:spcPts val="2424"/>
              </a:spcBef>
              <a:defRPr/>
            </a:pPr>
            <a:r>
              <a:rPr lang="en-US" sz="2600" dirty="0" smtClean="0">
                <a:latin typeface="+mj-lt"/>
              </a:rPr>
              <a:t>Once this is done you will have access to </a:t>
            </a:r>
            <a:r>
              <a:rPr lang="en-US" sz="2600" dirty="0" smtClean="0">
                <a:solidFill>
                  <a:srgbClr val="FFFF00"/>
                </a:solidFill>
                <a:latin typeface="+mj-lt"/>
              </a:rPr>
              <a:t>help</a:t>
            </a:r>
            <a:r>
              <a:rPr lang="en-US" sz="2600" dirty="0" smtClean="0">
                <a:latin typeface="+mj-lt"/>
              </a:rPr>
              <a:t> and to the </a:t>
            </a:r>
            <a:r>
              <a:rPr lang="en-US" sz="2600" dirty="0" smtClean="0">
                <a:solidFill>
                  <a:srgbClr val="FFFF00"/>
                </a:solidFill>
                <a:latin typeface="+mj-lt"/>
              </a:rPr>
              <a:t>package vignettes</a:t>
            </a:r>
            <a:r>
              <a:rPr lang="en-US" sz="2600" dirty="0" smtClean="0">
                <a:latin typeface="+mj-lt"/>
              </a:rPr>
              <a:t>.  </a:t>
            </a:r>
          </a:p>
          <a:p>
            <a:pPr>
              <a:spcBef>
                <a:spcPts val="2424"/>
              </a:spcBef>
              <a:defRPr/>
            </a:pPr>
            <a:r>
              <a:rPr lang="en-US" sz="2600" dirty="0" smtClean="0">
                <a:latin typeface="+mj-lt"/>
              </a:rPr>
              <a:t>To get help with a function (such as the function </a:t>
            </a:r>
            <a:r>
              <a:rPr lang="en-US" sz="2600" dirty="0" err="1" smtClean="0">
                <a:latin typeface="+mj-lt"/>
              </a:rPr>
              <a:t>readNWISSample</a:t>
            </a:r>
            <a:r>
              <a:rPr lang="en-US" sz="2600" dirty="0" smtClean="0">
                <a:latin typeface="+mj-lt"/>
              </a:rPr>
              <a:t>) just type ?</a:t>
            </a:r>
            <a:r>
              <a:rPr lang="en-US" sz="2600" dirty="0" err="1" smtClean="0">
                <a:latin typeface="+mj-lt"/>
              </a:rPr>
              <a:t>readNWISSample</a:t>
            </a:r>
            <a:endParaRPr lang="en-US" sz="2600" dirty="0" smtClean="0">
              <a:latin typeface="+mj-lt"/>
            </a:endParaRPr>
          </a:p>
          <a:p>
            <a:pPr>
              <a:spcBef>
                <a:spcPts val="2424"/>
              </a:spcBef>
              <a:defRPr/>
            </a:pPr>
            <a:endParaRPr lang="en-US" sz="2600" dirty="0" smtClean="0">
              <a:latin typeface="+mj-lt"/>
            </a:endParaRPr>
          </a:p>
        </p:txBody>
      </p:sp>
      <p:sp>
        <p:nvSpPr>
          <p:cNvPr id="55298" name="TextBox 1"/>
          <p:cNvSpPr txBox="1">
            <a:spLocks noChangeArrowheads="1"/>
          </p:cNvSpPr>
          <p:nvPr/>
        </p:nvSpPr>
        <p:spPr bwMode="auto">
          <a:xfrm>
            <a:off x="2438401" y="114300"/>
            <a:ext cx="38526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b="1">
                <a:solidFill>
                  <a:srgbClr val="FFFF00"/>
                </a:solidFill>
              </a:rPr>
              <a:t>Using EGRET</a:t>
            </a:r>
          </a:p>
        </p:txBody>
      </p:sp>
    </p:spTree>
    <p:extLst>
      <p:ext uri="{BB962C8B-B14F-4D97-AF65-F5344CB8AC3E}">
        <p14:creationId xmlns:p14="http://schemas.microsoft.com/office/powerpoint/2010/main" val="2687432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01596"/>
            <a:ext cx="8229600" cy="4423172"/>
          </a:xfrm>
        </p:spPr>
        <p:txBody>
          <a:bodyPr>
            <a:noAutofit/>
          </a:bodyPr>
          <a:lstStyle/>
          <a:p>
            <a:pPr>
              <a:lnSpc>
                <a:spcPct val="70000"/>
              </a:lnSpc>
              <a:defRPr/>
            </a:pPr>
            <a:r>
              <a:rPr lang="en-US" sz="2800" dirty="0" smtClean="0">
                <a:solidFill>
                  <a:srgbClr val="FFFF00"/>
                </a:solidFill>
                <a:latin typeface="+mj-lt"/>
              </a:rPr>
              <a:t>For the water quality sample data</a:t>
            </a:r>
          </a:p>
          <a:p>
            <a:pPr lvl="1">
              <a:lnSpc>
                <a:spcPct val="70000"/>
              </a:lnSpc>
              <a:defRPr/>
            </a:pPr>
            <a:r>
              <a:rPr lang="en-US" sz="2800" dirty="0" smtClean="0">
                <a:latin typeface="+mj-lt"/>
              </a:rPr>
              <a:t>From USGS web services</a:t>
            </a:r>
          </a:p>
          <a:p>
            <a:pPr lvl="1">
              <a:lnSpc>
                <a:spcPct val="70000"/>
              </a:lnSpc>
              <a:defRPr/>
            </a:pPr>
            <a:r>
              <a:rPr lang="en-US" sz="2800" dirty="0" smtClean="0">
                <a:latin typeface="+mj-lt"/>
              </a:rPr>
              <a:t>From Water Quality Portal </a:t>
            </a:r>
          </a:p>
          <a:p>
            <a:pPr lvl="1">
              <a:lnSpc>
                <a:spcPct val="70000"/>
              </a:lnSpc>
              <a:defRPr/>
            </a:pPr>
            <a:r>
              <a:rPr lang="en-US" sz="2800" dirty="0" smtClean="0">
                <a:latin typeface="+mj-lt"/>
              </a:rPr>
              <a:t>From a user supplied file</a:t>
            </a:r>
          </a:p>
          <a:p>
            <a:pPr>
              <a:lnSpc>
                <a:spcPct val="70000"/>
              </a:lnSpc>
              <a:defRPr/>
            </a:pPr>
            <a:r>
              <a:rPr lang="en-US" sz="2800" dirty="0" smtClean="0">
                <a:solidFill>
                  <a:srgbClr val="FFFF00"/>
                </a:solidFill>
                <a:latin typeface="+mj-lt"/>
              </a:rPr>
              <a:t>For the daily discharge data</a:t>
            </a:r>
          </a:p>
          <a:p>
            <a:pPr lvl="1">
              <a:lnSpc>
                <a:spcPct val="70000"/>
              </a:lnSpc>
              <a:defRPr/>
            </a:pPr>
            <a:r>
              <a:rPr lang="en-US" sz="2800" dirty="0" smtClean="0">
                <a:latin typeface="+mj-lt"/>
              </a:rPr>
              <a:t>From USGS web services</a:t>
            </a:r>
          </a:p>
          <a:p>
            <a:pPr lvl="1">
              <a:lnSpc>
                <a:spcPct val="70000"/>
              </a:lnSpc>
              <a:defRPr/>
            </a:pPr>
            <a:r>
              <a:rPr lang="en-US" sz="2800" dirty="0" smtClean="0">
                <a:latin typeface="+mj-lt"/>
              </a:rPr>
              <a:t>From a user supplied file  </a:t>
            </a:r>
          </a:p>
          <a:p>
            <a:pPr>
              <a:lnSpc>
                <a:spcPct val="70000"/>
              </a:lnSpc>
              <a:defRPr/>
            </a:pPr>
            <a:r>
              <a:rPr lang="en-US" sz="2800" dirty="0" smtClean="0">
                <a:solidFill>
                  <a:srgbClr val="FFFF00"/>
                </a:solidFill>
                <a:latin typeface="+mj-lt"/>
              </a:rPr>
              <a:t>For the meta-data</a:t>
            </a:r>
          </a:p>
          <a:p>
            <a:pPr lvl="1">
              <a:lnSpc>
                <a:spcPct val="70000"/>
              </a:lnSpc>
              <a:defRPr/>
            </a:pPr>
            <a:r>
              <a:rPr lang="en-US" sz="2800" dirty="0" smtClean="0">
                <a:latin typeface="+mj-lt"/>
              </a:rPr>
              <a:t>From USGS or Water Quality Portal</a:t>
            </a:r>
          </a:p>
          <a:p>
            <a:pPr lvl="1">
              <a:lnSpc>
                <a:spcPct val="70000"/>
              </a:lnSpc>
              <a:defRPr/>
            </a:pPr>
            <a:r>
              <a:rPr lang="en-US" sz="2800" dirty="0" smtClean="0">
                <a:latin typeface="+mj-lt"/>
              </a:rPr>
              <a:t>From user entries</a:t>
            </a:r>
          </a:p>
          <a:p>
            <a:pPr>
              <a:defRPr/>
            </a:pPr>
            <a:endParaRPr lang="en-US" sz="2600" dirty="0" smtClean="0">
              <a:latin typeface="+mj-lt"/>
            </a:endParaRPr>
          </a:p>
        </p:txBody>
      </p:sp>
      <p:sp>
        <p:nvSpPr>
          <p:cNvPr id="56322" name="TextBox 1"/>
          <p:cNvSpPr txBox="1">
            <a:spLocks noChangeArrowheads="1"/>
          </p:cNvSpPr>
          <p:nvPr/>
        </p:nvSpPr>
        <p:spPr bwMode="auto">
          <a:xfrm>
            <a:off x="1524000" y="21431"/>
            <a:ext cx="661245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b="1">
                <a:solidFill>
                  <a:srgbClr val="FFFF00"/>
                </a:solidFill>
              </a:rPr>
              <a:t>How can we enter data?</a:t>
            </a:r>
          </a:p>
        </p:txBody>
      </p:sp>
    </p:spTree>
    <p:extLst>
      <p:ext uri="{BB962C8B-B14F-4D97-AF65-F5344CB8AC3E}">
        <p14:creationId xmlns:p14="http://schemas.microsoft.com/office/powerpoint/2010/main" val="150424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6200" y="0"/>
            <a:ext cx="877303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1800" b="1" dirty="0" smtClean="0">
                <a:solidFill>
                  <a:srgbClr val="FFFF00"/>
                </a:solidFill>
                <a:latin typeface="Courier" charset="0"/>
                <a:cs typeface="Courier" charset="0"/>
              </a:rPr>
              <a:t>&gt; </a:t>
            </a:r>
            <a:r>
              <a:rPr lang="en-US" sz="1800" b="1" dirty="0">
                <a:solidFill>
                  <a:srgbClr val="FFFF00"/>
                </a:solidFill>
                <a:latin typeface="Courier" charset="0"/>
                <a:cs typeface="Courier" charset="0"/>
              </a:rPr>
              <a:t>library(EGRET)</a:t>
            </a:r>
          </a:p>
          <a:p>
            <a:pPr eaLnBrk="1" hangingPunct="1"/>
            <a:r>
              <a:rPr lang="en-US" sz="1800" b="1" dirty="0">
                <a:solidFill>
                  <a:srgbClr val="FFFF00"/>
                </a:solidFill>
                <a:latin typeface="Courier" charset="0"/>
                <a:cs typeface="Courier" charset="0"/>
              </a:rPr>
              <a:t>&gt; site &lt;- "01491000"</a:t>
            </a:r>
          </a:p>
          <a:p>
            <a:pPr eaLnBrk="1" hangingPunct="1"/>
            <a:r>
              <a:rPr lang="en-US" sz="1800" b="1" dirty="0">
                <a:solidFill>
                  <a:srgbClr val="FFFF00"/>
                </a:solidFill>
                <a:latin typeface="Courier" charset="0"/>
                <a:cs typeface="Courier" charset="0"/>
              </a:rPr>
              <a:t>&gt; </a:t>
            </a:r>
            <a:r>
              <a:rPr lang="en-US" sz="1800" b="1" dirty="0" err="1">
                <a:solidFill>
                  <a:srgbClr val="FFFF00"/>
                </a:solidFill>
                <a:latin typeface="Courier" charset="0"/>
                <a:cs typeface="Courier" charset="0"/>
              </a:rPr>
              <a:t>parameterCd</a:t>
            </a:r>
            <a:r>
              <a:rPr lang="en-US" sz="1800" b="1" dirty="0">
                <a:solidFill>
                  <a:srgbClr val="FFFF00"/>
                </a:solidFill>
                <a:latin typeface="Courier" charset="0"/>
                <a:cs typeface="Courier" charset="0"/>
              </a:rPr>
              <a:t> &lt;- "00631"</a:t>
            </a:r>
          </a:p>
          <a:p>
            <a:pPr eaLnBrk="1" hangingPunct="1"/>
            <a:r>
              <a:rPr lang="en-US" sz="1800" b="1" dirty="0">
                <a:solidFill>
                  <a:srgbClr val="FFFF00"/>
                </a:solidFill>
                <a:latin typeface="Courier" charset="0"/>
                <a:cs typeface="Courier" charset="0"/>
              </a:rPr>
              <a:t>&gt; </a:t>
            </a:r>
            <a:r>
              <a:rPr lang="en-US" sz="1800" b="1" dirty="0" err="1">
                <a:solidFill>
                  <a:srgbClr val="FFFF00"/>
                </a:solidFill>
                <a:latin typeface="Courier" charset="0"/>
                <a:cs typeface="Courier" charset="0"/>
              </a:rPr>
              <a:t>startDate</a:t>
            </a:r>
            <a:r>
              <a:rPr lang="en-US" sz="1800" b="1" dirty="0">
                <a:solidFill>
                  <a:srgbClr val="FFFF00"/>
                </a:solidFill>
                <a:latin typeface="Courier" charset="0"/>
                <a:cs typeface="Courier" charset="0"/>
              </a:rPr>
              <a:t> &lt;- "1979-10-01"</a:t>
            </a:r>
          </a:p>
          <a:p>
            <a:pPr eaLnBrk="1" hangingPunct="1"/>
            <a:r>
              <a:rPr lang="en-US" sz="1800" b="1" dirty="0">
                <a:solidFill>
                  <a:srgbClr val="FFFF00"/>
                </a:solidFill>
                <a:latin typeface="Courier" charset="0"/>
                <a:cs typeface="Courier" charset="0"/>
              </a:rPr>
              <a:t>&gt; </a:t>
            </a:r>
            <a:r>
              <a:rPr lang="en-US" sz="1800" b="1" dirty="0" err="1">
                <a:solidFill>
                  <a:srgbClr val="FFFF00"/>
                </a:solidFill>
                <a:latin typeface="Courier" charset="0"/>
                <a:cs typeface="Courier" charset="0"/>
              </a:rPr>
              <a:t>endDate</a:t>
            </a:r>
            <a:r>
              <a:rPr lang="en-US" sz="1800" b="1" dirty="0">
                <a:solidFill>
                  <a:srgbClr val="FFFF00"/>
                </a:solidFill>
                <a:latin typeface="Courier" charset="0"/>
                <a:cs typeface="Courier" charset="0"/>
              </a:rPr>
              <a:t> &lt;- "2014-09-28"</a:t>
            </a:r>
          </a:p>
          <a:p>
            <a:pPr eaLnBrk="1" hangingPunct="1"/>
            <a:r>
              <a:rPr lang="en-US" sz="1800" b="1" dirty="0">
                <a:solidFill>
                  <a:srgbClr val="FFFF00"/>
                </a:solidFill>
                <a:latin typeface="Courier" charset="0"/>
                <a:cs typeface="Courier" charset="0"/>
              </a:rPr>
              <a:t>&gt; Sample &lt;- </a:t>
            </a:r>
            <a:r>
              <a:rPr lang="en-US" sz="1800" b="1" dirty="0" err="1">
                <a:solidFill>
                  <a:srgbClr val="FFFF00"/>
                </a:solidFill>
                <a:latin typeface="Courier" charset="0"/>
                <a:cs typeface="Courier" charset="0"/>
              </a:rPr>
              <a:t>readNWISSample</a:t>
            </a:r>
            <a:r>
              <a:rPr lang="en-US" sz="1800" b="1" dirty="0">
                <a:solidFill>
                  <a:srgbClr val="FFFF00"/>
                </a:solidFill>
                <a:latin typeface="Courier" charset="0"/>
                <a:cs typeface="Courier" charset="0"/>
              </a:rPr>
              <a:t>(</a:t>
            </a:r>
            <a:r>
              <a:rPr lang="en-US" sz="1800" b="1" dirty="0" err="1">
                <a:solidFill>
                  <a:srgbClr val="FFFF00"/>
                </a:solidFill>
                <a:latin typeface="Courier" charset="0"/>
                <a:cs typeface="Courier" charset="0"/>
              </a:rPr>
              <a:t>site,parameterCd,startDate,endDate</a:t>
            </a:r>
            <a:r>
              <a:rPr lang="en-US" sz="1800" b="1" dirty="0">
                <a:solidFill>
                  <a:srgbClr val="FFFF00"/>
                </a:solidFill>
                <a:latin typeface="Courier" charset="0"/>
                <a:cs typeface="Courier" charset="0"/>
              </a:rPr>
              <a:t>)</a:t>
            </a:r>
          </a:p>
          <a:p>
            <a:pPr eaLnBrk="1" hangingPunct="1"/>
            <a:r>
              <a:rPr lang="en-US" sz="1800" b="1" dirty="0">
                <a:solidFill>
                  <a:srgbClr val="FFFF00"/>
                </a:solidFill>
                <a:latin typeface="Courier" charset="0"/>
                <a:cs typeface="Courier" charset="0"/>
              </a:rPr>
              <a:t>&gt; summary(Sample)</a:t>
            </a:r>
          </a:p>
        </p:txBody>
      </p:sp>
      <p:sp>
        <p:nvSpPr>
          <p:cNvPr id="3" name="TextBox 2"/>
          <p:cNvSpPr txBox="1">
            <a:spLocks noChangeArrowheads="1"/>
          </p:cNvSpPr>
          <p:nvPr/>
        </p:nvSpPr>
        <p:spPr bwMode="auto">
          <a:xfrm>
            <a:off x="0" y="2114550"/>
            <a:ext cx="9109075" cy="191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lnSpc>
                <a:spcPct val="150000"/>
              </a:lnSpc>
            </a:pPr>
            <a:r>
              <a:rPr lang="en-US" sz="2000" b="1" dirty="0" smtClean="0">
                <a:solidFill>
                  <a:srgbClr val="FFFF00"/>
                </a:solidFill>
              </a:rPr>
              <a:t>Sample</a:t>
            </a:r>
            <a:r>
              <a:rPr lang="en-US" sz="2000" b="1" dirty="0" smtClean="0">
                <a:solidFill>
                  <a:schemeClr val="bg1"/>
                </a:solidFill>
              </a:rPr>
              <a:t> data </a:t>
            </a:r>
            <a:r>
              <a:rPr lang="en-US" sz="2000" b="1" dirty="0">
                <a:solidFill>
                  <a:schemeClr val="bg1"/>
                </a:solidFill>
              </a:rPr>
              <a:t>frame of 708 rows (one per sample) with columns for:</a:t>
            </a:r>
          </a:p>
          <a:p>
            <a:pPr eaLnBrk="1" hangingPunct="1">
              <a:lnSpc>
                <a:spcPct val="150000"/>
              </a:lnSpc>
            </a:pPr>
            <a:r>
              <a:rPr lang="en-US" sz="2000" b="1" dirty="0">
                <a:solidFill>
                  <a:schemeClr val="bg1"/>
                </a:solidFill>
              </a:rPr>
              <a:t>Date, Concentration, Days since January 1, 1850, Month of the year, Day of the year, Decimal year, </a:t>
            </a:r>
            <a:r>
              <a:rPr lang="en-US" sz="2000" b="1" dirty="0" smtClean="0">
                <a:solidFill>
                  <a:schemeClr val="bg1"/>
                </a:solidFill>
              </a:rPr>
              <a:t>sine </a:t>
            </a:r>
            <a:r>
              <a:rPr lang="en-US" sz="2000" b="1" dirty="0">
                <a:solidFill>
                  <a:schemeClr val="bg1"/>
                </a:solidFill>
              </a:rPr>
              <a:t>and cosine of time of year, and censoring information.</a:t>
            </a:r>
          </a:p>
        </p:txBody>
      </p:sp>
    </p:spTree>
    <p:extLst>
      <p:ext uri="{BB962C8B-B14F-4D97-AF65-F5344CB8AC3E}">
        <p14:creationId xmlns:p14="http://schemas.microsoft.com/office/powerpoint/2010/main" val="342625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Box 3"/>
          <p:cNvSpPr txBox="1">
            <a:spLocks noChangeArrowheads="1"/>
          </p:cNvSpPr>
          <p:nvPr/>
        </p:nvSpPr>
        <p:spPr bwMode="auto">
          <a:xfrm>
            <a:off x="152400" y="0"/>
            <a:ext cx="7110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2000" b="1" dirty="0">
                <a:solidFill>
                  <a:srgbClr val="FFFF00"/>
                </a:solidFill>
                <a:latin typeface="Courier" charset="0"/>
                <a:cs typeface="Courier" charset="0"/>
              </a:rPr>
              <a:t>EPA </a:t>
            </a:r>
            <a:r>
              <a:rPr lang="en-US" sz="2000" b="1" dirty="0" err="1">
                <a:solidFill>
                  <a:srgbClr val="FFFF00"/>
                </a:solidFill>
                <a:latin typeface="Courier" charset="0"/>
                <a:cs typeface="Courier" charset="0"/>
              </a:rPr>
              <a:t>Storet</a:t>
            </a:r>
            <a:r>
              <a:rPr lang="en-US" sz="2000" b="1" dirty="0">
                <a:solidFill>
                  <a:srgbClr val="FFFF00"/>
                </a:solidFill>
                <a:latin typeface="Courier" charset="0"/>
                <a:cs typeface="Courier" charset="0"/>
              </a:rPr>
              <a:t> Data from the Water Quality Portal</a:t>
            </a:r>
          </a:p>
        </p:txBody>
      </p:sp>
      <p:sp>
        <p:nvSpPr>
          <p:cNvPr id="2" name="Rectangle 1"/>
          <p:cNvSpPr>
            <a:spLocks noChangeArrowheads="1"/>
          </p:cNvSpPr>
          <p:nvPr/>
        </p:nvSpPr>
        <p:spPr bwMode="auto">
          <a:xfrm>
            <a:off x="0" y="438150"/>
            <a:ext cx="1600200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100" b="1" dirty="0">
                <a:solidFill>
                  <a:srgbClr val="FFFF00"/>
                </a:solidFill>
                <a:latin typeface="Courier" charset="0"/>
                <a:cs typeface="Courier" charset="0"/>
              </a:rPr>
              <a:t>&gt; </a:t>
            </a:r>
            <a:r>
              <a:rPr lang="en-US" sz="1100" b="1" dirty="0" err="1">
                <a:solidFill>
                  <a:srgbClr val="FFFF00"/>
                </a:solidFill>
                <a:latin typeface="Courier" charset="0"/>
                <a:cs typeface="Courier" charset="0"/>
              </a:rPr>
              <a:t>siteNumber</a:t>
            </a:r>
            <a:r>
              <a:rPr lang="en-US" sz="1100" b="1" dirty="0">
                <a:solidFill>
                  <a:srgbClr val="FFFF00"/>
                </a:solidFill>
                <a:latin typeface="Courier" charset="0"/>
                <a:cs typeface="Courier" charset="0"/>
              </a:rPr>
              <a:t>&lt;-"IL_EPA_WQX-BPK-07"</a:t>
            </a:r>
          </a:p>
          <a:p>
            <a:r>
              <a:rPr lang="en-US" sz="1100" b="1" dirty="0">
                <a:solidFill>
                  <a:srgbClr val="FFFF00"/>
                </a:solidFill>
                <a:latin typeface="Courier" charset="0"/>
                <a:cs typeface="Courier" charset="0"/>
              </a:rPr>
              <a:t>&gt; </a:t>
            </a:r>
            <a:r>
              <a:rPr lang="en-US" sz="1100" b="1" dirty="0" err="1">
                <a:solidFill>
                  <a:srgbClr val="FFFF00"/>
                </a:solidFill>
                <a:latin typeface="Courier" charset="0"/>
                <a:cs typeface="Courier" charset="0"/>
              </a:rPr>
              <a:t>characteristicName</a:t>
            </a:r>
            <a:r>
              <a:rPr lang="en-US" sz="1100" b="1" dirty="0">
                <a:solidFill>
                  <a:srgbClr val="FFFF00"/>
                </a:solidFill>
                <a:latin typeface="Courier" charset="0"/>
                <a:cs typeface="Courier" charset="0"/>
              </a:rPr>
              <a:t>&lt;-"Inorganic nitrogen (nitrate and nitrite)"</a:t>
            </a:r>
          </a:p>
          <a:p>
            <a:r>
              <a:rPr lang="en-US" sz="1100" b="1" dirty="0">
                <a:solidFill>
                  <a:srgbClr val="FFFF00"/>
                </a:solidFill>
                <a:latin typeface="Courier" charset="0"/>
                <a:cs typeface="Courier" charset="0"/>
              </a:rPr>
              <a:t>&gt; </a:t>
            </a:r>
            <a:r>
              <a:rPr lang="en-US" sz="1100" b="1" dirty="0" err="1">
                <a:solidFill>
                  <a:srgbClr val="FFFF00"/>
                </a:solidFill>
                <a:latin typeface="Courier" charset="0"/>
                <a:cs typeface="Courier" charset="0"/>
              </a:rPr>
              <a:t>startDate</a:t>
            </a:r>
            <a:r>
              <a:rPr lang="en-US" sz="1100" b="1" dirty="0">
                <a:solidFill>
                  <a:srgbClr val="FFFF00"/>
                </a:solidFill>
                <a:latin typeface="Courier" charset="0"/>
                <a:cs typeface="Courier" charset="0"/>
              </a:rPr>
              <a:t>&lt;-"2005-01-01"</a:t>
            </a:r>
          </a:p>
          <a:p>
            <a:r>
              <a:rPr lang="en-US" sz="1100" b="1" dirty="0">
                <a:solidFill>
                  <a:srgbClr val="FFFF00"/>
                </a:solidFill>
                <a:latin typeface="Courier" charset="0"/>
                <a:cs typeface="Courier" charset="0"/>
              </a:rPr>
              <a:t>&gt; </a:t>
            </a:r>
            <a:r>
              <a:rPr lang="en-US" sz="1100" b="1" dirty="0" err="1">
                <a:solidFill>
                  <a:srgbClr val="FFFF00"/>
                </a:solidFill>
                <a:latin typeface="Courier" charset="0"/>
                <a:cs typeface="Courier" charset="0"/>
              </a:rPr>
              <a:t>endDate</a:t>
            </a:r>
            <a:r>
              <a:rPr lang="en-US" sz="1100" b="1" dirty="0">
                <a:solidFill>
                  <a:srgbClr val="FFFF00"/>
                </a:solidFill>
                <a:latin typeface="Courier" charset="0"/>
                <a:cs typeface="Courier" charset="0"/>
              </a:rPr>
              <a:t>&lt;-"2013-12-31"</a:t>
            </a:r>
          </a:p>
          <a:p>
            <a:r>
              <a:rPr lang="en-US" sz="1100" b="1" dirty="0">
                <a:solidFill>
                  <a:srgbClr val="FFFF00"/>
                </a:solidFill>
                <a:latin typeface="Courier" charset="0"/>
                <a:cs typeface="Courier" charset="0"/>
              </a:rPr>
              <a:t>&gt; Sample&lt;</a:t>
            </a:r>
            <a:r>
              <a:rPr lang="en-US" sz="1100" b="1" dirty="0" smtClean="0">
                <a:solidFill>
                  <a:srgbClr val="FFFF00"/>
                </a:solidFill>
                <a:latin typeface="Courier" charset="0"/>
                <a:cs typeface="Courier" charset="0"/>
              </a:rPr>
              <a:t>-</a:t>
            </a:r>
            <a:r>
              <a:rPr lang="en-US" sz="1100" b="1" dirty="0" err="1" smtClean="0">
                <a:solidFill>
                  <a:srgbClr val="FFFF00"/>
                </a:solidFill>
                <a:latin typeface="Courier" charset="0"/>
                <a:cs typeface="Courier" charset="0"/>
              </a:rPr>
              <a:t>readWQPSample</a:t>
            </a:r>
            <a:r>
              <a:rPr lang="en-US" sz="1100" b="1" dirty="0">
                <a:solidFill>
                  <a:srgbClr val="FFFF00"/>
                </a:solidFill>
                <a:latin typeface="Courier" charset="0"/>
                <a:cs typeface="Courier" charset="0"/>
              </a:rPr>
              <a:t>(</a:t>
            </a:r>
            <a:r>
              <a:rPr lang="en-US" sz="1100" b="1" dirty="0" err="1">
                <a:solidFill>
                  <a:srgbClr val="FFFF00"/>
                </a:solidFill>
                <a:latin typeface="Courier" charset="0"/>
                <a:cs typeface="Courier" charset="0"/>
              </a:rPr>
              <a:t>siteNumber,characteristicName,startDate,endDate</a:t>
            </a:r>
            <a:r>
              <a:rPr lang="en-US" sz="1100" b="1" dirty="0">
                <a:solidFill>
                  <a:srgbClr val="FFFF00"/>
                </a:solidFill>
                <a:latin typeface="Courier" charset="0"/>
                <a:cs typeface="Courier" charset="0"/>
              </a:rPr>
              <a:t>)</a:t>
            </a:r>
          </a:p>
          <a:p>
            <a:r>
              <a:rPr lang="en-US" sz="1100" b="1" dirty="0">
                <a:solidFill>
                  <a:srgbClr val="FFFF00"/>
                </a:solidFill>
                <a:latin typeface="Courier" charset="0"/>
                <a:cs typeface="Courier" charset="0"/>
              </a:rPr>
              <a:t>&gt; summary(Sample)</a:t>
            </a:r>
          </a:p>
          <a:p>
            <a:r>
              <a:rPr lang="en-US" sz="1100" b="1" dirty="0">
                <a:solidFill>
                  <a:srgbClr val="FFFF00"/>
                </a:solidFill>
                <a:latin typeface="Courier" charset="0"/>
                <a:cs typeface="Courier" charset="0"/>
              </a:rPr>
              <a:t>      Date               </a:t>
            </a:r>
            <a:r>
              <a:rPr lang="en-US" sz="1100" b="1" dirty="0" err="1">
                <a:solidFill>
                  <a:srgbClr val="FFFF00"/>
                </a:solidFill>
                <a:latin typeface="Courier" charset="0"/>
                <a:cs typeface="Courier" charset="0"/>
              </a:rPr>
              <a:t>ConcLow</a:t>
            </a:r>
            <a:r>
              <a:rPr lang="en-US" sz="1100" b="1" dirty="0">
                <a:solidFill>
                  <a:srgbClr val="FFFF00"/>
                </a:solidFill>
                <a:latin typeface="Courier" charset="0"/>
                <a:cs typeface="Courier" charset="0"/>
              </a:rPr>
              <a:t>          </a:t>
            </a:r>
            <a:r>
              <a:rPr lang="en-US" sz="1100" b="1" dirty="0" err="1">
                <a:solidFill>
                  <a:srgbClr val="FFFF00"/>
                </a:solidFill>
                <a:latin typeface="Courier" charset="0"/>
                <a:cs typeface="Courier" charset="0"/>
              </a:rPr>
              <a:t>ConcHigh</a:t>
            </a:r>
            <a:r>
              <a:rPr lang="en-US" sz="1100" b="1" dirty="0">
                <a:solidFill>
                  <a:srgbClr val="FFFF00"/>
                </a:solidFill>
                <a:latin typeface="Courier" charset="0"/>
                <a:cs typeface="Courier" charset="0"/>
              </a:rPr>
              <a:t>           </a:t>
            </a:r>
            <a:r>
              <a:rPr lang="en-US" sz="1100" b="1" dirty="0" err="1">
                <a:solidFill>
                  <a:srgbClr val="FFFF00"/>
                </a:solidFill>
                <a:latin typeface="Courier" charset="0"/>
                <a:cs typeface="Courier" charset="0"/>
              </a:rPr>
              <a:t>Uncen</a:t>
            </a:r>
            <a:r>
              <a:rPr lang="en-US" sz="1100" b="1" dirty="0">
                <a:solidFill>
                  <a:srgbClr val="FFFF00"/>
                </a:solidFill>
                <a:latin typeface="Courier" charset="0"/>
                <a:cs typeface="Courier" charset="0"/>
              </a:rPr>
              <a:t>        </a:t>
            </a:r>
            <a:r>
              <a:rPr lang="en-US" sz="1100" b="1" dirty="0" err="1">
                <a:solidFill>
                  <a:srgbClr val="FFFF00"/>
                </a:solidFill>
                <a:latin typeface="Courier" charset="0"/>
                <a:cs typeface="Courier" charset="0"/>
              </a:rPr>
              <a:t>ConcAve</a:t>
            </a:r>
            <a:r>
              <a:rPr lang="en-US" sz="1100" b="1" dirty="0">
                <a:solidFill>
                  <a:srgbClr val="FFFF00"/>
                </a:solidFill>
                <a:latin typeface="Courier" charset="0"/>
                <a:cs typeface="Courier" charset="0"/>
              </a:rPr>
              <a:t>            Julian     </a:t>
            </a:r>
          </a:p>
          <a:p>
            <a:r>
              <a:rPr lang="en-US" sz="1100" b="1" dirty="0">
                <a:solidFill>
                  <a:srgbClr val="FFFF00"/>
                </a:solidFill>
                <a:latin typeface="Courier" charset="0"/>
                <a:cs typeface="Courier" charset="0"/>
              </a:rPr>
              <a:t> Min.   :2005-01-24   Min.   : 0.041   Min.   : 0.0180   Min.   :0.0   Min.   : 0.0090   Min.   :56636  </a:t>
            </a:r>
          </a:p>
          <a:p>
            <a:r>
              <a:rPr lang="en-US" sz="1100" b="1" dirty="0">
                <a:solidFill>
                  <a:srgbClr val="FFFF00"/>
                </a:solidFill>
                <a:latin typeface="Courier" charset="0"/>
                <a:cs typeface="Courier" charset="0"/>
              </a:rPr>
              <a:t> 1st Qu.:2009-02-08   1st Qu.: 3.658   1st Qu.: 0.1905   1st Qu.:1.0   1st Qu.: 0.1905   1st Qu.:58112  </a:t>
            </a:r>
          </a:p>
          <a:p>
            <a:r>
              <a:rPr lang="en-US" sz="1100" b="1" dirty="0">
                <a:solidFill>
                  <a:srgbClr val="FFFF00"/>
                </a:solidFill>
                <a:latin typeface="Courier" charset="0"/>
                <a:cs typeface="Courier" charset="0"/>
              </a:rPr>
              <a:t> Median :2010-01-07   Median : 5.205   Median : 4.5950   Median :1.0   Median : 4.5950   Median :58446  </a:t>
            </a:r>
          </a:p>
          <a:p>
            <a:r>
              <a:rPr lang="en-US" sz="1100" b="1" dirty="0">
                <a:solidFill>
                  <a:srgbClr val="FFFF00"/>
                </a:solidFill>
                <a:latin typeface="Courier" charset="0"/>
                <a:cs typeface="Courier" charset="0"/>
              </a:rPr>
              <a:t> Mean   :2009-05-21   Mean   : 4.834   Mean   : 3.8710   Mean   :0.8   Mean   : 3.8692   Mean   :58215  </a:t>
            </a:r>
          </a:p>
          <a:p>
            <a:r>
              <a:rPr lang="en-US" sz="1100" b="1" dirty="0">
                <a:solidFill>
                  <a:srgbClr val="FFFF00"/>
                </a:solidFill>
                <a:latin typeface="Courier" charset="0"/>
                <a:cs typeface="Courier" charset="0"/>
              </a:rPr>
              <a:t> 3rd Qu.:2011-03-03   3rd Qu.: 6.560   3rd Qu.: 6.2250   3rd Qu.:1.0   3rd Qu.: 6.2250   3rd Qu.:58866  </a:t>
            </a:r>
          </a:p>
          <a:p>
            <a:r>
              <a:rPr lang="en-US" sz="1100" b="1" dirty="0">
                <a:solidFill>
                  <a:srgbClr val="FFFF00"/>
                </a:solidFill>
                <a:latin typeface="Courier" charset="0"/>
                <a:cs typeface="Courier" charset="0"/>
              </a:rPr>
              <a:t> Max.   :2011-11-28   Max.   :11.400   Max.   :11.4000   Max.   :1.0   Max.   :11.4000   Max.   :59135  </a:t>
            </a:r>
          </a:p>
          <a:p>
            <a:r>
              <a:rPr lang="en-US" sz="1100" b="1" dirty="0">
                <a:solidFill>
                  <a:srgbClr val="FFFF00"/>
                </a:solidFill>
                <a:latin typeface="Courier" charset="0"/>
                <a:cs typeface="Courier" charset="0"/>
              </a:rPr>
              <a:t>                      NA's   :8                                                                         </a:t>
            </a:r>
          </a:p>
          <a:p>
            <a:r>
              <a:rPr lang="en-US" sz="1100" b="1" dirty="0">
                <a:solidFill>
                  <a:srgbClr val="FFFF00"/>
                </a:solidFill>
                <a:latin typeface="Courier" charset="0"/>
                <a:cs typeface="Courier" charset="0"/>
              </a:rPr>
              <a:t>     Month             Day           </a:t>
            </a:r>
            <a:r>
              <a:rPr lang="en-US" sz="1100" b="1" dirty="0" err="1">
                <a:solidFill>
                  <a:srgbClr val="FFFF00"/>
                </a:solidFill>
                <a:latin typeface="Courier" charset="0"/>
                <a:cs typeface="Courier" charset="0"/>
              </a:rPr>
              <a:t>DecYear</a:t>
            </a:r>
            <a:r>
              <a:rPr lang="en-US" sz="1100" b="1" dirty="0">
                <a:solidFill>
                  <a:srgbClr val="FFFF00"/>
                </a:solidFill>
                <a:latin typeface="Courier" charset="0"/>
                <a:cs typeface="Courier" charset="0"/>
              </a:rPr>
              <a:t>        </a:t>
            </a:r>
            <a:r>
              <a:rPr lang="en-US" sz="1100" b="1" dirty="0" err="1">
                <a:solidFill>
                  <a:srgbClr val="FFFF00"/>
                </a:solidFill>
                <a:latin typeface="Courier" charset="0"/>
                <a:cs typeface="Courier" charset="0"/>
              </a:rPr>
              <a:t>MonthSeq</a:t>
            </a:r>
            <a:r>
              <a:rPr lang="en-US" sz="1100" b="1" dirty="0">
                <a:solidFill>
                  <a:srgbClr val="FFFF00"/>
                </a:solidFill>
                <a:latin typeface="Courier" charset="0"/>
                <a:cs typeface="Courier" charset="0"/>
              </a:rPr>
              <a:t>        </a:t>
            </a:r>
            <a:r>
              <a:rPr lang="en-US" sz="1100" b="1" dirty="0" err="1">
                <a:solidFill>
                  <a:srgbClr val="FFFF00"/>
                </a:solidFill>
                <a:latin typeface="Courier" charset="0"/>
                <a:cs typeface="Courier" charset="0"/>
              </a:rPr>
              <a:t>SinDY</a:t>
            </a:r>
            <a:r>
              <a:rPr lang="en-US" sz="1100" b="1" dirty="0">
                <a:solidFill>
                  <a:srgbClr val="FFFF00"/>
                </a:solidFill>
                <a:latin typeface="Courier" charset="0"/>
                <a:cs typeface="Courier" charset="0"/>
              </a:rPr>
              <a:t>               </a:t>
            </a:r>
            <a:r>
              <a:rPr lang="en-US" sz="1100" b="1" dirty="0" err="1">
                <a:solidFill>
                  <a:srgbClr val="FFFF00"/>
                </a:solidFill>
                <a:latin typeface="Courier" charset="0"/>
                <a:cs typeface="Courier" charset="0"/>
              </a:rPr>
              <a:t>CosDY</a:t>
            </a:r>
            <a:r>
              <a:rPr lang="en-US" sz="1100" b="1" dirty="0">
                <a:solidFill>
                  <a:srgbClr val="FFFF00"/>
                </a:solidFill>
                <a:latin typeface="Courier" charset="0"/>
                <a:cs typeface="Courier" charset="0"/>
              </a:rPr>
              <a:t>         </a:t>
            </a:r>
          </a:p>
          <a:p>
            <a:r>
              <a:rPr lang="en-US" sz="1100" b="1" dirty="0">
                <a:solidFill>
                  <a:srgbClr val="FFFF00"/>
                </a:solidFill>
                <a:latin typeface="Courier" charset="0"/>
                <a:cs typeface="Courier" charset="0"/>
              </a:rPr>
              <a:t> Min.   : 1.000   Min.   : 10.0   Min.   :2005   Min.   :1861   Min.   :-0.997917   Min.   :-0.99867  </a:t>
            </a:r>
          </a:p>
          <a:p>
            <a:r>
              <a:rPr lang="en-US" sz="1100" b="1" dirty="0">
                <a:solidFill>
                  <a:srgbClr val="FFFF00"/>
                </a:solidFill>
                <a:latin typeface="Courier" charset="0"/>
                <a:cs typeface="Courier" charset="0"/>
              </a:rPr>
              <a:t> 1st Qu.: 4.000   1st Qu.: 96.5   1st Qu.:2009   1st Qu.:1910   1st Qu.:-0.739146   1st Qu.:-0.69630  </a:t>
            </a:r>
          </a:p>
          <a:p>
            <a:r>
              <a:rPr lang="en-US" sz="1100" b="1" dirty="0">
                <a:solidFill>
                  <a:srgbClr val="FFFF00"/>
                </a:solidFill>
                <a:latin typeface="Courier" charset="0"/>
                <a:cs typeface="Courier" charset="0"/>
              </a:rPr>
              <a:t> Median : 6.500   Median :184.0   Median :2010   Median :1921   Median : 0.000000   Median :-0.14961  </a:t>
            </a:r>
          </a:p>
          <a:p>
            <a:r>
              <a:rPr lang="en-US" sz="1100" b="1" dirty="0">
                <a:solidFill>
                  <a:srgbClr val="FFFF00"/>
                </a:solidFill>
                <a:latin typeface="Courier" charset="0"/>
                <a:cs typeface="Courier" charset="0"/>
              </a:rPr>
              <a:t> Mean   : 6.425   Mean   :179.5   Mean   :2009   Mean   :1913   Mean   :-0.009202   Mean   :-0.07491  </a:t>
            </a:r>
          </a:p>
          <a:p>
            <a:r>
              <a:rPr lang="en-US" sz="1100" b="1" dirty="0">
                <a:solidFill>
                  <a:srgbClr val="FFFF00"/>
                </a:solidFill>
                <a:latin typeface="Courier" charset="0"/>
                <a:cs typeface="Courier" charset="0"/>
              </a:rPr>
              <a:t> 3rd Qu.: 9.000   3rd Qu.:256.2   3rd Qu.:2011   3rd Qu.:1934   3rd Qu.: 0.740889   3rd Qu.: 0.62203  </a:t>
            </a:r>
          </a:p>
          <a:p>
            <a:r>
              <a:rPr lang="en-US" sz="1100" b="1" dirty="0">
                <a:solidFill>
                  <a:srgbClr val="FFFF00"/>
                </a:solidFill>
                <a:latin typeface="Courier" charset="0"/>
                <a:cs typeface="Courier" charset="0"/>
              </a:rPr>
              <a:t> Max.   :12.000   Max.   :349.0   Max.   :2012   Max.   :1943   Max.   : 0.999250   Max.   : 0.98666  </a:t>
            </a:r>
          </a:p>
          <a:p>
            <a:r>
              <a:rPr lang="en-US" sz="1100" b="1" dirty="0">
                <a:solidFill>
                  <a:srgbClr val="FFFF00"/>
                </a:solidFill>
                <a:latin typeface="Courier" charset="0"/>
                <a:cs typeface="Courier" charset="0"/>
              </a:rPr>
              <a:t>                                                                                                      </a:t>
            </a:r>
          </a:p>
          <a:p>
            <a:r>
              <a:rPr lang="en-US" sz="1100" b="1" dirty="0">
                <a:solidFill>
                  <a:srgbClr val="FFFF00"/>
                </a:solidFill>
                <a:latin typeface="Courier" charset="0"/>
                <a:cs typeface="Courier" charset="0"/>
              </a:rPr>
              <a:t>&gt; length(</a:t>
            </a:r>
            <a:r>
              <a:rPr lang="en-US" sz="1100" b="1" dirty="0" err="1">
                <a:solidFill>
                  <a:srgbClr val="FFFF00"/>
                </a:solidFill>
                <a:latin typeface="Courier" charset="0"/>
                <a:cs typeface="Courier" charset="0"/>
              </a:rPr>
              <a:t>Sample$Date</a:t>
            </a:r>
            <a:r>
              <a:rPr lang="en-US" sz="1100" b="1" dirty="0">
                <a:solidFill>
                  <a:srgbClr val="FFFF00"/>
                </a:solidFill>
                <a:latin typeface="Courier" charset="0"/>
                <a:cs typeface="Courier" charset="0"/>
              </a:rPr>
              <a:t>)</a:t>
            </a:r>
          </a:p>
          <a:p>
            <a:r>
              <a:rPr lang="en-US" sz="1100" b="1" dirty="0">
                <a:solidFill>
                  <a:srgbClr val="FFFF00"/>
                </a:solidFill>
                <a:latin typeface="Courier" charset="0"/>
                <a:cs typeface="Courier" charset="0"/>
              </a:rPr>
              <a:t>[1] 40</a:t>
            </a:r>
          </a:p>
          <a:p>
            <a:endParaRPr lang="en-US" sz="1100" b="1" dirty="0">
              <a:solidFill>
                <a:srgbClr val="FFFF00"/>
              </a:solidFill>
              <a:latin typeface="Courier" charset="0"/>
              <a:cs typeface="Courier" charset="0"/>
            </a:endParaRPr>
          </a:p>
        </p:txBody>
      </p:sp>
    </p:spTree>
    <p:extLst>
      <p:ext uri="{BB962C8B-B14F-4D97-AF65-F5344CB8AC3E}">
        <p14:creationId xmlns:p14="http://schemas.microsoft.com/office/powerpoint/2010/main" val="163943555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Box 3"/>
          <p:cNvSpPr txBox="1">
            <a:spLocks noChangeArrowheads="1"/>
          </p:cNvSpPr>
          <p:nvPr/>
        </p:nvSpPr>
        <p:spPr bwMode="auto">
          <a:xfrm>
            <a:off x="228600" y="285750"/>
            <a:ext cx="84959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2000" b="1" dirty="0">
                <a:solidFill>
                  <a:srgbClr val="FFFF00"/>
                </a:solidFill>
                <a:latin typeface="Courier" charset="0"/>
                <a:cs typeface="Courier" charset="0"/>
              </a:rPr>
              <a:t>Daily &lt;- </a:t>
            </a:r>
            <a:r>
              <a:rPr lang="en-US" sz="2000" b="1" dirty="0" err="1">
                <a:solidFill>
                  <a:srgbClr val="FFFF00"/>
                </a:solidFill>
                <a:latin typeface="Courier" charset="0"/>
                <a:cs typeface="Courier" charset="0"/>
              </a:rPr>
              <a:t>readNWISDaily</a:t>
            </a:r>
            <a:r>
              <a:rPr lang="en-US" sz="2000" b="1" dirty="0">
                <a:solidFill>
                  <a:srgbClr val="FFFF00"/>
                </a:solidFill>
                <a:latin typeface="Courier" charset="0"/>
                <a:cs typeface="Courier" charset="0"/>
              </a:rPr>
              <a:t>(site,"00060",startDate,endDate)</a:t>
            </a:r>
          </a:p>
        </p:txBody>
      </p:sp>
      <p:sp>
        <p:nvSpPr>
          <p:cNvPr id="2" name="Rectangle 1"/>
          <p:cNvSpPr>
            <a:spLocks noChangeArrowheads="1"/>
          </p:cNvSpPr>
          <p:nvPr/>
        </p:nvSpPr>
        <p:spPr bwMode="auto">
          <a:xfrm>
            <a:off x="0" y="819150"/>
            <a:ext cx="8915400" cy="348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sz="2800" b="1" dirty="0" smtClean="0">
                <a:solidFill>
                  <a:srgbClr val="FFFF00"/>
                </a:solidFill>
              </a:rPr>
              <a:t>Daily</a:t>
            </a:r>
            <a:r>
              <a:rPr lang="en-US" sz="2800" b="1" dirty="0" smtClean="0">
                <a:solidFill>
                  <a:schemeClr val="bg1"/>
                </a:solidFill>
              </a:rPr>
              <a:t>: a </a:t>
            </a:r>
            <a:r>
              <a:rPr lang="en-US" sz="2800" b="1" dirty="0">
                <a:solidFill>
                  <a:schemeClr val="bg1"/>
                </a:solidFill>
              </a:rPr>
              <a:t>data frame of 12,782 rows (one per day) with columns for</a:t>
            </a:r>
            <a:r>
              <a:rPr lang="en-US" sz="2800" b="1" dirty="0" smtClean="0">
                <a:solidFill>
                  <a:schemeClr val="bg1"/>
                </a:solidFill>
              </a:rPr>
              <a:t>:</a:t>
            </a:r>
          </a:p>
          <a:p>
            <a:pPr>
              <a:lnSpc>
                <a:spcPct val="150000"/>
              </a:lnSpc>
            </a:pPr>
            <a:endParaRPr lang="en-US" sz="900" b="1" dirty="0">
              <a:solidFill>
                <a:schemeClr val="bg1"/>
              </a:solidFill>
            </a:endParaRPr>
          </a:p>
          <a:p>
            <a:r>
              <a:rPr lang="en-US" sz="2800" b="1" dirty="0">
                <a:solidFill>
                  <a:schemeClr val="bg1"/>
                </a:solidFill>
              </a:rPr>
              <a:t>Date, Discharge, Days since January 1, 1850, Month of the year, Day of the year, Decimal year, mean flow for past 7 days, mean flow for past 30 days </a:t>
            </a:r>
            <a:br>
              <a:rPr lang="en-US" sz="2800" b="1" dirty="0">
                <a:solidFill>
                  <a:schemeClr val="bg1"/>
                </a:solidFill>
              </a:rPr>
            </a:br>
            <a:endParaRPr lang="en-US" sz="1100" b="1" dirty="0">
              <a:solidFill>
                <a:srgbClr val="FFFF00"/>
              </a:solidFill>
              <a:latin typeface="Courier" charset="0"/>
              <a:cs typeface="Courier" charset="0"/>
            </a:endParaRPr>
          </a:p>
        </p:txBody>
      </p:sp>
    </p:spTree>
    <p:extLst>
      <p:ext uri="{BB962C8B-B14F-4D97-AF65-F5344CB8AC3E}">
        <p14:creationId xmlns:p14="http://schemas.microsoft.com/office/powerpoint/2010/main" val="2377215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Box 3"/>
          <p:cNvSpPr txBox="1">
            <a:spLocks noChangeArrowheads="1"/>
          </p:cNvSpPr>
          <p:nvPr/>
        </p:nvSpPr>
        <p:spPr bwMode="auto">
          <a:xfrm>
            <a:off x="1752600" y="0"/>
            <a:ext cx="541306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200" b="1" dirty="0" smtClean="0">
                <a:solidFill>
                  <a:srgbClr val="FFFF00"/>
                </a:solidFill>
                <a:latin typeface="+mn-lt"/>
                <a:cs typeface="Courier" charset="0"/>
              </a:rPr>
              <a:t>A note about record length</a:t>
            </a:r>
            <a:endParaRPr lang="en-US" sz="3200" b="1" dirty="0">
              <a:solidFill>
                <a:srgbClr val="FFFF00"/>
              </a:solidFill>
              <a:latin typeface="+mn-lt"/>
              <a:cs typeface="Courier" charset="0"/>
            </a:endParaRPr>
          </a:p>
        </p:txBody>
      </p:sp>
      <p:sp>
        <p:nvSpPr>
          <p:cNvPr id="2" name="Rectangle 1"/>
          <p:cNvSpPr>
            <a:spLocks noChangeArrowheads="1"/>
          </p:cNvSpPr>
          <p:nvPr/>
        </p:nvSpPr>
        <p:spPr bwMode="auto">
          <a:xfrm>
            <a:off x="0" y="819150"/>
            <a:ext cx="8915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smtClean="0">
                <a:solidFill>
                  <a:schemeClr val="bg1"/>
                </a:solidFill>
                <a:latin typeface="+mn-lt"/>
                <a:cs typeface="Courier" charset="0"/>
              </a:rPr>
              <a:t>For a standard WRTDS analysis, the Daily data frame </a:t>
            </a:r>
            <a:r>
              <a:rPr lang="en-US" sz="2400" b="1" dirty="0" smtClean="0">
                <a:solidFill>
                  <a:srgbClr val="FF0000"/>
                </a:solidFill>
                <a:latin typeface="+mn-lt"/>
                <a:cs typeface="Courier" charset="0"/>
              </a:rPr>
              <a:t>must </a:t>
            </a:r>
            <a:r>
              <a:rPr lang="en-US" sz="2400" b="1" dirty="0" smtClean="0">
                <a:solidFill>
                  <a:schemeClr val="bg1"/>
                </a:solidFill>
                <a:latin typeface="+mn-lt"/>
                <a:cs typeface="Courier" charset="0"/>
              </a:rPr>
              <a:t>cover the whole span of data in the Sample data frame, but should not extend far beyond it (e.g. cover full water years)</a:t>
            </a:r>
          </a:p>
          <a:p>
            <a:endParaRPr lang="en-US" sz="2400" b="1" dirty="0">
              <a:solidFill>
                <a:srgbClr val="FFFF00"/>
              </a:solidFill>
              <a:latin typeface="+mn-lt"/>
              <a:cs typeface="Courier" charset="0"/>
            </a:endParaRPr>
          </a:p>
          <a:p>
            <a:r>
              <a:rPr lang="en-US" sz="2400" b="1" dirty="0" smtClean="0">
                <a:solidFill>
                  <a:srgbClr val="FFFFFF"/>
                </a:solidFill>
                <a:latin typeface="+mn-lt"/>
                <a:cs typeface="Courier" charset="0"/>
              </a:rPr>
              <a:t>For WRTDS with generalized flow normalization it is good to have the Daily data frame extend several years before and after the sample record if feasible</a:t>
            </a:r>
            <a:endParaRPr lang="en-US" sz="2400" b="1" dirty="0">
              <a:solidFill>
                <a:srgbClr val="FFFFFF"/>
              </a:solidFill>
              <a:latin typeface="+mn-lt"/>
              <a:cs typeface="Courier" charset="0"/>
            </a:endParaRPr>
          </a:p>
        </p:txBody>
      </p:sp>
    </p:spTree>
    <p:extLst>
      <p:ext uri="{BB962C8B-B14F-4D97-AF65-F5344CB8AC3E}">
        <p14:creationId xmlns:p14="http://schemas.microsoft.com/office/powerpoint/2010/main" val="19443393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1663" y="819150"/>
            <a:ext cx="8542337" cy="2580194"/>
          </a:xfrm>
          <a:prstGeom prst="rect">
            <a:avLst/>
          </a:prstGeom>
        </p:spPr>
        <p:txBody>
          <a:bodyPr>
            <a:spAutoFit/>
          </a:bodyPr>
          <a:lstStyle/>
          <a:p>
            <a:pPr>
              <a:defRPr/>
            </a:pPr>
            <a:endParaRPr lang="en-US" sz="2900" dirty="0">
              <a:latin typeface="+mj-lt"/>
              <a:cs typeface="Courier"/>
            </a:endParaRPr>
          </a:p>
          <a:p>
            <a:pPr>
              <a:spcAft>
                <a:spcPts val="1000"/>
              </a:spcAft>
              <a:buFont typeface="Arial"/>
              <a:buChar char="•"/>
              <a:defRPr/>
            </a:pPr>
            <a:r>
              <a:rPr lang="en-US" sz="2900" b="1" dirty="0">
                <a:solidFill>
                  <a:schemeClr val="bg1"/>
                </a:solidFill>
                <a:latin typeface="+mj-lt"/>
                <a:cs typeface="Courier"/>
              </a:rPr>
              <a:t> For NWIS data  </a:t>
            </a:r>
            <a:br>
              <a:rPr lang="en-US" sz="2900" b="1" dirty="0">
                <a:solidFill>
                  <a:schemeClr val="bg1"/>
                </a:solidFill>
                <a:latin typeface="+mj-lt"/>
                <a:cs typeface="Courier"/>
              </a:rPr>
            </a:br>
            <a:r>
              <a:rPr lang="en-US" sz="2900" b="1" dirty="0">
                <a:solidFill>
                  <a:schemeClr val="bg1"/>
                </a:solidFill>
                <a:latin typeface="+mj-lt"/>
                <a:cs typeface="Courier"/>
              </a:rPr>
              <a:t>        INFO&lt;-</a:t>
            </a:r>
            <a:r>
              <a:rPr lang="en-US" sz="2900" b="1" dirty="0" err="1">
                <a:solidFill>
                  <a:schemeClr val="bg1"/>
                </a:solidFill>
                <a:latin typeface="+mj-lt"/>
                <a:cs typeface="Courier"/>
              </a:rPr>
              <a:t>readNWISInfo</a:t>
            </a:r>
            <a:r>
              <a:rPr lang="en-US" sz="2900" b="1" dirty="0">
                <a:solidFill>
                  <a:schemeClr val="bg1"/>
                </a:solidFill>
                <a:latin typeface="+mj-lt"/>
                <a:cs typeface="Courier"/>
              </a:rPr>
              <a:t>(site</a:t>
            </a:r>
            <a:r>
              <a:rPr lang="en-US" sz="2900" b="1" dirty="0" smtClean="0">
                <a:solidFill>
                  <a:schemeClr val="bg1"/>
                </a:solidFill>
                <a:latin typeface="+mj-lt"/>
                <a:cs typeface="Courier"/>
              </a:rPr>
              <a:t>, </a:t>
            </a:r>
            <a:r>
              <a:rPr lang="en-US" sz="2900" b="1" dirty="0" err="1" smtClean="0">
                <a:solidFill>
                  <a:schemeClr val="bg1"/>
                </a:solidFill>
                <a:latin typeface="+mj-lt"/>
                <a:cs typeface="Courier"/>
              </a:rPr>
              <a:t>parameterCd</a:t>
            </a:r>
            <a:r>
              <a:rPr lang="en-US" sz="2900" b="1" dirty="0">
                <a:solidFill>
                  <a:schemeClr val="bg1"/>
                </a:solidFill>
                <a:latin typeface="+mj-lt"/>
                <a:cs typeface="Courier"/>
              </a:rPr>
              <a:t>)</a:t>
            </a:r>
          </a:p>
          <a:p>
            <a:pPr>
              <a:spcAft>
                <a:spcPts val="1000"/>
              </a:spcAft>
              <a:buFont typeface="Arial"/>
              <a:buChar char="•"/>
              <a:defRPr/>
            </a:pPr>
            <a:r>
              <a:rPr lang="en-US" sz="2900" b="1" dirty="0">
                <a:solidFill>
                  <a:schemeClr val="bg1"/>
                </a:solidFill>
                <a:latin typeface="+mj-lt"/>
                <a:cs typeface="Courier"/>
              </a:rPr>
              <a:t> Similar function for the Water Quality Portal</a:t>
            </a:r>
          </a:p>
          <a:p>
            <a:pPr>
              <a:spcAft>
                <a:spcPts val="1000"/>
              </a:spcAft>
              <a:buFont typeface="Arial"/>
              <a:buChar char="•"/>
              <a:defRPr/>
            </a:pPr>
            <a:endParaRPr lang="en-US" sz="2900" b="1" dirty="0">
              <a:solidFill>
                <a:schemeClr val="bg1"/>
              </a:solidFill>
              <a:latin typeface="+mj-lt"/>
              <a:cs typeface="Courier"/>
            </a:endParaRPr>
          </a:p>
        </p:txBody>
      </p:sp>
      <p:sp>
        <p:nvSpPr>
          <p:cNvPr id="3" name="TextBox 2"/>
          <p:cNvSpPr txBox="1"/>
          <p:nvPr/>
        </p:nvSpPr>
        <p:spPr>
          <a:xfrm>
            <a:off x="304800" y="114300"/>
            <a:ext cx="8616950" cy="584776"/>
          </a:xfrm>
          <a:prstGeom prst="rect">
            <a:avLst/>
          </a:prstGeom>
          <a:noFill/>
        </p:spPr>
        <p:txBody>
          <a:bodyPr>
            <a:spAutoFit/>
          </a:bodyPr>
          <a:lstStyle/>
          <a:p>
            <a:pPr>
              <a:defRPr/>
            </a:pPr>
            <a:r>
              <a:rPr lang="en-US" sz="3200" b="1" dirty="0">
                <a:solidFill>
                  <a:srgbClr val="FFFF00"/>
                </a:solidFill>
                <a:latin typeface="+mj-lt"/>
              </a:rPr>
              <a:t>Storing the metadata</a:t>
            </a:r>
          </a:p>
        </p:txBody>
      </p:sp>
    </p:spTree>
    <p:extLst>
      <p:ext uri="{BB962C8B-B14F-4D97-AF65-F5344CB8AC3E}">
        <p14:creationId xmlns:p14="http://schemas.microsoft.com/office/powerpoint/2010/main" val="2420095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3487621"/>
          </a:xfrm>
        </p:spPr>
        <p:txBody>
          <a:bodyPr/>
          <a:lstStyle/>
          <a:p>
            <a:pPr marL="0" indent="0">
              <a:spcBef>
                <a:spcPts val="1584"/>
              </a:spcBef>
              <a:buNone/>
            </a:pPr>
            <a:r>
              <a:rPr lang="en-US" sz="2400" dirty="0" smtClean="0"/>
              <a:t>Sample concentrations are stored as an interval from </a:t>
            </a:r>
            <a:r>
              <a:rPr lang="en-US" sz="2400" dirty="0" err="1" smtClean="0"/>
              <a:t>ConcLow</a:t>
            </a:r>
            <a:r>
              <a:rPr lang="en-US" sz="2400" dirty="0" smtClean="0"/>
              <a:t> to </a:t>
            </a:r>
            <a:r>
              <a:rPr lang="en-US" sz="2400" dirty="0" err="1" smtClean="0"/>
              <a:t>ConcHigh</a:t>
            </a:r>
            <a:endParaRPr lang="en-US" sz="2400" dirty="0"/>
          </a:p>
          <a:p>
            <a:pPr marL="0" indent="0">
              <a:spcBef>
                <a:spcPts val="1584"/>
              </a:spcBef>
              <a:buNone/>
            </a:pPr>
            <a:r>
              <a:rPr lang="en-US" sz="2400" dirty="0" smtClean="0"/>
              <a:t>Uncensored case: </a:t>
            </a:r>
            <a:r>
              <a:rPr lang="en-US" sz="2400" dirty="0" err="1" smtClean="0">
                <a:solidFill>
                  <a:srgbClr val="FFFF00"/>
                </a:solidFill>
              </a:rPr>
              <a:t>ConcLow</a:t>
            </a:r>
            <a:r>
              <a:rPr lang="en-US" sz="2400" dirty="0" smtClean="0">
                <a:solidFill>
                  <a:srgbClr val="FFFF00"/>
                </a:solidFill>
              </a:rPr>
              <a:t> = </a:t>
            </a:r>
            <a:r>
              <a:rPr lang="en-US" sz="2400" dirty="0" err="1" smtClean="0">
                <a:solidFill>
                  <a:srgbClr val="FFFF00"/>
                </a:solidFill>
              </a:rPr>
              <a:t>ConcHigh</a:t>
            </a:r>
            <a:endParaRPr lang="en-US" sz="2400" dirty="0">
              <a:solidFill>
                <a:srgbClr val="FFFF00"/>
              </a:solidFill>
            </a:endParaRPr>
          </a:p>
          <a:p>
            <a:pPr marL="0" indent="0">
              <a:spcBef>
                <a:spcPts val="1584"/>
              </a:spcBef>
              <a:buNone/>
            </a:pPr>
            <a:r>
              <a:rPr lang="en-US" sz="2400" dirty="0" smtClean="0"/>
              <a:t>Censored case: Say the value is reported as </a:t>
            </a:r>
            <a:r>
              <a:rPr lang="en-US" sz="2400" dirty="0" smtClean="0">
                <a:solidFill>
                  <a:srgbClr val="FFFF00"/>
                </a:solidFill>
              </a:rPr>
              <a:t>&lt; 1.0 mg/L</a:t>
            </a:r>
          </a:p>
          <a:p>
            <a:pPr marL="0" indent="0">
              <a:spcBef>
                <a:spcPts val="1584"/>
              </a:spcBef>
              <a:buNone/>
            </a:pPr>
            <a:r>
              <a:rPr lang="en-US" sz="2400" dirty="0"/>
              <a:t> </a:t>
            </a:r>
            <a:r>
              <a:rPr lang="en-US" sz="2400" dirty="0" smtClean="0"/>
              <a:t>   Then </a:t>
            </a:r>
            <a:r>
              <a:rPr lang="en-US" sz="2400" dirty="0" err="1" smtClean="0">
                <a:solidFill>
                  <a:srgbClr val="FFFF00"/>
                </a:solidFill>
              </a:rPr>
              <a:t>ConcLow</a:t>
            </a:r>
            <a:r>
              <a:rPr lang="en-US" sz="2400" dirty="0" smtClean="0">
                <a:solidFill>
                  <a:srgbClr val="FFFF00"/>
                </a:solidFill>
              </a:rPr>
              <a:t> </a:t>
            </a:r>
            <a:r>
              <a:rPr lang="en-US" sz="2400" dirty="0">
                <a:solidFill>
                  <a:srgbClr val="FFFF00"/>
                </a:solidFill>
              </a:rPr>
              <a:t>= NA </a:t>
            </a:r>
            <a:r>
              <a:rPr lang="en-US" sz="2400" dirty="0"/>
              <a:t>and </a:t>
            </a:r>
            <a:r>
              <a:rPr lang="en-US" sz="2400" dirty="0" err="1">
                <a:solidFill>
                  <a:srgbClr val="FFFF00"/>
                </a:solidFill>
              </a:rPr>
              <a:t>ConcHigh</a:t>
            </a:r>
            <a:r>
              <a:rPr lang="en-US" sz="2400" dirty="0">
                <a:solidFill>
                  <a:srgbClr val="FFFF00"/>
                </a:solidFill>
              </a:rPr>
              <a:t> = 1.0</a:t>
            </a:r>
          </a:p>
          <a:p>
            <a:pPr marL="0" indent="0">
              <a:spcBef>
                <a:spcPts val="1584"/>
              </a:spcBef>
              <a:buNone/>
            </a:pPr>
            <a:r>
              <a:rPr lang="en-US" sz="2400" dirty="0"/>
              <a:t>The math is handled using </a:t>
            </a:r>
            <a:r>
              <a:rPr lang="en-US" sz="2400" dirty="0">
                <a:solidFill>
                  <a:srgbClr val="FFFF00"/>
                </a:solidFill>
              </a:rPr>
              <a:t>“survival analysis”</a:t>
            </a:r>
            <a:r>
              <a:rPr lang="en-US" sz="2400" dirty="0"/>
              <a:t>, also know as </a:t>
            </a:r>
            <a:r>
              <a:rPr lang="en-US" sz="2400" dirty="0">
                <a:solidFill>
                  <a:srgbClr val="FFFF00"/>
                </a:solidFill>
              </a:rPr>
              <a:t>“</a:t>
            </a:r>
            <a:r>
              <a:rPr lang="en-US" sz="2400" dirty="0" err="1">
                <a:solidFill>
                  <a:srgbClr val="FFFF00"/>
                </a:solidFill>
              </a:rPr>
              <a:t>tobit</a:t>
            </a:r>
            <a:r>
              <a:rPr lang="en-US" sz="2400" dirty="0">
                <a:solidFill>
                  <a:srgbClr val="FFFF00"/>
                </a:solidFill>
              </a:rPr>
              <a:t> regression.</a:t>
            </a:r>
            <a:r>
              <a:rPr lang="en-US" sz="2400" dirty="0" smtClean="0">
                <a:solidFill>
                  <a:srgbClr val="FFFF00"/>
                </a:solidFill>
              </a:rPr>
              <a:t>”</a:t>
            </a:r>
            <a:endParaRPr lang="en-US" sz="2400" dirty="0">
              <a:solidFill>
                <a:srgbClr val="FFFF00"/>
              </a:solidFill>
            </a:endParaRPr>
          </a:p>
        </p:txBody>
      </p:sp>
    </p:spTree>
    <p:extLst>
      <p:ext uri="{BB962C8B-B14F-4D97-AF65-F5344CB8AC3E}">
        <p14:creationId xmlns:p14="http://schemas.microsoft.com/office/powerpoint/2010/main" val="4086892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5663" y="590550"/>
            <a:ext cx="8542337" cy="3077766"/>
          </a:xfrm>
          <a:prstGeom prst="rect">
            <a:avLst/>
          </a:prstGeom>
        </p:spPr>
        <p:txBody>
          <a:bodyPr>
            <a:spAutoFit/>
          </a:bodyPr>
          <a:lstStyle/>
          <a:p>
            <a:pPr>
              <a:defRPr/>
            </a:pPr>
            <a:endParaRPr lang="en-US" sz="2900" dirty="0">
              <a:latin typeface="+mj-lt"/>
              <a:cs typeface="Courier"/>
            </a:endParaRPr>
          </a:p>
          <a:p>
            <a:pPr>
              <a:spcAft>
                <a:spcPts val="2400"/>
              </a:spcAft>
              <a:buFont typeface="Arial"/>
              <a:buChar char="•"/>
              <a:defRPr/>
            </a:pPr>
            <a:r>
              <a:rPr lang="en-US" sz="2900" b="1" dirty="0" smtClean="0">
                <a:solidFill>
                  <a:schemeClr val="bg1"/>
                </a:solidFill>
                <a:latin typeface="+mj-lt"/>
                <a:cs typeface="Courier"/>
              </a:rPr>
              <a:t>The </a:t>
            </a:r>
            <a:r>
              <a:rPr lang="en-US" sz="2900" b="1" dirty="0">
                <a:solidFill>
                  <a:schemeClr val="bg1"/>
                </a:solidFill>
                <a:latin typeface="+mj-lt"/>
                <a:cs typeface="Courier"/>
              </a:rPr>
              <a:t>contents of INFO are used to </a:t>
            </a:r>
            <a:r>
              <a:rPr lang="en-US" sz="2900" b="1" dirty="0" smtClean="0">
                <a:solidFill>
                  <a:schemeClr val="bg1"/>
                </a:solidFill>
                <a:latin typeface="+mj-lt"/>
                <a:cs typeface="Courier"/>
              </a:rPr>
              <a:t>label </a:t>
            </a:r>
            <a:r>
              <a:rPr lang="en-US" sz="2900" b="1" dirty="0">
                <a:solidFill>
                  <a:schemeClr val="bg1"/>
                </a:solidFill>
                <a:latin typeface="+mj-lt"/>
                <a:cs typeface="Courier"/>
              </a:rPr>
              <a:t>tables and figures as well as document the site and constituent information</a:t>
            </a:r>
          </a:p>
          <a:p>
            <a:pPr>
              <a:spcAft>
                <a:spcPts val="2400"/>
              </a:spcAft>
              <a:buFont typeface="Arial"/>
              <a:buChar char="•"/>
              <a:defRPr/>
            </a:pPr>
            <a:r>
              <a:rPr lang="en-US" sz="2900" b="1" dirty="0">
                <a:solidFill>
                  <a:schemeClr val="bg1"/>
                </a:solidFill>
                <a:latin typeface="+mj-lt"/>
                <a:cs typeface="Courier"/>
              </a:rPr>
              <a:t> Creates a system of abbreviations to keep track of </a:t>
            </a:r>
            <a:r>
              <a:rPr lang="en-US" sz="2900" b="1" dirty="0">
                <a:solidFill>
                  <a:srgbClr val="FFFF00"/>
                </a:solidFill>
                <a:latin typeface="+mj-lt"/>
                <a:cs typeface="Courier"/>
              </a:rPr>
              <a:t>workspace</a:t>
            </a:r>
            <a:r>
              <a:rPr lang="en-US" sz="2900" b="1" dirty="0">
                <a:solidFill>
                  <a:schemeClr val="bg1"/>
                </a:solidFill>
                <a:latin typeface="+mj-lt"/>
                <a:cs typeface="Courier"/>
              </a:rPr>
              <a:t> files</a:t>
            </a:r>
          </a:p>
        </p:txBody>
      </p:sp>
      <p:sp>
        <p:nvSpPr>
          <p:cNvPr id="3" name="TextBox 2"/>
          <p:cNvSpPr txBox="1"/>
          <p:nvPr/>
        </p:nvSpPr>
        <p:spPr>
          <a:xfrm>
            <a:off x="304800" y="114300"/>
            <a:ext cx="8616950" cy="584776"/>
          </a:xfrm>
          <a:prstGeom prst="rect">
            <a:avLst/>
          </a:prstGeom>
          <a:noFill/>
        </p:spPr>
        <p:txBody>
          <a:bodyPr>
            <a:spAutoFit/>
          </a:bodyPr>
          <a:lstStyle/>
          <a:p>
            <a:pPr>
              <a:defRPr/>
            </a:pPr>
            <a:r>
              <a:rPr lang="en-US" sz="3200" b="1" dirty="0">
                <a:solidFill>
                  <a:srgbClr val="FFFF00"/>
                </a:solidFill>
                <a:latin typeface="+mj-lt"/>
              </a:rPr>
              <a:t>Storing the metadata</a:t>
            </a:r>
          </a:p>
        </p:txBody>
      </p:sp>
    </p:spTree>
    <p:extLst>
      <p:ext uri="{BB962C8B-B14F-4D97-AF65-F5344CB8AC3E}">
        <p14:creationId xmlns:p14="http://schemas.microsoft.com/office/powerpoint/2010/main" val="2096348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9"/>
          <p:cNvSpPr>
            <a:spLocks noChangeArrowheads="1"/>
          </p:cNvSpPr>
          <p:nvPr/>
        </p:nvSpPr>
        <p:spPr bwMode="auto">
          <a:xfrm>
            <a:off x="381000" y="228600"/>
            <a:ext cx="8542338"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a:solidFill>
                  <a:srgbClr val="FFFF00"/>
                </a:solidFill>
                <a:latin typeface="Courier" charset="0"/>
                <a:cs typeface="Courier" charset="0"/>
              </a:rPr>
              <a:t>&gt; </a:t>
            </a:r>
            <a:r>
              <a:rPr lang="en-US" sz="2400" b="1">
                <a:solidFill>
                  <a:srgbClr val="FFFF00"/>
                </a:solidFill>
                <a:latin typeface="Courier" charset="0"/>
                <a:cs typeface="Courier" charset="0"/>
              </a:rPr>
              <a:t>INFO&lt;-readNWISInfo(site,parameterCd)</a:t>
            </a:r>
          </a:p>
        </p:txBody>
      </p:sp>
      <p:sp>
        <p:nvSpPr>
          <p:cNvPr id="3" name="Rectangle 2"/>
          <p:cNvSpPr>
            <a:spLocks noChangeArrowheads="1"/>
          </p:cNvSpPr>
          <p:nvPr/>
        </p:nvSpPr>
        <p:spPr bwMode="auto">
          <a:xfrm>
            <a:off x="381000" y="1047750"/>
            <a:ext cx="8178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1">
                <a:solidFill>
                  <a:srgbClr val="FFFFFF"/>
                </a:solidFill>
                <a:latin typeface="Courier" charset="0"/>
                <a:cs typeface="Courier" charset="0"/>
              </a:rPr>
              <a:t>Your site for streamflow data is 01491000 .</a:t>
            </a:r>
            <a:br>
              <a:rPr lang="en-US" sz="1800" b="1">
                <a:solidFill>
                  <a:srgbClr val="FFFFFF"/>
                </a:solidFill>
                <a:latin typeface="Courier" charset="0"/>
                <a:cs typeface="Courier" charset="0"/>
              </a:rPr>
            </a:br>
            <a:endParaRPr lang="en-US" sz="1800" b="1">
              <a:solidFill>
                <a:srgbClr val="FFFFFF"/>
              </a:solidFill>
              <a:latin typeface="Courier" charset="0"/>
              <a:cs typeface="Courier" charset="0"/>
            </a:endParaRPr>
          </a:p>
          <a:p>
            <a:r>
              <a:rPr lang="en-US" sz="1800" b="1">
                <a:solidFill>
                  <a:srgbClr val="FFFFFF"/>
                </a:solidFill>
                <a:latin typeface="Courier" charset="0"/>
                <a:cs typeface="Courier" charset="0"/>
              </a:rPr>
              <a:t>Your site name is CHOPTANK RIVER NEAR GREENSBORO, MD ,but you can modify this to a short name in a style you prefer.</a:t>
            </a:r>
            <a:br>
              <a:rPr lang="en-US" sz="1800" b="1">
                <a:solidFill>
                  <a:srgbClr val="FFFFFF"/>
                </a:solidFill>
                <a:latin typeface="Courier" charset="0"/>
                <a:cs typeface="Courier" charset="0"/>
              </a:rPr>
            </a:br>
            <a:r>
              <a:rPr lang="en-US" sz="1800" b="1">
                <a:solidFill>
                  <a:srgbClr val="FFFFFF"/>
                </a:solidFill>
                <a:latin typeface="Courier" charset="0"/>
                <a:cs typeface="Courier" charset="0"/>
              </a:rPr>
              <a:t> </a:t>
            </a:r>
          </a:p>
          <a:p>
            <a:r>
              <a:rPr lang="en-US" sz="1800" b="1">
                <a:solidFill>
                  <a:srgbClr val="FFFFFF"/>
                </a:solidFill>
                <a:latin typeface="Courier" charset="0"/>
                <a:cs typeface="Courier" charset="0"/>
              </a:rPr>
              <a:t>This name will be used to label graphs and tables.</a:t>
            </a:r>
            <a:br>
              <a:rPr lang="en-US" sz="1800" b="1">
                <a:solidFill>
                  <a:srgbClr val="FFFFFF"/>
                </a:solidFill>
                <a:latin typeface="Courier" charset="0"/>
                <a:cs typeface="Courier" charset="0"/>
              </a:rPr>
            </a:br>
            <a:r>
              <a:rPr lang="en-US" sz="1800" b="1">
                <a:solidFill>
                  <a:srgbClr val="FFFFFF"/>
                </a:solidFill>
                <a:latin typeface="Courier" charset="0"/>
                <a:cs typeface="Courier" charset="0"/>
              </a:rPr>
              <a:t> </a:t>
            </a:r>
          </a:p>
          <a:p>
            <a:r>
              <a:rPr lang="en-US" sz="1800" b="1">
                <a:solidFill>
                  <a:srgbClr val="FFFFFF"/>
                </a:solidFill>
                <a:latin typeface="Courier" charset="0"/>
                <a:cs typeface="Courier" charset="0"/>
              </a:rPr>
              <a:t>If you want the program to use the name given above, just do a carriage return, otherwise enter the preferred short name(no quotes):</a:t>
            </a:r>
            <a:r>
              <a:rPr lang="en-US" sz="1800">
                <a:solidFill>
                  <a:srgbClr val="FFFFFF"/>
                </a:solidFill>
                <a:latin typeface="Courier" charset="0"/>
                <a:cs typeface="Courier" charset="0"/>
              </a:rPr>
              <a:t/>
            </a:r>
            <a:br>
              <a:rPr lang="en-US" sz="1800">
                <a:solidFill>
                  <a:srgbClr val="FFFFFF"/>
                </a:solidFill>
                <a:latin typeface="Courier" charset="0"/>
                <a:cs typeface="Courier" charset="0"/>
              </a:rPr>
            </a:br>
            <a:endParaRPr lang="en-US" sz="1800">
              <a:solidFill>
                <a:srgbClr val="FFFFFF"/>
              </a:solidFill>
              <a:latin typeface="Courier" charset="0"/>
              <a:cs typeface="Courier" charset="0"/>
            </a:endParaRPr>
          </a:p>
          <a:p>
            <a:r>
              <a:rPr lang="en-US" sz="1800" b="1">
                <a:solidFill>
                  <a:srgbClr val="FFFFFF"/>
                </a:solidFill>
                <a:latin typeface="Courier" charset="0"/>
                <a:cs typeface="Courier" charset="0"/>
              </a:rPr>
              <a:t>&lt;cr&gt;</a:t>
            </a:r>
          </a:p>
        </p:txBody>
      </p:sp>
    </p:spTree>
    <p:extLst>
      <p:ext uri="{BB962C8B-B14F-4D97-AF65-F5344CB8AC3E}">
        <p14:creationId xmlns:p14="http://schemas.microsoft.com/office/powerpoint/2010/main" val="212695525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81001" y="133351"/>
            <a:ext cx="83820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b="1" dirty="0">
                <a:solidFill>
                  <a:schemeClr val="bg1"/>
                </a:solidFill>
                <a:latin typeface="Courier" charset="0"/>
                <a:cs typeface="Courier" charset="0"/>
              </a:rPr>
              <a:t>The latitude and longitude of the site are:  38.99719 ,  -75.78581 (degrees north and west).</a:t>
            </a:r>
          </a:p>
          <a:p>
            <a:endParaRPr lang="en-US" sz="1800" b="1" dirty="0">
              <a:solidFill>
                <a:schemeClr val="bg1"/>
              </a:solidFill>
              <a:latin typeface="Courier" charset="0"/>
              <a:cs typeface="Courier" charset="0"/>
            </a:endParaRPr>
          </a:p>
          <a:p>
            <a:r>
              <a:rPr lang="en-US" sz="1800" b="1" dirty="0">
                <a:solidFill>
                  <a:schemeClr val="bg1"/>
                </a:solidFill>
                <a:latin typeface="Courier" charset="0"/>
                <a:cs typeface="Courier" charset="0"/>
              </a:rPr>
              <a:t>The drainage area at this site is  113 square miles which is being stored as 292.6687 square kilometers.</a:t>
            </a:r>
          </a:p>
          <a:p>
            <a:endParaRPr lang="en-US" sz="1800" b="1" dirty="0">
              <a:solidFill>
                <a:schemeClr val="bg1"/>
              </a:solidFill>
              <a:latin typeface="Courier" charset="0"/>
              <a:cs typeface="Courier" charset="0"/>
            </a:endParaRPr>
          </a:p>
          <a:p>
            <a:r>
              <a:rPr lang="en-US" sz="1800" b="1" dirty="0">
                <a:solidFill>
                  <a:schemeClr val="bg1"/>
                </a:solidFill>
                <a:latin typeface="Courier" charset="0"/>
                <a:cs typeface="Courier" charset="0"/>
              </a:rPr>
              <a:t>It is helpful to set up a station abbreviation when doing multi-site studies, enter a unique id (three or four characters should work).</a:t>
            </a:r>
          </a:p>
          <a:p>
            <a:endParaRPr lang="en-US" sz="1800" b="1" dirty="0">
              <a:solidFill>
                <a:schemeClr val="bg1"/>
              </a:solidFill>
              <a:latin typeface="Courier" charset="0"/>
              <a:cs typeface="Courier" charset="0"/>
            </a:endParaRPr>
          </a:p>
          <a:p>
            <a:r>
              <a:rPr lang="en-US" sz="1800" b="1" dirty="0">
                <a:solidFill>
                  <a:schemeClr val="bg1"/>
                </a:solidFill>
                <a:latin typeface="Courier" charset="0"/>
                <a:cs typeface="Courier" charset="0"/>
              </a:rPr>
              <a:t>It is case sensitive.  Even if you don't feel you need an abbreviation for your site you need to enter something (no quotes):</a:t>
            </a:r>
          </a:p>
          <a:p>
            <a:endParaRPr lang="en-US" sz="1800" b="1" dirty="0">
              <a:solidFill>
                <a:schemeClr val="bg1"/>
              </a:solidFill>
              <a:latin typeface="Courier" charset="0"/>
              <a:cs typeface="Courier" charset="0"/>
            </a:endParaRPr>
          </a:p>
          <a:p>
            <a:r>
              <a:rPr lang="en-US" sz="1800" b="1" dirty="0">
                <a:solidFill>
                  <a:schemeClr val="bg1"/>
                </a:solidFill>
                <a:latin typeface="Courier" charset="0"/>
                <a:cs typeface="Courier" charset="0"/>
              </a:rPr>
              <a:t>Chop</a:t>
            </a:r>
          </a:p>
        </p:txBody>
      </p:sp>
    </p:spTree>
    <p:extLst>
      <p:ext uri="{BB962C8B-B14F-4D97-AF65-F5344CB8AC3E}">
        <p14:creationId xmlns:p14="http://schemas.microsoft.com/office/powerpoint/2010/main" val="256810323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81000" y="342901"/>
            <a:ext cx="854233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solidFill>
                  <a:srgbClr val="FFFFFF"/>
                </a:solidFill>
                <a:latin typeface="Courier" charset="0"/>
                <a:cs typeface="Courier" charset="0"/>
              </a:rPr>
              <a:t>Your water quality data are for parameter number 00631 which has the name:' </a:t>
            </a:r>
            <a:r>
              <a:rPr lang="en-US" sz="2000" b="1" dirty="0">
                <a:solidFill>
                  <a:srgbClr val="FFFF00"/>
                </a:solidFill>
                <a:latin typeface="Courier" charset="0"/>
                <a:cs typeface="Courier" charset="0"/>
              </a:rPr>
              <a:t>Nitrate plus nitrite, water, filtered, milligrams per liter as nitrogen </a:t>
            </a:r>
            <a:r>
              <a:rPr lang="en-US" sz="2000" b="1" dirty="0">
                <a:solidFill>
                  <a:srgbClr val="FFFFFF"/>
                </a:solidFill>
                <a:latin typeface="Courier" charset="0"/>
                <a:cs typeface="Courier" charset="0"/>
              </a:rPr>
              <a:t>'.</a:t>
            </a:r>
          </a:p>
          <a:p>
            <a:endParaRPr lang="en-US" sz="2000" b="1" dirty="0">
              <a:solidFill>
                <a:srgbClr val="FFFFFF"/>
              </a:solidFill>
              <a:latin typeface="Courier" charset="0"/>
              <a:cs typeface="Courier" charset="0"/>
            </a:endParaRPr>
          </a:p>
          <a:p>
            <a:r>
              <a:rPr lang="en-US" sz="2000" b="1" dirty="0">
                <a:solidFill>
                  <a:schemeClr val="bg1"/>
                </a:solidFill>
                <a:latin typeface="Courier" charset="0"/>
                <a:cs typeface="Courier" charset="0"/>
              </a:rPr>
              <a:t>Typically you will want a shorter name to be used in graphs and tables. The suggested short name is:' </a:t>
            </a:r>
            <a:r>
              <a:rPr lang="en-US" sz="2000" b="1" dirty="0">
                <a:solidFill>
                  <a:srgbClr val="FFFF99"/>
                </a:solidFill>
                <a:latin typeface="Courier" charset="0"/>
                <a:cs typeface="Courier" charset="0"/>
              </a:rPr>
              <a:t>Nitrate-nitrite </a:t>
            </a:r>
            <a:r>
              <a:rPr lang="en-US" sz="2000" b="1" dirty="0">
                <a:solidFill>
                  <a:srgbClr val="FFFFFF"/>
                </a:solidFill>
                <a:latin typeface="Courier" charset="0"/>
                <a:cs typeface="Courier" charset="0"/>
              </a:rPr>
              <a:t>'.</a:t>
            </a:r>
          </a:p>
          <a:p>
            <a:endParaRPr lang="en-US" sz="2000" b="1" dirty="0">
              <a:solidFill>
                <a:srgbClr val="FFFFFF"/>
              </a:solidFill>
              <a:latin typeface="Courier" charset="0"/>
              <a:cs typeface="Courier" charset="0"/>
            </a:endParaRPr>
          </a:p>
          <a:p>
            <a:r>
              <a:rPr lang="en-US" sz="2000" b="1" dirty="0">
                <a:solidFill>
                  <a:srgbClr val="FFFFFF"/>
                </a:solidFill>
                <a:latin typeface="Courier" charset="0"/>
                <a:cs typeface="Courier" charset="0"/>
              </a:rPr>
              <a:t>If you would like to change the short name, enter it here, otherwise just hit enter (no quotes):</a:t>
            </a:r>
          </a:p>
          <a:p>
            <a:endParaRPr lang="en-US" sz="2000" b="1" dirty="0">
              <a:solidFill>
                <a:srgbClr val="FFFFFF"/>
              </a:solidFill>
              <a:latin typeface="Courier" charset="0"/>
              <a:cs typeface="Courier" charset="0"/>
            </a:endParaRPr>
          </a:p>
          <a:p>
            <a:r>
              <a:rPr lang="en-US" sz="2000" b="1" dirty="0">
                <a:solidFill>
                  <a:srgbClr val="FFFF00"/>
                </a:solidFill>
                <a:latin typeface="Courier" charset="0"/>
                <a:cs typeface="Courier" charset="0"/>
              </a:rPr>
              <a:t>Nitrate, filtered, as N</a:t>
            </a:r>
          </a:p>
        </p:txBody>
      </p:sp>
    </p:spTree>
    <p:extLst>
      <p:ext uri="{BB962C8B-B14F-4D97-AF65-F5344CB8AC3E}">
        <p14:creationId xmlns:p14="http://schemas.microsoft.com/office/powerpoint/2010/main" val="135889217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81000" y="285751"/>
            <a:ext cx="8542338"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solidFill>
                  <a:srgbClr val="FFFFFF"/>
                </a:solidFill>
                <a:latin typeface="Courier" charset="0"/>
                <a:cs typeface="Courier" charset="0"/>
              </a:rPr>
              <a:t>The units for the water quality data are:  mg/l as N .</a:t>
            </a:r>
          </a:p>
          <a:p>
            <a:endParaRPr lang="en-US" sz="2000" b="1" dirty="0">
              <a:solidFill>
                <a:srgbClr val="FFFFFF"/>
              </a:solidFill>
              <a:latin typeface="Courier" charset="0"/>
              <a:cs typeface="Courier" charset="0"/>
            </a:endParaRPr>
          </a:p>
          <a:p>
            <a:r>
              <a:rPr lang="en-US" sz="2000" b="1" dirty="0">
                <a:solidFill>
                  <a:srgbClr val="FFFFFF"/>
                </a:solidFill>
                <a:latin typeface="Courier" charset="0"/>
                <a:cs typeface="Courier" charset="0"/>
              </a:rPr>
              <a:t>It is helpful to set up a </a:t>
            </a:r>
            <a:r>
              <a:rPr lang="en-US" sz="2000" b="1" dirty="0" err="1">
                <a:solidFill>
                  <a:srgbClr val="FFFFFF"/>
                </a:solidFill>
                <a:latin typeface="Courier" charset="0"/>
                <a:cs typeface="Courier" charset="0"/>
              </a:rPr>
              <a:t>constiuent</a:t>
            </a:r>
            <a:r>
              <a:rPr lang="en-US" sz="2000" b="1" dirty="0">
                <a:solidFill>
                  <a:srgbClr val="FFFFFF"/>
                </a:solidFill>
                <a:latin typeface="Courier" charset="0"/>
                <a:cs typeface="Courier" charset="0"/>
              </a:rPr>
              <a:t> abbreviation when doing multi-constituent studies, enter a unique id (three or four characters should work something like </a:t>
            </a:r>
            <a:r>
              <a:rPr lang="en-US" sz="2000" b="1" dirty="0" err="1">
                <a:solidFill>
                  <a:srgbClr val="FFFFFF"/>
                </a:solidFill>
                <a:latin typeface="Courier" charset="0"/>
                <a:cs typeface="Courier" charset="0"/>
              </a:rPr>
              <a:t>tn</a:t>
            </a:r>
            <a:r>
              <a:rPr lang="en-US" sz="2000" b="1" dirty="0">
                <a:solidFill>
                  <a:srgbClr val="FFFFFF"/>
                </a:solidFill>
                <a:latin typeface="Courier" charset="0"/>
                <a:cs typeface="Courier" charset="0"/>
              </a:rPr>
              <a:t> or </a:t>
            </a:r>
            <a:r>
              <a:rPr lang="en-US" sz="2000" b="1" dirty="0" err="1">
                <a:solidFill>
                  <a:srgbClr val="FFFFFF"/>
                </a:solidFill>
                <a:latin typeface="Courier" charset="0"/>
                <a:cs typeface="Courier" charset="0"/>
              </a:rPr>
              <a:t>tp</a:t>
            </a:r>
            <a:r>
              <a:rPr lang="en-US" sz="2000" b="1" dirty="0">
                <a:solidFill>
                  <a:srgbClr val="FFFFFF"/>
                </a:solidFill>
                <a:latin typeface="Courier" charset="0"/>
                <a:cs typeface="Courier" charset="0"/>
              </a:rPr>
              <a:t> or NO3).</a:t>
            </a:r>
          </a:p>
          <a:p>
            <a:endParaRPr lang="en-US" sz="2000" b="1" dirty="0">
              <a:solidFill>
                <a:srgbClr val="FFFFFF"/>
              </a:solidFill>
              <a:latin typeface="Courier" charset="0"/>
              <a:cs typeface="Courier" charset="0"/>
            </a:endParaRPr>
          </a:p>
          <a:p>
            <a:r>
              <a:rPr lang="en-US" sz="2000" b="1" dirty="0">
                <a:solidFill>
                  <a:srgbClr val="FFFFFF"/>
                </a:solidFill>
                <a:latin typeface="Courier" charset="0"/>
                <a:cs typeface="Courier" charset="0"/>
              </a:rPr>
              <a:t>It is case sensitive.  Even if you don't feel you need an abbreviation you need to enter something (no quotes):</a:t>
            </a:r>
          </a:p>
          <a:p>
            <a:endParaRPr lang="en-US" sz="2000" b="1" dirty="0">
              <a:solidFill>
                <a:srgbClr val="FFFFFF"/>
              </a:solidFill>
              <a:latin typeface="Courier" charset="0"/>
              <a:cs typeface="Courier" charset="0"/>
            </a:endParaRPr>
          </a:p>
          <a:p>
            <a:r>
              <a:rPr lang="en-US" sz="2000" b="1" dirty="0">
                <a:solidFill>
                  <a:srgbClr val="FFFF99"/>
                </a:solidFill>
                <a:latin typeface="Courier" charset="0"/>
                <a:cs typeface="Courier" charset="0"/>
              </a:rPr>
              <a:t>no3</a:t>
            </a:r>
          </a:p>
          <a:p>
            <a:endParaRPr lang="en-US" sz="2800" b="1" dirty="0">
              <a:latin typeface="Courier" charset="0"/>
              <a:cs typeface="Courier" charset="0"/>
            </a:endParaRPr>
          </a:p>
        </p:txBody>
      </p:sp>
    </p:spTree>
    <p:extLst>
      <p:ext uri="{BB962C8B-B14F-4D97-AF65-F5344CB8AC3E}">
        <p14:creationId xmlns:p14="http://schemas.microsoft.com/office/powerpoint/2010/main" val="297969922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381000" y="394216"/>
            <a:ext cx="8229600" cy="2305759"/>
          </a:xfrm>
        </p:spPr>
        <p:txBody>
          <a:bodyPr/>
          <a:lstStyle/>
          <a:p>
            <a:pPr>
              <a:lnSpc>
                <a:spcPct val="100000"/>
              </a:lnSpc>
              <a:spcBef>
                <a:spcPts val="600"/>
              </a:spcBef>
            </a:pPr>
            <a:r>
              <a:rPr lang="en-US" sz="2400" dirty="0">
                <a:latin typeface="Arial" charset="0"/>
                <a:ea typeface="ＭＳ Ｐゴシック" charset="0"/>
                <a:cs typeface="ＭＳ Ｐゴシック" charset="0"/>
              </a:rPr>
              <a:t>If you are using </a:t>
            </a:r>
            <a:r>
              <a:rPr lang="en-US" sz="2400" dirty="0" smtClean="0">
                <a:latin typeface="Arial" charset="0"/>
                <a:ea typeface="ＭＳ Ｐゴシック" charset="0"/>
                <a:cs typeface="ＭＳ Ｐゴシック" charset="0"/>
              </a:rPr>
              <a:t>user-supplied </a:t>
            </a:r>
            <a:r>
              <a:rPr lang="en-US" sz="2400" dirty="0">
                <a:latin typeface="Arial" charset="0"/>
                <a:ea typeface="ＭＳ Ｐゴシック" charset="0"/>
                <a:cs typeface="ＭＳ Ｐゴシック" charset="0"/>
              </a:rPr>
              <a:t>data, you </a:t>
            </a:r>
            <a:r>
              <a:rPr lang="en-US" sz="2400" dirty="0" smtClean="0">
                <a:latin typeface="Arial" charset="0"/>
                <a:ea typeface="ＭＳ Ｐゴシック" charset="0"/>
                <a:cs typeface="ＭＳ Ｐゴシック" charset="0"/>
              </a:rPr>
              <a:t>run the interactive command:</a:t>
            </a:r>
            <a:br>
              <a:rPr lang="en-US" sz="2400" dirty="0" smtClean="0">
                <a:latin typeface="Arial" charset="0"/>
                <a:ea typeface="ＭＳ Ｐゴシック" charset="0"/>
                <a:cs typeface="ＭＳ Ｐゴシック" charset="0"/>
              </a:rPr>
            </a:br>
            <a:r>
              <a:rPr lang="en-US" sz="2400" dirty="0">
                <a:latin typeface="Arial" charset="0"/>
                <a:ea typeface="ＭＳ Ｐゴシック" charset="0"/>
                <a:cs typeface="ＭＳ Ｐゴシック" charset="0"/>
              </a:rPr>
              <a:t/>
            </a:r>
            <a:br>
              <a:rPr lang="en-US" sz="2400" dirty="0">
                <a:latin typeface="Arial" charset="0"/>
                <a:ea typeface="ＭＳ Ｐゴシック" charset="0"/>
                <a:cs typeface="ＭＳ Ｐゴシック" charset="0"/>
              </a:rPr>
            </a:br>
            <a:r>
              <a:rPr lang="en-US" sz="2400" dirty="0">
                <a:latin typeface="Arial" charset="0"/>
                <a:ea typeface="ＭＳ Ｐゴシック" charset="0"/>
                <a:cs typeface="ＭＳ Ｐゴシック" charset="0"/>
              </a:rPr>
              <a:t>	&gt; INFO &lt;- </a:t>
            </a:r>
            <a:r>
              <a:rPr lang="en-US" sz="2400" dirty="0" err="1">
                <a:latin typeface="Arial" charset="0"/>
                <a:ea typeface="ＭＳ Ｐゴシック" charset="0"/>
                <a:cs typeface="ＭＳ Ｐゴシック" charset="0"/>
              </a:rPr>
              <a:t>readUserInfo</a:t>
            </a:r>
            <a:r>
              <a:rPr lang="en-US" sz="2400" dirty="0">
                <a:latin typeface="Arial" charset="0"/>
                <a:ea typeface="ＭＳ Ｐゴシック" charset="0"/>
                <a:cs typeface="ＭＳ Ｐゴシック" charset="0"/>
              </a:rPr>
              <a:t>()</a:t>
            </a:r>
            <a:br>
              <a:rPr lang="en-US" sz="2400" dirty="0">
                <a:latin typeface="Arial" charset="0"/>
                <a:ea typeface="ＭＳ Ｐゴシック" charset="0"/>
                <a:cs typeface="ＭＳ Ｐゴシック" charset="0"/>
              </a:rPr>
            </a:br>
            <a:r>
              <a:rPr lang="en-US" sz="2400" dirty="0">
                <a:latin typeface="Arial" charset="0"/>
                <a:ea typeface="ＭＳ Ｐゴシック" charset="0"/>
                <a:cs typeface="ＭＳ Ｐゴシック" charset="0"/>
              </a:rPr>
              <a:t/>
            </a:r>
            <a:br>
              <a:rPr lang="en-US" sz="2400" dirty="0">
                <a:latin typeface="Arial" charset="0"/>
                <a:ea typeface="ＭＳ Ｐゴシック" charset="0"/>
                <a:cs typeface="ＭＳ Ｐゴシック" charset="0"/>
              </a:rPr>
            </a:br>
            <a:r>
              <a:rPr lang="en-US" sz="2400" dirty="0" smtClean="0">
                <a:latin typeface="Arial" charset="0"/>
                <a:ea typeface="ＭＳ Ｐゴシック" charset="0"/>
                <a:cs typeface="ＭＳ Ｐゴシック" charset="0"/>
              </a:rPr>
              <a:t>4 fields in INFO are required:</a:t>
            </a:r>
            <a:endParaRPr lang="en-US" sz="2400" dirty="0">
              <a:latin typeface="Arial" charset="0"/>
              <a:ea typeface="ＭＳ Ｐゴシック" charset="0"/>
              <a:cs typeface="ＭＳ Ｐゴシック" charset="0"/>
            </a:endParaRPr>
          </a:p>
        </p:txBody>
      </p:sp>
      <p:sp>
        <p:nvSpPr>
          <p:cNvPr id="67586" name="TextBox 3"/>
          <p:cNvSpPr txBox="1">
            <a:spLocks noChangeArrowheads="1"/>
          </p:cNvSpPr>
          <p:nvPr/>
        </p:nvSpPr>
        <p:spPr bwMode="auto">
          <a:xfrm>
            <a:off x="2133600" y="2647950"/>
            <a:ext cx="46602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buFont typeface="Arial" charset="0"/>
              <a:buChar char="•"/>
            </a:pPr>
            <a:r>
              <a:rPr lang="en-US" sz="2900" dirty="0">
                <a:solidFill>
                  <a:srgbClr val="FFFFFF"/>
                </a:solidFill>
              </a:rPr>
              <a:t>A site name</a:t>
            </a:r>
          </a:p>
          <a:p>
            <a:pPr eaLnBrk="1" hangingPunct="1">
              <a:buFont typeface="Arial" charset="0"/>
              <a:buChar char="•"/>
            </a:pPr>
            <a:r>
              <a:rPr lang="en-US" sz="2900" dirty="0">
                <a:solidFill>
                  <a:srgbClr val="FFFFFF"/>
                </a:solidFill>
              </a:rPr>
              <a:t>A parameter name</a:t>
            </a:r>
          </a:p>
          <a:p>
            <a:pPr eaLnBrk="1" hangingPunct="1">
              <a:buFont typeface="Arial" charset="0"/>
              <a:buChar char="•"/>
            </a:pPr>
            <a:r>
              <a:rPr lang="en-US" sz="2900" dirty="0">
                <a:solidFill>
                  <a:srgbClr val="FFFFFF"/>
                </a:solidFill>
              </a:rPr>
              <a:t>A site abbreviation</a:t>
            </a:r>
          </a:p>
          <a:p>
            <a:pPr eaLnBrk="1" hangingPunct="1">
              <a:buFont typeface="Arial" charset="0"/>
              <a:buChar char="•"/>
            </a:pPr>
            <a:r>
              <a:rPr lang="en-US" sz="2900" dirty="0">
                <a:solidFill>
                  <a:srgbClr val="FFFFFF"/>
                </a:solidFill>
              </a:rPr>
              <a:t>A parameter abbreviation</a:t>
            </a:r>
          </a:p>
        </p:txBody>
      </p:sp>
    </p:spTree>
    <p:extLst>
      <p:ext uri="{BB962C8B-B14F-4D97-AF65-F5344CB8AC3E}">
        <p14:creationId xmlns:p14="http://schemas.microsoft.com/office/powerpoint/2010/main" val="40058428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Two more commands before we can start our analysis of the data</a:t>
            </a:r>
            <a:endParaRPr lang="en-US" dirty="0"/>
          </a:p>
        </p:txBody>
      </p:sp>
      <p:sp>
        <p:nvSpPr>
          <p:cNvPr id="5" name="Rectangle 4"/>
          <p:cNvSpPr>
            <a:spLocks noChangeArrowheads="1"/>
          </p:cNvSpPr>
          <p:nvPr/>
        </p:nvSpPr>
        <p:spPr bwMode="auto">
          <a:xfrm>
            <a:off x="668338" y="1365648"/>
            <a:ext cx="7162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chemeClr val="bg1"/>
                </a:solidFill>
              </a:rPr>
              <a:t>&gt; </a:t>
            </a:r>
            <a:r>
              <a:rPr lang="en-US" sz="2800">
                <a:solidFill>
                  <a:srgbClr val="FF0000"/>
                </a:solidFill>
              </a:rPr>
              <a:t>eList</a:t>
            </a:r>
            <a:r>
              <a:rPr lang="en-US" sz="2800">
                <a:solidFill>
                  <a:schemeClr val="bg1"/>
                </a:solidFill>
              </a:rPr>
              <a:t> &lt;- mergeReport(INFO,Daily,Sample)</a:t>
            </a:r>
          </a:p>
        </p:txBody>
      </p:sp>
      <p:sp>
        <p:nvSpPr>
          <p:cNvPr id="3" name="Rectangle 2"/>
          <p:cNvSpPr>
            <a:spLocks noChangeArrowheads="1"/>
          </p:cNvSpPr>
          <p:nvPr/>
        </p:nvSpPr>
        <p:spPr bwMode="auto">
          <a:xfrm>
            <a:off x="228600" y="2057400"/>
            <a:ext cx="8915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a:solidFill>
                  <a:srgbClr val="FFFF00"/>
                </a:solidFill>
                <a:latin typeface="Courier" charset="0"/>
                <a:cs typeface="Courier" charset="0"/>
              </a:rPr>
              <a:t>&gt; eList &lt;- mergeReport(INFO,Daily,Sample)</a:t>
            </a:r>
          </a:p>
          <a:p>
            <a:endParaRPr lang="en-US" sz="1400" b="1">
              <a:solidFill>
                <a:srgbClr val="FFFF00"/>
              </a:solidFill>
              <a:latin typeface="Courier" charset="0"/>
              <a:cs typeface="Courier" charset="0"/>
            </a:endParaRPr>
          </a:p>
          <a:p>
            <a:r>
              <a:rPr lang="en-US" sz="1400" b="1">
                <a:solidFill>
                  <a:srgbClr val="FFFF00"/>
                </a:solidFill>
                <a:latin typeface="Courier" charset="0"/>
                <a:cs typeface="Courier" charset="0"/>
              </a:rPr>
              <a:t> Discharge Record is 12782 days long, which is 35 years</a:t>
            </a:r>
          </a:p>
          <a:p>
            <a:r>
              <a:rPr lang="en-US" sz="1400" b="1">
                <a:solidFill>
                  <a:srgbClr val="FFFF00"/>
                </a:solidFill>
                <a:latin typeface="Courier" charset="0"/>
                <a:cs typeface="Courier" charset="0"/>
              </a:rPr>
              <a:t> First day of the discharge record is 1979-10-01 and last day is 2014-09-28</a:t>
            </a:r>
          </a:p>
          <a:p>
            <a:r>
              <a:rPr lang="en-US" sz="1400" b="1">
                <a:solidFill>
                  <a:srgbClr val="FFFF00"/>
                </a:solidFill>
                <a:latin typeface="Courier" charset="0"/>
                <a:cs typeface="Courier" charset="0"/>
              </a:rPr>
              <a:t> The water quality record has 708 samples</a:t>
            </a:r>
          </a:p>
          <a:p>
            <a:r>
              <a:rPr lang="en-US" sz="1400" b="1">
                <a:solidFill>
                  <a:srgbClr val="FFFF00"/>
                </a:solidFill>
                <a:latin typeface="Courier" charset="0"/>
                <a:cs typeface="Courier" charset="0"/>
              </a:rPr>
              <a:t> The first sample is from 1979-10-24 and the last sample is from 2014-08-13</a:t>
            </a:r>
          </a:p>
          <a:p>
            <a:r>
              <a:rPr lang="en-US" sz="1400" b="1">
                <a:solidFill>
                  <a:srgbClr val="FFFF00"/>
                </a:solidFill>
                <a:latin typeface="Courier" charset="0"/>
                <a:cs typeface="Courier" charset="0"/>
              </a:rPr>
              <a:t> Discharge: Minimum, mean and maximum 0.00991 4.17 246</a:t>
            </a:r>
          </a:p>
          <a:p>
            <a:r>
              <a:rPr lang="en-US" sz="1400" b="1">
                <a:solidFill>
                  <a:srgbClr val="FFFF00"/>
                </a:solidFill>
                <a:latin typeface="Courier" charset="0"/>
                <a:cs typeface="Courier" charset="0"/>
              </a:rPr>
              <a:t> Concentration: Minimum, mean and maximum 0.05 1.1 2.4</a:t>
            </a:r>
          </a:p>
          <a:p>
            <a:r>
              <a:rPr lang="en-US" sz="1400" b="1">
                <a:solidFill>
                  <a:srgbClr val="FFFF00"/>
                </a:solidFill>
                <a:latin typeface="Courier" charset="0"/>
                <a:cs typeface="Courier" charset="0"/>
              </a:rPr>
              <a:t> Percentage of the sample values that are censored is 0.14 %</a:t>
            </a:r>
          </a:p>
        </p:txBody>
      </p:sp>
      <p:sp>
        <p:nvSpPr>
          <p:cNvPr id="68612" name="TextBox 3"/>
          <p:cNvSpPr txBox="1">
            <a:spLocks noChangeArrowheads="1"/>
          </p:cNvSpPr>
          <p:nvPr/>
        </p:nvSpPr>
        <p:spPr bwMode="auto">
          <a:xfrm>
            <a:off x="304800" y="3771900"/>
            <a:ext cx="633997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b="1">
                <a:solidFill>
                  <a:srgbClr val="FF0000"/>
                </a:solidFill>
              </a:rPr>
              <a:t>Now, look at your data.  </a:t>
            </a:r>
            <a:br>
              <a:rPr lang="en-US" b="1">
                <a:solidFill>
                  <a:srgbClr val="FF0000"/>
                </a:solidFill>
              </a:rPr>
            </a:br>
            <a:r>
              <a:rPr lang="en-US" b="1">
                <a:solidFill>
                  <a:srgbClr val="FF0000"/>
                </a:solidFill>
              </a:rPr>
              <a:t>              No excuses!!</a:t>
            </a:r>
          </a:p>
        </p:txBody>
      </p:sp>
    </p:spTree>
    <p:extLst>
      <p:ext uri="{BB962C8B-B14F-4D97-AF65-F5344CB8AC3E}">
        <p14:creationId xmlns:p14="http://schemas.microsoft.com/office/powerpoint/2010/main" val="452379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86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3048000" y="514350"/>
            <a:ext cx="6096000" cy="4629150"/>
          </a:xfrm>
          <a:prstGeom prst="rect">
            <a:avLst/>
          </a:prstGeom>
          <a:solidFill>
            <a:srgbClr val="FFFFFF"/>
          </a:solidFill>
          <a:ln w="12700">
            <a:solidFill>
              <a:schemeClr val="tx1"/>
            </a:solidFill>
            <a:round/>
            <a:headEnd/>
            <a:tailEnd/>
          </a:ln>
        </p:spPr>
        <p:txBody>
          <a:bodyPr/>
          <a:lstStyle/>
          <a:p>
            <a:pPr eaLnBrk="0" hangingPunct="0"/>
            <a:endParaRPr lang="en-US"/>
          </a:p>
        </p:txBody>
      </p:sp>
      <p:sp>
        <p:nvSpPr>
          <p:cNvPr id="69634" name="Rectangle 4"/>
          <p:cNvSpPr>
            <a:spLocks noChangeArrowheads="1"/>
          </p:cNvSpPr>
          <p:nvPr/>
        </p:nvSpPr>
        <p:spPr bwMode="auto">
          <a:xfrm>
            <a:off x="117475" y="3037285"/>
            <a:ext cx="184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2400"/>
          </a:p>
        </p:txBody>
      </p:sp>
      <p:sp>
        <p:nvSpPr>
          <p:cNvPr id="4" name="Rectangle 3"/>
          <p:cNvSpPr>
            <a:spLocks noChangeArrowheads="1"/>
          </p:cNvSpPr>
          <p:nvPr/>
        </p:nvSpPr>
        <p:spPr bwMode="auto">
          <a:xfrm>
            <a:off x="0" y="-95250"/>
            <a:ext cx="8907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dirty="0">
                <a:solidFill>
                  <a:srgbClr val="FFFF00"/>
                </a:solidFill>
              </a:rPr>
              <a:t>&gt; </a:t>
            </a:r>
            <a:r>
              <a:rPr lang="en-US" sz="2800" dirty="0" err="1">
                <a:solidFill>
                  <a:srgbClr val="FFFF00"/>
                </a:solidFill>
              </a:rPr>
              <a:t>multiPlotDataOverview</a:t>
            </a:r>
            <a:r>
              <a:rPr lang="en-US" sz="2800" dirty="0">
                <a:solidFill>
                  <a:srgbClr val="FFFF00"/>
                </a:solidFill>
              </a:rPr>
              <a:t>(</a:t>
            </a:r>
            <a:r>
              <a:rPr lang="en-US" sz="2800" dirty="0" err="1">
                <a:solidFill>
                  <a:srgbClr val="FFFF00"/>
                </a:solidFill>
              </a:rPr>
              <a:t>eList</a:t>
            </a:r>
            <a:r>
              <a:rPr lang="en-US" sz="2800" dirty="0">
                <a:solidFill>
                  <a:srgbClr val="FFFF00"/>
                </a:solidFill>
              </a:rPr>
              <a:t>, </a:t>
            </a:r>
            <a:r>
              <a:rPr lang="en-US" sz="2800" dirty="0" err="1">
                <a:solidFill>
                  <a:srgbClr val="FFFF00"/>
                </a:solidFill>
              </a:rPr>
              <a:t>qUnit</a:t>
            </a:r>
            <a:r>
              <a:rPr lang="en-US" sz="2800" dirty="0">
                <a:solidFill>
                  <a:srgbClr val="FFFF00"/>
                </a:solidFill>
              </a:rPr>
              <a:t>=1)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42900"/>
            <a:ext cx="6400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541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457200" y="-27381"/>
            <a:ext cx="8226425" cy="1381917"/>
          </a:xfrm>
        </p:spPr>
        <p:txBody>
          <a:bodyPr/>
          <a:lstStyle/>
          <a:p>
            <a:r>
              <a:rPr lang="en-US" dirty="0">
                <a:latin typeface="Arial" charset="0"/>
                <a:ea typeface="ＭＳ Ｐゴシック" charset="0"/>
                <a:cs typeface="ＭＳ Ｐゴシック" charset="0"/>
              </a:rPr>
              <a:t>We’ve gone to all this effort, let’s save our work</a:t>
            </a:r>
          </a:p>
        </p:txBody>
      </p:sp>
      <p:sp>
        <p:nvSpPr>
          <p:cNvPr id="70658" name="Rectangle 4"/>
          <p:cNvSpPr>
            <a:spLocks noChangeArrowheads="1"/>
          </p:cNvSpPr>
          <p:nvPr/>
        </p:nvSpPr>
        <p:spPr bwMode="auto">
          <a:xfrm>
            <a:off x="685800" y="1276350"/>
            <a:ext cx="718137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chemeClr val="bg1"/>
                </a:solidFill>
              </a:rPr>
              <a:t>&gt; </a:t>
            </a:r>
            <a:r>
              <a:rPr lang="en-US" sz="3200" dirty="0" err="1">
                <a:solidFill>
                  <a:schemeClr val="bg1"/>
                </a:solidFill>
              </a:rPr>
              <a:t>savePath</a:t>
            </a:r>
            <a:r>
              <a:rPr lang="en-US" sz="3200" dirty="0">
                <a:solidFill>
                  <a:schemeClr val="bg1"/>
                </a:solidFill>
              </a:rPr>
              <a:t>&lt;-"/Users/</a:t>
            </a:r>
            <a:r>
              <a:rPr lang="en-US" sz="3200" dirty="0" err="1">
                <a:solidFill>
                  <a:schemeClr val="bg1"/>
                </a:solidFill>
              </a:rPr>
              <a:t>rhirsch</a:t>
            </a:r>
            <a:r>
              <a:rPr lang="en-US" sz="3200" dirty="0">
                <a:solidFill>
                  <a:schemeClr val="bg1"/>
                </a:solidFill>
              </a:rPr>
              <a:t>/Desktop/"</a:t>
            </a:r>
          </a:p>
          <a:p>
            <a:r>
              <a:rPr lang="en-US" sz="3200" dirty="0">
                <a:solidFill>
                  <a:schemeClr val="bg1"/>
                </a:solidFill>
              </a:rPr>
              <a:t>&gt; </a:t>
            </a:r>
            <a:r>
              <a:rPr lang="en-US" sz="3200" dirty="0" err="1">
                <a:solidFill>
                  <a:schemeClr val="bg1"/>
                </a:solidFill>
              </a:rPr>
              <a:t>saveResults</a:t>
            </a:r>
            <a:r>
              <a:rPr lang="en-US" sz="3200" dirty="0">
                <a:solidFill>
                  <a:schemeClr val="bg1"/>
                </a:solidFill>
              </a:rPr>
              <a:t>(</a:t>
            </a:r>
            <a:r>
              <a:rPr lang="en-US" sz="3200" dirty="0" err="1">
                <a:solidFill>
                  <a:schemeClr val="bg1"/>
                </a:solidFill>
              </a:rPr>
              <a:t>savePath,eList</a:t>
            </a:r>
            <a:r>
              <a:rPr lang="en-US" sz="3200" dirty="0">
                <a:solidFill>
                  <a:schemeClr val="bg1"/>
                </a:solidFill>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539" y="2241947"/>
            <a:ext cx="8550275" cy="136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14750"/>
            <a:ext cx="22431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3286125" y="3790950"/>
            <a:ext cx="58578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200" dirty="0">
                <a:solidFill>
                  <a:srgbClr val="FFFFFF"/>
                </a:solidFill>
              </a:rPr>
              <a:t>Save it over and over as you</a:t>
            </a:r>
            <a:r>
              <a:rPr lang="en-US" sz="3200" dirty="0">
                <a:solidFill>
                  <a:schemeClr val="bg1"/>
                </a:solidFill>
              </a:rPr>
              <a:t> </a:t>
            </a:r>
            <a:r>
              <a:rPr lang="en-US" sz="3200" dirty="0">
                <a:solidFill>
                  <a:srgbClr val="FFFFFF"/>
                </a:solidFill>
              </a:rPr>
              <a:t>proceed and add results</a:t>
            </a:r>
          </a:p>
        </p:txBody>
      </p:sp>
    </p:spTree>
    <p:extLst>
      <p:ext uri="{BB962C8B-B14F-4D97-AF65-F5344CB8AC3E}">
        <p14:creationId xmlns:p14="http://schemas.microsoft.com/office/powerpoint/2010/main" val="1448326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1" y="294442"/>
            <a:ext cx="8226425" cy="738664"/>
          </a:xfrm>
        </p:spPr>
        <p:txBody>
          <a:bodyPr/>
          <a:lstStyle/>
          <a:p>
            <a:r>
              <a:rPr lang="en-US" dirty="0" smtClean="0">
                <a:latin typeface="Arial" charset="0"/>
                <a:ea typeface="ＭＳ Ｐゴシック" charset="0"/>
              </a:rPr>
              <a:t>Batch processing</a:t>
            </a:r>
            <a:endParaRPr lang="en-US" dirty="0">
              <a:latin typeface="Arial" charset="0"/>
              <a:ea typeface="ＭＳ Ｐゴシック" charset="0"/>
              <a:cs typeface="ＭＳ Ｐゴシック" charset="0"/>
            </a:endParaRPr>
          </a:p>
        </p:txBody>
      </p:sp>
      <p:sp>
        <p:nvSpPr>
          <p:cNvPr id="71682" name="Rectangle 4"/>
          <p:cNvSpPr>
            <a:spLocks noChangeArrowheads="1"/>
          </p:cNvSpPr>
          <p:nvPr/>
        </p:nvSpPr>
        <p:spPr bwMode="auto">
          <a:xfrm>
            <a:off x="609600" y="1047750"/>
            <a:ext cx="7866062"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3000"/>
              </a:spcAft>
              <a:buFont typeface="Arial" charset="0"/>
              <a:buChar char="•"/>
            </a:pPr>
            <a:r>
              <a:rPr lang="en-US" sz="3600" b="1" dirty="0" smtClean="0">
                <a:solidFill>
                  <a:srgbClr val="FFFFFF"/>
                </a:solidFill>
              </a:rPr>
              <a:t>Everything we are showing can be done in batch mode</a:t>
            </a:r>
          </a:p>
          <a:p>
            <a:pPr>
              <a:spcAft>
                <a:spcPts val="3000"/>
              </a:spcAft>
              <a:buFont typeface="Arial" charset="0"/>
              <a:buChar char="•"/>
            </a:pPr>
            <a:r>
              <a:rPr lang="en-US" sz="3600" b="1" dirty="0" smtClean="0">
                <a:solidFill>
                  <a:srgbClr val="FFFFFF"/>
                </a:solidFill>
              </a:rPr>
              <a:t>We recommend, when getting started, start by working with some of your data sets interactively</a:t>
            </a:r>
            <a:endParaRPr lang="en-US" sz="3600" b="1" dirty="0">
              <a:solidFill>
                <a:srgbClr val="FFFFFF"/>
              </a:solidFill>
            </a:endParaRPr>
          </a:p>
        </p:txBody>
      </p:sp>
    </p:spTree>
    <p:extLst>
      <p:ext uri="{BB962C8B-B14F-4D97-AF65-F5344CB8AC3E}">
        <p14:creationId xmlns:p14="http://schemas.microsoft.com/office/powerpoint/2010/main" val="38925569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0"/>
            <a:ext cx="8839200" cy="4462760"/>
          </a:xfrm>
          <a:prstGeom prst="rect">
            <a:avLst/>
          </a:prstGeom>
          <a:noFill/>
        </p:spPr>
        <p:txBody>
          <a:bodyPr>
            <a:spAutoFit/>
          </a:bodyPr>
          <a:lstStyle/>
          <a:p>
            <a:pPr>
              <a:defRPr/>
            </a:pPr>
            <a:r>
              <a:rPr lang="en-US" sz="2800" b="1" dirty="0">
                <a:solidFill>
                  <a:srgbClr val="FFFF00"/>
                </a:solidFill>
                <a:latin typeface="+mj-lt"/>
                <a:cs typeface="Courier"/>
              </a:rPr>
              <a:t>The tricky case of compound </a:t>
            </a:r>
            <a:r>
              <a:rPr lang="en-US" sz="2800" b="1" dirty="0" err="1">
                <a:solidFill>
                  <a:srgbClr val="FFFF00"/>
                </a:solidFill>
                <a:latin typeface="+mj-lt"/>
                <a:cs typeface="Courier"/>
              </a:rPr>
              <a:t>analytes</a:t>
            </a:r>
            <a:endParaRPr lang="en-US" sz="2800" b="1" dirty="0">
              <a:latin typeface="+mj-lt"/>
              <a:cs typeface="Courier"/>
            </a:endParaRPr>
          </a:p>
          <a:p>
            <a:pPr>
              <a:defRPr/>
            </a:pPr>
            <a:endParaRPr lang="en-US" sz="2400" dirty="0">
              <a:latin typeface="+mj-lt"/>
              <a:cs typeface="Courier"/>
            </a:endParaRPr>
          </a:p>
          <a:p>
            <a:pPr>
              <a:defRPr/>
            </a:pPr>
            <a:r>
              <a:rPr lang="en-US" sz="1800" b="1" dirty="0">
                <a:solidFill>
                  <a:schemeClr val="bg1"/>
                </a:solidFill>
                <a:latin typeface="+mj-lt"/>
                <a:cs typeface="Courier"/>
              </a:rPr>
              <a:t>Sometimes an </a:t>
            </a:r>
            <a:r>
              <a:rPr lang="en-US" sz="1800" b="1" dirty="0" err="1">
                <a:solidFill>
                  <a:schemeClr val="bg1"/>
                </a:solidFill>
                <a:latin typeface="+mj-lt"/>
                <a:cs typeface="Courier"/>
              </a:rPr>
              <a:t>analyte</a:t>
            </a:r>
            <a:r>
              <a:rPr lang="en-US" sz="1800" b="1" dirty="0">
                <a:solidFill>
                  <a:schemeClr val="bg1"/>
                </a:solidFill>
                <a:latin typeface="+mj-lt"/>
                <a:cs typeface="Courier"/>
              </a:rPr>
              <a:t> of interest is the sum of two or more measured </a:t>
            </a:r>
            <a:r>
              <a:rPr lang="en-US" sz="1800" b="1" dirty="0" err="1">
                <a:solidFill>
                  <a:schemeClr val="bg1"/>
                </a:solidFill>
                <a:latin typeface="+mj-lt"/>
                <a:cs typeface="Courier"/>
              </a:rPr>
              <a:t>analytes</a:t>
            </a:r>
            <a:r>
              <a:rPr lang="en-US" sz="1800" b="1" dirty="0">
                <a:solidFill>
                  <a:schemeClr val="bg1"/>
                </a:solidFill>
                <a:latin typeface="+mj-lt"/>
                <a:cs typeface="Courier"/>
              </a:rPr>
              <a:t>.  Here is a real example for Total Nitrogen in the Susquehanna River, Maryland, April 27, 1988.</a:t>
            </a:r>
          </a:p>
          <a:p>
            <a:pPr>
              <a:defRPr/>
            </a:pPr>
            <a:endParaRPr lang="en-US" sz="1000" b="1" dirty="0">
              <a:solidFill>
                <a:schemeClr val="bg1"/>
              </a:solidFill>
              <a:latin typeface="+mj-lt"/>
              <a:cs typeface="Courier"/>
            </a:endParaRPr>
          </a:p>
          <a:p>
            <a:pPr>
              <a:defRPr/>
            </a:pPr>
            <a:r>
              <a:rPr lang="en-US" sz="1800" b="1" dirty="0">
                <a:solidFill>
                  <a:schemeClr val="bg1"/>
                </a:solidFill>
                <a:latin typeface="+mj-lt"/>
                <a:cs typeface="Courier"/>
              </a:rPr>
              <a:t>The rule is:  Compute Total N as Ammonia plus organic N, unfiltered + Nitrate plus nitrite, filtered</a:t>
            </a:r>
          </a:p>
          <a:p>
            <a:pPr>
              <a:defRPr/>
            </a:pPr>
            <a:endParaRPr lang="en-US" sz="1000" b="1" dirty="0">
              <a:solidFill>
                <a:schemeClr val="bg1"/>
              </a:solidFill>
              <a:latin typeface="+mj-lt"/>
              <a:cs typeface="Courier"/>
            </a:endParaRPr>
          </a:p>
          <a:p>
            <a:pPr>
              <a:defRPr/>
            </a:pPr>
            <a:r>
              <a:rPr lang="en-US" sz="1800" b="1" dirty="0">
                <a:solidFill>
                  <a:schemeClr val="bg1"/>
                </a:solidFill>
                <a:latin typeface="+mj-lt"/>
                <a:cs typeface="Courier"/>
              </a:rPr>
              <a:t>The two </a:t>
            </a:r>
            <a:r>
              <a:rPr lang="en-US" sz="1800" b="1" dirty="0" err="1">
                <a:solidFill>
                  <a:schemeClr val="bg1"/>
                </a:solidFill>
                <a:latin typeface="+mj-lt"/>
                <a:cs typeface="Courier"/>
              </a:rPr>
              <a:t>analyte</a:t>
            </a:r>
            <a:r>
              <a:rPr lang="en-US" sz="1800" b="1" dirty="0">
                <a:solidFill>
                  <a:schemeClr val="bg1"/>
                </a:solidFill>
                <a:latin typeface="+mj-lt"/>
                <a:cs typeface="Courier"/>
              </a:rPr>
              <a:t> values were reported as &lt;0.2 and 0.9 mg/L respectively. Therefore, this data point has </a:t>
            </a:r>
            <a:r>
              <a:rPr lang="en-US" sz="1800" b="1" dirty="0" err="1">
                <a:solidFill>
                  <a:schemeClr val="bg1"/>
                </a:solidFill>
                <a:latin typeface="+mj-lt"/>
                <a:cs typeface="Courier"/>
              </a:rPr>
              <a:t>ConcLow</a:t>
            </a:r>
            <a:r>
              <a:rPr lang="en-US" sz="1800" b="1" dirty="0">
                <a:solidFill>
                  <a:schemeClr val="bg1"/>
                </a:solidFill>
                <a:latin typeface="+mj-lt"/>
                <a:cs typeface="Courier"/>
              </a:rPr>
              <a:t> = 0.9 and ConcHigh = 1.1.</a:t>
            </a:r>
          </a:p>
          <a:p>
            <a:pPr>
              <a:defRPr/>
            </a:pPr>
            <a:endParaRPr lang="en-US" sz="1000" b="1" dirty="0">
              <a:solidFill>
                <a:schemeClr val="bg1"/>
              </a:solidFill>
              <a:latin typeface="+mj-lt"/>
              <a:cs typeface="Courier"/>
            </a:endParaRPr>
          </a:p>
          <a:p>
            <a:pPr>
              <a:defRPr/>
            </a:pPr>
            <a:r>
              <a:rPr lang="en-US" sz="1800" b="1" dirty="0">
                <a:solidFill>
                  <a:schemeClr val="bg1"/>
                </a:solidFill>
                <a:latin typeface="+mj-lt"/>
                <a:cs typeface="Courier"/>
              </a:rPr>
              <a:t>The conventional left-censored approach calls this (0,1.1), but EGRET sees it as an interval  (0.9, 1.1)</a:t>
            </a:r>
          </a:p>
          <a:p>
            <a:pPr>
              <a:defRPr/>
            </a:pPr>
            <a:endParaRPr lang="en-US" b="1" dirty="0">
              <a:latin typeface="Courier"/>
              <a:cs typeface="Courier"/>
            </a:endParaRPr>
          </a:p>
        </p:txBody>
      </p:sp>
    </p:spTree>
    <p:extLst>
      <p:ext uri="{BB962C8B-B14F-4D97-AF65-F5344CB8AC3E}">
        <p14:creationId xmlns:p14="http://schemas.microsoft.com/office/powerpoint/2010/main" val="335331712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1" y="-27184"/>
            <a:ext cx="8226425" cy="1381917"/>
          </a:xfrm>
        </p:spPr>
        <p:txBody>
          <a:bodyPr/>
          <a:lstStyle/>
          <a:p>
            <a:r>
              <a:rPr lang="en-US">
                <a:latin typeface="Arial" charset="0"/>
                <a:ea typeface="ＭＳ Ｐゴシック" charset="0"/>
                <a:cs typeface="ＭＳ Ｐゴシック" charset="0"/>
              </a:rPr>
              <a:t>We now have 3 data frames, bound together in eList</a:t>
            </a:r>
          </a:p>
        </p:txBody>
      </p:sp>
      <p:sp>
        <p:nvSpPr>
          <p:cNvPr id="71682" name="Rectangle 4"/>
          <p:cNvSpPr>
            <a:spLocks noChangeArrowheads="1"/>
          </p:cNvSpPr>
          <p:nvPr/>
        </p:nvSpPr>
        <p:spPr bwMode="auto">
          <a:xfrm>
            <a:off x="668338" y="1365648"/>
            <a:ext cx="7276351"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Aft>
                <a:spcPts val="3000"/>
              </a:spcAft>
              <a:buFont typeface="Arial" charset="0"/>
              <a:buChar char="•"/>
            </a:pPr>
            <a:r>
              <a:rPr lang="en-US" sz="3600" b="1">
                <a:solidFill>
                  <a:srgbClr val="FFFFFF"/>
                </a:solidFill>
              </a:rPr>
              <a:t>Sample (708 rows, 14 columns)</a:t>
            </a:r>
          </a:p>
          <a:p>
            <a:pPr>
              <a:spcAft>
                <a:spcPts val="3000"/>
              </a:spcAft>
              <a:buFont typeface="Arial" charset="0"/>
              <a:buChar char="•"/>
            </a:pPr>
            <a:r>
              <a:rPr lang="en-US" sz="3600" b="1">
                <a:solidFill>
                  <a:srgbClr val="FFFFFF"/>
                </a:solidFill>
              </a:rPr>
              <a:t>Daily (12,782 rows, 12 columns)</a:t>
            </a:r>
          </a:p>
          <a:p>
            <a:pPr>
              <a:spcAft>
                <a:spcPts val="3000"/>
              </a:spcAft>
              <a:buFont typeface="Arial" charset="0"/>
              <a:buChar char="•"/>
            </a:pPr>
            <a:r>
              <a:rPr lang="en-US" sz="3600" b="1">
                <a:solidFill>
                  <a:srgbClr val="FFFFFF"/>
                </a:solidFill>
              </a:rPr>
              <a:t>INFO (1 row, 53 columns)</a:t>
            </a:r>
          </a:p>
        </p:txBody>
      </p:sp>
    </p:spTree>
    <p:extLst>
      <p:ext uri="{BB962C8B-B14F-4D97-AF65-F5344CB8AC3E}">
        <p14:creationId xmlns:p14="http://schemas.microsoft.com/office/powerpoint/2010/main" val="137381241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1204"/>
            <a:ext cx="8229600" cy="525065"/>
          </a:xfrm>
        </p:spPr>
        <p:txBody>
          <a:bodyPr>
            <a:normAutofit fontScale="90000"/>
          </a:bodyPr>
          <a:lstStyle/>
          <a:p>
            <a:pPr>
              <a:defRPr/>
            </a:pPr>
            <a:r>
              <a:rPr lang="en-US" dirty="0" smtClean="0"/>
              <a:t>&gt; </a:t>
            </a:r>
            <a:r>
              <a:rPr lang="en-US" dirty="0" err="1" smtClean="0"/>
              <a:t>eList</a:t>
            </a:r>
            <a:r>
              <a:rPr lang="en-US" dirty="0" smtClean="0"/>
              <a:t> &lt;- </a:t>
            </a:r>
            <a:r>
              <a:rPr lang="en-US" dirty="0" err="1" smtClean="0"/>
              <a:t>modelEstimation</a:t>
            </a:r>
            <a:r>
              <a:rPr lang="en-US" dirty="0" smtClean="0"/>
              <a:t>(</a:t>
            </a:r>
            <a:r>
              <a:rPr lang="en-US" dirty="0" err="1" smtClean="0"/>
              <a:t>eList</a:t>
            </a:r>
            <a:r>
              <a:rPr lang="en-US" dirty="0" smtClean="0"/>
              <a:t>)</a:t>
            </a:r>
            <a:endParaRPr lang="en-US" dirty="0"/>
          </a:p>
        </p:txBody>
      </p:sp>
      <p:sp>
        <p:nvSpPr>
          <p:cNvPr id="61442" name="TextBox 1"/>
          <p:cNvSpPr txBox="1">
            <a:spLocks noChangeArrowheads="1"/>
          </p:cNvSpPr>
          <p:nvPr/>
        </p:nvSpPr>
        <p:spPr bwMode="auto">
          <a:xfrm>
            <a:off x="293688" y="628650"/>
            <a:ext cx="8839200" cy="318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400">
                <a:solidFill>
                  <a:schemeClr val="tx1"/>
                </a:solidFill>
                <a:latin typeface="Arial" charset="0"/>
                <a:ea typeface="ＭＳ Ｐゴシック" charset="0"/>
                <a:cs typeface="ＭＳ Ｐゴシック" charset="0"/>
              </a:defRPr>
            </a:lvl1pPr>
            <a:lvl2pPr marL="914400" indent="-45720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lnSpc>
                <a:spcPct val="120000"/>
              </a:lnSpc>
              <a:buFont typeface="Arial" charset="0"/>
              <a:buChar char="•"/>
            </a:pPr>
            <a:r>
              <a:rPr lang="en-US" sz="2800" b="1" dirty="0">
                <a:solidFill>
                  <a:srgbClr val="FFFFFF"/>
                </a:solidFill>
              </a:rPr>
              <a:t>Runs the model in cross-validation mode</a:t>
            </a:r>
          </a:p>
          <a:p>
            <a:pPr eaLnBrk="1" hangingPunct="1">
              <a:lnSpc>
                <a:spcPct val="120000"/>
              </a:lnSpc>
              <a:buFont typeface="Arial" charset="0"/>
              <a:buChar char="•"/>
            </a:pPr>
            <a:r>
              <a:rPr lang="en-US" sz="2800" b="1" dirty="0">
                <a:solidFill>
                  <a:srgbClr val="FFFFFF"/>
                </a:solidFill>
              </a:rPr>
              <a:t>Estimates the “surface” for concentration as a function of time and discharge</a:t>
            </a:r>
          </a:p>
          <a:p>
            <a:pPr eaLnBrk="1" hangingPunct="1">
              <a:lnSpc>
                <a:spcPct val="120000"/>
              </a:lnSpc>
              <a:buFont typeface="Arial" charset="0"/>
              <a:buChar char="•"/>
            </a:pPr>
            <a:r>
              <a:rPr lang="en-US" sz="2800" b="1" dirty="0">
                <a:solidFill>
                  <a:srgbClr val="FFFFFF"/>
                </a:solidFill>
              </a:rPr>
              <a:t>Uses the surface to compute daily values </a:t>
            </a:r>
            <a:r>
              <a:rPr lang="en-US" sz="2800" b="1" dirty="0" smtClean="0">
                <a:solidFill>
                  <a:srgbClr val="FFFFFF"/>
                </a:solidFill>
              </a:rPr>
              <a:t>of:</a:t>
            </a:r>
            <a:endParaRPr lang="en-US" sz="2800" b="1" dirty="0">
              <a:solidFill>
                <a:srgbClr val="FFFFFF"/>
              </a:solidFill>
            </a:endParaRPr>
          </a:p>
          <a:p>
            <a:pPr lvl="1" eaLnBrk="1" hangingPunct="1">
              <a:lnSpc>
                <a:spcPct val="120000"/>
              </a:lnSpc>
              <a:buFont typeface="Arial" charset="0"/>
              <a:buChar char="•"/>
            </a:pPr>
            <a:r>
              <a:rPr lang="en-US" sz="2800" b="1" dirty="0" err="1" smtClean="0">
                <a:solidFill>
                  <a:srgbClr val="FFFFFF"/>
                </a:solidFill>
              </a:rPr>
              <a:t>ConcDay</a:t>
            </a:r>
            <a:r>
              <a:rPr lang="en-US" sz="2800" b="1" dirty="0" smtClean="0">
                <a:solidFill>
                  <a:srgbClr val="FFFFFF"/>
                </a:solidFill>
              </a:rPr>
              <a:t>, </a:t>
            </a:r>
            <a:r>
              <a:rPr lang="en-US" sz="2800" b="1" dirty="0" err="1" smtClean="0">
                <a:solidFill>
                  <a:srgbClr val="FFFFFF"/>
                </a:solidFill>
              </a:rPr>
              <a:t>FluxDay</a:t>
            </a:r>
            <a:r>
              <a:rPr lang="en-US" sz="2800" b="1" dirty="0" smtClean="0">
                <a:solidFill>
                  <a:srgbClr val="FFFFFF"/>
                </a:solidFill>
              </a:rPr>
              <a:t>, </a:t>
            </a:r>
            <a:r>
              <a:rPr lang="en-US" sz="2800" b="1" dirty="0" err="1" smtClean="0">
                <a:solidFill>
                  <a:srgbClr val="FFFFFF"/>
                </a:solidFill>
              </a:rPr>
              <a:t>FNConc</a:t>
            </a:r>
            <a:r>
              <a:rPr lang="en-US" sz="2800" b="1" dirty="0" smtClean="0">
                <a:solidFill>
                  <a:srgbClr val="FFFFFF"/>
                </a:solidFill>
              </a:rPr>
              <a:t>, </a:t>
            </a:r>
            <a:r>
              <a:rPr lang="en-US" sz="2800" b="1" dirty="0" err="1" smtClean="0">
                <a:solidFill>
                  <a:srgbClr val="FFFFFF"/>
                </a:solidFill>
              </a:rPr>
              <a:t>FNFlux</a:t>
            </a:r>
            <a:endParaRPr lang="en-US" sz="2800" b="1" dirty="0" smtClean="0">
              <a:solidFill>
                <a:srgbClr val="FFFFFF"/>
              </a:solidFill>
            </a:endParaRPr>
          </a:p>
          <a:p>
            <a:pPr eaLnBrk="1" hangingPunct="1">
              <a:lnSpc>
                <a:spcPct val="120000"/>
              </a:lnSpc>
              <a:buFont typeface="Arial" charset="0"/>
              <a:buChar char="•"/>
            </a:pPr>
            <a:r>
              <a:rPr lang="en-US" sz="2800" b="1" dirty="0" smtClean="0">
                <a:solidFill>
                  <a:srgbClr val="FFFFFF"/>
                </a:solidFill>
              </a:rPr>
              <a:t>Updates </a:t>
            </a:r>
            <a:r>
              <a:rPr lang="en-US" sz="2800" b="1" dirty="0" err="1" smtClean="0">
                <a:solidFill>
                  <a:srgbClr val="FFFFFF"/>
                </a:solidFill>
              </a:rPr>
              <a:t>eList</a:t>
            </a:r>
            <a:r>
              <a:rPr lang="en-US" sz="2800" b="1" dirty="0" smtClean="0">
                <a:solidFill>
                  <a:srgbClr val="FFFFFF"/>
                </a:solidFill>
              </a:rPr>
              <a:t>  (INFO, Daily, Sample, surfaces)</a:t>
            </a:r>
            <a:endParaRPr lang="en-US" sz="2800" b="1" dirty="0">
              <a:solidFill>
                <a:srgbClr val="FFFFFF"/>
              </a:solidFill>
            </a:endParaRPr>
          </a:p>
        </p:txBody>
      </p:sp>
      <p:sp>
        <p:nvSpPr>
          <p:cNvPr id="72707" name="TextBox 2"/>
          <p:cNvSpPr txBox="1">
            <a:spLocks noChangeArrowheads="1"/>
          </p:cNvSpPr>
          <p:nvPr/>
        </p:nvSpPr>
        <p:spPr bwMode="auto">
          <a:xfrm>
            <a:off x="1676400" y="3943350"/>
            <a:ext cx="8153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200" b="1" dirty="0">
                <a:solidFill>
                  <a:srgbClr val="FFFF00"/>
                </a:solidFill>
              </a:rPr>
              <a:t>User has choices about some of the parameters of the WRTDS model</a:t>
            </a:r>
          </a:p>
        </p:txBody>
      </p:sp>
    </p:spTree>
    <p:extLst>
      <p:ext uri="{BB962C8B-B14F-4D97-AF65-F5344CB8AC3E}">
        <p14:creationId xmlns:p14="http://schemas.microsoft.com/office/powerpoint/2010/main" val="1152119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4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0" y="685800"/>
            <a:ext cx="9144000" cy="4457700"/>
          </a:xfrm>
          <a:prstGeom prst="rect">
            <a:avLst/>
          </a:prstGeom>
          <a:solidFill>
            <a:srgbClr val="FFFFFF"/>
          </a:solidFill>
          <a:ln w="12700">
            <a:solidFill>
              <a:schemeClr val="tx1"/>
            </a:solidFill>
            <a:round/>
            <a:headEnd/>
            <a:tailEnd/>
          </a:ln>
        </p:spPr>
        <p:txBody>
          <a:bodyPr/>
          <a:lstStyle/>
          <a:p>
            <a:pPr eaLnBrk="0" hangingPunct="0"/>
            <a:endParaRPr lang="en-US"/>
          </a:p>
        </p:txBody>
      </p:sp>
      <p:sp>
        <p:nvSpPr>
          <p:cNvPr id="4" name="Title 3"/>
          <p:cNvSpPr>
            <a:spLocks noGrp="1"/>
          </p:cNvSpPr>
          <p:nvPr>
            <p:ph type="title"/>
          </p:nvPr>
        </p:nvSpPr>
        <p:spPr>
          <a:xfrm>
            <a:off x="457200" y="101204"/>
            <a:ext cx="8229600" cy="525065"/>
          </a:xfrm>
        </p:spPr>
        <p:txBody>
          <a:bodyPr>
            <a:normAutofit fontScale="90000"/>
          </a:bodyPr>
          <a:lstStyle/>
          <a:p>
            <a:pPr>
              <a:defRPr/>
            </a:pPr>
            <a:r>
              <a:rPr lang="en-US" dirty="0" smtClean="0"/>
              <a:t>&gt; </a:t>
            </a:r>
            <a:r>
              <a:rPr lang="en-US" dirty="0" err="1" smtClean="0"/>
              <a:t>plotConcHist</a:t>
            </a:r>
            <a:r>
              <a:rPr lang="en-US" dirty="0" smtClean="0"/>
              <a:t>(</a:t>
            </a:r>
            <a:r>
              <a:rPr lang="en-US" dirty="0" err="1" smtClean="0"/>
              <a:t>eList</a:t>
            </a:r>
            <a:r>
              <a:rPr lang="en-US" dirty="0" smtClean="0"/>
              <a:t>)</a:t>
            </a:r>
            <a:endParaRPr lang="en-US" dirty="0"/>
          </a:p>
        </p:txBody>
      </p:sp>
      <p:pic>
        <p:nvPicPr>
          <p:cNvPr id="7782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57250"/>
            <a:ext cx="945515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09321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nvSpPr>
        <p:spPr bwMode="auto">
          <a:xfrm>
            <a:off x="0" y="628650"/>
            <a:ext cx="9144000" cy="4514850"/>
          </a:xfrm>
          <a:prstGeom prst="rect">
            <a:avLst/>
          </a:prstGeom>
          <a:solidFill>
            <a:srgbClr val="FFFFFF"/>
          </a:solidFill>
          <a:ln w="12700">
            <a:solidFill>
              <a:schemeClr val="tx1"/>
            </a:solidFill>
            <a:round/>
            <a:headEnd/>
            <a:tailEnd/>
          </a:ln>
        </p:spPr>
        <p:txBody>
          <a:bodyPr/>
          <a:lstStyle/>
          <a:p>
            <a:pPr eaLnBrk="0" hangingPunct="0"/>
            <a:endParaRPr lang="en-US"/>
          </a:p>
        </p:txBody>
      </p:sp>
      <p:sp>
        <p:nvSpPr>
          <p:cNvPr id="78850" name="Title 3"/>
          <p:cNvSpPr>
            <a:spLocks noGrp="1"/>
          </p:cNvSpPr>
          <p:nvPr>
            <p:ph type="title"/>
          </p:nvPr>
        </p:nvSpPr>
        <p:spPr>
          <a:xfrm>
            <a:off x="457200" y="53395"/>
            <a:ext cx="8229600" cy="620683"/>
          </a:xfrm>
        </p:spPr>
        <p:txBody>
          <a:bodyPr/>
          <a:lstStyle/>
          <a:p>
            <a:r>
              <a:rPr lang="en-US" sz="3600">
                <a:latin typeface="Arial" charset="0"/>
                <a:ea typeface="ＭＳ Ｐゴシック" charset="0"/>
                <a:cs typeface="ＭＳ Ｐゴシック" charset="0"/>
              </a:rPr>
              <a:t>&gt; plotFluxHist(eList,fluxUnit=8)</a:t>
            </a:r>
          </a:p>
        </p:txBody>
      </p:sp>
      <p:pic>
        <p:nvPicPr>
          <p:cNvPr id="7885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85825"/>
            <a:ext cx="9390063"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06644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0" y="1200150"/>
            <a:ext cx="9144000" cy="3943350"/>
          </a:xfrm>
          <a:prstGeom prst="rect">
            <a:avLst/>
          </a:prstGeom>
          <a:solidFill>
            <a:srgbClr val="FFFFFF"/>
          </a:solidFill>
          <a:ln w="12700">
            <a:solidFill>
              <a:schemeClr val="tx1"/>
            </a:solidFill>
            <a:round/>
            <a:headEnd/>
            <a:tailEnd/>
          </a:ln>
        </p:spPr>
        <p:txBody>
          <a:bodyPr/>
          <a:lstStyle/>
          <a:p>
            <a:pPr eaLnBrk="0" hangingPunct="0"/>
            <a:endParaRPr lang="en-US"/>
          </a:p>
        </p:txBody>
      </p:sp>
      <p:sp>
        <p:nvSpPr>
          <p:cNvPr id="79874" name="Title 3"/>
          <p:cNvSpPr>
            <a:spLocks noGrp="1"/>
          </p:cNvSpPr>
          <p:nvPr>
            <p:ph type="title"/>
          </p:nvPr>
        </p:nvSpPr>
        <p:spPr>
          <a:xfrm>
            <a:off x="381000" y="0"/>
            <a:ext cx="8610600" cy="1146981"/>
          </a:xfrm>
        </p:spPr>
        <p:txBody>
          <a:bodyPr/>
          <a:lstStyle/>
          <a:p>
            <a:r>
              <a:rPr lang="en-US" sz="3600" dirty="0">
                <a:latin typeface="Arial" charset="0"/>
                <a:ea typeface="ＭＳ Ｐゴシック" charset="0"/>
                <a:cs typeface="ＭＳ Ｐゴシック" charset="0"/>
              </a:rPr>
              <a:t>&gt; </a:t>
            </a:r>
            <a:r>
              <a:rPr lang="en-US" sz="3600" dirty="0" err="1">
                <a:latin typeface="Arial" charset="0"/>
                <a:ea typeface="ＭＳ Ｐゴシック" charset="0"/>
                <a:cs typeface="ＭＳ Ｐゴシック" charset="0"/>
              </a:rPr>
              <a:t>eList</a:t>
            </a:r>
            <a:r>
              <a:rPr lang="en-US" sz="3600" dirty="0">
                <a:latin typeface="Arial" charset="0"/>
                <a:ea typeface="ＭＳ Ｐゴシック" charset="0"/>
                <a:cs typeface="ＭＳ Ｐゴシック" charset="0"/>
              </a:rPr>
              <a:t> &lt;- </a:t>
            </a:r>
            <a:r>
              <a:rPr lang="en-US" sz="3600" dirty="0" err="1">
                <a:latin typeface="Arial" charset="0"/>
                <a:ea typeface="ＭＳ Ｐゴシック" charset="0"/>
                <a:cs typeface="ＭＳ Ｐゴシック" charset="0"/>
              </a:rPr>
              <a:t>setPA</a:t>
            </a:r>
            <a:r>
              <a:rPr lang="en-US" sz="3600" dirty="0">
                <a:latin typeface="Arial" charset="0"/>
                <a:ea typeface="ＭＳ Ｐゴシック" charset="0"/>
                <a:cs typeface="ＭＳ Ｐゴシック" charset="0"/>
              </a:rPr>
              <a:t>(</a:t>
            </a:r>
            <a:r>
              <a:rPr lang="en-US" sz="3600" dirty="0" err="1">
                <a:latin typeface="Arial" charset="0"/>
                <a:ea typeface="ＭＳ Ｐゴシック" charset="0"/>
                <a:cs typeface="ＭＳ Ｐゴシック" charset="0"/>
              </a:rPr>
              <a:t>paStart</a:t>
            </a:r>
            <a:r>
              <a:rPr lang="en-US" sz="3600" dirty="0">
                <a:latin typeface="Arial" charset="0"/>
                <a:ea typeface="ＭＳ Ｐゴシック" charset="0"/>
                <a:cs typeface="ＭＳ Ｐゴシック" charset="0"/>
              </a:rPr>
              <a:t>=3,paLong=4)</a:t>
            </a:r>
            <a:br>
              <a:rPr lang="en-US" sz="3600" dirty="0">
                <a:latin typeface="Arial" charset="0"/>
                <a:ea typeface="ＭＳ Ｐゴシック" charset="0"/>
                <a:cs typeface="ＭＳ Ｐゴシック" charset="0"/>
              </a:rPr>
            </a:br>
            <a:r>
              <a:rPr lang="en-US" sz="3600" dirty="0">
                <a:latin typeface="Arial" charset="0"/>
                <a:ea typeface="ＭＳ Ｐゴシック" charset="0"/>
                <a:cs typeface="ＭＳ Ｐゴシック" charset="0"/>
              </a:rPr>
              <a:t>&gt; </a:t>
            </a:r>
            <a:r>
              <a:rPr lang="en-US" sz="3600" dirty="0" err="1">
                <a:latin typeface="Arial" charset="0"/>
                <a:ea typeface="ＭＳ Ｐゴシック" charset="0"/>
                <a:cs typeface="ＭＳ Ｐゴシック" charset="0"/>
              </a:rPr>
              <a:t>plotFluxHist</a:t>
            </a:r>
            <a:r>
              <a:rPr lang="en-US" sz="3600" dirty="0">
                <a:latin typeface="Arial" charset="0"/>
                <a:ea typeface="ＭＳ Ｐゴシック" charset="0"/>
                <a:cs typeface="ＭＳ Ｐゴシック" charset="0"/>
              </a:rPr>
              <a:t>(</a:t>
            </a:r>
            <a:r>
              <a:rPr lang="en-US" sz="3600" dirty="0" err="1">
                <a:latin typeface="Arial" charset="0"/>
                <a:ea typeface="ＭＳ Ｐゴシック" charset="0"/>
                <a:cs typeface="ＭＳ Ｐゴシック" charset="0"/>
              </a:rPr>
              <a:t>fluxUnit</a:t>
            </a:r>
            <a:r>
              <a:rPr lang="en-US" sz="3600" dirty="0">
                <a:latin typeface="Arial" charset="0"/>
                <a:ea typeface="ＭＳ Ｐゴシック" charset="0"/>
                <a:cs typeface="ＭＳ Ｐゴシック" charset="0"/>
              </a:rPr>
              <a:t>=8)</a:t>
            </a:r>
          </a:p>
        </p:txBody>
      </p:sp>
      <p:pic>
        <p:nvPicPr>
          <p:cNvPr id="7987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425" y="1257300"/>
            <a:ext cx="8636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829256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62880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83343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57200"/>
            <a:ext cx="7467600" cy="421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58791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457201" y="-81516"/>
            <a:ext cx="8226425" cy="2025170"/>
          </a:xfrm>
        </p:spPr>
        <p:txBody>
          <a:bodyPr/>
          <a:lstStyle/>
          <a:p>
            <a:r>
              <a:rPr lang="en-US">
                <a:latin typeface="Arial" charset="0"/>
                <a:ea typeface="ＭＳ Ｐゴシック" charset="0"/>
                <a:cs typeface="ＭＳ Ｐゴシック" charset="0"/>
              </a:rPr>
              <a:t>I’m going to switch data sets to Nitrate for the Raccoon River at Des Moines Iowa</a:t>
            </a:r>
          </a:p>
        </p:txBody>
      </p:sp>
      <p:pic>
        <p:nvPicPr>
          <p:cNvPr id="839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28801"/>
            <a:ext cx="4965700" cy="305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4"/>
          <p:cNvSpPr>
            <a:spLocks noChangeArrowheads="1"/>
          </p:cNvSpPr>
          <p:nvPr/>
        </p:nvSpPr>
        <p:spPr bwMode="auto">
          <a:xfrm>
            <a:off x="5181600" y="1885950"/>
            <a:ext cx="1371600" cy="228600"/>
          </a:xfrm>
          <a:prstGeom prst="rect">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en-US"/>
          </a:p>
        </p:txBody>
      </p:sp>
    </p:spTree>
    <p:extLst>
      <p:ext uri="{BB962C8B-B14F-4D97-AF65-F5344CB8AC3E}">
        <p14:creationId xmlns:p14="http://schemas.microsoft.com/office/powerpoint/2010/main" val="14022924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5"/>
          <p:cNvSpPr>
            <a:spLocks noChangeArrowheads="1"/>
          </p:cNvSpPr>
          <p:nvPr/>
        </p:nvSpPr>
        <p:spPr bwMode="auto">
          <a:xfrm>
            <a:off x="4114800" y="0"/>
            <a:ext cx="5029200" cy="5143500"/>
          </a:xfrm>
          <a:prstGeom prst="rect">
            <a:avLst/>
          </a:prstGeom>
          <a:solidFill>
            <a:srgbClr val="FFFFFF"/>
          </a:solidFill>
          <a:ln w="12700">
            <a:solidFill>
              <a:schemeClr val="tx1"/>
            </a:solidFill>
            <a:round/>
            <a:headEnd/>
            <a:tailEnd/>
          </a:ln>
        </p:spPr>
        <p:txBody>
          <a:bodyPr/>
          <a:lstStyle/>
          <a:p>
            <a:pPr eaLnBrk="0" hangingPunct="0"/>
            <a:endParaRPr lang="en-US"/>
          </a:p>
        </p:txBody>
      </p:sp>
      <p:sp>
        <p:nvSpPr>
          <p:cNvPr id="84994" name="Title 1"/>
          <p:cNvSpPr>
            <a:spLocks noGrp="1"/>
          </p:cNvSpPr>
          <p:nvPr>
            <p:ph type="title"/>
          </p:nvPr>
        </p:nvSpPr>
        <p:spPr>
          <a:xfrm>
            <a:off x="685800" y="5866"/>
            <a:ext cx="2895600" cy="3368615"/>
          </a:xfrm>
        </p:spPr>
        <p:txBody>
          <a:bodyPr/>
          <a:lstStyle/>
          <a:p>
            <a:r>
              <a:rPr lang="en-US" sz="3200" dirty="0">
                <a:latin typeface="Arial" charset="0"/>
                <a:ea typeface="ＭＳ Ｐゴシック" charset="0"/>
                <a:cs typeface="ＭＳ Ｐゴシック" charset="0"/>
              </a:rPr>
              <a:t>EGRET produces a diagnostic plot to help spot serious problems with the model</a:t>
            </a:r>
          </a:p>
        </p:txBody>
      </p:sp>
      <p:pic>
        <p:nvPicPr>
          <p:cNvPr id="84995" name="Picture 2" descr="Fig 9.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2525" y="0"/>
            <a:ext cx="5486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6"/>
          <p:cNvSpPr txBox="1">
            <a:spLocks noChangeArrowheads="1"/>
          </p:cNvSpPr>
          <p:nvPr/>
        </p:nvSpPr>
        <p:spPr bwMode="auto">
          <a:xfrm>
            <a:off x="533400" y="3562350"/>
            <a:ext cx="31778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2800" dirty="0" err="1">
                <a:solidFill>
                  <a:srgbClr val="FFFF00"/>
                </a:solidFill>
              </a:rPr>
              <a:t>fluxBiasMulti</a:t>
            </a:r>
            <a:r>
              <a:rPr lang="en-US" sz="2800" dirty="0">
                <a:solidFill>
                  <a:srgbClr val="FFFF00"/>
                </a:solidFill>
              </a:rPr>
              <a:t>(</a:t>
            </a:r>
            <a:r>
              <a:rPr lang="en-US" sz="2800" dirty="0" err="1">
                <a:solidFill>
                  <a:srgbClr val="FFFF00"/>
                </a:solidFill>
              </a:rPr>
              <a:t>eList</a:t>
            </a:r>
            <a:r>
              <a:rPr lang="en-US" sz="2800" dirty="0">
                <a:solidFill>
                  <a:srgbClr val="FFFF00"/>
                </a:solidFill>
              </a:rPr>
              <a:t>, </a:t>
            </a:r>
          </a:p>
          <a:p>
            <a:pPr eaLnBrk="1" hangingPunct="1"/>
            <a:r>
              <a:rPr lang="en-US" sz="2800" dirty="0" err="1">
                <a:solidFill>
                  <a:srgbClr val="FFFF00"/>
                </a:solidFill>
              </a:rPr>
              <a:t>fluxUnit</a:t>
            </a:r>
            <a:r>
              <a:rPr lang="en-US" sz="2800" dirty="0">
                <a:solidFill>
                  <a:srgbClr val="FFFF00"/>
                </a:solidFill>
              </a:rPr>
              <a:t>=4)</a:t>
            </a:r>
          </a:p>
        </p:txBody>
      </p:sp>
    </p:spTree>
    <p:extLst>
      <p:ext uri="{BB962C8B-B14F-4D97-AF65-F5344CB8AC3E}">
        <p14:creationId xmlns:p14="http://schemas.microsoft.com/office/powerpoint/2010/main" val="524355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5"/>
          <p:cNvSpPr>
            <a:spLocks noChangeArrowheads="1"/>
          </p:cNvSpPr>
          <p:nvPr/>
        </p:nvSpPr>
        <p:spPr bwMode="auto">
          <a:xfrm>
            <a:off x="4114800" y="0"/>
            <a:ext cx="5029200" cy="5143500"/>
          </a:xfrm>
          <a:prstGeom prst="rect">
            <a:avLst/>
          </a:prstGeom>
          <a:solidFill>
            <a:srgbClr val="FFFFFF"/>
          </a:solidFill>
          <a:ln w="12700">
            <a:solidFill>
              <a:schemeClr val="tx1"/>
            </a:solidFill>
            <a:round/>
            <a:headEnd/>
            <a:tailEnd/>
          </a:ln>
        </p:spPr>
        <p:txBody>
          <a:bodyPr/>
          <a:lstStyle/>
          <a:p>
            <a:pPr eaLnBrk="0" hangingPunct="0"/>
            <a:endParaRPr lang="en-US"/>
          </a:p>
        </p:txBody>
      </p:sp>
      <p:sp>
        <p:nvSpPr>
          <p:cNvPr id="86018" name="Title 1"/>
          <p:cNvSpPr>
            <a:spLocks noGrp="1"/>
          </p:cNvSpPr>
          <p:nvPr>
            <p:ph type="title"/>
          </p:nvPr>
        </p:nvSpPr>
        <p:spPr>
          <a:xfrm>
            <a:off x="609600" y="361950"/>
            <a:ext cx="2895600" cy="3368615"/>
          </a:xfrm>
        </p:spPr>
        <p:txBody>
          <a:bodyPr/>
          <a:lstStyle/>
          <a:p>
            <a:r>
              <a:rPr lang="en-US" sz="3200" dirty="0">
                <a:latin typeface="Arial" charset="0"/>
                <a:ea typeface="ＭＳ Ｐゴシック" charset="0"/>
                <a:cs typeface="ＭＳ Ｐゴシック" charset="0"/>
              </a:rPr>
              <a:t>This same type of plot can be used to look at other models, here the LOADEST7</a:t>
            </a:r>
          </a:p>
        </p:txBody>
      </p:sp>
      <p:pic>
        <p:nvPicPr>
          <p:cNvPr id="86019" name="Picture 3" descr="Fig 8.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5478"/>
            <a:ext cx="5486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7260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028700"/>
            <a:ext cx="8991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1200"/>
              </a:spcAft>
            </a:pPr>
            <a:r>
              <a:rPr lang="en-US" sz="3600" b="1" dirty="0">
                <a:solidFill>
                  <a:schemeClr val="bg1"/>
                </a:solidFill>
              </a:rPr>
              <a:t> </a:t>
            </a:r>
            <a:r>
              <a:rPr lang="en-US" sz="2400" b="1" dirty="0">
                <a:solidFill>
                  <a:schemeClr val="bg1"/>
                </a:solidFill>
              </a:rPr>
              <a:t>Could be water year                		</a:t>
            </a:r>
          </a:p>
          <a:p>
            <a:pPr>
              <a:spcAft>
                <a:spcPts val="1200"/>
              </a:spcAft>
            </a:pPr>
            <a:r>
              <a:rPr lang="en-US" sz="2400" b="1" dirty="0">
                <a:solidFill>
                  <a:schemeClr val="bg1"/>
                </a:solidFill>
              </a:rPr>
              <a:t> Could be calendar year       </a:t>
            </a:r>
          </a:p>
          <a:p>
            <a:pPr>
              <a:spcAft>
                <a:spcPts val="1200"/>
              </a:spcAft>
            </a:pPr>
            <a:r>
              <a:rPr lang="en-US" sz="2400" b="1" dirty="0">
                <a:solidFill>
                  <a:schemeClr val="bg1"/>
                </a:solidFill>
              </a:rPr>
              <a:t> Could be April-May-June       </a:t>
            </a:r>
          </a:p>
          <a:p>
            <a:pPr>
              <a:spcAft>
                <a:spcPts val="1200"/>
              </a:spcAft>
            </a:pPr>
            <a:r>
              <a:rPr lang="en-US" sz="2400" b="1" dirty="0">
                <a:solidFill>
                  <a:schemeClr val="bg1"/>
                </a:solidFill>
              </a:rPr>
              <a:t> Could be Dec-Jan-Feb-Mar    </a:t>
            </a:r>
          </a:p>
          <a:p>
            <a:pPr>
              <a:spcAft>
                <a:spcPts val="1200"/>
              </a:spcAft>
            </a:pPr>
            <a:r>
              <a:rPr lang="en-US" sz="2400" b="1" dirty="0">
                <a:solidFill>
                  <a:schemeClr val="bg1"/>
                </a:solidFill>
              </a:rPr>
              <a:t> Could be only May…</a:t>
            </a:r>
            <a:r>
              <a:rPr lang="en-US" sz="3200" b="1" dirty="0">
                <a:solidFill>
                  <a:schemeClr val="bg1"/>
                </a:solidFill>
              </a:rPr>
              <a:t>	               </a:t>
            </a:r>
            <a:r>
              <a:rPr lang="en-US" sz="3200" b="1" dirty="0"/>
              <a:t>  </a:t>
            </a:r>
          </a:p>
        </p:txBody>
      </p:sp>
      <p:sp>
        <p:nvSpPr>
          <p:cNvPr id="4" name="Title 3"/>
          <p:cNvSpPr>
            <a:spLocks noGrp="1"/>
          </p:cNvSpPr>
          <p:nvPr>
            <p:ph type="title"/>
          </p:nvPr>
        </p:nvSpPr>
        <p:spPr>
          <a:xfrm>
            <a:off x="228600" y="36577"/>
            <a:ext cx="8763000" cy="857250"/>
          </a:xfrm>
        </p:spPr>
        <p:txBody>
          <a:bodyPr>
            <a:normAutofit fontScale="90000"/>
          </a:bodyPr>
          <a:lstStyle/>
          <a:p>
            <a:pPr>
              <a:defRPr/>
            </a:pPr>
            <a:r>
              <a:rPr lang="en-US" sz="3200" dirty="0"/>
              <a:t>“Period of Analysis” concept in EGRET. When we build summaries, what is our unit of time?  </a:t>
            </a:r>
          </a:p>
        </p:txBody>
      </p:sp>
      <p:sp>
        <p:nvSpPr>
          <p:cNvPr id="6" name="TextBox 5"/>
          <p:cNvSpPr txBox="1">
            <a:spLocks noChangeArrowheads="1"/>
          </p:cNvSpPr>
          <p:nvPr/>
        </p:nvSpPr>
        <p:spPr bwMode="auto">
          <a:xfrm>
            <a:off x="4114800" y="971550"/>
            <a:ext cx="50292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200" b="1" dirty="0">
                <a:solidFill>
                  <a:schemeClr val="bg1"/>
                </a:solidFill>
              </a:rPr>
              <a:t>We can define the period with two arguments:</a:t>
            </a:r>
          </a:p>
          <a:p>
            <a:pPr eaLnBrk="1" hangingPunct="1"/>
            <a:endParaRPr lang="en-US" sz="3200" b="1" dirty="0">
              <a:solidFill>
                <a:srgbClr val="FFFF00"/>
              </a:solidFill>
            </a:endParaRPr>
          </a:p>
          <a:p>
            <a:pPr eaLnBrk="1" hangingPunct="1"/>
            <a:r>
              <a:rPr lang="en-US" sz="2800" b="1" dirty="0" err="1">
                <a:solidFill>
                  <a:srgbClr val="FFFF00"/>
                </a:solidFill>
              </a:rPr>
              <a:t>paStart</a:t>
            </a:r>
            <a:r>
              <a:rPr lang="en-US" sz="2800" b="1" dirty="0">
                <a:solidFill>
                  <a:srgbClr val="FFFF00"/>
                </a:solidFill>
              </a:rPr>
              <a:t> </a:t>
            </a:r>
            <a:r>
              <a:rPr lang="en-US" sz="2800" b="1" dirty="0">
                <a:solidFill>
                  <a:srgbClr val="FFFFFF"/>
                </a:solidFill>
              </a:rPr>
              <a:t>= calendar month that starts the period</a:t>
            </a:r>
          </a:p>
          <a:p>
            <a:pPr eaLnBrk="1" hangingPunct="1"/>
            <a:endParaRPr lang="en-US" sz="2800" b="1" dirty="0">
              <a:solidFill>
                <a:srgbClr val="FFFF00"/>
              </a:solidFill>
            </a:endParaRPr>
          </a:p>
          <a:p>
            <a:pPr eaLnBrk="1" hangingPunct="1"/>
            <a:r>
              <a:rPr lang="en-US" sz="2800" b="1" dirty="0" err="1">
                <a:solidFill>
                  <a:srgbClr val="FFFF00"/>
                </a:solidFill>
              </a:rPr>
              <a:t>paLong</a:t>
            </a:r>
            <a:r>
              <a:rPr lang="en-US" sz="2800" b="1" dirty="0">
                <a:solidFill>
                  <a:srgbClr val="FFFF00"/>
                </a:solidFill>
              </a:rPr>
              <a:t> </a:t>
            </a:r>
            <a:r>
              <a:rPr lang="en-US" sz="2800" b="1" dirty="0">
                <a:solidFill>
                  <a:srgbClr val="FFFFFF"/>
                </a:solidFill>
              </a:rPr>
              <a:t>= length of period, in months</a:t>
            </a:r>
          </a:p>
        </p:txBody>
      </p:sp>
    </p:spTree>
    <p:extLst>
      <p:ext uri="{BB962C8B-B14F-4D97-AF65-F5344CB8AC3E}">
        <p14:creationId xmlns:p14="http://schemas.microsoft.com/office/powerpoint/2010/main" val="3969709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Box 1"/>
          <p:cNvSpPr txBox="1">
            <a:spLocks noChangeArrowheads="1"/>
          </p:cNvSpPr>
          <p:nvPr/>
        </p:nvSpPr>
        <p:spPr bwMode="auto">
          <a:xfrm>
            <a:off x="304800" y="0"/>
            <a:ext cx="8382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600" b="1" dirty="0">
                <a:solidFill>
                  <a:srgbClr val="FFFF00"/>
                </a:solidFill>
              </a:rPr>
              <a:t>Diagnostics and potential problems with estimating mean flux, see:</a:t>
            </a:r>
          </a:p>
          <a:p>
            <a:pPr eaLnBrk="1" hangingPunct="1"/>
            <a:endParaRPr lang="en-US" sz="2800" b="1" dirty="0"/>
          </a:p>
          <a:p>
            <a:pPr eaLnBrk="1" hangingPunct="1"/>
            <a:endParaRPr lang="en-US" sz="2800" b="1" dirty="0"/>
          </a:p>
        </p:txBody>
      </p:sp>
      <p:sp>
        <p:nvSpPr>
          <p:cNvPr id="3" name="TextBox 2"/>
          <p:cNvSpPr txBox="1">
            <a:spLocks noChangeArrowheads="1"/>
          </p:cNvSpPr>
          <p:nvPr/>
        </p:nvSpPr>
        <p:spPr bwMode="auto">
          <a:xfrm>
            <a:off x="228601" y="1314450"/>
            <a:ext cx="8918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2800" b="1" dirty="0" smtClean="0">
                <a:solidFill>
                  <a:schemeClr val="bg1"/>
                </a:solidFill>
              </a:rPr>
              <a:t>Hirsch</a:t>
            </a:r>
            <a:r>
              <a:rPr lang="en-US" sz="2800" b="1" dirty="0">
                <a:solidFill>
                  <a:schemeClr val="bg1"/>
                </a:solidFill>
              </a:rPr>
              <a:t>, R.M., 2014, Large biases in regression-based constituent flux estimates: causes and diagnostics. Journal of the American Water Resources Association. </a:t>
            </a:r>
          </a:p>
          <a:p>
            <a:pPr eaLnBrk="1" hangingPunct="1"/>
            <a:endParaRPr lang="en-US" sz="3200" b="1" dirty="0">
              <a:solidFill>
                <a:schemeClr val="bg1"/>
              </a:solidFill>
            </a:endParaRPr>
          </a:p>
          <a:p>
            <a:pPr eaLnBrk="1" hangingPunct="1"/>
            <a:r>
              <a:rPr lang="en-US" sz="3200" b="1" dirty="0">
                <a:solidFill>
                  <a:srgbClr val="FFFF00"/>
                </a:solidFill>
              </a:rPr>
              <a:t>Bottom line, look at the fit before you use a statistical model!!! </a:t>
            </a:r>
          </a:p>
        </p:txBody>
      </p:sp>
    </p:spTree>
    <p:extLst>
      <p:ext uri="{BB962C8B-B14F-4D97-AF65-F5344CB8AC3E}">
        <p14:creationId xmlns:p14="http://schemas.microsoft.com/office/powerpoint/2010/main" val="595600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Box 1"/>
          <p:cNvSpPr txBox="1">
            <a:spLocks noChangeArrowheads="1"/>
          </p:cNvSpPr>
          <p:nvPr/>
        </p:nvSpPr>
        <p:spPr bwMode="auto">
          <a:xfrm>
            <a:off x="-34925" y="114300"/>
            <a:ext cx="932699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ＭＳ Ｐゴシック" charset="0"/>
              </a:defRPr>
            </a:lvl1pPr>
            <a:lvl2pPr marL="742950" indent="-285750" eaLnBrk="0" hangingPunct="0">
              <a:defRPr sz="4400">
                <a:solidFill>
                  <a:schemeClr val="tx1"/>
                </a:solidFill>
                <a:latin typeface="Arial" charset="0"/>
                <a:ea typeface="ＭＳ Ｐゴシック" charset="0"/>
              </a:defRPr>
            </a:lvl2pPr>
            <a:lvl3pPr marL="1143000" indent="-228600" eaLnBrk="0" hangingPunct="0">
              <a:defRPr sz="4400">
                <a:solidFill>
                  <a:schemeClr val="tx1"/>
                </a:solidFill>
                <a:latin typeface="Arial" charset="0"/>
                <a:ea typeface="ＭＳ Ｐゴシック" charset="0"/>
              </a:defRPr>
            </a:lvl3pPr>
            <a:lvl4pPr marL="1600200" indent="-228600" eaLnBrk="0" hangingPunct="0">
              <a:defRPr sz="4400">
                <a:solidFill>
                  <a:schemeClr val="tx1"/>
                </a:solidFill>
                <a:latin typeface="Arial" charset="0"/>
                <a:ea typeface="ＭＳ Ｐゴシック" charset="0"/>
              </a:defRPr>
            </a:lvl4pPr>
            <a:lvl5pPr marL="2057400" indent="-228600" eaLnBrk="0" hangingPunct="0">
              <a:defRPr sz="4400">
                <a:solidFill>
                  <a:schemeClr val="tx1"/>
                </a:solidFill>
                <a:latin typeface="Arial" charset="0"/>
                <a:ea typeface="ＭＳ Ｐゴシック" charset="0"/>
              </a:defRPr>
            </a:lvl5pPr>
            <a:lvl6pPr marL="2514600" indent="-228600" eaLnBrk="0" fontAlgn="base" hangingPunct="0">
              <a:spcBef>
                <a:spcPct val="0"/>
              </a:spcBef>
              <a:spcAft>
                <a:spcPct val="0"/>
              </a:spcAft>
              <a:defRPr sz="4400">
                <a:solidFill>
                  <a:schemeClr val="tx1"/>
                </a:solidFill>
                <a:latin typeface="Arial" charset="0"/>
                <a:ea typeface="ＭＳ Ｐゴシック" charset="0"/>
              </a:defRPr>
            </a:lvl6pPr>
            <a:lvl7pPr marL="2971800" indent="-228600" eaLnBrk="0" fontAlgn="base" hangingPunct="0">
              <a:spcBef>
                <a:spcPct val="0"/>
              </a:spcBef>
              <a:spcAft>
                <a:spcPct val="0"/>
              </a:spcAft>
              <a:defRPr sz="4400">
                <a:solidFill>
                  <a:schemeClr val="tx1"/>
                </a:solidFill>
                <a:latin typeface="Arial" charset="0"/>
                <a:ea typeface="ＭＳ Ｐゴシック" charset="0"/>
              </a:defRPr>
            </a:lvl7pPr>
            <a:lvl8pPr marL="3429000" indent="-228600" eaLnBrk="0" fontAlgn="base" hangingPunct="0">
              <a:spcBef>
                <a:spcPct val="0"/>
              </a:spcBef>
              <a:spcAft>
                <a:spcPct val="0"/>
              </a:spcAft>
              <a:defRPr sz="4400">
                <a:solidFill>
                  <a:schemeClr val="tx1"/>
                </a:solidFill>
                <a:latin typeface="Arial" charset="0"/>
                <a:ea typeface="ＭＳ Ｐゴシック" charset="0"/>
              </a:defRPr>
            </a:lvl8pPr>
            <a:lvl9pPr marL="3886200" indent="-228600" eaLnBrk="0" fontAlgn="base" hangingPunct="0">
              <a:spcBef>
                <a:spcPct val="0"/>
              </a:spcBef>
              <a:spcAft>
                <a:spcPct val="0"/>
              </a:spcAft>
              <a:defRPr sz="4400">
                <a:solidFill>
                  <a:schemeClr val="tx1"/>
                </a:solidFill>
                <a:latin typeface="Arial" charset="0"/>
                <a:ea typeface="ＭＳ Ｐゴシック" charset="0"/>
              </a:defRPr>
            </a:lvl9pPr>
          </a:lstStyle>
          <a:p>
            <a:pPr eaLnBrk="1" hangingPunct="1"/>
            <a:r>
              <a:rPr lang="en-US" sz="3200" b="1">
                <a:solidFill>
                  <a:srgbClr val="FFFF00"/>
                </a:solidFill>
              </a:rPr>
              <a:t>How difficult is it to make those contour plots?</a:t>
            </a:r>
          </a:p>
        </p:txBody>
      </p:sp>
      <p:sp>
        <p:nvSpPr>
          <p:cNvPr id="4" name="Rectangle 3"/>
          <p:cNvSpPr>
            <a:spLocks noChangeArrowheads="1"/>
          </p:cNvSpPr>
          <p:nvPr/>
        </p:nvSpPr>
        <p:spPr bwMode="auto">
          <a:xfrm>
            <a:off x="304800" y="914400"/>
            <a:ext cx="853440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solidFill>
                  <a:srgbClr val="FFFF00"/>
                </a:solidFill>
              </a:rPr>
              <a:t>&gt;plotContours(eList,yearStart=1970, yearEnd=2005, qBottom=2, qTop=200, qUnit=2, contourLevels=seq(0,300,50))</a:t>
            </a:r>
          </a:p>
        </p:txBody>
      </p:sp>
      <p:sp>
        <p:nvSpPr>
          <p:cNvPr id="88067" name="Rectangle 1"/>
          <p:cNvSpPr>
            <a:spLocks noChangeArrowheads="1"/>
          </p:cNvSpPr>
          <p:nvPr/>
        </p:nvSpPr>
        <p:spPr bwMode="auto">
          <a:xfrm>
            <a:off x="-19050" y="2334816"/>
            <a:ext cx="9144000" cy="2800350"/>
          </a:xfrm>
          <a:prstGeom prst="rect">
            <a:avLst/>
          </a:prstGeom>
          <a:solidFill>
            <a:schemeClr val="bg1"/>
          </a:solidFill>
          <a:ln w="12700">
            <a:solidFill>
              <a:schemeClr val="bg1"/>
            </a:solidFill>
            <a:round/>
            <a:headEnd/>
            <a:tailEnd/>
          </a:ln>
        </p:spPr>
        <p:txBody>
          <a:bodyPr/>
          <a:lstStyle/>
          <a:p>
            <a:pPr eaLnBrk="0" hangingPunct="0"/>
            <a:endParaRPr lang="en-US"/>
          </a:p>
        </p:txBody>
      </p:sp>
      <p:pic>
        <p:nvPicPr>
          <p:cNvPr id="88068" name="Picture 6"/>
          <p:cNvPicPr>
            <a:picLocks noChangeAspect="1" noChangeArrowheads="1"/>
          </p:cNvPicPr>
          <p:nvPr/>
        </p:nvPicPr>
        <p:blipFill>
          <a:blip r:embed="rId2">
            <a:extLst>
              <a:ext uri="{28A0092B-C50C-407E-A947-70E740481C1C}">
                <a14:useLocalDpi xmlns:a14="http://schemas.microsoft.com/office/drawing/2010/main" val="0"/>
              </a:ext>
            </a:extLst>
          </a:blip>
          <a:srcRect t="19987" b="27831"/>
          <a:stretch>
            <a:fillRect/>
          </a:stretch>
        </p:blipFill>
        <p:spPr bwMode="auto">
          <a:xfrm>
            <a:off x="457201" y="2343151"/>
            <a:ext cx="8893175" cy="272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511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1" y="-55568"/>
            <a:ext cx="9144000" cy="1146981"/>
          </a:xfrm>
        </p:spPr>
        <p:txBody>
          <a:bodyPr/>
          <a:lstStyle/>
          <a:p>
            <a:pPr algn="ctr"/>
            <a:r>
              <a:rPr lang="en-US" sz="3600" dirty="0">
                <a:latin typeface="Arial" charset="0"/>
                <a:ea typeface="ＭＳ Ｐゴシック" charset="0"/>
                <a:cs typeface="ＭＳ Ｐゴシック" charset="0"/>
              </a:rPr>
              <a:t>There are many more graphics</a:t>
            </a:r>
            <a:r>
              <a:rPr lang="en-US" sz="3600" dirty="0" smtClean="0">
                <a:latin typeface="Arial" charset="0"/>
                <a:ea typeface="ＭＳ Ｐゴシック" charset="0"/>
                <a:cs typeface="ＭＳ Ｐゴシック" charset="0"/>
              </a:rPr>
              <a:t>,</a:t>
            </a:r>
            <a:br>
              <a:rPr lang="en-US" sz="3600" dirty="0" smtClean="0">
                <a:latin typeface="Arial" charset="0"/>
                <a:ea typeface="ＭＳ Ｐゴシック" charset="0"/>
                <a:cs typeface="ＭＳ Ｐゴシック" charset="0"/>
              </a:rPr>
            </a:br>
            <a:r>
              <a:rPr lang="en-US" sz="3600" dirty="0" smtClean="0">
                <a:latin typeface="Arial" charset="0"/>
                <a:ea typeface="ＭＳ Ｐゴシック" charset="0"/>
                <a:cs typeface="ＭＳ Ｐゴシック" charset="0"/>
              </a:rPr>
              <a:t> </a:t>
            </a:r>
            <a:r>
              <a:rPr lang="en-US" sz="3600" dirty="0">
                <a:latin typeface="Arial" charset="0"/>
                <a:ea typeface="ＭＳ Ｐゴシック" charset="0"/>
                <a:cs typeface="ＭＳ Ｐゴシック" charset="0"/>
              </a:rPr>
              <a:t>for example</a:t>
            </a:r>
          </a:p>
        </p:txBody>
      </p:sp>
      <p:sp>
        <p:nvSpPr>
          <p:cNvPr id="6" name="Rectangle 5"/>
          <p:cNvSpPr>
            <a:spLocks noChangeArrowheads="1"/>
          </p:cNvSpPr>
          <p:nvPr/>
        </p:nvSpPr>
        <p:spPr bwMode="auto">
          <a:xfrm>
            <a:off x="0" y="1028700"/>
            <a:ext cx="9144000" cy="4114800"/>
          </a:xfrm>
          <a:prstGeom prst="rect">
            <a:avLst/>
          </a:prstGeom>
          <a:solidFill>
            <a:schemeClr val="bg1"/>
          </a:solidFill>
          <a:ln w="12700">
            <a:solidFill>
              <a:schemeClr val="tx1"/>
            </a:solidFill>
            <a:round/>
            <a:headEnd/>
            <a:tailEnd/>
          </a:ln>
        </p:spPr>
        <p:txBody>
          <a:bodyPr/>
          <a:lstStyle/>
          <a:p>
            <a:pPr eaLnBrk="0" hangingPunct="0"/>
            <a:r>
              <a:rPr lang="en-US" sz="2000" b="1"/>
              <a:t>&gt; plotConcQSmooth(eList,"1975-08-01”, "1988-08-01", "2010-08-01", qLow=10, qHigh=300, qUnit=2, logScale=TRUE, legendLeft=100, legendTop=0.05)</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7620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370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457201" y="-68698"/>
            <a:ext cx="8226425" cy="738664"/>
          </a:xfrm>
        </p:spPr>
        <p:txBody>
          <a:bodyPr/>
          <a:lstStyle/>
          <a:p>
            <a:r>
              <a:rPr lang="en-US" dirty="0" smtClean="0">
                <a:latin typeface="Arial" charset="0"/>
                <a:ea typeface="ＭＳ Ｐゴシック" charset="0"/>
                <a:cs typeface="ＭＳ Ｐゴシック" charset="0"/>
              </a:rPr>
              <a:t>Preview of second part</a:t>
            </a:r>
            <a:endParaRPr lang="en-US" dirty="0">
              <a:latin typeface="Arial" charset="0"/>
              <a:ea typeface="ＭＳ Ｐゴシック" charset="0"/>
              <a:cs typeface="ＭＳ Ｐゴシック" charset="0"/>
            </a:endParaRPr>
          </a:p>
        </p:txBody>
      </p:sp>
      <p:sp>
        <p:nvSpPr>
          <p:cNvPr id="91138" name="Content Placeholder 2"/>
          <p:cNvSpPr>
            <a:spLocks noGrp="1"/>
          </p:cNvSpPr>
          <p:nvPr>
            <p:ph idx="1"/>
          </p:nvPr>
        </p:nvSpPr>
        <p:spPr>
          <a:xfrm>
            <a:off x="457200" y="895350"/>
            <a:ext cx="8229600" cy="3081356"/>
          </a:xfrm>
        </p:spPr>
        <p:txBody>
          <a:bodyPr/>
          <a:lstStyle/>
          <a:p>
            <a:r>
              <a:rPr lang="en-US" dirty="0">
                <a:solidFill>
                  <a:srgbClr val="FFFFFF"/>
                </a:solidFill>
                <a:latin typeface="Arial" charset="0"/>
                <a:ea typeface="ＭＳ Ｐゴシック" charset="0"/>
                <a:cs typeface="ＭＳ Ｐゴシック" charset="0"/>
              </a:rPr>
              <a:t>Significance levels and confidence intervals for trends </a:t>
            </a:r>
            <a:endParaRPr lang="en-US" dirty="0" smtClean="0">
              <a:solidFill>
                <a:srgbClr val="FFFFFF"/>
              </a:solidFill>
              <a:latin typeface="Arial" charset="0"/>
              <a:ea typeface="ＭＳ Ｐゴシック" charset="0"/>
              <a:cs typeface="ＭＳ Ｐゴシック" charset="0"/>
            </a:endParaRPr>
          </a:p>
          <a:p>
            <a:r>
              <a:rPr lang="en-US" dirty="0" smtClean="0">
                <a:latin typeface="Arial" charset="0"/>
                <a:ea typeface="ＭＳ Ｐゴシック" charset="0"/>
                <a:cs typeface="ＭＳ Ｐゴシック" charset="0"/>
              </a:rPr>
              <a:t>Dealing </a:t>
            </a:r>
            <a:r>
              <a:rPr lang="en-US" dirty="0">
                <a:latin typeface="Arial" charset="0"/>
                <a:ea typeface="ＭＳ Ｐゴシック" charset="0"/>
                <a:cs typeface="ＭＳ Ｐゴシック" charset="0"/>
              </a:rPr>
              <a:t>with </a:t>
            </a:r>
            <a:r>
              <a:rPr lang="en-US" dirty="0" err="1">
                <a:latin typeface="Arial" charset="0"/>
                <a:ea typeface="ＭＳ Ｐゴシック" charset="0"/>
                <a:cs typeface="ＭＳ Ｐゴシック" charset="0"/>
              </a:rPr>
              <a:t>nonstationarity</a:t>
            </a:r>
            <a:r>
              <a:rPr lang="en-US" dirty="0">
                <a:latin typeface="Arial" charset="0"/>
                <a:ea typeface="ＭＳ Ｐゴシック" charset="0"/>
                <a:cs typeface="ＭＳ Ｐゴシック" charset="0"/>
              </a:rPr>
              <a:t> in Q</a:t>
            </a:r>
          </a:p>
          <a:p>
            <a:r>
              <a:rPr lang="en-US" dirty="0" smtClean="0">
                <a:latin typeface="Arial" charset="0"/>
                <a:ea typeface="ＭＳ Ｐゴシック" charset="0"/>
                <a:cs typeface="ＭＳ Ｐゴシック" charset="0"/>
              </a:rPr>
              <a:t>Dealing with abrupt changes (e.g. wastewater treatment upgrades)</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704298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457201" y="-68698"/>
            <a:ext cx="8226425" cy="738664"/>
          </a:xfrm>
        </p:spPr>
        <p:txBody>
          <a:bodyPr/>
          <a:lstStyle/>
          <a:p>
            <a:r>
              <a:rPr lang="en-US" dirty="0" smtClean="0">
                <a:latin typeface="Arial" charset="0"/>
                <a:ea typeface="ＭＳ Ｐゴシック" charset="0"/>
                <a:cs typeface="ＭＳ Ｐゴシック" charset="0"/>
              </a:rPr>
              <a:t>New and developing topics</a:t>
            </a:r>
            <a:endParaRPr lang="en-US" dirty="0">
              <a:latin typeface="Arial" charset="0"/>
              <a:ea typeface="ＭＳ Ｐゴシック" charset="0"/>
              <a:cs typeface="ＭＳ Ｐゴシック" charset="0"/>
            </a:endParaRPr>
          </a:p>
        </p:txBody>
      </p:sp>
      <p:sp>
        <p:nvSpPr>
          <p:cNvPr id="91138" name="Content Placeholder 2"/>
          <p:cNvSpPr>
            <a:spLocks noGrp="1"/>
          </p:cNvSpPr>
          <p:nvPr>
            <p:ph idx="1"/>
          </p:nvPr>
        </p:nvSpPr>
        <p:spPr>
          <a:xfrm>
            <a:off x="457200" y="742950"/>
            <a:ext cx="8229600" cy="3438377"/>
          </a:xfrm>
        </p:spPr>
        <p:txBody>
          <a:bodyPr/>
          <a:lstStyle/>
          <a:p>
            <a:r>
              <a:rPr lang="en-US" sz="3200" dirty="0" smtClean="0">
                <a:solidFill>
                  <a:srgbClr val="FFFFFF"/>
                </a:solidFill>
                <a:latin typeface="Arial" charset="0"/>
                <a:ea typeface="ＭＳ Ｐゴシック" charset="0"/>
              </a:rPr>
              <a:t>Confidence intervals </a:t>
            </a:r>
            <a:r>
              <a:rPr lang="en-US" sz="3200" dirty="0">
                <a:solidFill>
                  <a:srgbClr val="FFFFFF"/>
                </a:solidFill>
                <a:latin typeface="Arial" charset="0"/>
                <a:ea typeface="ＭＳ Ｐゴシック" charset="0"/>
              </a:rPr>
              <a:t>for </a:t>
            </a:r>
            <a:r>
              <a:rPr lang="en-US" sz="3200" dirty="0" smtClean="0">
                <a:solidFill>
                  <a:srgbClr val="FFFFFF"/>
                </a:solidFill>
                <a:latin typeface="Arial" charset="0"/>
                <a:ea typeface="ＭＳ Ｐゴシック" charset="0"/>
              </a:rPr>
              <a:t>annual flux </a:t>
            </a:r>
          </a:p>
          <a:p>
            <a:r>
              <a:rPr lang="en-US" sz="3200" dirty="0" smtClean="0">
                <a:latin typeface="Arial" charset="0"/>
                <a:ea typeface="ＭＳ Ｐゴシック" charset="0"/>
              </a:rPr>
              <a:t>Improved estimates of actual concentrations and fluxes (WRTDS-K)</a:t>
            </a:r>
            <a:endParaRPr lang="en-US" sz="3200" dirty="0">
              <a:latin typeface="Arial" charset="0"/>
              <a:ea typeface="ＭＳ Ｐゴシック" charset="0"/>
            </a:endParaRPr>
          </a:p>
          <a:p>
            <a:r>
              <a:rPr lang="en-US" sz="3200" dirty="0" smtClean="0">
                <a:latin typeface="Arial" charset="0"/>
                <a:ea typeface="ＭＳ Ｐゴシック" charset="0"/>
              </a:rPr>
              <a:t>Trends in frequency of </a:t>
            </a:r>
            <a:r>
              <a:rPr lang="en-US" sz="3200" dirty="0" err="1" smtClean="0">
                <a:latin typeface="Arial" charset="0"/>
                <a:ea typeface="ＭＳ Ｐゴシック" charset="0"/>
              </a:rPr>
              <a:t>exceedance</a:t>
            </a:r>
            <a:endParaRPr lang="en-US" sz="3200" dirty="0" smtClean="0">
              <a:latin typeface="Arial" charset="0"/>
              <a:ea typeface="ＭＳ Ｐゴシック" charset="0"/>
            </a:endParaRPr>
          </a:p>
          <a:p>
            <a:r>
              <a:rPr lang="en-US" sz="3200" dirty="0">
                <a:latin typeface="Arial" charset="0"/>
                <a:ea typeface="ＭＳ Ｐゴシック" charset="0"/>
              </a:rPr>
              <a:t>E</a:t>
            </a:r>
            <a:r>
              <a:rPr lang="en-US" sz="3200" dirty="0" smtClean="0">
                <a:latin typeface="Arial" charset="0"/>
                <a:ea typeface="ＭＳ Ｐゴシック" charset="0"/>
              </a:rPr>
              <a:t>phemeral streams</a:t>
            </a:r>
          </a:p>
          <a:p>
            <a:r>
              <a:rPr lang="en-US" sz="3200" dirty="0" smtClean="0">
                <a:latin typeface="Arial" charset="0"/>
                <a:ea typeface="ＭＳ Ｐゴシック" charset="0"/>
              </a:rPr>
              <a:t>Uncertainty in reservoir mass balance</a:t>
            </a:r>
            <a:endParaRPr lang="en-US" sz="3200" dirty="0">
              <a:latin typeface="Arial" charset="0"/>
              <a:ea typeface="ＭＳ Ｐゴシック" charset="0"/>
            </a:endParaRPr>
          </a:p>
        </p:txBody>
      </p:sp>
    </p:spTree>
    <p:extLst>
      <p:ext uri="{BB962C8B-B14F-4D97-AF65-F5344CB8AC3E}">
        <p14:creationId xmlns:p14="http://schemas.microsoft.com/office/powerpoint/2010/main" val="2039539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525065"/>
          </a:xfrm>
        </p:spPr>
        <p:txBody>
          <a:bodyPr>
            <a:normAutofit fontScale="90000"/>
          </a:bodyPr>
          <a:lstStyle/>
          <a:p>
            <a:pPr>
              <a:defRPr/>
            </a:pPr>
            <a:r>
              <a:rPr lang="en-US" dirty="0"/>
              <a:t>Period of analysis set up</a:t>
            </a:r>
          </a:p>
        </p:txBody>
      </p:sp>
      <p:sp>
        <p:nvSpPr>
          <p:cNvPr id="75778" name="Rectangle 4"/>
          <p:cNvSpPr>
            <a:spLocks noChangeArrowheads="1"/>
          </p:cNvSpPr>
          <p:nvPr/>
        </p:nvSpPr>
        <p:spPr bwMode="auto">
          <a:xfrm>
            <a:off x="-7767" y="666750"/>
            <a:ext cx="8991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2400"/>
              </a:spcAft>
            </a:pPr>
            <a:r>
              <a:rPr lang="en-US" sz="3200" b="1" dirty="0">
                <a:solidFill>
                  <a:schemeClr val="bg1"/>
                </a:solidFill>
              </a:rPr>
              <a:t>Say we want calendar year</a:t>
            </a:r>
          </a:p>
          <a:p>
            <a:pPr>
              <a:spcAft>
                <a:spcPts val="2400"/>
              </a:spcAft>
            </a:pPr>
            <a:r>
              <a:rPr lang="en-US" sz="3200" b="1" dirty="0" err="1">
                <a:solidFill>
                  <a:schemeClr val="bg1"/>
                </a:solidFill>
              </a:rPr>
              <a:t>eList</a:t>
            </a:r>
            <a:r>
              <a:rPr lang="en-US" sz="3200" b="1" dirty="0">
                <a:solidFill>
                  <a:schemeClr val="bg1"/>
                </a:solidFill>
              </a:rPr>
              <a:t> &lt;- </a:t>
            </a:r>
            <a:r>
              <a:rPr lang="en-US" sz="3200" b="1" dirty="0" err="1">
                <a:solidFill>
                  <a:schemeClr val="bg1"/>
                </a:solidFill>
              </a:rPr>
              <a:t>setPA</a:t>
            </a:r>
            <a:r>
              <a:rPr lang="en-US" sz="3200" b="1" dirty="0">
                <a:solidFill>
                  <a:schemeClr val="bg1"/>
                </a:solidFill>
              </a:rPr>
              <a:t>(</a:t>
            </a:r>
            <a:r>
              <a:rPr lang="en-US" sz="3200" b="1" dirty="0" err="1">
                <a:solidFill>
                  <a:schemeClr val="bg1"/>
                </a:solidFill>
              </a:rPr>
              <a:t>eList</a:t>
            </a:r>
            <a:r>
              <a:rPr lang="en-US" sz="3200" b="1" dirty="0">
                <a:solidFill>
                  <a:schemeClr val="bg1"/>
                </a:solidFill>
              </a:rPr>
              <a:t>, </a:t>
            </a:r>
            <a:r>
              <a:rPr lang="en-US" sz="3200" b="1" dirty="0" err="1">
                <a:solidFill>
                  <a:schemeClr val="bg1"/>
                </a:solidFill>
              </a:rPr>
              <a:t>paStart</a:t>
            </a:r>
            <a:r>
              <a:rPr lang="en-US" sz="3200" b="1" dirty="0">
                <a:solidFill>
                  <a:schemeClr val="bg1"/>
                </a:solidFill>
              </a:rPr>
              <a:t> = 1, </a:t>
            </a:r>
            <a:r>
              <a:rPr lang="en-US" sz="3200" b="1" dirty="0" err="1">
                <a:solidFill>
                  <a:schemeClr val="bg1"/>
                </a:solidFill>
              </a:rPr>
              <a:t>paLong</a:t>
            </a:r>
            <a:r>
              <a:rPr lang="en-US" sz="3200" b="1" dirty="0">
                <a:solidFill>
                  <a:schemeClr val="bg1"/>
                </a:solidFill>
              </a:rPr>
              <a:t>=12)</a:t>
            </a:r>
          </a:p>
          <a:p>
            <a:pPr>
              <a:spcAft>
                <a:spcPts val="2400"/>
              </a:spcAft>
            </a:pPr>
            <a:r>
              <a:rPr lang="en-US" sz="3200" b="1" dirty="0">
                <a:solidFill>
                  <a:schemeClr val="bg1"/>
                </a:solidFill>
              </a:rPr>
              <a:t>Say we want April, May, June</a:t>
            </a:r>
          </a:p>
          <a:p>
            <a:pPr>
              <a:spcAft>
                <a:spcPts val="2400"/>
              </a:spcAft>
            </a:pPr>
            <a:r>
              <a:rPr lang="en-US" sz="3200" b="1" dirty="0" err="1">
                <a:solidFill>
                  <a:schemeClr val="bg1"/>
                </a:solidFill>
              </a:rPr>
              <a:t>eList</a:t>
            </a:r>
            <a:r>
              <a:rPr lang="en-US" sz="3200" b="1" dirty="0">
                <a:solidFill>
                  <a:schemeClr val="bg1"/>
                </a:solidFill>
              </a:rPr>
              <a:t> &lt;- </a:t>
            </a:r>
            <a:r>
              <a:rPr lang="en-US" sz="3200" b="1" dirty="0" err="1">
                <a:solidFill>
                  <a:schemeClr val="bg1"/>
                </a:solidFill>
              </a:rPr>
              <a:t>setPA</a:t>
            </a:r>
            <a:r>
              <a:rPr lang="en-US" sz="3200" b="1" dirty="0">
                <a:solidFill>
                  <a:schemeClr val="bg1"/>
                </a:solidFill>
              </a:rPr>
              <a:t>(</a:t>
            </a:r>
            <a:r>
              <a:rPr lang="en-US" sz="3200" b="1" dirty="0" err="1">
                <a:solidFill>
                  <a:schemeClr val="bg1"/>
                </a:solidFill>
              </a:rPr>
              <a:t>eList</a:t>
            </a:r>
            <a:r>
              <a:rPr lang="en-US" sz="3200" b="1" dirty="0">
                <a:solidFill>
                  <a:schemeClr val="bg1"/>
                </a:solidFill>
              </a:rPr>
              <a:t>, </a:t>
            </a:r>
            <a:r>
              <a:rPr lang="en-US" sz="3200" b="1" dirty="0" err="1">
                <a:solidFill>
                  <a:schemeClr val="bg1"/>
                </a:solidFill>
              </a:rPr>
              <a:t>paStart</a:t>
            </a:r>
            <a:r>
              <a:rPr lang="en-US" sz="3200" b="1" dirty="0">
                <a:solidFill>
                  <a:schemeClr val="bg1"/>
                </a:solidFill>
              </a:rPr>
              <a:t> = 4,  </a:t>
            </a:r>
            <a:r>
              <a:rPr lang="en-US" sz="3200" b="1" dirty="0" err="1">
                <a:solidFill>
                  <a:schemeClr val="bg1"/>
                </a:solidFill>
              </a:rPr>
              <a:t>paLong</a:t>
            </a:r>
            <a:r>
              <a:rPr lang="en-US" sz="3200" b="1" dirty="0">
                <a:solidFill>
                  <a:schemeClr val="bg1"/>
                </a:solidFill>
              </a:rPr>
              <a:t> = 3)</a:t>
            </a:r>
          </a:p>
          <a:p>
            <a:pPr>
              <a:spcAft>
                <a:spcPts val="2400"/>
              </a:spcAft>
            </a:pPr>
            <a:r>
              <a:rPr lang="en-US" sz="3200" b="1" dirty="0">
                <a:solidFill>
                  <a:schemeClr val="bg1"/>
                </a:solidFill>
              </a:rPr>
              <a:t>Default is water year</a:t>
            </a:r>
          </a:p>
        </p:txBody>
      </p:sp>
    </p:spTree>
    <p:extLst>
      <p:ext uri="{BB962C8B-B14F-4D97-AF65-F5344CB8AC3E}">
        <p14:creationId xmlns:p14="http://schemas.microsoft.com/office/powerpoint/2010/main" val="18561656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5750"/>
            <a:ext cx="8229600" cy="525065"/>
          </a:xfrm>
        </p:spPr>
        <p:txBody>
          <a:bodyPr>
            <a:normAutofit fontScale="90000"/>
          </a:bodyPr>
          <a:lstStyle/>
          <a:p>
            <a:pPr>
              <a:defRPr/>
            </a:pPr>
            <a:r>
              <a:rPr lang="en-US" dirty="0"/>
              <a:t>What if I have no data for certain parts of the year?</a:t>
            </a:r>
          </a:p>
        </p:txBody>
      </p:sp>
      <p:sp>
        <p:nvSpPr>
          <p:cNvPr id="75778" name="Rectangle 4"/>
          <p:cNvSpPr>
            <a:spLocks noChangeArrowheads="1"/>
          </p:cNvSpPr>
          <p:nvPr/>
        </p:nvSpPr>
        <p:spPr bwMode="auto">
          <a:xfrm>
            <a:off x="304800" y="1352550"/>
            <a:ext cx="8991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2400"/>
              </a:spcAft>
            </a:pPr>
            <a:r>
              <a:rPr lang="en-US" sz="2800" b="1" dirty="0">
                <a:solidFill>
                  <a:schemeClr val="bg1"/>
                </a:solidFill>
              </a:rPr>
              <a:t>Estimate the WRTDS model as if you did have good coverage, but recognize that the estimate during the parts of the year with no data are meaningless.</a:t>
            </a:r>
          </a:p>
          <a:p>
            <a:pPr>
              <a:spcAft>
                <a:spcPts val="2400"/>
              </a:spcAft>
            </a:pPr>
            <a:r>
              <a:rPr lang="en-US" sz="2800" b="1" dirty="0">
                <a:solidFill>
                  <a:schemeClr val="bg1"/>
                </a:solidFill>
              </a:rPr>
              <a:t>Then for summaries use </a:t>
            </a:r>
            <a:r>
              <a:rPr lang="en-US" sz="2800" b="1" dirty="0" err="1">
                <a:solidFill>
                  <a:schemeClr val="bg1"/>
                </a:solidFill>
              </a:rPr>
              <a:t>setPA</a:t>
            </a:r>
            <a:r>
              <a:rPr lang="en-US" sz="2800" b="1" dirty="0">
                <a:solidFill>
                  <a:schemeClr val="bg1"/>
                </a:solidFill>
              </a:rPr>
              <a:t> so that it only provides results for the valid parts of the year.  </a:t>
            </a:r>
          </a:p>
        </p:txBody>
      </p:sp>
    </p:spTree>
    <p:extLst>
      <p:ext uri="{BB962C8B-B14F-4D97-AF65-F5344CB8AC3E}">
        <p14:creationId xmlns:p14="http://schemas.microsoft.com/office/powerpoint/2010/main" val="1087523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1204"/>
            <a:ext cx="8229600" cy="525065"/>
          </a:xfrm>
        </p:spPr>
        <p:txBody>
          <a:bodyPr>
            <a:normAutofit fontScale="90000"/>
          </a:bodyPr>
          <a:lstStyle/>
          <a:p>
            <a:pPr>
              <a:defRPr/>
            </a:pPr>
            <a:r>
              <a:rPr lang="en-US" dirty="0"/>
              <a:t>Units in EGRET</a:t>
            </a:r>
          </a:p>
        </p:txBody>
      </p:sp>
      <p:sp>
        <p:nvSpPr>
          <p:cNvPr id="76802" name="Rectangle 4"/>
          <p:cNvSpPr>
            <a:spLocks noChangeArrowheads="1"/>
          </p:cNvSpPr>
          <p:nvPr/>
        </p:nvSpPr>
        <p:spPr bwMode="auto">
          <a:xfrm>
            <a:off x="457200" y="876300"/>
            <a:ext cx="85344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2400"/>
              </a:spcAft>
            </a:pPr>
            <a:r>
              <a:rPr lang="en-US" sz="3600" b="1">
                <a:solidFill>
                  <a:schemeClr val="bg1"/>
                </a:solidFill>
              </a:rPr>
              <a:t>Everything stored as:</a:t>
            </a:r>
          </a:p>
          <a:p>
            <a:pPr>
              <a:spcAft>
                <a:spcPts val="2400"/>
              </a:spcAft>
            </a:pPr>
            <a:r>
              <a:rPr lang="en-US" sz="3600" b="1">
                <a:solidFill>
                  <a:schemeClr val="bg1"/>
                </a:solidFill>
              </a:rPr>
              <a:t>m</a:t>
            </a:r>
            <a:r>
              <a:rPr lang="en-US" sz="3600" b="1" baseline="30000">
                <a:solidFill>
                  <a:schemeClr val="bg1"/>
                </a:solidFill>
              </a:rPr>
              <a:t>3</a:t>
            </a:r>
            <a:r>
              <a:rPr lang="en-US" sz="3600" b="1">
                <a:solidFill>
                  <a:schemeClr val="bg1"/>
                </a:solidFill>
              </a:rPr>
              <a:t>/s, kg/day, or mg/L</a:t>
            </a:r>
          </a:p>
          <a:p>
            <a:pPr>
              <a:spcAft>
                <a:spcPts val="2400"/>
              </a:spcAft>
            </a:pPr>
            <a:r>
              <a:rPr lang="en-US" sz="3600" b="1">
                <a:solidFill>
                  <a:schemeClr val="bg1"/>
                </a:solidFill>
              </a:rPr>
              <a:t>But each graphic or table has a wide choice of units (English and SI) that the user can select</a:t>
            </a:r>
          </a:p>
        </p:txBody>
      </p:sp>
    </p:spTree>
    <p:extLst>
      <p:ext uri="{BB962C8B-B14F-4D97-AF65-F5344CB8AC3E}">
        <p14:creationId xmlns:p14="http://schemas.microsoft.com/office/powerpoint/2010/main" val="9857812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0311808"/>
              </p:ext>
            </p:extLst>
          </p:nvPr>
        </p:nvGraphicFramePr>
        <p:xfrm>
          <a:off x="0" y="57150"/>
          <a:ext cx="9144000" cy="3886200"/>
        </p:xfrm>
        <a:graphic>
          <a:graphicData uri="http://schemas.openxmlformats.org/drawingml/2006/table">
            <a:tbl>
              <a:tblPr firstRow="1" bandRow="1">
                <a:tableStyleId>{5C22544A-7EE6-4342-B048-85BDC9FD1C3A}</a:tableStyleId>
              </a:tblPr>
              <a:tblGrid>
                <a:gridCol w="4572000">
                  <a:extLst>
                    <a:ext uri="{9D8B030D-6E8A-4147-A177-3AD203B41FA5}">
                      <a16:colId xmlns="" xmlns:a16="http://schemas.microsoft.com/office/drawing/2014/main" val="20000"/>
                    </a:ext>
                  </a:extLst>
                </a:gridCol>
                <a:gridCol w="4572000">
                  <a:extLst>
                    <a:ext uri="{9D8B030D-6E8A-4147-A177-3AD203B41FA5}">
                      <a16:colId xmlns="" xmlns:a16="http://schemas.microsoft.com/office/drawing/2014/main" val="20001"/>
                    </a:ext>
                  </a:extLst>
                </a:gridCol>
              </a:tblGrid>
              <a:tr h="377025">
                <a:tc>
                  <a:txBody>
                    <a:bodyPr/>
                    <a:lstStyle/>
                    <a:p>
                      <a:r>
                        <a:rPr lang="en-US" dirty="0" err="1"/>
                        <a:t>printqUnitCheatSheet</a:t>
                      </a:r>
                      <a:r>
                        <a:rPr lang="en-US" dirty="0"/>
                        <a:t>()</a:t>
                      </a:r>
                    </a:p>
                  </a:txBody>
                  <a:tcPr/>
                </a:tc>
                <a:tc>
                  <a:txBody>
                    <a:bodyPr/>
                    <a:lstStyle/>
                    <a:p>
                      <a:r>
                        <a:rPr lang="en-US" dirty="0"/>
                        <a:t>&gt; </a:t>
                      </a:r>
                      <a:r>
                        <a:rPr lang="en-US" dirty="0" err="1"/>
                        <a:t>printFluxUnitCheatSheet</a:t>
                      </a:r>
                      <a:r>
                        <a:rPr lang="en-US" dirty="0"/>
                        <a:t>()</a:t>
                      </a:r>
                    </a:p>
                  </a:txBody>
                  <a:tcPr/>
                </a:tc>
                <a:extLst>
                  <a:ext uri="{0D108BD9-81ED-4DB2-BD59-A6C34878D82A}">
                    <a16:rowId xmlns="" xmlns:a16="http://schemas.microsoft.com/office/drawing/2014/main" val="10000"/>
                  </a:ext>
                </a:extLst>
              </a:tr>
              <a:tr h="3509175">
                <a:tc>
                  <a:txBody>
                    <a:bodyPr/>
                    <a:lstStyle/>
                    <a:p>
                      <a:r>
                        <a:rPr lang="en-US" sz="1200" dirty="0"/>
                        <a:t>The following codes apply to the </a:t>
                      </a:r>
                      <a:r>
                        <a:rPr lang="en-US" sz="1200" dirty="0" err="1"/>
                        <a:t>qUnit</a:t>
                      </a:r>
                      <a:r>
                        <a:rPr lang="en-US" sz="1200" dirty="0"/>
                        <a:t> list:</a:t>
                      </a:r>
                    </a:p>
                    <a:p>
                      <a:r>
                        <a:rPr lang="en-US" sz="1200" dirty="0"/>
                        <a:t>1 =  </a:t>
                      </a:r>
                      <a:r>
                        <a:rPr lang="en-US" sz="1200" dirty="0" err="1"/>
                        <a:t>cfs</a:t>
                      </a:r>
                      <a:r>
                        <a:rPr lang="en-US" sz="1200" dirty="0"/>
                        <a:t>  ( Cubic Feet per Second )</a:t>
                      </a:r>
                    </a:p>
                    <a:p>
                      <a:r>
                        <a:rPr lang="en-US" sz="1200" dirty="0"/>
                        <a:t>2 =  </a:t>
                      </a:r>
                      <a:r>
                        <a:rPr lang="en-US" sz="1200" dirty="0" err="1"/>
                        <a:t>cms</a:t>
                      </a:r>
                      <a:r>
                        <a:rPr lang="en-US" sz="1200" dirty="0"/>
                        <a:t>  ( Cubic Meters per Second )</a:t>
                      </a:r>
                    </a:p>
                    <a:p>
                      <a:r>
                        <a:rPr lang="en-US" sz="1200" dirty="0"/>
                        <a:t>3 =  </a:t>
                      </a:r>
                      <a:r>
                        <a:rPr lang="en-US" sz="1200" dirty="0" err="1"/>
                        <a:t>thousandCfs</a:t>
                      </a:r>
                      <a:r>
                        <a:rPr lang="en-US" sz="1200" dirty="0"/>
                        <a:t>  ( Thousand Cubic Feet per Second )</a:t>
                      </a:r>
                    </a:p>
                    <a:p>
                      <a:r>
                        <a:rPr lang="en-US" sz="1200" dirty="0"/>
                        <a:t>4 =  </a:t>
                      </a:r>
                      <a:r>
                        <a:rPr lang="en-US" sz="1200" dirty="0" err="1"/>
                        <a:t>thousandCms</a:t>
                      </a:r>
                      <a:r>
                        <a:rPr lang="en-US" sz="1200" dirty="0"/>
                        <a:t>  ( Thousand Cubic Meters per Second )</a:t>
                      </a:r>
                    </a:p>
                  </a:txBody>
                  <a:tcPr/>
                </a:tc>
                <a:tc>
                  <a:txBody>
                    <a:bodyPr/>
                    <a:lstStyle/>
                    <a:p>
                      <a:r>
                        <a:rPr lang="en-US" sz="1400" dirty="0"/>
                        <a:t>The following codes apply to the </a:t>
                      </a:r>
                      <a:r>
                        <a:rPr lang="en-US" sz="1400" dirty="0" err="1"/>
                        <a:t>fluxUnit</a:t>
                      </a:r>
                      <a:r>
                        <a:rPr lang="en-US" sz="1400" dirty="0"/>
                        <a:t> list:</a:t>
                      </a:r>
                    </a:p>
                    <a:p>
                      <a:r>
                        <a:rPr lang="en-US" sz="1400" dirty="0"/>
                        <a:t>1 =  </a:t>
                      </a:r>
                      <a:r>
                        <a:rPr lang="en-US" sz="1400" dirty="0" err="1"/>
                        <a:t>poundsDay</a:t>
                      </a:r>
                      <a:r>
                        <a:rPr lang="en-US" sz="1400" dirty="0"/>
                        <a:t>  ( pounds/day )</a:t>
                      </a:r>
                    </a:p>
                    <a:p>
                      <a:r>
                        <a:rPr lang="en-US" sz="1400" dirty="0"/>
                        <a:t>2 =  </a:t>
                      </a:r>
                      <a:r>
                        <a:rPr lang="en-US" sz="1400" dirty="0" err="1"/>
                        <a:t>tonsDay</a:t>
                      </a:r>
                      <a:r>
                        <a:rPr lang="en-US" sz="1400" dirty="0"/>
                        <a:t>  ( tons/day )</a:t>
                      </a:r>
                    </a:p>
                    <a:p>
                      <a:r>
                        <a:rPr lang="en-US" sz="1400" dirty="0"/>
                        <a:t>3 =  </a:t>
                      </a:r>
                      <a:r>
                        <a:rPr lang="en-US" sz="1400" dirty="0" err="1"/>
                        <a:t>kgDay</a:t>
                      </a:r>
                      <a:r>
                        <a:rPr lang="en-US" sz="1400" dirty="0"/>
                        <a:t>  ( kg/day )</a:t>
                      </a:r>
                    </a:p>
                    <a:p>
                      <a:r>
                        <a:rPr lang="en-US" sz="1400" dirty="0"/>
                        <a:t>4 =  </a:t>
                      </a:r>
                      <a:r>
                        <a:rPr lang="en-US" sz="1400" dirty="0" err="1"/>
                        <a:t>thousandKgDay</a:t>
                      </a:r>
                      <a:r>
                        <a:rPr lang="en-US" sz="1400" dirty="0"/>
                        <a:t>  ( thousands of kg/day )</a:t>
                      </a:r>
                    </a:p>
                    <a:p>
                      <a:r>
                        <a:rPr lang="en-US" sz="1400" dirty="0"/>
                        <a:t>5 =  </a:t>
                      </a:r>
                      <a:r>
                        <a:rPr lang="en-US" sz="1400" dirty="0" err="1"/>
                        <a:t>tonsYear</a:t>
                      </a:r>
                      <a:r>
                        <a:rPr lang="en-US" sz="1400" dirty="0"/>
                        <a:t>  ( tons/year )</a:t>
                      </a:r>
                    </a:p>
                    <a:p>
                      <a:r>
                        <a:rPr lang="en-US" sz="1400" dirty="0"/>
                        <a:t>6 =  </a:t>
                      </a:r>
                      <a:r>
                        <a:rPr lang="en-US" sz="1400" dirty="0" err="1"/>
                        <a:t>thousandTonsYear</a:t>
                      </a:r>
                      <a:r>
                        <a:rPr lang="en-US" sz="1400" dirty="0"/>
                        <a:t>  ( thousands of tons/year )</a:t>
                      </a:r>
                    </a:p>
                    <a:p>
                      <a:r>
                        <a:rPr lang="en-US" sz="1400" dirty="0"/>
                        <a:t>7 =  </a:t>
                      </a:r>
                      <a:r>
                        <a:rPr lang="en-US" sz="1400" dirty="0" err="1"/>
                        <a:t>millionTonsYear</a:t>
                      </a:r>
                      <a:r>
                        <a:rPr lang="en-US" sz="1400" dirty="0"/>
                        <a:t>  ( millions of tons/year )</a:t>
                      </a:r>
                    </a:p>
                    <a:p>
                      <a:r>
                        <a:rPr lang="en-US" sz="1400" dirty="0"/>
                        <a:t>8 =  </a:t>
                      </a:r>
                      <a:r>
                        <a:rPr lang="en-US" sz="1400" dirty="0" err="1"/>
                        <a:t>thousandKgYear</a:t>
                      </a:r>
                      <a:r>
                        <a:rPr lang="en-US" sz="1400" dirty="0"/>
                        <a:t>  ( thousands of kg/year )</a:t>
                      </a:r>
                    </a:p>
                    <a:p>
                      <a:r>
                        <a:rPr lang="en-US" sz="1400" dirty="0"/>
                        <a:t>9 =  </a:t>
                      </a:r>
                      <a:r>
                        <a:rPr lang="en-US" sz="1400" dirty="0" err="1"/>
                        <a:t>millionKgYear</a:t>
                      </a:r>
                      <a:r>
                        <a:rPr lang="en-US" sz="1400" dirty="0"/>
                        <a:t>  ( millions of kg/year )</a:t>
                      </a:r>
                    </a:p>
                    <a:p>
                      <a:r>
                        <a:rPr lang="en-US" sz="1400" dirty="0"/>
                        <a:t>10 =  </a:t>
                      </a:r>
                      <a:r>
                        <a:rPr lang="en-US" sz="1400" dirty="0" err="1"/>
                        <a:t>billionKgYear</a:t>
                      </a:r>
                      <a:r>
                        <a:rPr lang="en-US" sz="1400" dirty="0"/>
                        <a:t>  ( billions of kg/year )</a:t>
                      </a:r>
                    </a:p>
                    <a:p>
                      <a:r>
                        <a:rPr lang="en-US" sz="1400" dirty="0"/>
                        <a:t>11 =  </a:t>
                      </a:r>
                      <a:r>
                        <a:rPr lang="en-US" sz="1400" dirty="0" err="1"/>
                        <a:t>thousandTonsDay</a:t>
                      </a:r>
                      <a:r>
                        <a:rPr lang="en-US" sz="1400" dirty="0"/>
                        <a:t>  ( thousands of tons/day )</a:t>
                      </a:r>
                    </a:p>
                    <a:p>
                      <a:r>
                        <a:rPr lang="en-US" sz="1400" dirty="0"/>
                        <a:t>12 =  </a:t>
                      </a:r>
                      <a:r>
                        <a:rPr lang="en-US" sz="1400" dirty="0" err="1"/>
                        <a:t>millionKgDay</a:t>
                      </a:r>
                      <a:r>
                        <a:rPr lang="en-US" sz="1400" dirty="0"/>
                        <a:t>  ( millions of kg/day )</a:t>
                      </a:r>
                    </a:p>
                    <a:p>
                      <a:r>
                        <a:rPr lang="en-US" sz="1400" dirty="0"/>
                        <a:t>13 =  </a:t>
                      </a:r>
                      <a:r>
                        <a:rPr lang="en-US" sz="1400" dirty="0" err="1"/>
                        <a:t>kgYear</a:t>
                      </a:r>
                      <a:r>
                        <a:rPr lang="en-US" sz="1400" dirty="0"/>
                        <a:t>  ( kg/year )</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2267059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6511</TotalTime>
  <Pages>4</Pages>
  <Words>2970</Words>
  <Application>Microsoft Macintosh PowerPoint</Application>
  <PresentationFormat>On-screen Show (16:9)</PresentationFormat>
  <Paragraphs>307</Paragraphs>
  <Slides>54</Slides>
  <Notes>4</Notes>
  <HiddenSlides>0</HiddenSlides>
  <MMClips>0</MMClips>
  <ScaleCrop>false</ScaleCrop>
  <HeadingPairs>
    <vt:vector size="4" baseType="variant">
      <vt:variant>
        <vt:lpstr>Theme</vt:lpstr>
      </vt:variant>
      <vt:variant>
        <vt:i4>3</vt:i4>
      </vt:variant>
      <vt:variant>
        <vt:lpstr>Slide Titles</vt:lpstr>
      </vt:variant>
      <vt:variant>
        <vt:i4>54</vt:i4>
      </vt:variant>
    </vt:vector>
  </HeadingPairs>
  <TitlesOfParts>
    <vt:vector size="57" baseType="lpstr">
      <vt:lpstr>Default Design</vt:lpstr>
      <vt:lpstr>1_Default Design</vt:lpstr>
      <vt:lpstr>Custom Design</vt:lpstr>
      <vt:lpstr>Entering data into EGRET and running an analysis</vt:lpstr>
      <vt:lpstr>But first, some housekeeping and definitions:  First one is censored data (can be “less thans” or “greater thans”)</vt:lpstr>
      <vt:lpstr>PowerPoint Presentation</vt:lpstr>
      <vt:lpstr>PowerPoint Presentation</vt:lpstr>
      <vt:lpstr>“Period of Analysis” concept in EGRET. When we build summaries, what is our unit of time?  </vt:lpstr>
      <vt:lpstr>Period of analysis set up</vt:lpstr>
      <vt:lpstr>What if I have no data for certain parts of the year?</vt:lpstr>
      <vt:lpstr>Units in EGRET</vt:lpstr>
      <vt:lpstr>PowerPoint Presentation</vt:lpstr>
      <vt:lpstr>EGRET data structure: the eList</vt:lpstr>
      <vt:lpstr>What is the eList: 4 components</vt:lpstr>
      <vt:lpstr>Two ways to create the eList</vt:lpstr>
      <vt:lpstr>PowerPoint Presentation</vt:lpstr>
      <vt:lpstr>PowerPoint Presentation</vt:lpstr>
      <vt:lpstr>A digression, dataRetrieval</vt:lpstr>
      <vt:lpstr>dataRetrieval</vt:lpstr>
      <vt:lpstr>PowerPoint Presentation</vt:lpstr>
      <vt:lpstr>PowerPoint Presentation</vt:lpstr>
      <vt:lpstr>Unit values retrieval (not used by EGRET)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you are using user-supplied data, you run the interactive command:   &gt; INFO &lt;- readUserInfo()  4 fields in INFO are required:</vt:lpstr>
      <vt:lpstr>Two more commands before we can start our analysis of the data</vt:lpstr>
      <vt:lpstr>PowerPoint Presentation</vt:lpstr>
      <vt:lpstr>We’ve gone to all this effort, let’s save our work</vt:lpstr>
      <vt:lpstr>Batch processing</vt:lpstr>
      <vt:lpstr>We now have 3 data frames, bound together in eList</vt:lpstr>
      <vt:lpstr>&gt; eList &lt;- modelEstimation(eList)</vt:lpstr>
      <vt:lpstr>&gt; plotConcHist(eList)</vt:lpstr>
      <vt:lpstr>&gt; plotFluxHist(eList,fluxUnit=8)</vt:lpstr>
      <vt:lpstr>&gt; eList &lt;- setPA(paStart=3,paLong=4) &gt; plotFluxHist(fluxUnit=8)</vt:lpstr>
      <vt:lpstr>PowerPoint Presentation</vt:lpstr>
      <vt:lpstr>PowerPoint Presentation</vt:lpstr>
      <vt:lpstr>I’m going to switch data sets to Nitrate for the Raccoon River at Des Moines Iowa</vt:lpstr>
      <vt:lpstr>EGRET produces a diagnostic plot to help spot serious problems with the model</vt:lpstr>
      <vt:lpstr>This same type of plot can be used to look at other models, here the LOADEST7</vt:lpstr>
      <vt:lpstr>PowerPoint Presentation</vt:lpstr>
      <vt:lpstr>PowerPoint Presentation</vt:lpstr>
      <vt:lpstr>There are many more graphics,  for example</vt:lpstr>
      <vt:lpstr>Preview of second part</vt:lpstr>
      <vt:lpstr>New and developing topics</vt:lpstr>
    </vt:vector>
  </TitlesOfParts>
  <Manager>Visual Identity Committee</Manager>
  <Company>US Geological Survey</Company>
  <LinksUpToDate>false</LinksUpToDate>
  <SharedDoc>false</SharedDoc>
  <HyperlinkBase>http://www.usgs.gov/visual-id/specs/slides/slide.html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TMDLs:  Science for Solutions</dc:title>
  <dc:subject>General Information and Templates with USGS Visual Identity (VID)</dc:subject>
  <dc:creator>rhirsch</dc:creator>
  <cp:keywords>slides, vugraphs, presentation, Arial, font, windows, templates</cp:keywords>
  <dc:description>Updated to incorporate revised Visual Identity (VID) System guidelines on fonts.  An exception to using the VID fonts is allowed for presentation materials.   The font Arial should be substituted for the VID fonts Univers Condensed Bold and Times Roman</dc:description>
  <cp:lastModifiedBy>Robert Hirsch</cp:lastModifiedBy>
  <cp:revision>155</cp:revision>
  <cp:lastPrinted>2018-10-30T13:40:59Z</cp:lastPrinted>
  <dcterms:created xsi:type="dcterms:W3CDTF">2003-01-02T20:23:10Z</dcterms:created>
  <dcterms:modified xsi:type="dcterms:W3CDTF">2019-03-25T15:24:37Z</dcterms:modified>
</cp:coreProperties>
</file>