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84" r:id="rId2"/>
    <p:sldMasterId id="2147483696" r:id="rId3"/>
  </p:sldMasterIdLst>
  <p:notesMasterIdLst>
    <p:notesMasterId r:id="rId25"/>
  </p:notesMasterIdLst>
  <p:handoutMasterIdLst>
    <p:handoutMasterId r:id="rId26"/>
  </p:handoutMasterIdLst>
  <p:sldIdLst>
    <p:sldId id="548" r:id="rId4"/>
    <p:sldId id="528" r:id="rId5"/>
    <p:sldId id="529" r:id="rId6"/>
    <p:sldId id="530" r:id="rId7"/>
    <p:sldId id="531" r:id="rId8"/>
    <p:sldId id="532" r:id="rId9"/>
    <p:sldId id="533" r:id="rId10"/>
    <p:sldId id="534" r:id="rId11"/>
    <p:sldId id="535" r:id="rId12"/>
    <p:sldId id="536" r:id="rId13"/>
    <p:sldId id="537" r:id="rId14"/>
    <p:sldId id="538" r:id="rId15"/>
    <p:sldId id="539" r:id="rId16"/>
    <p:sldId id="540" r:id="rId17"/>
    <p:sldId id="541" r:id="rId18"/>
    <p:sldId id="542" r:id="rId19"/>
    <p:sldId id="543" r:id="rId20"/>
    <p:sldId id="544" r:id="rId21"/>
    <p:sldId id="545" r:id="rId22"/>
    <p:sldId id="546" r:id="rId23"/>
    <p:sldId id="547" r:id="rId24"/>
  </p:sldIdLst>
  <p:sldSz cx="9144000" cy="5143500" type="screen16x9"/>
  <p:notesSz cx="6934200" cy="92329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908">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hidden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0F9B"/>
    <a:srgbClr val="007B71"/>
    <a:srgbClr val="FFFF99"/>
    <a:srgbClr val="006F41"/>
    <a:srgbClr val="66A48B"/>
    <a:srgbClr val="EAEAEA"/>
    <a:srgbClr val="FFFF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753"/>
  </p:normalViewPr>
  <p:slideViewPr>
    <p:cSldViewPr>
      <p:cViewPr>
        <p:scale>
          <a:sx n="112" d="100"/>
          <a:sy n="112" d="100"/>
        </p:scale>
        <p:origin x="-608" y="-80"/>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5" d="100"/>
          <a:sy n="85" d="100"/>
        </p:scale>
        <p:origin x="-1974" y="-84"/>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r>
              <a:rPr lang="en-US" dirty="0"/>
              <a:t>name of talk</a:t>
            </a:r>
          </a:p>
        </p:txBody>
      </p:sp>
      <p:sp>
        <p:nvSpPr>
          <p:cNvPr id="3075" name="Rectangle 3"/>
          <p:cNvSpPr>
            <a:spLocks noGrp="1" noChangeArrowheads="1"/>
          </p:cNvSpPr>
          <p:nvPr>
            <p:ph type="dt" sz="quarter" idx="1"/>
          </p:nvPr>
        </p:nvSpPr>
        <p:spPr bwMode="auto">
          <a:xfrm>
            <a:off x="39624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r>
              <a:rPr lang="en-US" dirty="0"/>
              <a:t>put the presentation date here </a:t>
            </a:r>
          </a:p>
        </p:txBody>
      </p:sp>
      <p:sp>
        <p:nvSpPr>
          <p:cNvPr id="3076" name="Rectangle 4"/>
          <p:cNvSpPr>
            <a:spLocks noGrp="1" noChangeArrowheads="1"/>
          </p:cNvSpPr>
          <p:nvPr>
            <p:ph type="ftr" sz="quarter" idx="2"/>
          </p:nvPr>
        </p:nvSpPr>
        <p:spPr bwMode="auto">
          <a:xfrm>
            <a:off x="0" y="87630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r>
              <a:rPr lang="en-US" dirty="0"/>
              <a:t>name of file</a:t>
            </a:r>
          </a:p>
        </p:txBody>
      </p:sp>
      <p:sp>
        <p:nvSpPr>
          <p:cNvPr id="3077" name="Rectangle 5"/>
          <p:cNvSpPr>
            <a:spLocks noGrp="1" noChangeArrowheads="1"/>
          </p:cNvSpPr>
          <p:nvPr>
            <p:ph type="sldNum" sz="quarter" idx="3"/>
          </p:nvPr>
        </p:nvSpPr>
        <p:spPr bwMode="auto">
          <a:xfrm>
            <a:off x="3962400" y="87630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E27752F-0C86-CE4D-8228-070D84AA07D3}" type="slidenum">
              <a:rPr lang="en-US"/>
              <a:pPr>
                <a:defRPr/>
              </a:pPr>
              <a:t>‹#›</a:t>
            </a:fld>
            <a:endParaRPr lang="en-US" dirty="0"/>
          </a:p>
        </p:txBody>
      </p:sp>
    </p:spTree>
    <p:extLst>
      <p:ext uri="{BB962C8B-B14F-4D97-AF65-F5344CB8AC3E}">
        <p14:creationId xmlns:p14="http://schemas.microsoft.com/office/powerpoint/2010/main" val="1623339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3925" y="4386263"/>
            <a:ext cx="5086350"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633" tIns="45012" rIns="91633" bIns="4501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2113" y="692150"/>
            <a:ext cx="6153150" cy="3462338"/>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90717773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p:cNvSpPr>
          <p:nvPr>
            <p:ph type="sldImg"/>
          </p:nvPr>
        </p:nvSpPr>
        <p:spPr>
          <a:xfrm>
            <a:off x="392113" y="692150"/>
            <a:ext cx="6153150" cy="3462338"/>
          </a:xfrm>
          <a:solidFill>
            <a:srgbClr val="FFFFFF"/>
          </a:solidFill>
          <a:ln/>
          <a:extLst>
            <a:ext uri="{FAA26D3D-D897-4be2-8F04-BA451C77F1D7}">
              <ma14:placeholderFlag xmlns:ma14="http://schemas.microsoft.com/office/mac/drawingml/2011/main" val="1"/>
            </a:ext>
          </a:extLst>
        </p:spPr>
      </p:sp>
      <p:sp>
        <p:nvSpPr>
          <p:cNvPr id="75779" name="Rectangle 3"/>
          <p:cNvSpPr>
            <a:spLocks noGrp="1" noChangeArrowheads="1"/>
          </p:cNvSpPr>
          <p:nvPr>
            <p:ph type="body" idx="1"/>
          </p:nvPr>
        </p:nvSpPr>
        <p:spPr>
          <a:solidFill>
            <a:srgbClr val="FFFFFF"/>
          </a:solidFill>
          <a:ln>
            <a:solidFill>
              <a:srgbClr val="000000"/>
            </a:solidFill>
            <a:miter lim="800000"/>
            <a:headEnd/>
            <a:tailEnd/>
          </a:ln>
        </p:spPr>
        <p:txBody>
          <a:bodyPr lIns="91327" tIns="45664" rIns="91327" bIns="45664"/>
          <a:lstStyle/>
          <a:p>
            <a:pPr>
              <a:defRPr/>
            </a:pPr>
            <a:endParaRPr lang="en-US">
              <a:cs typeface="+mn-cs"/>
            </a:endParaRPr>
          </a:p>
        </p:txBody>
      </p:sp>
    </p:spTree>
    <p:extLst>
      <p:ext uri="{BB962C8B-B14F-4D97-AF65-F5344CB8AC3E}">
        <p14:creationId xmlns:p14="http://schemas.microsoft.com/office/powerpoint/2010/main" val="1826571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327683" name="Rectangle 3"/>
          <p:cNvSpPr>
            <a:spLocks noGrp="1" noChangeArrowheads="1"/>
          </p:cNvSpPr>
          <p:nvPr>
            <p:ph type="body" idx="1"/>
          </p:nvPr>
        </p:nvSpPr>
        <p:spPr>
          <a:solidFill>
            <a:srgbClr val="FFFFFF"/>
          </a:solidFill>
          <a:ln>
            <a:solidFill>
              <a:srgbClr val="000000"/>
            </a:solidFill>
            <a:miter lim="800000"/>
            <a:headEnd/>
            <a:tailEnd/>
          </a:ln>
        </p:spPr>
        <p:txBody>
          <a:bodyPr lIns="90386" tIns="45194" rIns="90386" bIns="45194"/>
          <a:lstStyle/>
          <a:p>
            <a:pPr>
              <a:defRPr/>
            </a:pPr>
            <a:endParaRPr lang="en-US">
              <a:cs typeface="+mn-cs"/>
            </a:endParaRPr>
          </a:p>
        </p:txBody>
      </p:sp>
    </p:spTree>
    <p:extLst>
      <p:ext uri="{BB962C8B-B14F-4D97-AF65-F5344CB8AC3E}">
        <p14:creationId xmlns:p14="http://schemas.microsoft.com/office/powerpoint/2010/main" val="415292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a:solidFill>
            <a:srgbClr val="FFFFFF"/>
          </a:solidFill>
          <a:ln>
            <a:solidFill>
              <a:srgbClr val="000000"/>
            </a:solidFill>
            <a:miter lim="800000"/>
            <a:headEnd/>
            <a:tailEnd/>
          </a:ln>
        </p:spPr>
        <p:txBody>
          <a:bodyPr lIns="90386" tIns="45194" rIns="90386" bIns="45194"/>
          <a:lstStyle/>
          <a:p>
            <a:pPr>
              <a:defRPr/>
            </a:pPr>
            <a:endParaRPr lang="en-US">
              <a:cs typeface="+mn-cs"/>
            </a:endParaRPr>
          </a:p>
        </p:txBody>
      </p:sp>
    </p:spTree>
    <p:extLst>
      <p:ext uri="{BB962C8B-B14F-4D97-AF65-F5344CB8AC3E}">
        <p14:creationId xmlns:p14="http://schemas.microsoft.com/office/powerpoint/2010/main" val="496589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327683" name="Rectangle 3"/>
          <p:cNvSpPr>
            <a:spLocks noGrp="1" noChangeArrowheads="1"/>
          </p:cNvSpPr>
          <p:nvPr>
            <p:ph type="body" idx="1"/>
          </p:nvPr>
        </p:nvSpPr>
        <p:spPr>
          <a:solidFill>
            <a:srgbClr val="FFFFFF"/>
          </a:solidFill>
          <a:ln>
            <a:solidFill>
              <a:srgbClr val="000000"/>
            </a:solidFill>
            <a:miter lim="800000"/>
            <a:headEnd/>
            <a:tailEnd/>
          </a:ln>
        </p:spPr>
        <p:txBody>
          <a:bodyPr lIns="90386" tIns="45194" rIns="90386" bIns="45194"/>
          <a:lstStyle/>
          <a:p>
            <a:pPr>
              <a:defRPr/>
            </a:pPr>
            <a:endParaRPr lang="en-US">
              <a:cs typeface="+mn-cs"/>
            </a:endParaRPr>
          </a:p>
        </p:txBody>
      </p:sp>
    </p:spTree>
    <p:extLst>
      <p:ext uri="{BB962C8B-B14F-4D97-AF65-F5344CB8AC3E}">
        <p14:creationId xmlns:p14="http://schemas.microsoft.com/office/powerpoint/2010/main" val="1686150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a:solidFill>
            <a:srgbClr val="FFFFFF"/>
          </a:solidFill>
          <a:ln>
            <a:solidFill>
              <a:srgbClr val="000000"/>
            </a:solidFill>
            <a:miter lim="800000"/>
            <a:headEnd/>
            <a:tailEnd/>
          </a:ln>
        </p:spPr>
        <p:txBody>
          <a:bodyPr lIns="90386" tIns="45194" rIns="90386" bIns="45194"/>
          <a:lstStyle/>
          <a:p>
            <a:pPr>
              <a:defRPr/>
            </a:pPr>
            <a:endParaRPr lang="en-US">
              <a:cs typeface="+mn-cs"/>
            </a:endParaRPr>
          </a:p>
        </p:txBody>
      </p:sp>
    </p:spTree>
    <p:extLst>
      <p:ext uri="{BB962C8B-B14F-4D97-AF65-F5344CB8AC3E}">
        <p14:creationId xmlns:p14="http://schemas.microsoft.com/office/powerpoint/2010/main" val="1763188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a:solidFill>
            <a:srgbClr val="FFFFFF"/>
          </a:solidFill>
          <a:ln>
            <a:solidFill>
              <a:srgbClr val="000000"/>
            </a:solidFill>
            <a:miter lim="800000"/>
            <a:headEnd/>
            <a:tailEnd/>
          </a:ln>
        </p:spPr>
        <p:txBody>
          <a:bodyPr lIns="90386" tIns="45194" rIns="90386" bIns="45194"/>
          <a:lstStyle/>
          <a:p>
            <a:pPr>
              <a:defRPr/>
            </a:pPr>
            <a:endParaRPr lang="en-US">
              <a:cs typeface="+mn-cs"/>
            </a:endParaRPr>
          </a:p>
        </p:txBody>
      </p:sp>
    </p:spTree>
    <p:extLst>
      <p:ext uri="{BB962C8B-B14F-4D97-AF65-F5344CB8AC3E}">
        <p14:creationId xmlns:p14="http://schemas.microsoft.com/office/powerpoint/2010/main" val="781837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a:solidFill>
            <a:srgbClr val="FFFFFF"/>
          </a:solidFill>
          <a:ln>
            <a:solidFill>
              <a:srgbClr val="000000"/>
            </a:solidFill>
            <a:miter lim="800000"/>
            <a:headEnd/>
            <a:tailEnd/>
          </a:ln>
        </p:spPr>
        <p:txBody>
          <a:bodyPr lIns="90386" tIns="45194" rIns="90386" bIns="45194"/>
          <a:lstStyle/>
          <a:p>
            <a:pPr>
              <a:defRPr/>
            </a:pPr>
            <a:endParaRPr lang="en-US">
              <a:cs typeface="+mn-cs"/>
            </a:endParaRPr>
          </a:p>
        </p:txBody>
      </p:sp>
    </p:spTree>
    <p:extLst>
      <p:ext uri="{BB962C8B-B14F-4D97-AF65-F5344CB8AC3E}">
        <p14:creationId xmlns:p14="http://schemas.microsoft.com/office/powerpoint/2010/main" val="81862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a:solidFill>
            <a:srgbClr val="FFFFFF"/>
          </a:solidFill>
          <a:ln>
            <a:solidFill>
              <a:srgbClr val="000000"/>
            </a:solidFill>
            <a:miter lim="800000"/>
            <a:headEnd/>
            <a:tailEnd/>
          </a:ln>
        </p:spPr>
        <p:txBody>
          <a:bodyPr lIns="90386" tIns="45194" rIns="90386" bIns="45194"/>
          <a:lstStyle/>
          <a:p>
            <a:pPr>
              <a:defRPr/>
            </a:pPr>
            <a:endParaRPr lang="en-US">
              <a:cs typeface="+mn-cs"/>
            </a:endParaRPr>
          </a:p>
        </p:txBody>
      </p:sp>
    </p:spTree>
    <p:extLst>
      <p:ext uri="{BB962C8B-B14F-4D97-AF65-F5344CB8AC3E}">
        <p14:creationId xmlns:p14="http://schemas.microsoft.com/office/powerpoint/2010/main" val="1803980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327683" name="Rectangle 3"/>
          <p:cNvSpPr>
            <a:spLocks noGrp="1" noChangeArrowheads="1"/>
          </p:cNvSpPr>
          <p:nvPr>
            <p:ph type="body" idx="1"/>
          </p:nvPr>
        </p:nvSpPr>
        <p:spPr>
          <a:solidFill>
            <a:srgbClr val="FFFFFF"/>
          </a:solidFill>
          <a:ln>
            <a:solidFill>
              <a:srgbClr val="000000"/>
            </a:solidFill>
            <a:miter lim="800000"/>
            <a:headEnd/>
            <a:tailEnd/>
          </a:ln>
        </p:spPr>
        <p:txBody>
          <a:bodyPr lIns="90386" tIns="45194" rIns="90386" bIns="45194"/>
          <a:lstStyle/>
          <a:p>
            <a:pPr>
              <a:defRPr/>
            </a:pPr>
            <a:endParaRPr lang="en-US">
              <a:cs typeface="+mn-cs"/>
            </a:endParaRPr>
          </a:p>
        </p:txBody>
      </p:sp>
    </p:spTree>
    <p:extLst>
      <p:ext uri="{BB962C8B-B14F-4D97-AF65-F5344CB8AC3E}">
        <p14:creationId xmlns:p14="http://schemas.microsoft.com/office/powerpoint/2010/main" val="138707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327683" name="Rectangle 3"/>
          <p:cNvSpPr>
            <a:spLocks noGrp="1" noChangeArrowheads="1"/>
          </p:cNvSpPr>
          <p:nvPr>
            <p:ph type="body" idx="1"/>
          </p:nvPr>
        </p:nvSpPr>
        <p:spPr>
          <a:solidFill>
            <a:srgbClr val="FFFFFF"/>
          </a:solidFill>
          <a:ln>
            <a:solidFill>
              <a:srgbClr val="000000"/>
            </a:solidFill>
            <a:miter lim="800000"/>
            <a:headEnd/>
            <a:tailEnd/>
          </a:ln>
        </p:spPr>
        <p:txBody>
          <a:bodyPr lIns="90386" tIns="45194" rIns="90386" bIns="45194"/>
          <a:lstStyle/>
          <a:p>
            <a:pPr>
              <a:defRPr/>
            </a:pPr>
            <a:endParaRPr lang="en-US" dirty="0">
              <a:cs typeface="+mn-cs"/>
            </a:endParaRPr>
          </a:p>
        </p:txBody>
      </p:sp>
    </p:spTree>
    <p:extLst>
      <p:ext uri="{BB962C8B-B14F-4D97-AF65-F5344CB8AC3E}">
        <p14:creationId xmlns:p14="http://schemas.microsoft.com/office/powerpoint/2010/main" val="1640822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327683" name="Rectangle 3"/>
          <p:cNvSpPr>
            <a:spLocks noGrp="1" noChangeArrowheads="1"/>
          </p:cNvSpPr>
          <p:nvPr>
            <p:ph type="body" idx="1"/>
          </p:nvPr>
        </p:nvSpPr>
        <p:spPr>
          <a:solidFill>
            <a:srgbClr val="FFFFFF"/>
          </a:solidFill>
          <a:ln>
            <a:solidFill>
              <a:srgbClr val="000000"/>
            </a:solidFill>
            <a:miter lim="800000"/>
            <a:headEnd/>
            <a:tailEnd/>
          </a:ln>
        </p:spPr>
        <p:txBody>
          <a:bodyPr lIns="90386" tIns="45194" rIns="90386" bIns="45194"/>
          <a:lstStyle/>
          <a:p>
            <a:pPr>
              <a:defRPr/>
            </a:pPr>
            <a:endParaRPr lang="en-US">
              <a:cs typeface="+mn-cs"/>
            </a:endParaRPr>
          </a:p>
        </p:txBody>
      </p:sp>
    </p:spTree>
    <p:extLst>
      <p:ext uri="{BB962C8B-B14F-4D97-AF65-F5344CB8AC3E}">
        <p14:creationId xmlns:p14="http://schemas.microsoft.com/office/powerpoint/2010/main" val="1468481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a:solidFill>
            <a:srgbClr val="FFFFFF"/>
          </a:solidFill>
          <a:ln>
            <a:solidFill>
              <a:srgbClr val="000000"/>
            </a:solidFill>
            <a:miter lim="800000"/>
            <a:headEnd/>
            <a:tailEnd/>
          </a:ln>
        </p:spPr>
        <p:txBody>
          <a:bodyPr lIns="90386" tIns="45194" rIns="90386" bIns="45194"/>
          <a:lstStyle/>
          <a:p>
            <a:pPr>
              <a:defRPr/>
            </a:pPr>
            <a:endParaRPr lang="en-US" dirty="0">
              <a:cs typeface="+mn-cs"/>
            </a:endParaRPr>
          </a:p>
        </p:txBody>
      </p:sp>
    </p:spTree>
    <p:extLst>
      <p:ext uri="{BB962C8B-B14F-4D97-AF65-F5344CB8AC3E}">
        <p14:creationId xmlns:p14="http://schemas.microsoft.com/office/powerpoint/2010/main" val="585979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327683" name="Rectangle 3"/>
          <p:cNvSpPr>
            <a:spLocks noGrp="1" noChangeArrowheads="1"/>
          </p:cNvSpPr>
          <p:nvPr>
            <p:ph type="body" idx="1"/>
          </p:nvPr>
        </p:nvSpPr>
        <p:spPr>
          <a:solidFill>
            <a:srgbClr val="FFFFFF"/>
          </a:solidFill>
          <a:ln>
            <a:solidFill>
              <a:srgbClr val="000000"/>
            </a:solidFill>
            <a:miter lim="800000"/>
            <a:headEnd/>
            <a:tailEnd/>
          </a:ln>
        </p:spPr>
        <p:txBody>
          <a:bodyPr lIns="90386" tIns="45194" rIns="90386" bIns="45194"/>
          <a:lstStyle/>
          <a:p>
            <a:pPr>
              <a:defRPr/>
            </a:pPr>
            <a:endParaRPr lang="en-US">
              <a:cs typeface="+mn-cs"/>
            </a:endParaRPr>
          </a:p>
        </p:txBody>
      </p:sp>
    </p:spTree>
    <p:extLst>
      <p:ext uri="{BB962C8B-B14F-4D97-AF65-F5344CB8AC3E}">
        <p14:creationId xmlns:p14="http://schemas.microsoft.com/office/powerpoint/2010/main" val="1919958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spect="1" noChangeArrowheads="1"/>
          </p:cNvSpPr>
          <p:nvPr>
            <p:ph type="sldImg"/>
          </p:nvPr>
        </p:nvSpPr>
        <p:spPr>
          <a:solidFill>
            <a:srgbClr val="FFFFFF"/>
          </a:solidFill>
          <a:ln/>
          <a:extLst>
            <a:ext uri="{FAA26D3D-D897-4be2-8F04-BA451C77F1D7}">
              <ma14:placeholderFlag xmlns:ma14="http://schemas.microsoft.com/office/mac/drawingml/2011/main" val="1"/>
            </a:ext>
          </a:extLst>
        </p:spPr>
      </p:sp>
      <p:sp>
        <p:nvSpPr>
          <p:cNvPr id="327683" name="Rectangle 3"/>
          <p:cNvSpPr>
            <a:spLocks noGrp="1" noChangeArrowheads="1"/>
          </p:cNvSpPr>
          <p:nvPr>
            <p:ph type="body" idx="1"/>
          </p:nvPr>
        </p:nvSpPr>
        <p:spPr>
          <a:solidFill>
            <a:srgbClr val="FFFFFF"/>
          </a:solidFill>
          <a:ln>
            <a:solidFill>
              <a:srgbClr val="000000"/>
            </a:solidFill>
            <a:miter lim="800000"/>
            <a:headEnd/>
            <a:tailEnd/>
          </a:ln>
        </p:spPr>
        <p:txBody>
          <a:bodyPr lIns="90386" tIns="45194" rIns="90386" bIns="45194"/>
          <a:lstStyle/>
          <a:p>
            <a:pPr>
              <a:defRPr/>
            </a:pPr>
            <a:endParaRPr lang="en-US">
              <a:cs typeface="+mn-cs"/>
            </a:endParaRPr>
          </a:p>
        </p:txBody>
      </p:sp>
    </p:spTree>
    <p:extLst>
      <p:ext uri="{BB962C8B-B14F-4D97-AF65-F5344CB8AC3E}">
        <p14:creationId xmlns:p14="http://schemas.microsoft.com/office/powerpoint/2010/main" val="658439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404814" y="4543426"/>
            <a:ext cx="19258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dirty="0">
                <a:solidFill>
                  <a:schemeClr val="bg1"/>
                </a:solidFill>
                <a:cs typeface="+mn-cs"/>
              </a:rPr>
              <a:t>U.S. Department of the Interior</a:t>
            </a:r>
          </a:p>
          <a:p>
            <a:pPr defTabSz="885825">
              <a:defRPr/>
            </a:pPr>
            <a:r>
              <a:rPr lang="en-US" sz="1000" dirty="0">
                <a:solidFill>
                  <a:schemeClr val="bg1"/>
                </a:solidFill>
                <a:cs typeface="+mn-cs"/>
              </a:rPr>
              <a:t>U.S. Geological Survey</a:t>
            </a:r>
          </a:p>
        </p:txBody>
      </p:sp>
      <p:sp>
        <p:nvSpPr>
          <p:cNvPr id="104450" name="Rectangle 2"/>
          <p:cNvSpPr>
            <a:spLocks noGrp="1" noChangeArrowheads="1"/>
          </p:cNvSpPr>
          <p:nvPr>
            <p:ph type="ctrTitle"/>
          </p:nvPr>
        </p:nvSpPr>
        <p:spPr>
          <a:xfrm>
            <a:off x="457201" y="1305333"/>
            <a:ext cx="8001001" cy="1675587"/>
          </a:xfrm>
        </p:spPr>
        <p:txBody>
          <a:bodyPr/>
          <a:lstStyle>
            <a:lvl1pPr>
              <a:defRPr sz="5400"/>
            </a:lvl1pPr>
          </a:lstStyle>
          <a:p>
            <a:pPr lvl="0"/>
            <a:r>
              <a:rPr lang="en-US" noProof="0"/>
              <a:t>Click to edit Master title style</a:t>
            </a:r>
          </a:p>
        </p:txBody>
      </p:sp>
      <p:sp>
        <p:nvSpPr>
          <p:cNvPr id="104451" name="Rectangle 3"/>
          <p:cNvSpPr>
            <a:spLocks noGrp="1" noChangeArrowheads="1"/>
          </p:cNvSpPr>
          <p:nvPr>
            <p:ph type="subTitle" idx="1"/>
          </p:nvPr>
        </p:nvSpPr>
        <p:spPr>
          <a:xfrm>
            <a:off x="450850" y="2914651"/>
            <a:ext cx="7321550" cy="643766"/>
          </a:xfrm>
        </p:spPr>
        <p:txBody>
          <a:bodyPr/>
          <a:lstStyle>
            <a:lvl1pPr marL="0" indent="0">
              <a:buFontTx/>
              <a:buNone/>
              <a:defRPr/>
            </a:lvl1pPr>
          </a:lstStyle>
          <a:p>
            <a:pPr lvl="0"/>
            <a:r>
              <a:rPr lang="en-US" noProof="0"/>
              <a:t>Click to edit Master subtitle style</a:t>
            </a:r>
          </a:p>
        </p:txBody>
      </p:sp>
    </p:spTree>
    <p:extLst>
      <p:ext uri="{BB962C8B-B14F-4D97-AF65-F5344CB8AC3E}">
        <p14:creationId xmlns:p14="http://schemas.microsoft.com/office/powerpoint/2010/main" val="808347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8630" y="1258492"/>
            <a:ext cx="7368171" cy="25642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019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22607" y="391716"/>
            <a:ext cx="2670988" cy="277058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14" y="391716"/>
            <a:ext cx="5829288" cy="27705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831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404814" y="4543426"/>
            <a:ext cx="19258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dirty="0">
                <a:solidFill>
                  <a:schemeClr val="bg1"/>
                </a:solidFill>
                <a:cs typeface="+mn-cs"/>
              </a:rPr>
              <a:t>U.S. Department of the Interior</a:t>
            </a:r>
          </a:p>
          <a:p>
            <a:pPr defTabSz="885825">
              <a:defRPr/>
            </a:pPr>
            <a:r>
              <a:rPr lang="en-US" sz="1000" dirty="0">
                <a:solidFill>
                  <a:schemeClr val="bg1"/>
                </a:solidFill>
                <a:cs typeface="+mn-cs"/>
              </a:rPr>
              <a:t>U.S. Geological Survey</a:t>
            </a:r>
          </a:p>
        </p:txBody>
      </p:sp>
      <p:sp>
        <p:nvSpPr>
          <p:cNvPr id="104450" name="Rectangle 2"/>
          <p:cNvSpPr>
            <a:spLocks noGrp="1" noChangeArrowheads="1"/>
          </p:cNvSpPr>
          <p:nvPr>
            <p:ph type="ctrTitle"/>
          </p:nvPr>
        </p:nvSpPr>
        <p:spPr>
          <a:xfrm>
            <a:off x="457201" y="1305333"/>
            <a:ext cx="8001001" cy="1675587"/>
          </a:xfrm>
          <a:prstGeom prst="rect">
            <a:avLst/>
          </a:prstGeom>
        </p:spPr>
        <p:txBody>
          <a:bodyPr/>
          <a:lstStyle>
            <a:lvl1pPr>
              <a:defRPr sz="5400"/>
            </a:lvl1pPr>
          </a:lstStyle>
          <a:p>
            <a:pPr lvl="0"/>
            <a:r>
              <a:rPr lang="en-US" noProof="0"/>
              <a:t>Click to edit Master title style</a:t>
            </a:r>
          </a:p>
        </p:txBody>
      </p:sp>
      <p:sp>
        <p:nvSpPr>
          <p:cNvPr id="104451" name="Rectangle 3"/>
          <p:cNvSpPr>
            <a:spLocks noGrp="1" noChangeArrowheads="1"/>
          </p:cNvSpPr>
          <p:nvPr>
            <p:ph type="subTitle" idx="1"/>
          </p:nvPr>
        </p:nvSpPr>
        <p:spPr>
          <a:xfrm>
            <a:off x="450850" y="2914651"/>
            <a:ext cx="7321550" cy="643766"/>
          </a:xfrm>
          <a:prstGeom prst="rect">
            <a:avLst/>
          </a:prstGeom>
        </p:spPr>
        <p:txBody>
          <a:bodyPr/>
          <a:lstStyle>
            <a:lvl1pPr marL="0" indent="0">
              <a:buFontTx/>
              <a:buNone/>
              <a:defRPr/>
            </a:lvl1pPr>
          </a:lstStyle>
          <a:p>
            <a:pPr lvl="0"/>
            <a:r>
              <a:rPr lang="en-US" noProof="0"/>
              <a:t>Click to edit Master subtitle style</a:t>
            </a:r>
          </a:p>
        </p:txBody>
      </p:sp>
    </p:spTree>
    <p:extLst>
      <p:ext uri="{BB962C8B-B14F-4D97-AF65-F5344CB8AC3E}">
        <p14:creationId xmlns:p14="http://schemas.microsoft.com/office/powerpoint/2010/main" val="1782041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2" y="294443"/>
            <a:ext cx="8226425" cy="738664"/>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58492"/>
            <a:ext cx="8229600" cy="25642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7488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7"/>
            <a:ext cx="7772400" cy="1264449"/>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7631"/>
            <a:ext cx="7772400" cy="39754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72022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2" y="294443"/>
            <a:ext cx="8226425" cy="738664"/>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1" y="1258491"/>
            <a:ext cx="4038601" cy="242887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58491"/>
            <a:ext cx="4038601" cy="242887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8453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65272"/>
            <a:ext cx="8229600" cy="738664"/>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802725"/>
            <a:ext cx="4040188" cy="82843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7"/>
            <a:ext cx="4040188" cy="212109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802725"/>
            <a:ext cx="4041774" cy="82843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7"/>
            <a:ext cx="4041774" cy="212109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6374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2" y="294443"/>
            <a:ext cx="8226425" cy="738664"/>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958036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76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399217"/>
            <a:ext cx="3008313" cy="67710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2" y="204789"/>
            <a:ext cx="5111749" cy="277358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052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214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58888"/>
            <a:ext cx="8229600" cy="2564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65461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40783"/>
            <a:ext cx="5486400" cy="384721"/>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2"/>
            <a:ext cx="5486400" cy="58221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4025503"/>
            <a:ext cx="5486400" cy="3052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94066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2" y="294443"/>
            <a:ext cx="8226425" cy="738664"/>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318629" y="1258492"/>
            <a:ext cx="7368171" cy="256429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8873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22607" y="391716"/>
            <a:ext cx="2670988" cy="277058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13" y="391716"/>
            <a:ext cx="5829289" cy="277058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8938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206375"/>
            <a:ext cx="2057401" cy="438785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1" cy="43878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4637"/>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2" y="4767264"/>
            <a:ext cx="2895600" cy="274637"/>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4767264"/>
            <a:ext cx="2133600" cy="274637"/>
          </a:xfrm>
          <a:prstGeom prst="rect">
            <a:avLst/>
          </a:prstGeom>
        </p:spPr>
        <p:txBody>
          <a:bodyPr/>
          <a:lstStyle>
            <a:lvl1pPr>
              <a:defRPr/>
            </a:lvl1pPr>
          </a:lstStyle>
          <a:p>
            <a:pPr>
              <a:defRPr/>
            </a:pPr>
            <a:fld id="{93F44A4D-0C09-1343-8AAD-AB7C1EF3994A}" type="slidenum">
              <a:rPr lang="en-US"/>
              <a:pPr>
                <a:defRPr/>
              </a:pPr>
              <a:t>‹#›</a:t>
            </a:fld>
            <a:endParaRPr lang="en-US" dirty="0"/>
          </a:p>
        </p:txBody>
      </p:sp>
    </p:spTree>
    <p:extLst>
      <p:ext uri="{BB962C8B-B14F-4D97-AF65-F5344CB8AC3E}">
        <p14:creationId xmlns:p14="http://schemas.microsoft.com/office/powerpoint/2010/main" val="274616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7"/>
            <a:ext cx="7772400" cy="1264449"/>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7631"/>
            <a:ext cx="7772400" cy="39754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2043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58491"/>
            <a:ext cx="4038601" cy="242887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58491"/>
            <a:ext cx="4038601" cy="242887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227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65273"/>
            <a:ext cx="8229600" cy="73866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802725"/>
            <a:ext cx="4040188" cy="8284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7"/>
            <a:ext cx="4040188" cy="21210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802725"/>
            <a:ext cx="4041774" cy="8284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7"/>
            <a:ext cx="4041774" cy="21210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553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037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939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399217"/>
            <a:ext cx="3008313" cy="67710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2" y="204788"/>
            <a:ext cx="5111749" cy="27735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05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989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40783"/>
            <a:ext cx="5486400" cy="38472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2"/>
            <a:ext cx="5486400" cy="58221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4025503"/>
            <a:ext cx="5486400" cy="305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012582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3.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94245"/>
            <a:ext cx="822642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5720" tIns="44450" rIns="45720" bIns="44450" numCol="1" anchor="ctr" anchorCtr="0" compatLnSpc="1">
            <a:prstTxWarp prst="textNoShape">
              <a:avLst/>
            </a:prstTxWarp>
            <a:spAutoFit/>
          </a:bodyPr>
          <a:lstStyle/>
          <a:p>
            <a:pPr lvl="0"/>
            <a:r>
              <a:rPr lang="en-US"/>
              <a:t>Click to edit Master </a:t>
            </a:r>
          </a:p>
        </p:txBody>
      </p:sp>
      <p:sp>
        <p:nvSpPr>
          <p:cNvPr id="1027" name="Rectangle 3"/>
          <p:cNvSpPr>
            <a:spLocks noGrp="1" noChangeArrowheads="1"/>
          </p:cNvSpPr>
          <p:nvPr>
            <p:ph type="body" idx="1"/>
          </p:nvPr>
        </p:nvSpPr>
        <p:spPr bwMode="auto">
          <a:xfrm>
            <a:off x="457200" y="1258888"/>
            <a:ext cx="8229600" cy="2564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5720" tIns="44450" rIns="45720" bIns="44450" numCol="1" anchor="t" anchorCtr="0" compatLnSpc="1">
            <a:prstTxWarp prst="textNoShape">
              <a:avLst/>
            </a:prstTxWarp>
            <a:sp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14"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380999" y="455295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lnSpc>
          <a:spcPct val="95000"/>
        </a:lnSpc>
        <a:spcBef>
          <a:spcPct val="0"/>
        </a:spcBef>
        <a:spcAft>
          <a:spcPct val="0"/>
        </a:spcAft>
        <a:defRPr sz="4400" b="1">
          <a:solidFill>
            <a:srgbClr val="FFFF00"/>
          </a:solidFill>
          <a:latin typeface="+mj-lt"/>
          <a:ea typeface="+mj-ea"/>
          <a:cs typeface="ＭＳ Ｐゴシック" charset="0"/>
        </a:defRPr>
      </a:lvl1pPr>
      <a:lvl2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2pPr>
      <a:lvl3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3pPr>
      <a:lvl4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4pPr>
      <a:lvl5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5pPr>
      <a:lvl6pPr marL="4572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6pPr>
      <a:lvl7pPr marL="9144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7pPr>
      <a:lvl8pPr marL="13716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8pPr>
      <a:lvl9pPr marL="18288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AFD00"/>
        </a:buClr>
        <a:buSzPct val="125000"/>
        <a:buChar char="•"/>
        <a:defRPr sz="36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AFD00"/>
        </a:buClr>
        <a:buSzPct val="125000"/>
        <a:buChar char="•"/>
        <a:defRPr sz="3200" b="1">
          <a:solidFill>
            <a:schemeClr val="bg1"/>
          </a:solidFill>
          <a:latin typeface="+mn-lt"/>
          <a:ea typeface="+mn-ea"/>
        </a:defRPr>
      </a:lvl2pPr>
      <a:lvl3pPr marL="1143000" indent="-228600" algn="l" rtl="0" eaLnBrk="0" fontAlgn="base" hangingPunct="0">
        <a:spcBef>
          <a:spcPct val="20000"/>
        </a:spcBef>
        <a:spcAft>
          <a:spcPct val="0"/>
        </a:spcAft>
        <a:buClr>
          <a:srgbClr val="FAFD00"/>
        </a:buClr>
        <a:buSzPct val="125000"/>
        <a:buChar char="•"/>
        <a:defRPr sz="2800" b="1">
          <a:solidFill>
            <a:schemeClr val="bg1"/>
          </a:solidFill>
          <a:latin typeface="+mn-lt"/>
          <a:ea typeface="+mn-ea"/>
        </a:defRPr>
      </a:lvl3pPr>
      <a:lvl4pPr marL="1600200" indent="-228600" algn="l" rtl="0" eaLnBrk="0" fontAlgn="base" hangingPunct="0">
        <a:spcBef>
          <a:spcPct val="20000"/>
        </a:spcBef>
        <a:spcAft>
          <a:spcPct val="0"/>
        </a:spcAft>
        <a:buClr>
          <a:srgbClr val="FAFD00"/>
        </a:buClr>
        <a:buSzPct val="125000"/>
        <a:buChar char="•"/>
        <a:defRPr sz="2400" b="1">
          <a:solidFill>
            <a:schemeClr val="bg1"/>
          </a:solidFill>
          <a:latin typeface="+mn-lt"/>
          <a:ea typeface="+mn-ea"/>
        </a:defRPr>
      </a:lvl4pPr>
      <a:lvl5pPr marL="20574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5pPr>
      <a:lvl6pPr marL="25146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6pPr>
      <a:lvl7pPr marL="29718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7pPr>
      <a:lvl8pPr marL="34290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8pPr>
      <a:lvl9pPr marL="38862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1904999" y="60960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2057399" y="62484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2209799" y="64008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2362199" y="65532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2514599" y="67056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2666999" y="68580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2819399" y="70104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rtl="0" eaLnBrk="0" fontAlgn="base" hangingPunct="0">
        <a:lnSpc>
          <a:spcPct val="95000"/>
        </a:lnSpc>
        <a:spcBef>
          <a:spcPct val="0"/>
        </a:spcBef>
        <a:spcAft>
          <a:spcPct val="0"/>
        </a:spcAft>
        <a:defRPr sz="4400" b="1">
          <a:solidFill>
            <a:srgbClr val="FFFF00"/>
          </a:solidFill>
          <a:latin typeface="+mj-lt"/>
          <a:ea typeface="+mj-ea"/>
          <a:cs typeface="ＭＳ Ｐゴシック" charset="0"/>
        </a:defRPr>
      </a:lvl1pPr>
      <a:lvl2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2pPr>
      <a:lvl3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3pPr>
      <a:lvl4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4pPr>
      <a:lvl5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5pPr>
      <a:lvl6pPr marL="4572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6pPr>
      <a:lvl7pPr marL="9144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7pPr>
      <a:lvl8pPr marL="13716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8pPr>
      <a:lvl9pPr marL="18288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AFD00"/>
        </a:buClr>
        <a:buSzPct val="125000"/>
        <a:buChar char="•"/>
        <a:defRPr sz="36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AFD00"/>
        </a:buClr>
        <a:buSzPct val="125000"/>
        <a:buChar char="•"/>
        <a:defRPr sz="3200" b="1">
          <a:solidFill>
            <a:schemeClr val="bg1"/>
          </a:solidFill>
          <a:latin typeface="+mn-lt"/>
          <a:ea typeface="+mn-ea"/>
        </a:defRPr>
      </a:lvl2pPr>
      <a:lvl3pPr marL="1143000" indent="-228600" algn="l" rtl="0" eaLnBrk="0" fontAlgn="base" hangingPunct="0">
        <a:spcBef>
          <a:spcPct val="20000"/>
        </a:spcBef>
        <a:spcAft>
          <a:spcPct val="0"/>
        </a:spcAft>
        <a:buClr>
          <a:srgbClr val="FAFD00"/>
        </a:buClr>
        <a:buSzPct val="125000"/>
        <a:buChar char="•"/>
        <a:defRPr sz="2800" b="1">
          <a:solidFill>
            <a:schemeClr val="bg1"/>
          </a:solidFill>
          <a:latin typeface="+mn-lt"/>
          <a:ea typeface="+mn-ea"/>
        </a:defRPr>
      </a:lvl3pPr>
      <a:lvl4pPr marL="1600200" indent="-228600" algn="l" rtl="0" eaLnBrk="0" fontAlgn="base" hangingPunct="0">
        <a:spcBef>
          <a:spcPct val="20000"/>
        </a:spcBef>
        <a:spcAft>
          <a:spcPct val="0"/>
        </a:spcAft>
        <a:buClr>
          <a:srgbClr val="FAFD00"/>
        </a:buClr>
        <a:buSzPct val="125000"/>
        <a:buChar char="•"/>
        <a:defRPr sz="2400" b="1">
          <a:solidFill>
            <a:schemeClr val="bg1"/>
          </a:solidFill>
          <a:latin typeface="+mn-lt"/>
          <a:ea typeface="+mn-ea"/>
        </a:defRPr>
      </a:lvl4pPr>
      <a:lvl5pPr marL="20574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5pPr>
      <a:lvl6pPr marL="25146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6pPr>
      <a:lvl7pPr marL="29718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7pPr>
      <a:lvl8pPr marL="34290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8pPr>
      <a:lvl9pPr marL="38862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5" descr="Image of small USGS Identifier"/>
          <p:cNvPicPr>
            <a:picLocks noChangeAspect="1" noChangeArrowheads="1"/>
          </p:cNvPicPr>
          <p:nvPr userDrawn="1"/>
        </p:nvPicPr>
        <p:blipFill>
          <a:blip r:embed="rId3">
            <a:lum bright="-100000"/>
            <a:extLst>
              <a:ext uri="{28A0092B-C50C-407E-A947-70E740481C1C}">
                <a14:useLocalDpi xmlns:a14="http://schemas.microsoft.com/office/drawing/2010/main" val="0"/>
              </a:ext>
            </a:extLst>
          </a:blip>
          <a:srcRect/>
          <a:stretch>
            <a:fillRect/>
          </a:stretch>
        </p:blipFill>
        <p:spPr bwMode="auto">
          <a:xfrm>
            <a:off x="1904999" y="60960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Image of small USGS Identifier"/>
          <p:cNvPicPr>
            <a:picLocks noChangeAspect="1" noChangeArrowheads="1"/>
          </p:cNvPicPr>
          <p:nvPr userDrawn="1"/>
        </p:nvPicPr>
        <p:blipFill>
          <a:blip r:embed="rId3">
            <a:lum bright="-100000"/>
            <a:extLst>
              <a:ext uri="{28A0092B-C50C-407E-A947-70E740481C1C}">
                <a14:useLocalDpi xmlns:a14="http://schemas.microsoft.com/office/drawing/2010/main" val="0"/>
              </a:ext>
            </a:extLst>
          </a:blip>
          <a:srcRect/>
          <a:stretch>
            <a:fillRect/>
          </a:stretch>
        </p:blipFill>
        <p:spPr bwMode="auto">
          <a:xfrm>
            <a:off x="2057399" y="62484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5" descr="Image of small USGS Identifier"/>
          <p:cNvPicPr>
            <a:picLocks noChangeAspect="1" noChangeArrowheads="1"/>
          </p:cNvPicPr>
          <p:nvPr userDrawn="1"/>
        </p:nvPicPr>
        <p:blipFill>
          <a:blip r:embed="rId3">
            <a:lum bright="-100000"/>
            <a:extLst>
              <a:ext uri="{28A0092B-C50C-407E-A947-70E740481C1C}">
                <a14:useLocalDpi xmlns:a14="http://schemas.microsoft.com/office/drawing/2010/main" val="0"/>
              </a:ext>
            </a:extLst>
          </a:blip>
          <a:srcRect/>
          <a:stretch>
            <a:fillRect/>
          </a:stretch>
        </p:blipFill>
        <p:spPr bwMode="auto">
          <a:xfrm>
            <a:off x="2209799" y="64008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6" descr="Image of small USGS Identifier"/>
          <p:cNvPicPr>
            <a:picLocks noChangeAspect="1" noChangeArrowheads="1"/>
          </p:cNvPicPr>
          <p:nvPr userDrawn="1"/>
        </p:nvPicPr>
        <p:blipFill>
          <a:blip r:embed="rId3">
            <a:lum bright="-100000"/>
            <a:extLst>
              <a:ext uri="{28A0092B-C50C-407E-A947-70E740481C1C}">
                <a14:useLocalDpi xmlns:a14="http://schemas.microsoft.com/office/drawing/2010/main" val="0"/>
              </a:ext>
            </a:extLst>
          </a:blip>
          <a:srcRect/>
          <a:stretch>
            <a:fillRect/>
          </a:stretch>
        </p:blipFill>
        <p:spPr bwMode="auto">
          <a:xfrm>
            <a:off x="380999" y="455295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3" r:id="rId1"/>
  </p:sldLayoutIdLst>
  <p:hf hdr="0" ftr="0" dt="0"/>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package" Target="../embeddings/Microsoft_Word_Document1.docx"/><Relationship Id="rId5" Type="http://schemas.openxmlformats.org/officeDocument/2006/relationships/image" Target="../media/image13.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66" name="Rectangle 1038"/>
          <p:cNvSpPr>
            <a:spLocks noGrp="1" noChangeArrowheads="1"/>
          </p:cNvSpPr>
          <p:nvPr>
            <p:ph type="ctrTitle"/>
          </p:nvPr>
        </p:nvSpPr>
        <p:spPr>
          <a:xfrm>
            <a:off x="381000" y="1340137"/>
            <a:ext cx="8077202" cy="1264449"/>
          </a:xfrm>
        </p:spPr>
        <p:txBody>
          <a:bodyPr/>
          <a:lstStyle/>
          <a:p>
            <a:pPr>
              <a:defRPr/>
            </a:pPr>
            <a:r>
              <a:rPr lang="en-US" sz="4000" dirty="0">
                <a:cs typeface="+mj-cs"/>
              </a:rPr>
              <a:t>EGRET </a:t>
            </a:r>
            <a:r>
              <a:rPr lang="en-US" sz="4000" dirty="0" smtClean="0">
                <a:cs typeface="+mj-cs"/>
              </a:rPr>
              <a:t>uncertainty analysis: </a:t>
            </a:r>
            <a:r>
              <a:rPr lang="en-US" sz="4000" dirty="0" err="1" smtClean="0">
                <a:cs typeface="+mj-cs"/>
              </a:rPr>
              <a:t>EGRETci</a:t>
            </a:r>
            <a:endParaRPr lang="en-US" sz="4000" dirty="0">
              <a:cs typeface="+mj-cs"/>
            </a:endParaRPr>
          </a:p>
        </p:txBody>
      </p:sp>
      <p:sp>
        <p:nvSpPr>
          <p:cNvPr id="74755" name="Rectangle 1027"/>
          <p:cNvSpPr>
            <a:spLocks noGrp="1" noChangeArrowheads="1"/>
          </p:cNvSpPr>
          <p:nvPr>
            <p:ph type="subTitle" idx="1"/>
          </p:nvPr>
        </p:nvSpPr>
        <p:spPr>
          <a:xfrm>
            <a:off x="381000" y="3105150"/>
            <a:ext cx="8077200" cy="1345497"/>
          </a:xfrm>
        </p:spPr>
        <p:txBody>
          <a:bodyPr lIns="90488" rIns="90488"/>
          <a:lstStyle/>
          <a:p>
            <a:pPr>
              <a:defRPr/>
            </a:pPr>
            <a:r>
              <a:rPr lang="en-US" sz="2400" dirty="0">
                <a:cs typeface="+mn-cs"/>
              </a:rPr>
              <a:t>Robert M. Hirsch</a:t>
            </a:r>
          </a:p>
          <a:p>
            <a:pPr>
              <a:defRPr/>
            </a:pPr>
            <a:r>
              <a:rPr lang="en-US" sz="2400" dirty="0">
                <a:cs typeface="+mn-cs"/>
              </a:rPr>
              <a:t>Research Hydrologist Emeritus</a:t>
            </a:r>
          </a:p>
          <a:p>
            <a:pPr>
              <a:defRPr/>
            </a:pPr>
            <a:r>
              <a:rPr lang="en-US" sz="2400" dirty="0" smtClean="0">
                <a:cs typeface="+mn-cs"/>
              </a:rPr>
              <a:t>March 27, 2019</a:t>
            </a:r>
            <a:endParaRPr lang="en-US" sz="2400" dirty="0">
              <a:cs typeface="+mn-cs"/>
            </a:endParaRPr>
          </a:p>
        </p:txBody>
      </p:sp>
      <p:pic>
        <p:nvPicPr>
          <p:cNvPr id="8195" name="Picture 15" descr="Image of large USGS Identifier"/>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533399" y="285750"/>
            <a:ext cx="2057401"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4410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0" y="0"/>
            <a:ext cx="9144000" cy="5143500"/>
          </a:xfrm>
          <a:prstGeom prst="rect">
            <a:avLst/>
          </a:prstGeom>
          <a:solidFill>
            <a:schemeClr val="bg1"/>
          </a:solidFill>
          <a:ln w="12700">
            <a:solidFill>
              <a:schemeClr val="tx1"/>
            </a:solidFill>
            <a:round/>
            <a:headEnd/>
            <a:tailEnd/>
          </a:ln>
        </p:spPr>
        <p:txBody>
          <a:bodyPr/>
          <a:lstStyle/>
          <a:p>
            <a:pPr eaLnBrk="0" fontAlgn="base" hangingPunct="0">
              <a:spcBef>
                <a:spcPct val="0"/>
              </a:spcBef>
              <a:spcAft>
                <a:spcPct val="0"/>
              </a:spcAft>
            </a:pPr>
            <a:r>
              <a:rPr lang="en-US" sz="2400" b="1" dirty="0">
                <a:solidFill>
                  <a:srgbClr val="000000"/>
                </a:solidFill>
                <a:latin typeface="Arial" charset="0"/>
                <a:ea typeface="ＭＳ Ｐゴシック" charset="0"/>
                <a:cs typeface="ＭＳ Ｐゴシック" charset="0"/>
              </a:rPr>
              <a:t>Each bootstrap replicate can give us an estimate of change between any two years (say 1994 and 2014)</a:t>
            </a:r>
            <a:endParaRPr lang="en-US" sz="2400" b="1" dirty="0">
              <a:solidFill>
                <a:srgbClr val="0000FF"/>
              </a:solidFill>
              <a:latin typeface="Arial" charset="0"/>
              <a:ea typeface="ＭＳ Ｐゴシック" charset="0"/>
              <a:cs typeface="ＭＳ Ｐゴシック" charset="0"/>
            </a:endParaRPr>
          </a:p>
          <a:p>
            <a:pPr eaLnBrk="0" fontAlgn="base" hangingPunct="0">
              <a:spcBef>
                <a:spcPct val="0"/>
              </a:spcBef>
              <a:spcAft>
                <a:spcPct val="0"/>
              </a:spcAft>
            </a:pPr>
            <a:endParaRPr lang="en-US" sz="4000" dirty="0">
              <a:solidFill>
                <a:srgbClr val="000000"/>
              </a:solidFill>
              <a:latin typeface="Arial" charset="0"/>
              <a:ea typeface="ＭＳ Ｐゴシック" charset="0"/>
              <a:cs typeface="ＭＳ Ｐゴシック" charset="0"/>
            </a:endParaRPr>
          </a:p>
        </p:txBody>
      </p:sp>
      <p:pic>
        <p:nvPicPr>
          <p:cNvPr id="11266" name="Picture 8" descr="Image of large USGS Identifier"/>
          <p:cNvPicPr>
            <a:picLocks noChangeAspect="1" noChangeArrowheads="1"/>
          </p:cNvPicPr>
          <p:nvPr/>
        </p:nvPicPr>
        <p:blipFill>
          <a:blip r:embed="rId3">
            <a:clrChange>
              <a:clrFrom>
                <a:srgbClr val="92AFC1"/>
              </a:clrFrom>
              <a:clrTo>
                <a:srgbClr val="92AFC1">
                  <a:alpha val="0"/>
                </a:srgbClr>
              </a:clrTo>
            </a:clrChange>
            <a:extLst>
              <a:ext uri="{28A0092B-C50C-407E-A947-70E740481C1C}">
                <a14:useLocalDpi xmlns:a14="http://schemas.microsoft.com/office/drawing/2010/main" val="0"/>
              </a:ext>
            </a:extLst>
          </a:blip>
          <a:srcRect/>
          <a:stretch>
            <a:fillRect/>
          </a:stretch>
        </p:blipFill>
        <p:spPr bwMode="auto">
          <a:xfrm>
            <a:off x="228600" y="4686300"/>
            <a:ext cx="13033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Maumee.4.spag.png"/>
          <p:cNvPicPr>
            <a:picLocks noChangeAspect="1"/>
          </p:cNvPicPr>
          <p:nvPr/>
        </p:nvPicPr>
        <p:blipFill rotWithShape="1">
          <a:blip r:embed="rId4">
            <a:extLst>
              <a:ext uri="{28A0092B-C50C-407E-A947-70E740481C1C}">
                <a14:useLocalDpi xmlns:a14="http://schemas.microsoft.com/office/drawing/2010/main" val="0"/>
              </a:ext>
            </a:extLst>
          </a:blip>
          <a:srcRect t="9472" b="8716"/>
          <a:stretch/>
        </p:blipFill>
        <p:spPr>
          <a:xfrm>
            <a:off x="0" y="971550"/>
            <a:ext cx="9144000" cy="3700237"/>
          </a:xfrm>
          <a:prstGeom prst="rect">
            <a:avLst/>
          </a:prstGeom>
        </p:spPr>
      </p:pic>
      <p:cxnSp>
        <p:nvCxnSpPr>
          <p:cNvPr id="4" name="Straight Connector 3"/>
          <p:cNvCxnSpPr/>
          <p:nvPr/>
        </p:nvCxnSpPr>
        <p:spPr bwMode="auto">
          <a:xfrm flipV="1">
            <a:off x="4800600" y="1200150"/>
            <a:ext cx="0" cy="30861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 name="Straight Connector 7"/>
          <p:cNvCxnSpPr/>
          <p:nvPr/>
        </p:nvCxnSpPr>
        <p:spPr bwMode="auto">
          <a:xfrm flipV="1">
            <a:off x="8534400" y="1200150"/>
            <a:ext cx="0" cy="30861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 name="Straight Arrow Connector 6"/>
          <p:cNvCxnSpPr/>
          <p:nvPr/>
        </p:nvCxnSpPr>
        <p:spPr bwMode="auto">
          <a:xfrm flipV="1">
            <a:off x="4800600" y="2286000"/>
            <a:ext cx="3733800" cy="1257300"/>
          </a:xfrm>
          <a:prstGeom prst="straightConnector1">
            <a:avLst/>
          </a:prstGeom>
          <a:solidFill>
            <a:schemeClr val="accent1"/>
          </a:solidFill>
          <a:ln w="57150" cap="flat" cmpd="sng" algn="ctr">
            <a:solidFill>
              <a:srgbClr val="8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Arrow Connector 11"/>
          <p:cNvCxnSpPr/>
          <p:nvPr/>
        </p:nvCxnSpPr>
        <p:spPr bwMode="auto">
          <a:xfrm flipV="1">
            <a:off x="4800600" y="2400300"/>
            <a:ext cx="3733800" cy="914400"/>
          </a:xfrm>
          <a:prstGeom prst="straightConnector1">
            <a:avLst/>
          </a:prstGeom>
          <a:solidFill>
            <a:schemeClr val="accent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flipV="1">
            <a:off x="4800600" y="2400300"/>
            <a:ext cx="3733800" cy="1028700"/>
          </a:xfrm>
          <a:prstGeom prst="straightConnector1">
            <a:avLst/>
          </a:prstGeom>
          <a:solidFill>
            <a:schemeClr val="accent1"/>
          </a:solidFill>
          <a:ln w="571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4894174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0" y="0"/>
            <a:ext cx="9144000" cy="5143500"/>
          </a:xfrm>
          <a:prstGeom prst="rect">
            <a:avLst/>
          </a:prstGeom>
          <a:solidFill>
            <a:schemeClr val="bg1"/>
          </a:solidFill>
          <a:ln w="12700">
            <a:solidFill>
              <a:schemeClr val="tx1"/>
            </a:solidFill>
            <a:round/>
            <a:headEnd/>
            <a:tailEnd/>
          </a:ln>
        </p:spPr>
        <p:txBody>
          <a:bodyPr/>
          <a:lstStyle/>
          <a:p>
            <a:pPr algn="ctr" eaLnBrk="0" fontAlgn="base" hangingPunct="0">
              <a:spcBef>
                <a:spcPct val="0"/>
              </a:spcBef>
              <a:spcAft>
                <a:spcPct val="0"/>
              </a:spcAft>
            </a:pPr>
            <a:r>
              <a:rPr lang="en-US" sz="4000" dirty="0">
                <a:solidFill>
                  <a:srgbClr val="000000"/>
                </a:solidFill>
                <a:latin typeface="Arial" charset="0"/>
                <a:ea typeface="ＭＳ Ｐゴシック" charset="0"/>
                <a:cs typeface="ＭＳ Ｐゴシック" charset="0"/>
              </a:rPr>
              <a:t>50 bootstrap replicates</a:t>
            </a:r>
          </a:p>
        </p:txBody>
      </p:sp>
      <p:pic>
        <p:nvPicPr>
          <p:cNvPr id="13314" name="Picture 8" descr="Image of large USGS Identifier"/>
          <p:cNvPicPr>
            <a:picLocks noChangeAspect="1" noChangeArrowheads="1"/>
          </p:cNvPicPr>
          <p:nvPr/>
        </p:nvPicPr>
        <p:blipFill>
          <a:blip r:embed="rId3">
            <a:clrChange>
              <a:clrFrom>
                <a:srgbClr val="92AFC1"/>
              </a:clrFrom>
              <a:clrTo>
                <a:srgbClr val="92AFC1">
                  <a:alpha val="0"/>
                </a:srgbClr>
              </a:clrTo>
            </a:clrChange>
            <a:extLst>
              <a:ext uri="{28A0092B-C50C-407E-A947-70E740481C1C}">
                <a14:useLocalDpi xmlns:a14="http://schemas.microsoft.com/office/drawing/2010/main" val="0"/>
              </a:ext>
            </a:extLst>
          </a:blip>
          <a:srcRect/>
          <a:stretch>
            <a:fillRect/>
          </a:stretch>
        </p:blipFill>
        <p:spPr bwMode="auto">
          <a:xfrm>
            <a:off x="228600" y="4686300"/>
            <a:ext cx="13033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Maumee.50reps.spag.png"/>
          <p:cNvPicPr>
            <a:picLocks noChangeAspect="1"/>
          </p:cNvPicPr>
          <p:nvPr/>
        </p:nvPicPr>
        <p:blipFill rotWithShape="1">
          <a:blip r:embed="rId4">
            <a:extLst>
              <a:ext uri="{28A0092B-C50C-407E-A947-70E740481C1C}">
                <a14:useLocalDpi xmlns:a14="http://schemas.microsoft.com/office/drawing/2010/main" val="0"/>
              </a:ext>
            </a:extLst>
          </a:blip>
          <a:srcRect t="10986" b="8565"/>
          <a:stretch/>
        </p:blipFill>
        <p:spPr>
          <a:xfrm>
            <a:off x="0" y="1028700"/>
            <a:ext cx="9144000" cy="3638567"/>
          </a:xfrm>
          <a:prstGeom prst="rect">
            <a:avLst/>
          </a:prstGeom>
        </p:spPr>
      </p:pic>
    </p:spTree>
    <p:extLst>
      <p:ext uri="{BB962C8B-B14F-4D97-AF65-F5344CB8AC3E}">
        <p14:creationId xmlns:p14="http://schemas.microsoft.com/office/powerpoint/2010/main" val="25305234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0" name="Rectangle 10"/>
          <p:cNvSpPr>
            <a:spLocks noGrp="1" noChangeArrowheads="1"/>
          </p:cNvSpPr>
          <p:nvPr>
            <p:ph type="title"/>
          </p:nvPr>
        </p:nvSpPr>
        <p:spPr>
          <a:xfrm>
            <a:off x="457201" y="31550"/>
            <a:ext cx="8226425" cy="1264449"/>
          </a:xfrm>
        </p:spPr>
        <p:txBody>
          <a:bodyPr/>
          <a:lstStyle/>
          <a:p>
            <a:pPr>
              <a:defRPr/>
            </a:pPr>
            <a:r>
              <a:rPr lang="en-US" sz="4000" dirty="0">
                <a:cs typeface="+mj-cs"/>
              </a:rPr>
              <a:t>Two ways to convey an answer to the question: Is there a trend?</a:t>
            </a:r>
          </a:p>
        </p:txBody>
      </p:sp>
      <p:sp>
        <p:nvSpPr>
          <p:cNvPr id="76811" name="Rectangle 11"/>
          <p:cNvSpPr>
            <a:spLocks noGrp="1" noChangeArrowheads="1"/>
          </p:cNvSpPr>
          <p:nvPr>
            <p:ph type="body" idx="1"/>
          </p:nvPr>
        </p:nvSpPr>
        <p:spPr>
          <a:xfrm>
            <a:off x="457201" y="1295999"/>
            <a:ext cx="8229600" cy="3278333"/>
          </a:xfrm>
        </p:spPr>
        <p:txBody>
          <a:bodyPr/>
          <a:lstStyle/>
          <a:p>
            <a:pPr>
              <a:spcBef>
                <a:spcPts val="3264"/>
              </a:spcBef>
              <a:defRPr/>
            </a:pPr>
            <a:r>
              <a:rPr lang="en-US" dirty="0">
                <a:cs typeface="+mn-cs"/>
              </a:rPr>
              <a:t>Conventional p-value approach (reject H</a:t>
            </a:r>
            <a:r>
              <a:rPr lang="en-US" baseline="-25000" dirty="0">
                <a:cs typeface="+mn-cs"/>
              </a:rPr>
              <a:t>o</a:t>
            </a:r>
            <a:r>
              <a:rPr lang="en-US" dirty="0">
                <a:cs typeface="+mn-cs"/>
              </a:rPr>
              <a:t> or do not reject H</a:t>
            </a:r>
            <a:r>
              <a:rPr lang="en-US" baseline="-25000" dirty="0">
                <a:cs typeface="+mn-cs"/>
              </a:rPr>
              <a:t>o</a:t>
            </a:r>
            <a:r>
              <a:rPr lang="en-US" dirty="0">
                <a:cs typeface="+mn-cs"/>
              </a:rPr>
              <a:t>)</a:t>
            </a:r>
          </a:p>
          <a:p>
            <a:pPr>
              <a:spcBef>
                <a:spcPts val="3264"/>
              </a:spcBef>
              <a:defRPr/>
            </a:pPr>
            <a:r>
              <a:rPr lang="en-US" dirty="0">
                <a:cs typeface="+mn-cs"/>
              </a:rPr>
              <a:t>Describe the results in terms of “likelihood of uptrend” or “likelihood of downtrend”</a:t>
            </a:r>
          </a:p>
        </p:txBody>
      </p:sp>
    </p:spTree>
    <p:extLst>
      <p:ext uri="{BB962C8B-B14F-4D97-AF65-F5344CB8AC3E}">
        <p14:creationId xmlns:p14="http://schemas.microsoft.com/office/powerpoint/2010/main" val="25375050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0" y="0"/>
            <a:ext cx="9144000" cy="5143500"/>
          </a:xfrm>
          <a:prstGeom prst="rect">
            <a:avLst/>
          </a:prstGeom>
          <a:solidFill>
            <a:schemeClr val="bg1"/>
          </a:solidFill>
          <a:ln w="12700">
            <a:solidFill>
              <a:schemeClr val="tx1"/>
            </a:solidFill>
            <a:round/>
            <a:headEnd/>
            <a:tailEnd/>
          </a:ln>
        </p:spPr>
        <p:txBody>
          <a:bodyPr/>
          <a:lstStyle/>
          <a:p>
            <a:endParaRPr lang="en-US"/>
          </a:p>
        </p:txBody>
      </p:sp>
      <p:pic>
        <p:nvPicPr>
          <p:cNvPr id="11266" name="Picture 8" descr="Image of large USGS Identifier"/>
          <p:cNvPicPr>
            <a:picLocks noChangeAspect="1" noChangeArrowheads="1"/>
          </p:cNvPicPr>
          <p:nvPr/>
        </p:nvPicPr>
        <p:blipFill>
          <a:blip r:embed="rId3">
            <a:clrChange>
              <a:clrFrom>
                <a:srgbClr val="92AFC1"/>
              </a:clrFrom>
              <a:clrTo>
                <a:srgbClr val="92AFC1">
                  <a:alpha val="0"/>
                </a:srgbClr>
              </a:clrTo>
            </a:clrChange>
            <a:extLst>
              <a:ext uri="{28A0092B-C50C-407E-A947-70E740481C1C}">
                <a14:useLocalDpi xmlns:a14="http://schemas.microsoft.com/office/drawing/2010/main" val="0"/>
              </a:ext>
            </a:extLst>
          </a:blip>
          <a:srcRect/>
          <a:stretch>
            <a:fillRect/>
          </a:stretch>
        </p:blipFill>
        <p:spPr bwMode="auto">
          <a:xfrm>
            <a:off x="228600" y="4686300"/>
            <a:ext cx="13033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hist201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 y="476250"/>
            <a:ext cx="8750300" cy="4181475"/>
          </a:xfrm>
          <a:prstGeom prst="rect">
            <a:avLst/>
          </a:prstGeom>
        </p:spPr>
      </p:pic>
      <p:sp>
        <p:nvSpPr>
          <p:cNvPr id="3" name="TextBox 2"/>
          <p:cNvSpPr txBox="1"/>
          <p:nvPr/>
        </p:nvSpPr>
        <p:spPr>
          <a:xfrm>
            <a:off x="3051970" y="4625802"/>
            <a:ext cx="4110831" cy="461665"/>
          </a:xfrm>
          <a:prstGeom prst="rect">
            <a:avLst/>
          </a:prstGeom>
          <a:noFill/>
        </p:spPr>
        <p:txBody>
          <a:bodyPr wrap="square" rtlCol="0">
            <a:spAutoFit/>
          </a:bodyPr>
          <a:lstStyle/>
          <a:p>
            <a:r>
              <a:rPr lang="en-US" sz="2400" b="1" dirty="0">
                <a:solidFill>
                  <a:srgbClr val="FF0000"/>
                </a:solidFill>
              </a:rPr>
              <a:t>Upward trend highly likely</a:t>
            </a:r>
          </a:p>
        </p:txBody>
      </p:sp>
      <p:sp>
        <p:nvSpPr>
          <p:cNvPr id="4" name="TextBox 3"/>
          <p:cNvSpPr txBox="1"/>
          <p:nvPr/>
        </p:nvSpPr>
        <p:spPr>
          <a:xfrm>
            <a:off x="5321808" y="1452949"/>
            <a:ext cx="2755392" cy="830997"/>
          </a:xfrm>
          <a:prstGeom prst="rect">
            <a:avLst/>
          </a:prstGeom>
          <a:noFill/>
        </p:spPr>
        <p:txBody>
          <a:bodyPr wrap="square" rtlCol="0">
            <a:spAutoFit/>
          </a:bodyPr>
          <a:lstStyle/>
          <a:p>
            <a:r>
              <a:rPr lang="en-US" sz="2400" b="1" dirty="0">
                <a:solidFill>
                  <a:schemeClr val="accent1">
                    <a:lumMod val="75000"/>
                  </a:schemeClr>
                </a:solidFill>
              </a:rPr>
              <a:t>WRTDS estimate of trend</a:t>
            </a:r>
          </a:p>
        </p:txBody>
      </p:sp>
      <p:sp>
        <p:nvSpPr>
          <p:cNvPr id="5" name="Left Arrow 4"/>
          <p:cNvSpPr/>
          <p:nvPr/>
        </p:nvSpPr>
        <p:spPr bwMode="auto">
          <a:xfrm>
            <a:off x="4343400" y="1582836"/>
            <a:ext cx="978408" cy="363474"/>
          </a:xfrm>
          <a:prstGeom prst="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a:ln>
                <a:noFill/>
              </a:ln>
              <a:solidFill>
                <a:schemeClr val="tx1"/>
              </a:solidFill>
              <a:effectLst/>
              <a:latin typeface="Arial" pitchFamily="-97" charset="0"/>
            </a:endParaRPr>
          </a:p>
        </p:txBody>
      </p:sp>
    </p:spTree>
    <p:extLst>
      <p:ext uri="{BB962C8B-B14F-4D97-AF65-F5344CB8AC3E}">
        <p14:creationId xmlns:p14="http://schemas.microsoft.com/office/powerpoint/2010/main" val="321309909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0" name="Rectangle 10"/>
          <p:cNvSpPr>
            <a:spLocks noGrp="1" noChangeArrowheads="1"/>
          </p:cNvSpPr>
          <p:nvPr>
            <p:ph type="title"/>
          </p:nvPr>
        </p:nvSpPr>
        <p:spPr>
          <a:xfrm>
            <a:off x="457201" y="149018"/>
            <a:ext cx="8226425" cy="1029513"/>
          </a:xfrm>
        </p:spPr>
        <p:txBody>
          <a:bodyPr/>
          <a:lstStyle/>
          <a:p>
            <a:pPr algn="ctr">
              <a:defRPr/>
            </a:pPr>
            <a:r>
              <a:rPr lang="en-US" sz="3200" dirty="0">
                <a:cs typeface="+mj-cs"/>
              </a:rPr>
              <a:t>The </a:t>
            </a:r>
            <a:r>
              <a:rPr lang="en-US" sz="3200" dirty="0" err="1">
                <a:cs typeface="+mj-cs"/>
              </a:rPr>
              <a:t>EGRETci</a:t>
            </a:r>
            <a:r>
              <a:rPr lang="en-US" sz="3200" dirty="0">
                <a:cs typeface="+mj-cs"/>
              </a:rPr>
              <a:t> software translates the bootstrap results into a set of words</a:t>
            </a:r>
          </a:p>
        </p:txBody>
      </p:sp>
      <p:graphicFrame>
        <p:nvGraphicFramePr>
          <p:cNvPr id="3" name="Object 2"/>
          <p:cNvGraphicFramePr>
            <a:graphicFrameLocks noChangeAspect="1"/>
          </p:cNvGraphicFramePr>
          <p:nvPr>
            <p:extLst>
              <p:ext uri="{D42A27DB-BD31-4B8C-83A1-F6EECF244321}">
                <p14:modId xmlns:p14="http://schemas.microsoft.com/office/powerpoint/2010/main" val="3374163193"/>
              </p:ext>
            </p:extLst>
          </p:nvPr>
        </p:nvGraphicFramePr>
        <p:xfrm>
          <a:off x="838201" y="1314450"/>
          <a:ext cx="7736305" cy="2979523"/>
        </p:xfrm>
        <a:graphic>
          <a:graphicData uri="http://schemas.openxmlformats.org/presentationml/2006/ole">
            <mc:AlternateContent xmlns:mc="http://schemas.openxmlformats.org/markup-compatibility/2006">
              <mc:Choice xmlns:v="urn:schemas-microsoft-com:vml" Requires="v">
                <p:oleObj spid="_x0000_s9247" name="Document" r:id="rId4" imgW="5638800" imgH="2895600" progId="Word.Document.12">
                  <p:embed/>
                </p:oleObj>
              </mc:Choice>
              <mc:Fallback>
                <p:oleObj name="Document" r:id="rId4" imgW="5638800" imgH="2895600" progId="Word.Document.12">
                  <p:embed/>
                  <p:pic>
                    <p:nvPicPr>
                      <p:cNvPr id="0" name=""/>
                      <p:cNvPicPr/>
                      <p:nvPr/>
                    </p:nvPicPr>
                    <p:blipFill>
                      <a:blip r:embed="rId5"/>
                      <a:stretch>
                        <a:fillRect/>
                      </a:stretch>
                    </p:blipFill>
                    <p:spPr>
                      <a:xfrm>
                        <a:off x="838201" y="1314450"/>
                        <a:ext cx="7736305" cy="2979523"/>
                      </a:xfrm>
                      <a:prstGeom prst="rect">
                        <a:avLst/>
                      </a:prstGeom>
                    </p:spPr>
                  </p:pic>
                </p:oleObj>
              </mc:Fallback>
            </mc:AlternateContent>
          </a:graphicData>
        </a:graphic>
      </p:graphicFrame>
    </p:spTree>
    <p:extLst>
      <p:ext uri="{BB962C8B-B14F-4D97-AF65-F5344CB8AC3E}">
        <p14:creationId xmlns:p14="http://schemas.microsoft.com/office/powerpoint/2010/main" val="516894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0" name="Rectangle 10"/>
          <p:cNvSpPr>
            <a:spLocks noGrp="1" noChangeArrowheads="1"/>
          </p:cNvSpPr>
          <p:nvPr>
            <p:ph type="title"/>
          </p:nvPr>
        </p:nvSpPr>
        <p:spPr>
          <a:xfrm>
            <a:off x="381001" y="241994"/>
            <a:ext cx="8226425" cy="1264449"/>
          </a:xfrm>
        </p:spPr>
        <p:txBody>
          <a:bodyPr/>
          <a:lstStyle/>
          <a:p>
            <a:pPr>
              <a:defRPr/>
            </a:pPr>
            <a:r>
              <a:rPr lang="en-US" sz="4000" dirty="0">
                <a:cs typeface="+mj-cs"/>
              </a:rPr>
              <a:t>The </a:t>
            </a:r>
            <a:r>
              <a:rPr lang="en-US" sz="4000" dirty="0" err="1">
                <a:cs typeface="+mj-cs"/>
              </a:rPr>
              <a:t>EGRETci</a:t>
            </a:r>
            <a:r>
              <a:rPr lang="en-US" sz="4000" dirty="0">
                <a:cs typeface="+mj-cs"/>
              </a:rPr>
              <a:t> package can also give us confidence intervals</a:t>
            </a:r>
          </a:p>
        </p:txBody>
      </p:sp>
      <p:sp>
        <p:nvSpPr>
          <p:cNvPr id="76811" name="Rectangle 11"/>
          <p:cNvSpPr>
            <a:spLocks noGrp="1" noChangeArrowheads="1"/>
          </p:cNvSpPr>
          <p:nvPr>
            <p:ph type="body" idx="1"/>
          </p:nvPr>
        </p:nvSpPr>
        <p:spPr>
          <a:xfrm>
            <a:off x="457200" y="1714500"/>
            <a:ext cx="8229600" cy="2724336"/>
          </a:xfrm>
        </p:spPr>
        <p:txBody>
          <a:bodyPr/>
          <a:lstStyle/>
          <a:p>
            <a:pPr>
              <a:spcBef>
                <a:spcPts val="3264"/>
              </a:spcBef>
              <a:defRPr/>
            </a:pPr>
            <a:r>
              <a:rPr lang="en-US" dirty="0">
                <a:cs typeface="+mn-cs"/>
              </a:rPr>
              <a:t>Various confidence intervals for the change over a specific time</a:t>
            </a:r>
          </a:p>
          <a:p>
            <a:pPr>
              <a:spcBef>
                <a:spcPts val="3264"/>
              </a:spcBef>
              <a:defRPr/>
            </a:pPr>
            <a:r>
              <a:rPr lang="en-US" dirty="0">
                <a:cs typeface="+mn-cs"/>
              </a:rPr>
              <a:t>Graphical confidence intervals for the entire period of record</a:t>
            </a:r>
          </a:p>
        </p:txBody>
      </p:sp>
    </p:spTree>
    <p:extLst>
      <p:ext uri="{BB962C8B-B14F-4D97-AF65-F5344CB8AC3E}">
        <p14:creationId xmlns:p14="http://schemas.microsoft.com/office/powerpoint/2010/main" val="16425845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um.ci2.png"/>
          <p:cNvPicPr>
            <a:picLocks noChangeAspect="1"/>
          </p:cNvPicPr>
          <p:nvPr/>
        </p:nvPicPr>
        <p:blipFill rotWithShape="1">
          <a:blip r:embed="rId2" cstate="print">
            <a:extLst>
              <a:ext uri="{28A0092B-C50C-407E-A947-70E740481C1C}">
                <a14:useLocalDpi xmlns:a14="http://schemas.microsoft.com/office/drawing/2010/main" val="0"/>
              </a:ext>
            </a:extLst>
          </a:blip>
          <a:srcRect t="8926" b="6078"/>
          <a:stretch/>
        </p:blipFill>
        <p:spPr>
          <a:xfrm>
            <a:off x="-6096" y="909878"/>
            <a:ext cx="9144000" cy="4371761"/>
          </a:xfrm>
          <a:prstGeom prst="rect">
            <a:avLst/>
          </a:prstGeom>
        </p:spPr>
      </p:pic>
      <p:sp>
        <p:nvSpPr>
          <p:cNvPr id="5" name="TextBox 4"/>
          <p:cNvSpPr txBox="1"/>
          <p:nvPr/>
        </p:nvSpPr>
        <p:spPr>
          <a:xfrm>
            <a:off x="0" y="78881"/>
            <a:ext cx="9144000" cy="830997"/>
          </a:xfrm>
          <a:prstGeom prst="rect">
            <a:avLst/>
          </a:prstGeom>
          <a:noFill/>
        </p:spPr>
        <p:txBody>
          <a:bodyPr wrap="square" rtlCol="0">
            <a:spAutoFit/>
          </a:bodyPr>
          <a:lstStyle/>
          <a:p>
            <a:pPr algn="ctr"/>
            <a:r>
              <a:rPr lang="en-US" sz="2400" b="1" dirty="0">
                <a:solidFill>
                  <a:schemeClr val="bg1"/>
                </a:solidFill>
              </a:rPr>
              <a:t>Maumee River, SRP Flux   </a:t>
            </a:r>
          </a:p>
          <a:p>
            <a:pPr algn="ctr"/>
            <a:r>
              <a:rPr lang="en-US" sz="2400" b="1" dirty="0">
                <a:solidFill>
                  <a:schemeClr val="bg1"/>
                </a:solidFill>
              </a:rPr>
              <a:t>90% Confidence Intervals, based on 200 bootstrap replicates</a:t>
            </a:r>
          </a:p>
        </p:txBody>
      </p:sp>
    </p:spTree>
    <p:extLst>
      <p:ext uri="{BB962C8B-B14F-4D97-AF65-F5344CB8AC3E}">
        <p14:creationId xmlns:p14="http://schemas.microsoft.com/office/powerpoint/2010/main" val="270521434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AA0488-166A-7147-80CB-8F1FFBBF4B00}"/>
              </a:ext>
            </a:extLst>
          </p:cNvPr>
          <p:cNvSpPr>
            <a:spLocks noGrp="1"/>
          </p:cNvSpPr>
          <p:nvPr>
            <p:ph type="title"/>
          </p:nvPr>
        </p:nvSpPr>
        <p:spPr>
          <a:xfrm>
            <a:off x="457200" y="-9906"/>
            <a:ext cx="8226425" cy="2019527"/>
          </a:xfrm>
        </p:spPr>
        <p:txBody>
          <a:bodyPr/>
          <a:lstStyle/>
          <a:p>
            <a:r>
              <a:rPr lang="en-US" dirty="0"/>
              <a:t>We can run the </a:t>
            </a:r>
            <a:r>
              <a:rPr lang="en-US" dirty="0" err="1"/>
              <a:t>wBT</a:t>
            </a:r>
            <a:r>
              <a:rPr lang="en-US" dirty="0"/>
              <a:t> to determine if the trends are equal at two points in time.</a:t>
            </a:r>
          </a:p>
        </p:txBody>
      </p:sp>
      <p:sp>
        <p:nvSpPr>
          <p:cNvPr id="3" name="Content Placeholder 2">
            <a:extLst>
              <a:ext uri="{FF2B5EF4-FFF2-40B4-BE49-F238E27FC236}">
                <a16:creationId xmlns:a16="http://schemas.microsoft.com/office/drawing/2014/main" xmlns="" id="{3846E344-4E50-A341-803D-16F9E4B2C2B4}"/>
              </a:ext>
            </a:extLst>
          </p:cNvPr>
          <p:cNvSpPr>
            <a:spLocks noGrp="1"/>
          </p:cNvSpPr>
          <p:nvPr>
            <p:ph idx="1"/>
          </p:nvPr>
        </p:nvSpPr>
        <p:spPr>
          <a:xfrm>
            <a:off x="838200" y="2114550"/>
            <a:ext cx="8229600" cy="1751762"/>
          </a:xfrm>
        </p:spPr>
        <p:txBody>
          <a:bodyPr/>
          <a:lstStyle/>
          <a:p>
            <a:pPr marL="0" indent="0">
              <a:buNone/>
            </a:pPr>
            <a:r>
              <a:rPr lang="en-US" dirty="0"/>
              <a:t>Here we run the test, on the Ho that the mean level of the process is </a:t>
            </a:r>
            <a:r>
              <a:rPr lang="en-US" dirty="0" smtClean="0"/>
              <a:t>different </a:t>
            </a:r>
            <a:r>
              <a:rPr lang="en-US" dirty="0"/>
              <a:t>between 1985 and 2017.</a:t>
            </a:r>
          </a:p>
        </p:txBody>
      </p:sp>
    </p:spTree>
    <p:extLst>
      <p:ext uri="{BB962C8B-B14F-4D97-AF65-F5344CB8AC3E}">
        <p14:creationId xmlns:p14="http://schemas.microsoft.com/office/powerpoint/2010/main" val="39930135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F381901-F89A-334C-977D-CC0EB17A79D4}"/>
              </a:ext>
            </a:extLst>
          </p:cNvPr>
          <p:cNvSpPr/>
          <p:nvPr/>
        </p:nvSpPr>
        <p:spPr>
          <a:xfrm>
            <a:off x="152400" y="285750"/>
            <a:ext cx="8610600" cy="3970318"/>
          </a:xfrm>
          <a:prstGeom prst="rect">
            <a:avLst/>
          </a:prstGeom>
        </p:spPr>
        <p:txBody>
          <a:bodyPr wrap="square">
            <a:spAutoFit/>
          </a:bodyPr>
          <a:lstStyle/>
          <a:p>
            <a:r>
              <a:rPr lang="en-US" sz="1200" b="1" dirty="0">
                <a:solidFill>
                  <a:srgbClr val="FFFF00"/>
                </a:solidFill>
              </a:rPr>
              <a:t>&gt; </a:t>
            </a:r>
            <a:r>
              <a:rPr lang="en-US" sz="1200" b="1" dirty="0" err="1">
                <a:solidFill>
                  <a:srgbClr val="FFFF00"/>
                </a:solidFill>
              </a:rPr>
              <a:t>caseSetUp</a:t>
            </a:r>
            <a:r>
              <a:rPr lang="en-US" sz="1200" b="1" dirty="0">
                <a:solidFill>
                  <a:srgbClr val="FFFF00"/>
                </a:solidFill>
              </a:rPr>
              <a:t> &lt;- </a:t>
            </a:r>
            <a:r>
              <a:rPr lang="en-US" sz="1200" b="1" dirty="0" err="1">
                <a:solidFill>
                  <a:srgbClr val="FFFF00"/>
                </a:solidFill>
              </a:rPr>
              <a:t>trendSetUp</a:t>
            </a:r>
            <a:r>
              <a:rPr lang="en-US" sz="1200" b="1" dirty="0">
                <a:solidFill>
                  <a:srgbClr val="FFFF00"/>
                </a:solidFill>
              </a:rPr>
              <a:t>(</a:t>
            </a:r>
            <a:r>
              <a:rPr lang="en-US" sz="1200" b="1" dirty="0" err="1">
                <a:solidFill>
                  <a:srgbClr val="FFFF00"/>
                </a:solidFill>
              </a:rPr>
              <a:t>eList</a:t>
            </a:r>
            <a:r>
              <a:rPr lang="en-US" sz="1200" b="1" dirty="0">
                <a:solidFill>
                  <a:srgbClr val="FFFF00"/>
                </a:solidFill>
              </a:rPr>
              <a:t> = </a:t>
            </a:r>
            <a:r>
              <a:rPr lang="en-US" sz="1200" b="1" dirty="0" err="1">
                <a:solidFill>
                  <a:srgbClr val="FFFF00"/>
                </a:solidFill>
              </a:rPr>
              <a:t>eList</a:t>
            </a:r>
            <a:r>
              <a:rPr lang="en-US" sz="1200" b="1" dirty="0">
                <a:solidFill>
                  <a:srgbClr val="FFFF00"/>
                </a:solidFill>
              </a:rPr>
              <a:t>, year1 =1985, year2 = 2017, </a:t>
            </a:r>
            <a:r>
              <a:rPr lang="en-US" sz="1200" b="1" dirty="0" err="1">
                <a:solidFill>
                  <a:srgbClr val="FFFF00"/>
                </a:solidFill>
              </a:rPr>
              <a:t>nBoot</a:t>
            </a:r>
            <a:r>
              <a:rPr lang="en-US" sz="1200" b="1" dirty="0">
                <a:solidFill>
                  <a:srgbClr val="FFFF00"/>
                </a:solidFill>
              </a:rPr>
              <a:t> = 100, </a:t>
            </a:r>
            <a:r>
              <a:rPr lang="en-US" sz="1200" b="1" dirty="0" err="1">
                <a:solidFill>
                  <a:srgbClr val="FFFF00"/>
                </a:solidFill>
              </a:rPr>
              <a:t>bootBreak</a:t>
            </a:r>
            <a:r>
              <a:rPr lang="en-US" sz="1200" b="1" dirty="0">
                <a:solidFill>
                  <a:srgbClr val="FFFF00"/>
                </a:solidFill>
              </a:rPr>
              <a:t> = 39, </a:t>
            </a:r>
            <a:r>
              <a:rPr lang="en-US" sz="1200" b="1" dirty="0" err="1">
                <a:solidFill>
                  <a:srgbClr val="FFFF00"/>
                </a:solidFill>
              </a:rPr>
              <a:t>blockLength</a:t>
            </a:r>
            <a:r>
              <a:rPr lang="en-US" sz="1200" b="1" dirty="0">
                <a:solidFill>
                  <a:srgbClr val="FFFF00"/>
                </a:solidFill>
              </a:rPr>
              <a:t> =200)</a:t>
            </a:r>
          </a:p>
          <a:p>
            <a:r>
              <a:rPr lang="en-US" sz="1200" b="1" dirty="0">
                <a:solidFill>
                  <a:srgbClr val="FFFF00"/>
                </a:solidFill>
              </a:rPr>
              <a:t>Sample set runs from 1984 to 2017</a:t>
            </a:r>
          </a:p>
          <a:p>
            <a:r>
              <a:rPr lang="en-US" sz="1200" b="1" dirty="0">
                <a:solidFill>
                  <a:srgbClr val="FFFF00"/>
                </a:solidFill>
              </a:rPr>
              <a:t>year1 = 1985 this is the first water year of trend period</a:t>
            </a:r>
          </a:p>
          <a:p>
            <a:r>
              <a:rPr lang="en-US" sz="1200" b="1" dirty="0">
                <a:solidFill>
                  <a:srgbClr val="FFFF00"/>
                </a:solidFill>
              </a:rPr>
              <a:t>year2 = 2017 this is the last water year of trend period</a:t>
            </a:r>
          </a:p>
          <a:p>
            <a:r>
              <a:rPr lang="en-US" sz="1200" b="1" dirty="0" err="1">
                <a:solidFill>
                  <a:srgbClr val="FFFF00"/>
                </a:solidFill>
              </a:rPr>
              <a:t>nBoot</a:t>
            </a:r>
            <a:r>
              <a:rPr lang="en-US" sz="1200" b="1" dirty="0">
                <a:solidFill>
                  <a:srgbClr val="FFFF00"/>
                </a:solidFill>
              </a:rPr>
              <a:t> = 100 this is the maximum number of replicates that will be run</a:t>
            </a:r>
          </a:p>
          <a:p>
            <a:r>
              <a:rPr lang="en-US" sz="1200" b="1" dirty="0" err="1">
                <a:solidFill>
                  <a:srgbClr val="FFFF00"/>
                </a:solidFill>
              </a:rPr>
              <a:t>bootBreak</a:t>
            </a:r>
            <a:r>
              <a:rPr lang="en-US" sz="1200" b="1" dirty="0">
                <a:solidFill>
                  <a:srgbClr val="FFFF00"/>
                </a:solidFill>
              </a:rPr>
              <a:t> = 39 this is the minimum number of replicates that will be run</a:t>
            </a:r>
          </a:p>
          <a:p>
            <a:r>
              <a:rPr lang="en-US" sz="1200" b="1" dirty="0">
                <a:solidFill>
                  <a:srgbClr val="FFFF00"/>
                </a:solidFill>
              </a:rPr>
              <a:t>&gt; </a:t>
            </a:r>
            <a:r>
              <a:rPr lang="en-US" sz="1200" b="1" dirty="0" err="1">
                <a:solidFill>
                  <a:srgbClr val="FFFF00"/>
                </a:solidFill>
              </a:rPr>
              <a:t>bootOut</a:t>
            </a:r>
            <a:r>
              <a:rPr lang="en-US" sz="1200" b="1" dirty="0">
                <a:solidFill>
                  <a:srgbClr val="FFFF00"/>
                </a:solidFill>
              </a:rPr>
              <a:t> &lt;- </a:t>
            </a:r>
            <a:r>
              <a:rPr lang="en-US" sz="1200" b="1" dirty="0" err="1">
                <a:solidFill>
                  <a:srgbClr val="FFFF00"/>
                </a:solidFill>
              </a:rPr>
              <a:t>wBT</a:t>
            </a:r>
            <a:r>
              <a:rPr lang="en-US" sz="1200" b="1" dirty="0">
                <a:solidFill>
                  <a:srgbClr val="FFFF00"/>
                </a:solidFill>
              </a:rPr>
              <a:t>(</a:t>
            </a:r>
            <a:r>
              <a:rPr lang="en-US" sz="1200" b="1" dirty="0" err="1">
                <a:solidFill>
                  <a:srgbClr val="FFFF00"/>
                </a:solidFill>
              </a:rPr>
              <a:t>eList</a:t>
            </a:r>
            <a:r>
              <a:rPr lang="en-US" sz="1200" b="1" dirty="0">
                <a:solidFill>
                  <a:srgbClr val="FFFF00"/>
                </a:solidFill>
              </a:rPr>
              <a:t> = </a:t>
            </a:r>
            <a:r>
              <a:rPr lang="en-US" sz="1200" b="1" dirty="0" err="1">
                <a:solidFill>
                  <a:srgbClr val="FFFF00"/>
                </a:solidFill>
              </a:rPr>
              <a:t>eList</a:t>
            </a:r>
            <a:r>
              <a:rPr lang="en-US" sz="1200" b="1" dirty="0">
                <a:solidFill>
                  <a:srgbClr val="FFFF00"/>
                </a:solidFill>
              </a:rPr>
              <a:t>, </a:t>
            </a:r>
            <a:r>
              <a:rPr lang="en-US" sz="1200" b="1" dirty="0" err="1">
                <a:solidFill>
                  <a:srgbClr val="FFFF00"/>
                </a:solidFill>
              </a:rPr>
              <a:t>caseSetUp</a:t>
            </a:r>
            <a:r>
              <a:rPr lang="en-US" sz="1200" b="1" dirty="0">
                <a:solidFill>
                  <a:srgbClr val="FFFF00"/>
                </a:solidFill>
              </a:rPr>
              <a:t>)</a:t>
            </a:r>
          </a:p>
          <a:p>
            <a:endParaRPr lang="en-US" sz="1200" b="1" dirty="0">
              <a:solidFill>
                <a:srgbClr val="FFFF00"/>
              </a:solidFill>
            </a:endParaRPr>
          </a:p>
          <a:p>
            <a:r>
              <a:rPr lang="en-US" sz="1200" b="1" dirty="0" err="1">
                <a:solidFill>
                  <a:srgbClr val="FFFF00"/>
                </a:solidFill>
              </a:rPr>
              <a:t>Choptank</a:t>
            </a:r>
            <a:r>
              <a:rPr lang="en-US" sz="1200" b="1" dirty="0">
                <a:solidFill>
                  <a:srgbClr val="FFFF00"/>
                </a:solidFill>
              </a:rPr>
              <a:t> River near Greensboro, MD  Nitrate as N</a:t>
            </a:r>
          </a:p>
          <a:p>
            <a:endParaRPr lang="en-US" sz="1200" b="1" dirty="0">
              <a:solidFill>
                <a:srgbClr val="FFFF00"/>
              </a:solidFill>
            </a:endParaRPr>
          </a:p>
          <a:p>
            <a:r>
              <a:rPr lang="en-US" sz="1200" b="1" dirty="0">
                <a:solidFill>
                  <a:srgbClr val="FFFF00"/>
                </a:solidFill>
              </a:rPr>
              <a:t>Water Year</a:t>
            </a:r>
          </a:p>
          <a:p>
            <a:endParaRPr lang="en-US" sz="1200" b="1" dirty="0">
              <a:solidFill>
                <a:srgbClr val="FFFF00"/>
              </a:solidFill>
            </a:endParaRPr>
          </a:p>
          <a:p>
            <a:r>
              <a:rPr lang="en-US" sz="1200" b="1" dirty="0">
                <a:solidFill>
                  <a:srgbClr val="FFFF00"/>
                </a:solidFill>
              </a:rPr>
              <a:t>  Bootstrap process, for change from Water Year1985 to Water Year2017</a:t>
            </a:r>
          </a:p>
          <a:p>
            <a:r>
              <a:rPr lang="en-US" sz="1200" b="1" dirty="0">
                <a:solidFill>
                  <a:srgbClr val="FFFF00"/>
                </a:solidFill>
              </a:rPr>
              <a:t>                   data set runs from 1985 to Year 2017</a:t>
            </a:r>
          </a:p>
          <a:p>
            <a:r>
              <a:rPr lang="en-US" sz="1200" b="1" dirty="0">
                <a:solidFill>
                  <a:srgbClr val="FFFF00"/>
                </a:solidFill>
              </a:rPr>
              <a:t>  Bootstrap block length in days 200</a:t>
            </a:r>
          </a:p>
          <a:p>
            <a:r>
              <a:rPr lang="en-US" sz="1200" b="1" dirty="0">
                <a:solidFill>
                  <a:srgbClr val="FFFF00"/>
                </a:solidFill>
              </a:rPr>
              <a:t>  </a:t>
            </a:r>
            <a:r>
              <a:rPr lang="en-US" sz="1200" b="1" dirty="0" err="1">
                <a:solidFill>
                  <a:srgbClr val="FFFF00"/>
                </a:solidFill>
              </a:rPr>
              <a:t>bootBreak</a:t>
            </a:r>
            <a:r>
              <a:rPr lang="en-US" sz="1200" b="1" dirty="0">
                <a:solidFill>
                  <a:srgbClr val="FFFF00"/>
                </a:solidFill>
              </a:rPr>
              <a:t> is 39  </a:t>
            </a:r>
            <a:r>
              <a:rPr lang="en-US" sz="1200" b="1" dirty="0" err="1">
                <a:solidFill>
                  <a:srgbClr val="FFFF00"/>
                </a:solidFill>
              </a:rPr>
              <a:t>confStop</a:t>
            </a:r>
            <a:r>
              <a:rPr lang="en-US" sz="1200" b="1" dirty="0">
                <a:solidFill>
                  <a:srgbClr val="FFFF00"/>
                </a:solidFill>
              </a:rPr>
              <a:t> is 0.7</a:t>
            </a:r>
          </a:p>
          <a:p>
            <a:endParaRPr lang="en-US" sz="1200" b="1" dirty="0">
              <a:solidFill>
                <a:srgbClr val="FFFF00"/>
              </a:solidFill>
            </a:endParaRPr>
          </a:p>
          <a:p>
            <a:r>
              <a:rPr lang="en-US" sz="1200" b="1" dirty="0">
                <a:solidFill>
                  <a:srgbClr val="FFFF00"/>
                </a:solidFill>
              </a:rPr>
              <a:t> WRTDS estimated concentration change is    0.47  mg/L</a:t>
            </a:r>
          </a:p>
          <a:p>
            <a:r>
              <a:rPr lang="en-US" sz="1200" b="1" dirty="0">
                <a:solidFill>
                  <a:srgbClr val="FFFF00"/>
                </a:solidFill>
              </a:rPr>
              <a:t> WRTDS estimated flux change is          0.04654  10^6 kg/</a:t>
            </a:r>
            <a:r>
              <a:rPr lang="en-US" sz="1200" b="1" dirty="0" err="1">
                <a:solidFill>
                  <a:srgbClr val="FFFF00"/>
                </a:solidFill>
              </a:rPr>
              <a:t>yr</a:t>
            </a:r>
            <a:endParaRPr lang="en-US" sz="1200" b="1" dirty="0">
              <a:solidFill>
                <a:srgbClr val="FFFF00"/>
              </a:solidFill>
            </a:endParaRPr>
          </a:p>
          <a:p>
            <a:endParaRPr lang="en-US" sz="1200" b="1" dirty="0">
              <a:solidFill>
                <a:srgbClr val="FFFF00"/>
              </a:solidFill>
            </a:endParaRPr>
          </a:p>
          <a:p>
            <a:r>
              <a:rPr lang="en-US" sz="1200" b="1" dirty="0">
                <a:solidFill>
                  <a:srgbClr val="FFFF00"/>
                </a:solidFill>
              </a:rPr>
              <a:t>*********************** 39 iterations of results shown next ***********</a:t>
            </a:r>
          </a:p>
        </p:txBody>
      </p:sp>
    </p:spTree>
    <p:extLst>
      <p:ext uri="{BB962C8B-B14F-4D97-AF65-F5344CB8AC3E}">
        <p14:creationId xmlns:p14="http://schemas.microsoft.com/office/powerpoint/2010/main" val="205959841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1D94526-20B7-0642-8495-3896E6F91D4C}"/>
              </a:ext>
            </a:extLst>
          </p:cNvPr>
          <p:cNvSpPr/>
          <p:nvPr/>
        </p:nvSpPr>
        <p:spPr>
          <a:xfrm>
            <a:off x="152400" y="28280"/>
            <a:ext cx="8686800" cy="4154984"/>
          </a:xfrm>
          <a:prstGeom prst="rect">
            <a:avLst/>
          </a:prstGeom>
        </p:spPr>
        <p:txBody>
          <a:bodyPr wrap="square">
            <a:spAutoFit/>
          </a:bodyPr>
          <a:lstStyle/>
          <a:p>
            <a:r>
              <a:rPr lang="en-US" sz="1200" b="1" dirty="0">
                <a:solidFill>
                  <a:srgbClr val="FFFF00"/>
                </a:solidFill>
              </a:rPr>
              <a:t>Should we reject Ho that Flow Normalized Concentration Trend = 0 ? Reject Ho</a:t>
            </a:r>
          </a:p>
          <a:p>
            <a:r>
              <a:rPr lang="en-US" sz="1200" b="1" dirty="0">
                <a:solidFill>
                  <a:srgbClr val="FFFF00"/>
                </a:solidFill>
              </a:rPr>
              <a:t>  best estimate is    0.47 mg/L</a:t>
            </a:r>
          </a:p>
          <a:p>
            <a:r>
              <a:rPr lang="en-US" sz="1200" b="1" dirty="0">
                <a:solidFill>
                  <a:srgbClr val="FFFF00"/>
                </a:solidFill>
              </a:rPr>
              <a:t>  Lower and Upper 90% CIs    0.284    0.575</a:t>
            </a:r>
          </a:p>
          <a:p>
            <a:r>
              <a:rPr lang="en-US" sz="1200" b="1" dirty="0">
                <a:solidFill>
                  <a:srgbClr val="FFFF00"/>
                </a:solidFill>
              </a:rPr>
              <a:t>  also 95% CIs   0.269    0.590</a:t>
            </a:r>
          </a:p>
          <a:p>
            <a:r>
              <a:rPr lang="en-US" sz="1200" b="1" dirty="0">
                <a:solidFill>
                  <a:srgbClr val="FFFF00"/>
                </a:solidFill>
              </a:rPr>
              <a:t> and 50% CIs    0.426    0.528</a:t>
            </a:r>
          </a:p>
          <a:p>
            <a:r>
              <a:rPr lang="en-US" sz="1200" b="1" dirty="0">
                <a:solidFill>
                  <a:srgbClr val="FFFF00"/>
                </a:solidFill>
              </a:rPr>
              <a:t>* Note p-value should be considered to be &lt; stated value</a:t>
            </a:r>
          </a:p>
          <a:p>
            <a:r>
              <a:rPr lang="en-US" sz="1200" b="1" dirty="0">
                <a:solidFill>
                  <a:srgbClr val="FFFF00"/>
                </a:solidFill>
              </a:rPr>
              <a:t>  approximate two-sided p-value for </a:t>
            </a:r>
            <a:r>
              <a:rPr lang="en-US" sz="1200" b="1" dirty="0" err="1">
                <a:solidFill>
                  <a:srgbClr val="FFFF00"/>
                </a:solidFill>
              </a:rPr>
              <a:t>Conc</a:t>
            </a:r>
            <a:r>
              <a:rPr lang="en-US" sz="1200" b="1" dirty="0">
                <a:solidFill>
                  <a:srgbClr val="FFFF00"/>
                </a:solidFill>
              </a:rPr>
              <a:t>      0.05</a:t>
            </a:r>
          </a:p>
          <a:p>
            <a:r>
              <a:rPr lang="en-US" sz="1200" b="1" dirty="0">
                <a:solidFill>
                  <a:srgbClr val="FFFF00"/>
                </a:solidFill>
              </a:rPr>
              <a:t>  Likelihood that Flow Normalized Concentration is trending up =      0.988 is trending down =     0.0125</a:t>
            </a:r>
          </a:p>
          <a:p>
            <a:endParaRPr lang="en-US" sz="1200" b="1" dirty="0">
              <a:solidFill>
                <a:srgbClr val="FFFF00"/>
              </a:solidFill>
            </a:endParaRPr>
          </a:p>
          <a:p>
            <a:r>
              <a:rPr lang="en-US" sz="1200" b="1" dirty="0">
                <a:solidFill>
                  <a:srgbClr val="FFFF00"/>
                </a:solidFill>
              </a:rPr>
              <a:t> Should we reject Ho that Flow Normalized Flux Trend = 0 ? Reject Ho</a:t>
            </a:r>
          </a:p>
          <a:p>
            <a:r>
              <a:rPr lang="en-US" sz="1200" b="1" dirty="0">
                <a:solidFill>
                  <a:srgbClr val="FFFF00"/>
                </a:solidFill>
              </a:rPr>
              <a:t>  best estimate is  0.04654 10^6 kg/year</a:t>
            </a:r>
          </a:p>
          <a:p>
            <a:r>
              <a:rPr lang="en-US" sz="1200" b="1" dirty="0">
                <a:solidFill>
                  <a:srgbClr val="FFFF00"/>
                </a:solidFill>
              </a:rPr>
              <a:t>  Lower and Upper 90% CIs   0.0273   0.0642</a:t>
            </a:r>
          </a:p>
          <a:p>
            <a:r>
              <a:rPr lang="en-US" sz="1200" b="1" dirty="0">
                <a:solidFill>
                  <a:srgbClr val="FFFF00"/>
                </a:solidFill>
              </a:rPr>
              <a:t>  also 95% CIs   0.0269   0.0717</a:t>
            </a:r>
          </a:p>
          <a:p>
            <a:r>
              <a:rPr lang="en-US" sz="1200" b="1" dirty="0">
                <a:solidFill>
                  <a:srgbClr val="FFFF00"/>
                </a:solidFill>
              </a:rPr>
              <a:t> and 50% CIs   0.0423   0.0574</a:t>
            </a:r>
          </a:p>
          <a:p>
            <a:r>
              <a:rPr lang="en-US" sz="1200" b="1" dirty="0">
                <a:solidFill>
                  <a:srgbClr val="FFFF00"/>
                </a:solidFill>
              </a:rPr>
              <a:t>  approximate two-sided p-value for Flux      0.05</a:t>
            </a:r>
          </a:p>
          <a:p>
            <a:r>
              <a:rPr lang="en-US" sz="1200" b="1" dirty="0">
                <a:solidFill>
                  <a:srgbClr val="FFFF00"/>
                </a:solidFill>
              </a:rPr>
              <a:t>* Note p-value should be considered to be &lt; stated value</a:t>
            </a:r>
          </a:p>
          <a:p>
            <a:r>
              <a:rPr lang="en-US" sz="1200" b="1" dirty="0">
                <a:solidFill>
                  <a:srgbClr val="FFFF00"/>
                </a:solidFill>
              </a:rPr>
              <a:t>  Likelihood that Flow Normalized Flux is trending up = 0.988 is trending down= 0.0125</a:t>
            </a:r>
          </a:p>
          <a:p>
            <a:endParaRPr lang="en-US" sz="1200" b="1" dirty="0">
              <a:solidFill>
                <a:srgbClr val="FFFF00"/>
              </a:solidFill>
            </a:endParaRPr>
          </a:p>
          <a:p>
            <a:r>
              <a:rPr lang="en-US" sz="1200" b="1" dirty="0">
                <a:solidFill>
                  <a:srgbClr val="FFFF00"/>
                </a:solidFill>
              </a:rPr>
              <a:t> Upward trend in concentration is highly likely</a:t>
            </a:r>
          </a:p>
          <a:p>
            <a:r>
              <a:rPr lang="en-US" sz="1200" b="1" dirty="0">
                <a:solidFill>
                  <a:srgbClr val="FFFF00"/>
                </a:solidFill>
              </a:rPr>
              <a:t> Upward trend in flux is highly likely</a:t>
            </a:r>
          </a:p>
          <a:p>
            <a:r>
              <a:rPr lang="en-US" sz="1200" b="1" dirty="0">
                <a:solidFill>
                  <a:srgbClr val="FFFF00"/>
                </a:solidFill>
              </a:rPr>
              <a:t> Downward trend in concentration is highly unlikely</a:t>
            </a:r>
          </a:p>
          <a:p>
            <a:r>
              <a:rPr lang="en-US" sz="1200" b="1" dirty="0">
                <a:solidFill>
                  <a:srgbClr val="FFFF00"/>
                </a:solidFill>
              </a:rPr>
              <a:t> Downward trend in flux is highly unlikely</a:t>
            </a:r>
          </a:p>
        </p:txBody>
      </p:sp>
    </p:spTree>
    <p:extLst>
      <p:ext uri="{BB962C8B-B14F-4D97-AF65-F5344CB8AC3E}">
        <p14:creationId xmlns:p14="http://schemas.microsoft.com/office/powerpoint/2010/main" val="360133337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0" name="Rectangle 10"/>
          <p:cNvSpPr>
            <a:spLocks noGrp="1" noChangeArrowheads="1"/>
          </p:cNvSpPr>
          <p:nvPr>
            <p:ph type="title"/>
          </p:nvPr>
        </p:nvSpPr>
        <p:spPr>
          <a:xfrm>
            <a:off x="457200" y="209550"/>
            <a:ext cx="8226425" cy="1025409"/>
          </a:xfrm>
        </p:spPr>
        <p:txBody>
          <a:bodyPr/>
          <a:lstStyle/>
          <a:p>
            <a:pPr>
              <a:defRPr/>
            </a:pPr>
            <a:r>
              <a:rPr lang="en-US" sz="3200" dirty="0">
                <a:cs typeface="+mj-cs"/>
              </a:rPr>
              <a:t>Uncertainty analysis: WRTDS Bootstrap Test (</a:t>
            </a:r>
            <a:r>
              <a:rPr lang="en-US" sz="3200" dirty="0" err="1">
                <a:cs typeface="+mj-cs"/>
              </a:rPr>
              <a:t>wBT</a:t>
            </a:r>
            <a:r>
              <a:rPr lang="en-US" sz="3200" dirty="0">
                <a:cs typeface="+mj-cs"/>
              </a:rPr>
              <a:t>) in </a:t>
            </a:r>
            <a:r>
              <a:rPr lang="en-US" sz="3200" dirty="0" err="1">
                <a:cs typeface="+mj-cs"/>
              </a:rPr>
              <a:t>EGRETci</a:t>
            </a:r>
            <a:r>
              <a:rPr lang="en-US" sz="3200" dirty="0">
                <a:cs typeface="+mj-cs"/>
              </a:rPr>
              <a:t> package</a:t>
            </a:r>
          </a:p>
        </p:txBody>
      </p:sp>
      <p:sp>
        <p:nvSpPr>
          <p:cNvPr id="76811" name="Rectangle 11"/>
          <p:cNvSpPr>
            <a:spLocks noGrp="1" noChangeArrowheads="1"/>
          </p:cNvSpPr>
          <p:nvPr>
            <p:ph type="body" idx="1"/>
          </p:nvPr>
        </p:nvSpPr>
        <p:spPr>
          <a:xfrm>
            <a:off x="454025" y="1352550"/>
            <a:ext cx="8229600" cy="3201389"/>
          </a:xfrm>
        </p:spPr>
        <p:txBody>
          <a:bodyPr/>
          <a:lstStyle/>
          <a:p>
            <a:pPr>
              <a:spcBef>
                <a:spcPts val="2664"/>
              </a:spcBef>
              <a:defRPr/>
            </a:pPr>
            <a:r>
              <a:rPr lang="en-US" dirty="0">
                <a:cs typeface="+mn-cs"/>
              </a:rPr>
              <a:t>WRTDS was developed as an exploratory data analysis method</a:t>
            </a:r>
          </a:p>
          <a:p>
            <a:pPr>
              <a:spcBef>
                <a:spcPts val="2664"/>
              </a:spcBef>
              <a:defRPr/>
            </a:pPr>
            <a:r>
              <a:rPr lang="en-US" dirty="0">
                <a:cs typeface="+mn-cs"/>
              </a:rPr>
              <a:t>Users liked it, but wanted formal analysis of uncertainty for the trend results</a:t>
            </a:r>
          </a:p>
        </p:txBody>
      </p:sp>
    </p:spTree>
    <p:extLst>
      <p:ext uri="{BB962C8B-B14F-4D97-AF65-F5344CB8AC3E}">
        <p14:creationId xmlns:p14="http://schemas.microsoft.com/office/powerpoint/2010/main" val="30662939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6EC5B8A-9091-FC45-8333-14896E95DBF4}"/>
              </a:ext>
            </a:extLst>
          </p:cNvPr>
          <p:cNvSpPr/>
          <p:nvPr/>
        </p:nvSpPr>
        <p:spPr bwMode="auto">
          <a:xfrm>
            <a:off x="152400" y="133350"/>
            <a:ext cx="4267200" cy="3581400"/>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pic>
        <p:nvPicPr>
          <p:cNvPr id="2" name="Picture 3">
            <a:extLst>
              <a:ext uri="{FF2B5EF4-FFF2-40B4-BE49-F238E27FC236}">
                <a16:creationId xmlns:a16="http://schemas.microsoft.com/office/drawing/2014/main" xmlns="" id="{D3ED8771-2CB6-794D-A77C-1AD2F648E2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0"/>
            <a:ext cx="3707606"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xmlns="" id="{31002BED-BA39-7E4A-81FD-C4925F1651C9}"/>
              </a:ext>
            </a:extLst>
          </p:cNvPr>
          <p:cNvSpPr txBox="1"/>
          <p:nvPr/>
        </p:nvSpPr>
        <p:spPr>
          <a:xfrm>
            <a:off x="266700" y="209550"/>
            <a:ext cx="4152900" cy="3046988"/>
          </a:xfrm>
          <a:prstGeom prst="rect">
            <a:avLst/>
          </a:prstGeom>
          <a:noFill/>
        </p:spPr>
        <p:txBody>
          <a:bodyPr wrap="square" rtlCol="0">
            <a:spAutoFit/>
          </a:bodyPr>
          <a:lstStyle/>
          <a:p>
            <a:r>
              <a:rPr lang="en-US" sz="2400" b="1" dirty="0"/>
              <a:t>In displays such as this </a:t>
            </a:r>
          </a:p>
          <a:p>
            <a:r>
              <a:rPr lang="en-US" sz="2400" b="1" dirty="0"/>
              <a:t>The     indicates likely upward. </a:t>
            </a:r>
          </a:p>
          <a:p>
            <a:r>
              <a:rPr lang="en-US" sz="2400" b="1" dirty="0"/>
              <a:t>The    indicates likely downward,</a:t>
            </a:r>
          </a:p>
          <a:p>
            <a:r>
              <a:rPr lang="en-US" sz="2400" b="1" dirty="0"/>
              <a:t>And      indicates about as likely up as down (likelihood 0.33 to 0.67)</a:t>
            </a:r>
            <a:endParaRPr lang="en-US" b="1" dirty="0"/>
          </a:p>
        </p:txBody>
      </p:sp>
      <p:sp>
        <p:nvSpPr>
          <p:cNvPr id="4" name="Triangle 3">
            <a:extLst>
              <a:ext uri="{FF2B5EF4-FFF2-40B4-BE49-F238E27FC236}">
                <a16:creationId xmlns:a16="http://schemas.microsoft.com/office/drawing/2014/main" xmlns="" id="{4FD587E6-FAF0-7C4C-8342-A856E8088EB1}"/>
              </a:ext>
            </a:extLst>
          </p:cNvPr>
          <p:cNvSpPr/>
          <p:nvPr/>
        </p:nvSpPr>
        <p:spPr bwMode="auto">
          <a:xfrm>
            <a:off x="973570" y="659526"/>
            <a:ext cx="228600" cy="228600"/>
          </a:xfrm>
          <a:prstGeom prst="triangle">
            <a:avLst/>
          </a:prstGeom>
          <a:solidFill>
            <a:schemeClr val="tx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6" name="Triangle 5">
            <a:extLst>
              <a:ext uri="{FF2B5EF4-FFF2-40B4-BE49-F238E27FC236}">
                <a16:creationId xmlns:a16="http://schemas.microsoft.com/office/drawing/2014/main" xmlns="" id="{D4C3C234-E8CB-C546-B353-595C860D21B9}"/>
              </a:ext>
            </a:extLst>
          </p:cNvPr>
          <p:cNvSpPr/>
          <p:nvPr/>
        </p:nvSpPr>
        <p:spPr bwMode="auto">
          <a:xfrm rot="10800000">
            <a:off x="959824" y="1478451"/>
            <a:ext cx="228600" cy="228600"/>
          </a:xfrm>
          <a:prstGeom prst="triangle">
            <a:avLst/>
          </a:prstGeom>
          <a:solidFill>
            <a:schemeClr val="tx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7" name="Oval 6">
            <a:extLst>
              <a:ext uri="{FF2B5EF4-FFF2-40B4-BE49-F238E27FC236}">
                <a16:creationId xmlns:a16="http://schemas.microsoft.com/office/drawing/2014/main" xmlns="" id="{C58D2FB6-F475-2946-BFC2-FBB88BA1800D}"/>
              </a:ext>
            </a:extLst>
          </p:cNvPr>
          <p:cNvSpPr/>
          <p:nvPr/>
        </p:nvSpPr>
        <p:spPr bwMode="auto">
          <a:xfrm>
            <a:off x="1087870" y="2183077"/>
            <a:ext cx="228600" cy="228600"/>
          </a:xfrm>
          <a:prstGeom prst="ellipse">
            <a:avLst/>
          </a:prstGeom>
          <a:solidFill>
            <a:schemeClr val="tx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424559347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4961"/>
            <a:ext cx="8683625" cy="766877"/>
          </a:xfrm>
        </p:spPr>
        <p:txBody>
          <a:bodyPr/>
          <a:lstStyle/>
          <a:p>
            <a:pPr>
              <a:lnSpc>
                <a:spcPct val="100000"/>
              </a:lnSpc>
            </a:pPr>
            <a:r>
              <a:rPr lang="en-US" dirty="0" smtClean="0"/>
              <a:t>New thoughts about uncertainty</a:t>
            </a:r>
            <a:endParaRPr lang="en-US" dirty="0"/>
          </a:p>
        </p:txBody>
      </p:sp>
      <p:sp>
        <p:nvSpPr>
          <p:cNvPr id="3" name="Content Placeholder 2"/>
          <p:cNvSpPr>
            <a:spLocks noGrp="1"/>
          </p:cNvSpPr>
          <p:nvPr>
            <p:ph idx="1"/>
          </p:nvPr>
        </p:nvSpPr>
        <p:spPr>
          <a:xfrm>
            <a:off x="381000" y="895350"/>
            <a:ext cx="8229600" cy="3472233"/>
          </a:xfrm>
        </p:spPr>
        <p:txBody>
          <a:bodyPr/>
          <a:lstStyle/>
          <a:p>
            <a:pPr>
              <a:spcBef>
                <a:spcPts val="1272"/>
              </a:spcBef>
            </a:pPr>
            <a:r>
              <a:rPr lang="en-US" sz="2400" dirty="0"/>
              <a:t>See American Statistical Association statement on statistical significance and p-values (March 7, 2016</a:t>
            </a:r>
            <a:r>
              <a:rPr lang="en-US" sz="2400" dirty="0" smtClean="0"/>
              <a:t>)</a:t>
            </a:r>
          </a:p>
          <a:p>
            <a:pPr>
              <a:spcBef>
                <a:spcPts val="1272"/>
              </a:spcBef>
            </a:pPr>
            <a:r>
              <a:rPr lang="en-US" sz="2000" dirty="0" smtClean="0"/>
              <a:t>https</a:t>
            </a:r>
            <a:r>
              <a:rPr lang="en-US" sz="2000" dirty="0"/>
              <a:t>://</a:t>
            </a:r>
            <a:r>
              <a:rPr lang="en-US" sz="2000" dirty="0" err="1"/>
              <a:t>www.amstat.org</a:t>
            </a:r>
            <a:r>
              <a:rPr lang="en-US" sz="2000" dirty="0"/>
              <a:t>/</a:t>
            </a:r>
            <a:r>
              <a:rPr lang="en-US" sz="2000" dirty="0" err="1"/>
              <a:t>asa</a:t>
            </a:r>
            <a:r>
              <a:rPr lang="en-US" sz="2000" dirty="0"/>
              <a:t>/files/</a:t>
            </a:r>
            <a:r>
              <a:rPr lang="en-US" sz="2000" dirty="0" err="1"/>
              <a:t>pdfs</a:t>
            </a:r>
            <a:r>
              <a:rPr lang="en-US" sz="2000" dirty="0"/>
              <a:t>/p-</a:t>
            </a:r>
            <a:r>
              <a:rPr lang="en-US" sz="2000" dirty="0" err="1"/>
              <a:t>valuestatement.pdf</a:t>
            </a:r>
            <a:endParaRPr lang="en-US" sz="2000" dirty="0" smtClean="0"/>
          </a:p>
          <a:p>
            <a:pPr>
              <a:spcBef>
                <a:spcPts val="1272"/>
              </a:spcBef>
            </a:pPr>
            <a:r>
              <a:rPr lang="en-US" sz="2800" dirty="0" smtClean="0"/>
              <a:t>Trend Direction Assessment: Graham </a:t>
            </a:r>
            <a:r>
              <a:rPr lang="en-US" sz="2400" dirty="0" smtClean="0"/>
              <a:t>McBride</a:t>
            </a:r>
            <a:r>
              <a:rPr lang="en-US" sz="2400" dirty="0"/>
              <a:t>, </a:t>
            </a:r>
            <a:r>
              <a:rPr lang="en-US" sz="2400" dirty="0" smtClean="0"/>
              <a:t>2019, </a:t>
            </a:r>
            <a:r>
              <a:rPr lang="en-US" sz="2000" dirty="0" smtClean="0"/>
              <a:t>"</a:t>
            </a:r>
            <a:r>
              <a:rPr lang="en-US" sz="2000" dirty="0"/>
              <a:t>Has Water Quality Improved or Been Maintained? A Quantitative Assessment Procedure." </a:t>
            </a:r>
            <a:r>
              <a:rPr lang="en-US" sz="2000" i="1" dirty="0" smtClean="0"/>
              <a:t>Jour. </a:t>
            </a:r>
            <a:r>
              <a:rPr lang="en-US" sz="2000" i="1" dirty="0"/>
              <a:t>of </a:t>
            </a:r>
            <a:r>
              <a:rPr lang="en-US" sz="2000" i="1" dirty="0" smtClean="0"/>
              <a:t>Environ. </a:t>
            </a:r>
            <a:r>
              <a:rPr lang="en-US" sz="2000" i="1" dirty="0"/>
              <a:t>Quality</a:t>
            </a:r>
            <a:r>
              <a:rPr lang="en-US" sz="2000" dirty="0"/>
              <a:t> </a:t>
            </a:r>
            <a:endParaRPr lang="en-US" sz="2000" dirty="0" smtClean="0"/>
          </a:p>
          <a:p>
            <a:pPr>
              <a:spcBef>
                <a:spcPts val="1272"/>
              </a:spcBef>
            </a:pPr>
            <a:r>
              <a:rPr lang="en-US" sz="2400" dirty="0" smtClean="0"/>
              <a:t>We need to focus on avoiding Type II error (failing to declare a trend when it really does exist)</a:t>
            </a:r>
          </a:p>
        </p:txBody>
      </p:sp>
    </p:spTree>
    <p:extLst>
      <p:ext uri="{BB962C8B-B14F-4D97-AF65-F5344CB8AC3E}">
        <p14:creationId xmlns:p14="http://schemas.microsoft.com/office/powerpoint/2010/main" val="34429157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0" name="Rectangle 10"/>
          <p:cNvSpPr>
            <a:spLocks noGrp="1" noChangeArrowheads="1"/>
          </p:cNvSpPr>
          <p:nvPr>
            <p:ph type="title"/>
          </p:nvPr>
        </p:nvSpPr>
        <p:spPr>
          <a:xfrm>
            <a:off x="420687" y="133350"/>
            <a:ext cx="8226425" cy="738664"/>
          </a:xfrm>
        </p:spPr>
        <p:txBody>
          <a:bodyPr/>
          <a:lstStyle/>
          <a:p>
            <a:pPr>
              <a:defRPr/>
            </a:pPr>
            <a:r>
              <a:rPr lang="en-US" dirty="0">
                <a:cs typeface="+mj-cs"/>
              </a:rPr>
              <a:t>Based on published paper</a:t>
            </a:r>
          </a:p>
        </p:txBody>
      </p:sp>
      <p:sp>
        <p:nvSpPr>
          <p:cNvPr id="76811" name="Rectangle 11"/>
          <p:cNvSpPr>
            <a:spLocks noGrp="1" noChangeArrowheads="1"/>
          </p:cNvSpPr>
          <p:nvPr>
            <p:ph type="body" idx="1"/>
          </p:nvPr>
        </p:nvSpPr>
        <p:spPr>
          <a:xfrm>
            <a:off x="76200" y="1028701"/>
            <a:ext cx="8915400" cy="3367589"/>
          </a:xfrm>
        </p:spPr>
        <p:txBody>
          <a:bodyPr/>
          <a:lstStyle/>
          <a:p>
            <a:pPr marL="0" indent="0">
              <a:spcBef>
                <a:spcPts val="2664"/>
              </a:spcBef>
              <a:buNone/>
              <a:defRPr/>
            </a:pPr>
            <a:r>
              <a:rPr lang="en-US" sz="2800" dirty="0"/>
              <a:t>Hirsch, Robert M., </a:t>
            </a:r>
            <a:r>
              <a:rPr lang="en-US" sz="2800" dirty="0" err="1"/>
              <a:t>Archfield</a:t>
            </a:r>
            <a:r>
              <a:rPr lang="en-US" sz="2800" dirty="0"/>
              <a:t>, Stacey A., and </a:t>
            </a:r>
            <a:r>
              <a:rPr lang="en-US" sz="2800" dirty="0" err="1"/>
              <a:t>DeCicco</a:t>
            </a:r>
            <a:r>
              <a:rPr lang="en-US" sz="2800" dirty="0"/>
              <a:t>, Laura A., 2015, </a:t>
            </a:r>
          </a:p>
          <a:p>
            <a:pPr marL="0" indent="0">
              <a:spcBef>
                <a:spcPts val="2664"/>
              </a:spcBef>
              <a:buNone/>
              <a:defRPr/>
            </a:pPr>
            <a:r>
              <a:rPr lang="en-US" sz="2800" dirty="0"/>
              <a:t>“A bootstrap method for estimating uncertainty of water quality trends”</a:t>
            </a:r>
          </a:p>
          <a:p>
            <a:pPr marL="0" indent="0">
              <a:spcBef>
                <a:spcPts val="2664"/>
              </a:spcBef>
              <a:buNone/>
              <a:defRPr/>
            </a:pPr>
            <a:r>
              <a:rPr lang="en-US" sz="2800" dirty="0"/>
              <a:t>Environmental </a:t>
            </a:r>
            <a:r>
              <a:rPr lang="en-US" sz="2800" dirty="0" err="1"/>
              <a:t>Modelling</a:t>
            </a:r>
            <a:r>
              <a:rPr lang="en-US" sz="2800" dirty="0"/>
              <a:t> and Software, 73, 148-166.</a:t>
            </a:r>
            <a:endParaRPr lang="en-US" sz="2800" dirty="0">
              <a:cs typeface="+mn-cs"/>
            </a:endParaRPr>
          </a:p>
        </p:txBody>
      </p:sp>
    </p:spTree>
    <p:extLst>
      <p:ext uri="{BB962C8B-B14F-4D97-AF65-F5344CB8AC3E}">
        <p14:creationId xmlns:p14="http://schemas.microsoft.com/office/powerpoint/2010/main" val="9354000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152" y="615150"/>
            <a:ext cx="9127848" cy="4514850"/>
          </a:xfrm>
          <a:prstGeom prst="rect">
            <a:avLst/>
          </a:prstGeom>
        </p:spPr>
      </p:pic>
      <p:pic>
        <p:nvPicPr>
          <p:cNvPr id="3" name="Picture 6" descr="Image of small USGS Identifier"/>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228600" y="4743450"/>
            <a:ext cx="11430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91382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8" descr="Image of large USGS Identifier"/>
          <p:cNvPicPr>
            <a:picLocks noChangeAspect="1" noChangeArrowheads="1"/>
          </p:cNvPicPr>
          <p:nvPr/>
        </p:nvPicPr>
        <p:blipFill>
          <a:blip r:embed="rId3">
            <a:clrChange>
              <a:clrFrom>
                <a:srgbClr val="92AFC1"/>
              </a:clrFrom>
              <a:clrTo>
                <a:srgbClr val="92AFC1">
                  <a:alpha val="0"/>
                </a:srgbClr>
              </a:clrTo>
            </a:clrChange>
            <a:extLst>
              <a:ext uri="{28A0092B-C50C-407E-A947-70E740481C1C}">
                <a14:useLocalDpi xmlns:a14="http://schemas.microsoft.com/office/drawing/2010/main" val="0"/>
              </a:ext>
            </a:extLst>
          </a:blip>
          <a:srcRect/>
          <a:stretch>
            <a:fillRect/>
          </a:stretch>
        </p:blipFill>
        <p:spPr bwMode="auto">
          <a:xfrm>
            <a:off x="228600" y="4686300"/>
            <a:ext cx="13033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9" name="Rectangle 1"/>
          <p:cNvSpPr>
            <a:spLocks noChangeArrowheads="1"/>
          </p:cNvSpPr>
          <p:nvPr/>
        </p:nvSpPr>
        <p:spPr bwMode="auto">
          <a:xfrm>
            <a:off x="0" y="0"/>
            <a:ext cx="9144000" cy="5143500"/>
          </a:xfrm>
          <a:prstGeom prst="rect">
            <a:avLst/>
          </a:prstGeom>
          <a:solidFill>
            <a:schemeClr val="bg1"/>
          </a:solidFill>
          <a:ln w="12700">
            <a:solidFill>
              <a:schemeClr val="tx1"/>
            </a:solidFill>
            <a:round/>
            <a:headEnd/>
            <a:tailEnd/>
          </a:ln>
        </p:spPr>
        <p:txBody>
          <a:bodyPr/>
          <a:lstStyle/>
          <a:p>
            <a:endParaRPr lang="en-US"/>
          </a:p>
        </p:txBody>
      </p:sp>
      <p:pic>
        <p:nvPicPr>
          <p:cNvPr id="2" name="Picture 1"/>
          <p:cNvPicPr>
            <a:picLocks noChangeAspect="1"/>
          </p:cNvPicPr>
          <p:nvPr/>
        </p:nvPicPr>
        <p:blipFill>
          <a:blip r:embed="rId4"/>
          <a:stretch>
            <a:fillRect/>
          </a:stretch>
        </p:blipFill>
        <p:spPr>
          <a:xfrm>
            <a:off x="0" y="47626"/>
            <a:ext cx="9144000" cy="5032952"/>
          </a:xfrm>
          <a:prstGeom prst="rect">
            <a:avLst/>
          </a:prstGeom>
        </p:spPr>
      </p:pic>
      <p:sp>
        <p:nvSpPr>
          <p:cNvPr id="3" name="Rectangle 2"/>
          <p:cNvSpPr/>
          <p:nvPr/>
        </p:nvSpPr>
        <p:spPr bwMode="auto">
          <a:xfrm>
            <a:off x="3429000" y="1600200"/>
            <a:ext cx="152400" cy="1771650"/>
          </a:xfrm>
          <a:prstGeom prst="rect">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6" name="Rectangle 5"/>
          <p:cNvSpPr/>
          <p:nvPr/>
        </p:nvSpPr>
        <p:spPr bwMode="auto">
          <a:xfrm>
            <a:off x="6934200" y="1600200"/>
            <a:ext cx="152400" cy="1771650"/>
          </a:xfrm>
          <a:prstGeom prst="rect">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pic>
        <p:nvPicPr>
          <p:cNvPr id="7" name="Picture 6" descr="Image of small USGS Identifier"/>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609600" y="4343400"/>
            <a:ext cx="11430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81000" y="114300"/>
            <a:ext cx="8382000" cy="830997"/>
          </a:xfrm>
          <a:prstGeom prst="rect">
            <a:avLst/>
          </a:prstGeom>
          <a:noFill/>
        </p:spPr>
        <p:txBody>
          <a:bodyPr wrap="square" rtlCol="0">
            <a:spAutoFit/>
          </a:bodyPr>
          <a:lstStyle/>
          <a:p>
            <a:pPr algn="ctr"/>
            <a:r>
              <a:rPr lang="en-US" sz="2400" b="1" dirty="0">
                <a:solidFill>
                  <a:srgbClr val="FF0000"/>
                </a:solidFill>
              </a:rPr>
              <a:t>WRTDS representation of concentration as a function of time and discharge</a:t>
            </a:r>
          </a:p>
        </p:txBody>
      </p:sp>
    </p:spTree>
    <p:extLst>
      <p:ext uri="{BB962C8B-B14F-4D97-AF65-F5344CB8AC3E}">
        <p14:creationId xmlns:p14="http://schemas.microsoft.com/office/powerpoint/2010/main" val="409125729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ppt_x"/>
                                          </p:val>
                                        </p:tav>
                                        <p:tav tm="100000">
                                          <p:val>
                                            <p:strVal val="#ppt_x"/>
                                          </p:val>
                                        </p:tav>
                                      </p:tavLst>
                                    </p:anim>
                                    <p:anim calcmode="lin" valueType="num">
                                      <p:cBhvr additive="base">
                                        <p:cTn id="1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8" descr="Image of large USGS Identifier"/>
          <p:cNvPicPr>
            <a:picLocks noChangeAspect="1" noChangeArrowheads="1"/>
          </p:cNvPicPr>
          <p:nvPr/>
        </p:nvPicPr>
        <p:blipFill>
          <a:blip r:embed="rId3">
            <a:clrChange>
              <a:clrFrom>
                <a:srgbClr val="92AFC1"/>
              </a:clrFrom>
              <a:clrTo>
                <a:srgbClr val="92AFC1">
                  <a:alpha val="0"/>
                </a:srgbClr>
              </a:clrTo>
            </a:clrChange>
            <a:extLst>
              <a:ext uri="{28A0092B-C50C-407E-A947-70E740481C1C}">
                <a14:useLocalDpi xmlns:a14="http://schemas.microsoft.com/office/drawing/2010/main" val="0"/>
              </a:ext>
            </a:extLst>
          </a:blip>
          <a:srcRect/>
          <a:stretch>
            <a:fillRect/>
          </a:stretch>
        </p:blipFill>
        <p:spPr bwMode="auto">
          <a:xfrm>
            <a:off x="228600" y="4686300"/>
            <a:ext cx="13033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9" name="Rectangle 1"/>
          <p:cNvSpPr>
            <a:spLocks noChangeArrowheads="1"/>
          </p:cNvSpPr>
          <p:nvPr/>
        </p:nvSpPr>
        <p:spPr bwMode="auto">
          <a:xfrm>
            <a:off x="0" y="0"/>
            <a:ext cx="9144000" cy="5143500"/>
          </a:xfrm>
          <a:prstGeom prst="rect">
            <a:avLst/>
          </a:prstGeom>
          <a:solidFill>
            <a:schemeClr val="bg1"/>
          </a:solidFill>
          <a:ln w="12700">
            <a:solidFill>
              <a:schemeClr val="tx1"/>
            </a:solidFill>
            <a:round/>
            <a:headEnd/>
            <a:tailEnd/>
          </a:ln>
        </p:spPr>
        <p:txBody>
          <a:bodyPr/>
          <a:lstStyle/>
          <a:p>
            <a:endParaRPr lang="en-US"/>
          </a:p>
        </p:txBody>
      </p:sp>
      <p:pic>
        <p:nvPicPr>
          <p:cNvPr id="3" name="Picture 2"/>
          <p:cNvPicPr>
            <a:picLocks noChangeAspect="1"/>
          </p:cNvPicPr>
          <p:nvPr/>
        </p:nvPicPr>
        <p:blipFill rotWithShape="1">
          <a:blip r:embed="rId4"/>
          <a:srcRect t="18129" b="27196"/>
          <a:stretch/>
        </p:blipFill>
        <p:spPr>
          <a:xfrm>
            <a:off x="21480" y="0"/>
            <a:ext cx="9144000" cy="2751768"/>
          </a:xfrm>
          <a:prstGeom prst="rect">
            <a:avLst/>
          </a:prstGeom>
        </p:spPr>
      </p:pic>
      <p:pic>
        <p:nvPicPr>
          <p:cNvPr id="5" name="Picture 4"/>
          <p:cNvPicPr>
            <a:picLocks noChangeAspect="1"/>
          </p:cNvPicPr>
          <p:nvPr/>
        </p:nvPicPr>
        <p:blipFill rotWithShape="1">
          <a:blip r:embed="rId5"/>
          <a:srcRect t="29696" b="26293"/>
          <a:stretch/>
        </p:blipFill>
        <p:spPr>
          <a:xfrm>
            <a:off x="0" y="2928478"/>
            <a:ext cx="9144000" cy="2215022"/>
          </a:xfrm>
          <a:prstGeom prst="rect">
            <a:avLst/>
          </a:prstGeom>
        </p:spPr>
      </p:pic>
      <p:sp>
        <p:nvSpPr>
          <p:cNvPr id="2" name="TextBox 1">
            <a:extLst>
              <a:ext uri="{FF2B5EF4-FFF2-40B4-BE49-F238E27FC236}">
                <a16:creationId xmlns:a16="http://schemas.microsoft.com/office/drawing/2014/main" xmlns="" id="{11690803-33E7-2348-952A-511F17F36B12}"/>
              </a:ext>
            </a:extLst>
          </p:cNvPr>
          <p:cNvSpPr txBox="1"/>
          <p:nvPr/>
        </p:nvSpPr>
        <p:spPr>
          <a:xfrm>
            <a:off x="7620000" y="2371695"/>
            <a:ext cx="753732" cy="400110"/>
          </a:xfrm>
          <a:prstGeom prst="rect">
            <a:avLst/>
          </a:prstGeom>
          <a:noFill/>
        </p:spPr>
        <p:txBody>
          <a:bodyPr wrap="none" rtlCol="0">
            <a:spAutoFit/>
          </a:bodyPr>
          <a:lstStyle/>
          <a:p>
            <a:r>
              <a:rPr lang="en-US" sz="2000" dirty="0"/>
              <a:t>mg/L</a:t>
            </a:r>
          </a:p>
        </p:txBody>
      </p:sp>
      <p:sp>
        <p:nvSpPr>
          <p:cNvPr id="7" name="TextBox 6">
            <a:extLst>
              <a:ext uri="{FF2B5EF4-FFF2-40B4-BE49-F238E27FC236}">
                <a16:creationId xmlns:a16="http://schemas.microsoft.com/office/drawing/2014/main" xmlns="" id="{53877973-F7F9-B347-B49A-A257448A860D}"/>
              </a:ext>
            </a:extLst>
          </p:cNvPr>
          <p:cNvSpPr txBox="1"/>
          <p:nvPr/>
        </p:nvSpPr>
        <p:spPr>
          <a:xfrm>
            <a:off x="7543800" y="4686300"/>
            <a:ext cx="753732" cy="400110"/>
          </a:xfrm>
          <a:prstGeom prst="rect">
            <a:avLst/>
          </a:prstGeom>
          <a:noFill/>
        </p:spPr>
        <p:txBody>
          <a:bodyPr wrap="none" rtlCol="0">
            <a:spAutoFit/>
          </a:bodyPr>
          <a:lstStyle/>
          <a:p>
            <a:r>
              <a:rPr lang="en-US" sz="2000" dirty="0"/>
              <a:t>mg/L</a:t>
            </a:r>
          </a:p>
        </p:txBody>
      </p:sp>
    </p:spTree>
    <p:extLst>
      <p:ext uri="{BB962C8B-B14F-4D97-AF65-F5344CB8AC3E}">
        <p14:creationId xmlns:p14="http://schemas.microsoft.com/office/powerpoint/2010/main" val="13418540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0" y="0"/>
            <a:ext cx="9144000" cy="5143500"/>
          </a:xfrm>
          <a:prstGeom prst="rect">
            <a:avLst/>
          </a:prstGeom>
          <a:solidFill>
            <a:schemeClr val="bg1"/>
          </a:solidFill>
          <a:ln w="12700">
            <a:solidFill>
              <a:schemeClr val="tx1"/>
            </a:solidFill>
            <a:round/>
            <a:headEnd/>
            <a:tailEnd/>
          </a:ln>
        </p:spPr>
        <p:txBody>
          <a:bodyPr/>
          <a:lstStyle/>
          <a:p>
            <a:endParaRPr lang="en-US"/>
          </a:p>
        </p:txBody>
      </p:sp>
      <p:pic>
        <p:nvPicPr>
          <p:cNvPr id="11266" name="Picture 8" descr="Image of large USGS Identifier"/>
          <p:cNvPicPr>
            <a:picLocks noChangeAspect="1" noChangeArrowheads="1"/>
          </p:cNvPicPr>
          <p:nvPr/>
        </p:nvPicPr>
        <p:blipFill>
          <a:blip r:embed="rId3">
            <a:clrChange>
              <a:clrFrom>
                <a:srgbClr val="92AFC1"/>
              </a:clrFrom>
              <a:clrTo>
                <a:srgbClr val="92AFC1">
                  <a:alpha val="0"/>
                </a:srgbClr>
              </a:clrTo>
            </a:clrChange>
            <a:extLst>
              <a:ext uri="{28A0092B-C50C-407E-A947-70E740481C1C}">
                <a14:useLocalDpi xmlns:a14="http://schemas.microsoft.com/office/drawing/2010/main" val="0"/>
              </a:ext>
            </a:extLst>
          </a:blip>
          <a:srcRect/>
          <a:stretch>
            <a:fillRect/>
          </a:stretch>
        </p:blipFill>
        <p:spPr bwMode="auto">
          <a:xfrm>
            <a:off x="228600" y="4686300"/>
            <a:ext cx="13033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rotWithShape="1">
          <a:blip r:embed="rId4"/>
          <a:srcRect t="17605" b="25476"/>
          <a:stretch/>
        </p:blipFill>
        <p:spPr>
          <a:xfrm>
            <a:off x="33126" y="2343150"/>
            <a:ext cx="9144000" cy="2864781"/>
          </a:xfrm>
          <a:prstGeom prst="rect">
            <a:avLst/>
          </a:prstGeom>
        </p:spPr>
      </p:pic>
      <p:pic>
        <p:nvPicPr>
          <p:cNvPr id="5" name="Picture 4"/>
          <p:cNvPicPr>
            <a:picLocks noChangeAspect="1"/>
          </p:cNvPicPr>
          <p:nvPr/>
        </p:nvPicPr>
        <p:blipFill rotWithShape="1">
          <a:blip r:embed="rId5"/>
          <a:srcRect t="18272" b="25688"/>
          <a:stretch/>
        </p:blipFill>
        <p:spPr>
          <a:xfrm>
            <a:off x="21537" y="-57150"/>
            <a:ext cx="9144000" cy="2820480"/>
          </a:xfrm>
          <a:prstGeom prst="rect">
            <a:avLst/>
          </a:prstGeom>
        </p:spPr>
      </p:pic>
      <p:pic>
        <p:nvPicPr>
          <p:cNvPr id="6" name="Picture 5" descr="Image of small USGS Identifier"/>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76200" y="4842582"/>
            <a:ext cx="1143000" cy="315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89763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0" name="Rectangle 10"/>
          <p:cNvSpPr>
            <a:spLocks noGrp="1" noChangeArrowheads="1"/>
          </p:cNvSpPr>
          <p:nvPr>
            <p:ph type="title"/>
          </p:nvPr>
        </p:nvSpPr>
        <p:spPr>
          <a:xfrm>
            <a:off x="457201" y="-27183"/>
            <a:ext cx="8226425" cy="1381917"/>
          </a:xfrm>
        </p:spPr>
        <p:txBody>
          <a:bodyPr/>
          <a:lstStyle/>
          <a:p>
            <a:pPr>
              <a:defRPr/>
            </a:pPr>
            <a:r>
              <a:rPr lang="en-US" dirty="0">
                <a:cs typeface="+mj-cs"/>
              </a:rPr>
              <a:t>Use a Bootstrap method to evaluate uncertainty</a:t>
            </a:r>
          </a:p>
        </p:txBody>
      </p:sp>
      <p:sp>
        <p:nvSpPr>
          <p:cNvPr id="76811" name="Rectangle 11"/>
          <p:cNvSpPr>
            <a:spLocks noGrp="1" noChangeArrowheads="1"/>
          </p:cNvSpPr>
          <p:nvPr>
            <p:ph type="body" idx="1"/>
          </p:nvPr>
        </p:nvSpPr>
        <p:spPr>
          <a:xfrm>
            <a:off x="457200" y="1258491"/>
            <a:ext cx="8153400" cy="3059812"/>
          </a:xfrm>
        </p:spPr>
        <p:txBody>
          <a:bodyPr/>
          <a:lstStyle/>
          <a:p>
            <a:pPr>
              <a:spcBef>
                <a:spcPts val="1464"/>
              </a:spcBef>
              <a:defRPr/>
            </a:pPr>
            <a:r>
              <a:rPr lang="en-US" sz="2400" dirty="0">
                <a:cs typeface="+mn-cs"/>
              </a:rPr>
              <a:t>Resample the data set, by 200 day blocks, with replacement</a:t>
            </a:r>
          </a:p>
          <a:p>
            <a:pPr>
              <a:spcBef>
                <a:spcPts val="1464"/>
              </a:spcBef>
              <a:defRPr/>
            </a:pPr>
            <a:r>
              <a:rPr lang="en-US" sz="2400" dirty="0">
                <a:cs typeface="+mn-cs"/>
              </a:rPr>
              <a:t>Conduct the WRTDS estimation process for each replicate determining trend magnitude on each replicate.</a:t>
            </a:r>
          </a:p>
          <a:p>
            <a:pPr>
              <a:spcBef>
                <a:spcPts val="1464"/>
              </a:spcBef>
              <a:defRPr/>
            </a:pPr>
            <a:r>
              <a:rPr lang="en-US" sz="2400" dirty="0">
                <a:cs typeface="+mn-cs"/>
              </a:rPr>
              <a:t>Uncertainty of the trend magnitude is determined from the set of bootstrap estimates.  </a:t>
            </a:r>
          </a:p>
        </p:txBody>
      </p:sp>
    </p:spTree>
    <p:extLst>
      <p:ext uri="{BB962C8B-B14F-4D97-AF65-F5344CB8AC3E}">
        <p14:creationId xmlns:p14="http://schemas.microsoft.com/office/powerpoint/2010/main" val="79093578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0" y="0"/>
            <a:ext cx="9144000" cy="5143500"/>
          </a:xfrm>
          <a:prstGeom prst="rect">
            <a:avLst/>
          </a:prstGeom>
          <a:solidFill>
            <a:schemeClr val="bg1"/>
          </a:solidFill>
          <a:ln w="12700">
            <a:solidFill>
              <a:schemeClr val="tx1"/>
            </a:solidFill>
            <a:round/>
            <a:headEnd/>
            <a:tailEnd/>
          </a:ln>
        </p:spPr>
        <p:txBody>
          <a:bodyPr/>
          <a:lstStyle/>
          <a:p>
            <a:pPr eaLnBrk="0" fontAlgn="base" hangingPunct="0">
              <a:spcBef>
                <a:spcPct val="0"/>
              </a:spcBef>
              <a:spcAft>
                <a:spcPct val="0"/>
              </a:spcAft>
            </a:pPr>
            <a:r>
              <a:rPr lang="en-US" sz="1800" b="1" dirty="0">
                <a:solidFill>
                  <a:srgbClr val="000000"/>
                </a:solidFill>
                <a:latin typeface="Arial" charset="0"/>
                <a:ea typeface="ＭＳ Ｐゴシック" charset="0"/>
                <a:cs typeface="ＭＳ Ｐゴシック" charset="0"/>
              </a:rPr>
              <a:t>Maumee River, SRP  - </a:t>
            </a:r>
            <a:r>
              <a:rPr lang="en-US" sz="1800" b="1" dirty="0">
                <a:solidFill>
                  <a:schemeClr val="accent2"/>
                </a:solidFill>
                <a:latin typeface="Arial" charset="0"/>
                <a:ea typeface="ＭＳ Ｐゴシック" charset="0"/>
                <a:cs typeface="ＭＳ Ｐゴシック" charset="0"/>
              </a:rPr>
              <a:t>Green is WRTDS Flow Normalized Flux</a:t>
            </a:r>
          </a:p>
          <a:p>
            <a:pPr eaLnBrk="0" fontAlgn="base" hangingPunct="0">
              <a:spcBef>
                <a:spcPct val="0"/>
              </a:spcBef>
              <a:spcAft>
                <a:spcPct val="0"/>
              </a:spcAft>
            </a:pPr>
            <a:r>
              <a:rPr lang="en-US" sz="1800" b="1" dirty="0">
                <a:solidFill>
                  <a:srgbClr val="FF0000"/>
                </a:solidFill>
                <a:latin typeface="Arial" charset="0"/>
                <a:ea typeface="ＭＳ Ｐゴシック" charset="0"/>
                <a:cs typeface="ＭＳ Ｐゴシック" charset="0"/>
              </a:rPr>
              <a:t>Red,</a:t>
            </a:r>
            <a:r>
              <a:rPr lang="en-US" sz="1800" b="1" dirty="0">
                <a:solidFill>
                  <a:schemeClr val="accent2"/>
                </a:solidFill>
                <a:latin typeface="Arial" charset="0"/>
                <a:ea typeface="ＭＳ Ｐゴシック" charset="0"/>
                <a:cs typeface="ＭＳ Ｐゴシック" charset="0"/>
              </a:rPr>
              <a:t> </a:t>
            </a:r>
            <a:r>
              <a:rPr lang="en-US" sz="1800" b="1" dirty="0">
                <a:solidFill>
                  <a:srgbClr val="800000"/>
                </a:solidFill>
                <a:latin typeface="Arial" charset="0"/>
                <a:ea typeface="ＭＳ Ｐゴシック" charset="0"/>
                <a:cs typeface="ＭＳ Ｐゴシック" charset="0"/>
              </a:rPr>
              <a:t>Brown</a:t>
            </a:r>
            <a:r>
              <a:rPr lang="en-US" sz="1800" b="1" dirty="0">
                <a:solidFill>
                  <a:schemeClr val="accent2"/>
                </a:solidFill>
                <a:latin typeface="Arial" charset="0"/>
                <a:ea typeface="ＭＳ Ｐゴシック" charset="0"/>
                <a:cs typeface="ＭＳ Ｐゴシック" charset="0"/>
              </a:rPr>
              <a:t> </a:t>
            </a:r>
            <a:r>
              <a:rPr lang="en-US" sz="1800" b="1" dirty="0">
                <a:latin typeface="Arial" charset="0"/>
                <a:ea typeface="ＭＳ Ｐゴシック" charset="0"/>
                <a:cs typeface="ＭＳ Ｐゴシック" charset="0"/>
              </a:rPr>
              <a:t>and Black </a:t>
            </a:r>
            <a:r>
              <a:rPr lang="en-US" sz="1800" b="1" dirty="0">
                <a:solidFill>
                  <a:srgbClr val="0000FF"/>
                </a:solidFill>
                <a:latin typeface="Arial" charset="0"/>
                <a:ea typeface="ＭＳ Ｐゴシック" charset="0"/>
                <a:cs typeface="ＭＳ Ｐゴシック" charset="0"/>
              </a:rPr>
              <a:t>are three bootstrap replicate estimates of Flow Normalized Flux</a:t>
            </a:r>
          </a:p>
          <a:p>
            <a:pPr eaLnBrk="0" fontAlgn="base" hangingPunct="0">
              <a:spcBef>
                <a:spcPct val="0"/>
              </a:spcBef>
              <a:spcAft>
                <a:spcPct val="0"/>
              </a:spcAft>
            </a:pPr>
            <a:endParaRPr lang="en-US" sz="4000" dirty="0">
              <a:solidFill>
                <a:srgbClr val="000000"/>
              </a:solidFill>
              <a:latin typeface="Arial" charset="0"/>
              <a:ea typeface="ＭＳ Ｐゴシック" charset="0"/>
              <a:cs typeface="ＭＳ Ｐゴシック" charset="0"/>
            </a:endParaRPr>
          </a:p>
        </p:txBody>
      </p:sp>
      <p:pic>
        <p:nvPicPr>
          <p:cNvPr id="11266" name="Picture 8" descr="Image of large USGS Identifier"/>
          <p:cNvPicPr>
            <a:picLocks noChangeAspect="1" noChangeArrowheads="1"/>
          </p:cNvPicPr>
          <p:nvPr/>
        </p:nvPicPr>
        <p:blipFill>
          <a:blip r:embed="rId3">
            <a:clrChange>
              <a:clrFrom>
                <a:srgbClr val="92AFC1"/>
              </a:clrFrom>
              <a:clrTo>
                <a:srgbClr val="92AFC1">
                  <a:alpha val="0"/>
                </a:srgbClr>
              </a:clrTo>
            </a:clrChange>
            <a:extLst>
              <a:ext uri="{28A0092B-C50C-407E-A947-70E740481C1C}">
                <a14:useLocalDpi xmlns:a14="http://schemas.microsoft.com/office/drawing/2010/main" val="0"/>
              </a:ext>
            </a:extLst>
          </a:blip>
          <a:srcRect/>
          <a:stretch>
            <a:fillRect/>
          </a:stretch>
        </p:blipFill>
        <p:spPr bwMode="auto">
          <a:xfrm>
            <a:off x="228600" y="4686300"/>
            <a:ext cx="13033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Maumee.4.spag.png"/>
          <p:cNvPicPr>
            <a:picLocks noChangeAspect="1"/>
          </p:cNvPicPr>
          <p:nvPr/>
        </p:nvPicPr>
        <p:blipFill rotWithShape="1">
          <a:blip r:embed="rId4">
            <a:extLst>
              <a:ext uri="{28A0092B-C50C-407E-A947-70E740481C1C}">
                <a14:useLocalDpi xmlns:a14="http://schemas.microsoft.com/office/drawing/2010/main" val="0"/>
              </a:ext>
            </a:extLst>
          </a:blip>
          <a:srcRect t="9472" b="8716"/>
          <a:stretch/>
        </p:blipFill>
        <p:spPr>
          <a:xfrm>
            <a:off x="0" y="971550"/>
            <a:ext cx="9144000" cy="3700237"/>
          </a:xfrm>
          <a:prstGeom prst="rect">
            <a:avLst/>
          </a:prstGeom>
        </p:spPr>
      </p:pic>
    </p:spTree>
    <p:extLst>
      <p:ext uri="{BB962C8B-B14F-4D97-AF65-F5344CB8AC3E}">
        <p14:creationId xmlns:p14="http://schemas.microsoft.com/office/powerpoint/2010/main" val="164291283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4905</TotalTime>
  <Pages>4</Pages>
  <Words>895</Words>
  <Application>Microsoft Macintosh PowerPoint</Application>
  <PresentationFormat>On-screen Show (16:9)</PresentationFormat>
  <Paragraphs>87</Paragraphs>
  <Slides>21</Slides>
  <Notes>14</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21</vt:i4>
      </vt:variant>
    </vt:vector>
  </HeadingPairs>
  <TitlesOfParts>
    <vt:vector size="25" baseType="lpstr">
      <vt:lpstr>Default Design</vt:lpstr>
      <vt:lpstr>1_Default Design</vt:lpstr>
      <vt:lpstr>Custom Design</vt:lpstr>
      <vt:lpstr>Document</vt:lpstr>
      <vt:lpstr>EGRET uncertainty analysis: EGRETci</vt:lpstr>
      <vt:lpstr>Uncertainty analysis: WRTDS Bootstrap Test (wBT) in EGRETci package</vt:lpstr>
      <vt:lpstr>Based on published paper</vt:lpstr>
      <vt:lpstr>PowerPoint Presentation</vt:lpstr>
      <vt:lpstr>PowerPoint Presentation</vt:lpstr>
      <vt:lpstr>PowerPoint Presentation</vt:lpstr>
      <vt:lpstr>PowerPoint Presentation</vt:lpstr>
      <vt:lpstr>Use a Bootstrap method to evaluate uncertainty</vt:lpstr>
      <vt:lpstr>PowerPoint Presentation</vt:lpstr>
      <vt:lpstr>PowerPoint Presentation</vt:lpstr>
      <vt:lpstr>PowerPoint Presentation</vt:lpstr>
      <vt:lpstr>Two ways to convey an answer to the question: Is there a trend?</vt:lpstr>
      <vt:lpstr>PowerPoint Presentation</vt:lpstr>
      <vt:lpstr>The EGRETci software translates the bootstrap results into a set of words</vt:lpstr>
      <vt:lpstr>The EGRETci package can also give us confidence intervals</vt:lpstr>
      <vt:lpstr>PowerPoint Presentation</vt:lpstr>
      <vt:lpstr>We can run the wBT to determine if the trends are equal at two points in time.</vt:lpstr>
      <vt:lpstr>PowerPoint Presentation</vt:lpstr>
      <vt:lpstr>PowerPoint Presentation</vt:lpstr>
      <vt:lpstr>PowerPoint Presentation</vt:lpstr>
      <vt:lpstr>New thoughts about uncertainty</vt:lpstr>
    </vt:vector>
  </TitlesOfParts>
  <Manager>Visual Identity Committee</Manager>
  <Company>US Geological Survey</Company>
  <LinksUpToDate>false</LinksUpToDate>
  <SharedDoc>false</SharedDoc>
  <HyperlinkBase>http://www.usgs.gov/visual-id/specs/slides/slide.html</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TMDLs:  Science for Solutions</dc:title>
  <dc:subject>General Information and Templates with USGS Visual Identity (VID)</dc:subject>
  <dc:creator>rhirsch</dc:creator>
  <cp:keywords>slides, vugraphs, presentation, Arial, font, windows, templates</cp:keywords>
  <dc:description>Updated to incorporate revised Visual Identity (VID) System guidelines on fonts.  An exception to using the VID fonts is allowed for presentation materials.   The font Arial should be substituted for the VID fonts Univers Condensed Bold and Times Roman</dc:description>
  <cp:lastModifiedBy>Robert Hirsch</cp:lastModifiedBy>
  <cp:revision>146</cp:revision>
  <cp:lastPrinted>2018-10-30T13:40:59Z</cp:lastPrinted>
  <dcterms:created xsi:type="dcterms:W3CDTF">2003-01-02T20:23:10Z</dcterms:created>
  <dcterms:modified xsi:type="dcterms:W3CDTF">2019-03-25T15:31:25Z</dcterms:modified>
</cp:coreProperties>
</file>