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handoutMasterIdLst>
    <p:handoutMasterId r:id="rId22"/>
  </p:handoutMasterIdLst>
  <p:sldIdLst>
    <p:sldId id="318" r:id="rId2"/>
    <p:sldId id="317" r:id="rId3"/>
    <p:sldId id="320" r:id="rId4"/>
    <p:sldId id="322" r:id="rId5"/>
    <p:sldId id="316" r:id="rId6"/>
    <p:sldId id="315" r:id="rId7"/>
    <p:sldId id="305" r:id="rId8"/>
    <p:sldId id="306" r:id="rId9"/>
    <p:sldId id="314" r:id="rId10"/>
    <p:sldId id="313" r:id="rId11"/>
    <p:sldId id="307" r:id="rId12"/>
    <p:sldId id="311" r:id="rId13"/>
    <p:sldId id="308" r:id="rId14"/>
    <p:sldId id="309" r:id="rId15"/>
    <p:sldId id="312" r:id="rId16"/>
    <p:sldId id="321" r:id="rId17"/>
    <p:sldId id="323" r:id="rId18"/>
    <p:sldId id="324" r:id="rId19"/>
    <p:sldId id="310" r:id="rId20"/>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2F57"/>
    <a:srgbClr val="180F9B"/>
    <a:srgbClr val="201258"/>
    <a:srgbClr val="FFCC99"/>
    <a:srgbClr val="99CCFF"/>
    <a:srgbClr val="CCECFF"/>
    <a:srgbClr val="641B56"/>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76301" autoAdjust="0"/>
  </p:normalViewPr>
  <p:slideViewPr>
    <p:cSldViewPr>
      <p:cViewPr varScale="1">
        <p:scale>
          <a:sx n="91" d="100"/>
          <a:sy n="91" d="100"/>
        </p:scale>
        <p:origin x="24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6" d="100"/>
        <a:sy n="10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BC_(programming_language)" TargetMode="External"/><Relationship Id="rId7" Type="http://schemas.openxmlformats.org/officeDocument/2006/relationships/hyperlink" Target="https://en.wikipedia.org/wiki/Monty_Python's_Flying_Circu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Hacker_(programmer_subculture)" TargetMode="External"/><Relationship Id="rId5" Type="http://schemas.openxmlformats.org/officeDocument/2006/relationships/hyperlink" Target="https://en.wikipedia.org/wiki/C_(programming_language)" TargetMode="External"/><Relationship Id="rId4" Type="http://schemas.openxmlformats.org/officeDocument/2006/relationships/hyperlink" Target="https://en.wikipedia.org/wiki/Unix"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656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this blog post: https://</a:t>
            </a:r>
            <a:r>
              <a:rPr lang="en-US" dirty="0" err="1"/>
              <a:t>blog.pythonanywhere.com</a:t>
            </a:r>
            <a:r>
              <a:rPr lang="en-US" dirty="0"/>
              <a:t>/67/, and the graph above, total number of users worldwide might be around 10 million as of 2018.</a:t>
            </a:r>
          </a:p>
          <a:p>
            <a:endParaRPr lang="en-US" dirty="0"/>
          </a:p>
          <a:p>
            <a:r>
              <a:rPr lang="en-US" sz="1200" b="0" i="0" kern="1200" dirty="0">
                <a:solidFill>
                  <a:schemeClr val="tx1"/>
                </a:solidFill>
                <a:effectLst/>
                <a:latin typeface="Times New Roman" charset="0"/>
                <a:ea typeface="ＭＳ Ｐゴシック" charset="0"/>
                <a:cs typeface="ＭＳ Ｐゴシック" charset="0"/>
              </a:rPr>
              <a:t>In 2024, Anaconda's user base reached 45 million users (Wikipedia)</a:t>
            </a:r>
            <a:endParaRPr lang="en-US" dirty="0"/>
          </a:p>
        </p:txBody>
      </p:sp>
    </p:spTree>
    <p:extLst>
      <p:ext uri="{BB962C8B-B14F-4D97-AF65-F5344CB8AC3E}">
        <p14:creationId xmlns:p14="http://schemas.microsoft.com/office/powerpoint/2010/main" val="915358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new to scripting, learning Python can require some time.</a:t>
            </a:r>
          </a:p>
          <a:p>
            <a:endParaRPr lang="en-US" dirty="0"/>
          </a:p>
          <a:p>
            <a:r>
              <a:rPr lang="en-US" dirty="0"/>
              <a:t>And you get what you put in. The better you know Python, the more you can do, and the faster you can do it with less effort.</a:t>
            </a:r>
          </a:p>
        </p:txBody>
      </p:sp>
    </p:spTree>
    <p:extLst>
      <p:ext uri="{BB962C8B-B14F-4D97-AF65-F5344CB8AC3E}">
        <p14:creationId xmlns:p14="http://schemas.microsoft.com/office/powerpoint/2010/main" val="133316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Maintained by the Python Software Foundation</a:t>
            </a:r>
          </a:p>
          <a:p>
            <a:r>
              <a:rPr lang="en-US" dirty="0"/>
              <a:t>Includes many packages (</a:t>
            </a:r>
            <a:r>
              <a:rPr lang="en-US" dirty="0" err="1"/>
              <a:t>pathlib</a:t>
            </a:r>
            <a:r>
              <a:rPr lang="en-US" dirty="0"/>
              <a:t>, </a:t>
            </a:r>
            <a:r>
              <a:rPr lang="en-US" dirty="0" err="1"/>
              <a:t>os</a:t>
            </a:r>
            <a:r>
              <a:rPr lang="en-US" dirty="0"/>
              <a:t>, </a:t>
            </a:r>
            <a:r>
              <a:rPr lang="en-US" dirty="0" err="1"/>
              <a:t>shutil</a:t>
            </a:r>
            <a:r>
              <a:rPr lang="en-US" dirty="0"/>
              <a:t>, </a:t>
            </a:r>
            <a:r>
              <a:rPr lang="en-US" dirty="0" err="1"/>
              <a:t>zipfile</a:t>
            </a:r>
            <a:r>
              <a:rPr lang="en-US" dirty="0"/>
              <a:t>, </a:t>
            </a:r>
            <a:r>
              <a:rPr lang="en-US" dirty="0" err="1"/>
              <a:t>etc</a:t>
            </a:r>
            <a:r>
              <a:rPr lang="en-US" dirty="0"/>
              <a:t>)</a:t>
            </a:r>
          </a:p>
        </p:txBody>
      </p:sp>
    </p:spTree>
    <p:extLst>
      <p:ext uri="{BB962C8B-B14F-4D97-AF65-F5344CB8AC3E}">
        <p14:creationId xmlns:p14="http://schemas.microsoft.com/office/powerpoint/2010/main" val="582244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Unlike </a:t>
            </a:r>
            <a:r>
              <a:rPr lang="en-US" sz="1200" b="0" i="0" kern="1200" dirty="0" err="1">
                <a:solidFill>
                  <a:schemeClr val="tx1"/>
                </a:solidFill>
                <a:effectLst/>
                <a:latin typeface="Times New Roman" charset="0"/>
                <a:ea typeface="ＭＳ Ｐゴシック" charset="0"/>
                <a:cs typeface="ＭＳ Ｐゴシック" charset="0"/>
              </a:rPr>
              <a:t>Matlab</a:t>
            </a:r>
            <a:r>
              <a:rPr lang="en-US" sz="1200" b="0" i="0" kern="1200" dirty="0">
                <a:solidFill>
                  <a:schemeClr val="tx1"/>
                </a:solidFill>
                <a:effectLst/>
                <a:latin typeface="Times New Roman" charset="0"/>
                <a:ea typeface="ＭＳ Ｐゴシック" charset="0"/>
                <a:cs typeface="ＭＳ Ｐゴシック" charset="0"/>
              </a:rPr>
              <a:t>, the set of Python tools used by scientists does not come from one single source. </a:t>
            </a:r>
            <a:r>
              <a:rPr lang="en-US" b="0" i="0" dirty="0">
                <a:solidFill>
                  <a:srgbClr val="333333"/>
                </a:solidFill>
                <a:effectLst/>
                <a:latin typeface="-apple-system"/>
              </a:rPr>
              <a:t>It is the result of a non-coordinated, chaotic and creative development process originating from a community of volunteers and professionals.</a:t>
            </a:r>
            <a:endParaRPr lang="en-US" dirty="0"/>
          </a:p>
        </p:txBody>
      </p:sp>
    </p:spTree>
    <p:extLst>
      <p:ext uri="{BB962C8B-B14F-4D97-AF65-F5344CB8AC3E}">
        <p14:creationId xmlns:p14="http://schemas.microsoft.com/office/powerpoint/2010/main" val="2120063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benefits of </a:t>
            </a:r>
            <a:r>
              <a:rPr lang="en-US" dirty="0" err="1"/>
              <a:t>Jupyter</a:t>
            </a:r>
            <a:r>
              <a:rPr lang="en-US" dirty="0"/>
              <a:t> notebook are non-linear execution, and embedded plots and annotations</a:t>
            </a:r>
          </a:p>
          <a:p>
            <a:endParaRPr lang="en-US" dirty="0"/>
          </a:p>
          <a:p>
            <a:r>
              <a:rPr lang="en-US" dirty="0"/>
              <a:t>Non-linear workflow is also key disadvantage- easy to write code that doesn’t work</a:t>
            </a:r>
          </a:p>
          <a:p>
            <a:pPr marL="171450" indent="-171450">
              <a:buFontTx/>
              <a:buChar char="-"/>
            </a:pPr>
            <a:r>
              <a:rPr lang="en-US" dirty="0"/>
              <a:t>No linting</a:t>
            </a:r>
          </a:p>
          <a:p>
            <a:pPr marL="171450" indent="-171450">
              <a:buFontTx/>
              <a:buChar char="-"/>
            </a:pPr>
            <a:r>
              <a:rPr lang="en-US" dirty="0"/>
              <a:t>No debugging</a:t>
            </a:r>
          </a:p>
          <a:p>
            <a:pPr marL="171450" indent="-171450">
              <a:buFontTx/>
              <a:buChar char="-"/>
            </a:pPr>
            <a:r>
              <a:rPr lang="en-US" dirty="0"/>
              <a:t>Hard to re-use code</a:t>
            </a:r>
          </a:p>
          <a:p>
            <a:pPr marL="171450" indent="-171450">
              <a:buFontTx/>
              <a:buChar char="-"/>
            </a:pPr>
            <a:endParaRPr lang="en-US" dirty="0"/>
          </a:p>
          <a:p>
            <a:pPr marL="0" indent="0">
              <a:buFontTx/>
              <a:buNone/>
            </a:pPr>
            <a:r>
              <a:rPr lang="en-US" dirty="0"/>
              <a:t>Some people also use Spyder, which has a </a:t>
            </a:r>
            <a:r>
              <a:rPr lang="en-US" dirty="0" err="1"/>
              <a:t>Matlab</a:t>
            </a:r>
            <a:r>
              <a:rPr lang="en-US" dirty="0"/>
              <a:t>-like feel, and is interactive, but without any of the reproducibility aspects of </a:t>
            </a:r>
            <a:r>
              <a:rPr lang="en-US" dirty="0" err="1"/>
              <a:t>Jupyter</a:t>
            </a:r>
            <a:r>
              <a:rPr lang="en-US" dirty="0"/>
              <a:t> Notebooks</a:t>
            </a:r>
          </a:p>
        </p:txBody>
      </p:sp>
    </p:spTree>
    <p:extLst>
      <p:ext uri="{BB962C8B-B14F-4D97-AF65-F5344CB8AC3E}">
        <p14:creationId xmlns:p14="http://schemas.microsoft.com/office/powerpoint/2010/main" val="3894373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used to be Enthought Canopy, Python </a:t>
            </a:r>
            <a:r>
              <a:rPr lang="en-US" dirty="0" err="1"/>
              <a:t>x,y</a:t>
            </a:r>
            <a:r>
              <a:rPr lang="en-US" dirty="0"/>
              <a:t>, etc.</a:t>
            </a:r>
          </a:p>
        </p:txBody>
      </p:sp>
    </p:spTree>
    <p:extLst>
      <p:ext uri="{BB962C8B-B14F-4D97-AF65-F5344CB8AC3E}">
        <p14:creationId xmlns:p14="http://schemas.microsoft.com/office/powerpoint/2010/main" val="286273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1FD25-F38E-B97E-748A-308ED8232E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8757B-B3BF-2677-1FC8-9E4B088C2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869C6-72EC-43C3-945C-41D48935965B}"/>
              </a:ext>
            </a:extLst>
          </p:cNvPr>
          <p:cNvSpPr>
            <a:spLocks noGrp="1"/>
          </p:cNvSpPr>
          <p:nvPr>
            <p:ph type="body" idx="1"/>
          </p:nvPr>
        </p:nvSpPr>
        <p:spPr/>
        <p:txBody>
          <a:bodyPr/>
          <a:lstStyle/>
          <a:p>
            <a:r>
              <a:rPr lang="en-US" dirty="0"/>
              <a:t>Also used to be Enthought Canopy, Python </a:t>
            </a:r>
            <a:r>
              <a:rPr lang="en-US" dirty="0" err="1"/>
              <a:t>x,y</a:t>
            </a:r>
            <a:r>
              <a:rPr lang="en-US" dirty="0"/>
              <a:t>, etc.</a:t>
            </a:r>
          </a:p>
        </p:txBody>
      </p:sp>
    </p:spTree>
    <p:extLst>
      <p:ext uri="{BB962C8B-B14F-4D97-AF65-F5344CB8AC3E}">
        <p14:creationId xmlns:p14="http://schemas.microsoft.com/office/powerpoint/2010/main" val="1089243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0A4FE-9A4F-6205-E235-037D870CFC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29596-4B8F-9727-0015-7327B207F2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8AC4A-C7B1-3A4C-EF90-DAC22313D772}"/>
              </a:ext>
            </a:extLst>
          </p:cNvPr>
          <p:cNvSpPr>
            <a:spLocks noGrp="1"/>
          </p:cNvSpPr>
          <p:nvPr>
            <p:ph type="body" idx="1"/>
          </p:nvPr>
        </p:nvSpPr>
        <p:spPr/>
        <p:txBody>
          <a:bodyPr/>
          <a:lstStyle/>
          <a:p>
            <a:r>
              <a:rPr lang="en-US" dirty="0"/>
              <a:t>Also used to be Enthought Canopy, Python </a:t>
            </a:r>
            <a:r>
              <a:rPr lang="en-US" dirty="0" err="1"/>
              <a:t>x,y</a:t>
            </a:r>
            <a:r>
              <a:rPr lang="en-US" dirty="0"/>
              <a:t>, etc.</a:t>
            </a:r>
          </a:p>
          <a:p>
            <a:endParaRPr lang="en-US" dirty="0"/>
          </a:p>
          <a:p>
            <a:r>
              <a:rPr lang="en-US" dirty="0"/>
              <a:t>Conflicts between</a:t>
            </a:r>
          </a:p>
        </p:txBody>
      </p:sp>
    </p:spTree>
    <p:extLst>
      <p:ext uri="{BB962C8B-B14F-4D97-AF65-F5344CB8AC3E}">
        <p14:creationId xmlns:p14="http://schemas.microsoft.com/office/powerpoint/2010/main" val="1370179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81D6C-44FB-677E-B122-07E8D06FEB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6B53E-D198-3A02-E0DF-B0822EB6A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5E817D-F203-1858-644F-C6A25D231B9E}"/>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constantly changing nature of open-source software and potential for dependency conflict is one reason why package managers are critical.</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Examples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have a project that’s almost done, and you don’t want to refactor your codebase to fix breaking changes in a dependency. But you also want to start the next project fresh with the latest versions.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bricked a Python environment somehow, and don’t want to have to reinstall everything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create a </a:t>
            </a:r>
            <a:r>
              <a:rPr lang="en-US" dirty="0" err="1"/>
              <a:t>Jupyter</a:t>
            </a:r>
            <a:r>
              <a:rPr lang="en-US" dirty="0"/>
              <a:t> Notebook demo for a cooperator, or want to collaborate on a workflow or code base. You want to make sure that the other people are running the exact same versions of packages that you are, but you don’t want to share all of the packages that you each use for every task.</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You are maintaining a Python package, and want to test it against multiple versions of python, and potentially, multiple versions of dependencies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US" dirty="0"/>
              <a:t>Conda is pretty efficient at sharing packages across environments where appropriate, to minimize the disk space needed.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Tree>
    <p:extLst>
      <p:ext uri="{BB962C8B-B14F-4D97-AF65-F5344CB8AC3E}">
        <p14:creationId xmlns:p14="http://schemas.microsoft.com/office/powerpoint/2010/main" val="352614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Major.Minor.Patch</a:t>
            </a:r>
            <a:endParaRPr lang="en-US" dirty="0"/>
          </a:p>
          <a:p>
            <a:endParaRPr lang="en-US" dirty="0"/>
          </a:p>
          <a:p>
            <a:r>
              <a:rPr lang="en-US" dirty="0"/>
              <a:t>Python 3.13 is available on </a:t>
            </a:r>
            <a:r>
              <a:rPr lang="en-US" dirty="0" err="1"/>
              <a:t>conda</a:t>
            </a:r>
            <a:r>
              <a:rPr lang="en-US" dirty="0"/>
              <a:t>-forge. Python 3.14 is due out later this year.</a:t>
            </a:r>
          </a:p>
        </p:txBody>
      </p:sp>
    </p:spTree>
    <p:extLst>
      <p:ext uri="{BB962C8B-B14F-4D97-AF65-F5344CB8AC3E}">
        <p14:creationId xmlns:p14="http://schemas.microsoft.com/office/powerpoint/2010/main" val="16062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of these are probably apparent the instant you successfully run a script that automates a process or answers a question that couldn’t have been answered.</a:t>
            </a:r>
          </a:p>
          <a:p>
            <a:endParaRPr lang="en-US" dirty="0"/>
          </a:p>
          <a:p>
            <a:r>
              <a:rPr lang="en-US" dirty="0"/>
              <a:t>Any important (and often less discussed) point of the GMDSI debate is the quality of life benefit.</a:t>
            </a:r>
          </a:p>
          <a:p>
            <a:endParaRPr lang="en-US" dirty="0"/>
          </a:p>
        </p:txBody>
      </p:sp>
    </p:spTree>
    <p:extLst>
      <p:ext uri="{BB962C8B-B14F-4D97-AF65-F5344CB8AC3E}">
        <p14:creationId xmlns:p14="http://schemas.microsoft.com/office/powerpoint/2010/main" val="925646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Advances in collective knowledge and the authority of science rest on consensus, not the work of a single person or the authority of an expert. Consensus usually requires reproducibility.</a:t>
            </a:r>
          </a:p>
          <a:p>
            <a:endParaRPr lang="en-US" dirty="0"/>
          </a:p>
          <a:p>
            <a:r>
              <a:rPr lang="en-US" dirty="0"/>
              <a:t>Repeatability of a workflow or study can ultimately enable reproducibility.</a:t>
            </a:r>
          </a:p>
        </p:txBody>
      </p:sp>
    </p:spTree>
    <p:extLst>
      <p:ext uri="{BB962C8B-B14F-4D97-AF65-F5344CB8AC3E}">
        <p14:creationId xmlns:p14="http://schemas.microsoft.com/office/powerpoint/2010/main" val="12813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charset="0"/>
                <a:ea typeface="ＭＳ Ｐゴシック" charset="0"/>
                <a:cs typeface="ＭＳ Ｐゴシック" charset="0"/>
              </a:rPr>
              <a:t>Example: the </a:t>
            </a:r>
            <a:r>
              <a:rPr lang="en-US" sz="1200" b="1" i="1" kern="1200" dirty="0">
                <a:solidFill>
                  <a:schemeClr val="tx1"/>
                </a:solidFill>
                <a:effectLst/>
                <a:latin typeface="Times New Roman" charset="0"/>
                <a:ea typeface="ＭＳ Ｐゴシック" charset="0"/>
                <a:cs typeface="ＭＳ Ｐゴシック" charset="0"/>
              </a:rPr>
              <a:t>pandas</a:t>
            </a:r>
            <a:r>
              <a:rPr lang="en-US" sz="1200" kern="1200" dirty="0">
                <a:solidFill>
                  <a:schemeClr val="tx1"/>
                </a:solidFill>
                <a:effectLst/>
                <a:latin typeface="Times New Roman" charset="0"/>
                <a:ea typeface="ＭＳ Ｐゴシック" charset="0"/>
                <a:cs typeface="ＭＳ Ｐゴシック" charset="0"/>
              </a:rPr>
              <a:t> python library was originally developed for quantitative finance, but now we can use it in [less well-</a:t>
            </a:r>
          </a:p>
          <a:p>
            <a:r>
              <a:rPr lang="en-US" sz="1200" kern="1200" dirty="0">
                <a:solidFill>
                  <a:schemeClr val="tx1"/>
                </a:solidFill>
                <a:effectLst/>
                <a:latin typeface="Times New Roman" charset="0"/>
                <a:ea typeface="ＭＳ Ｐゴシック" charset="0"/>
                <a:cs typeface="ＭＳ Ｐゴシック" charset="0"/>
              </a:rPr>
              <a:t>funded] water resources work</a:t>
            </a:r>
          </a:p>
          <a:p>
            <a:r>
              <a:rPr lang="en-US" sz="1200" kern="1200" dirty="0">
                <a:solidFill>
                  <a:schemeClr val="tx1"/>
                </a:solidFill>
                <a:effectLst/>
                <a:latin typeface="Times New Roman" charset="0"/>
                <a:ea typeface="ＭＳ Ｐゴシック" charset="0"/>
                <a:cs typeface="ＭＳ Ｐゴシック" charset="0"/>
              </a:rPr>
              <a:t>* Conda was developed "</a:t>
            </a:r>
            <a:r>
              <a:rPr lang="en-US" sz="1200" b="0" i="0" kern="1200" dirty="0">
                <a:solidFill>
                  <a:schemeClr val="tx1"/>
                </a:solidFill>
                <a:effectLst/>
                <a:latin typeface="Times New Roman" charset="0"/>
                <a:ea typeface="ＭＳ Ｐゴシック" charset="0"/>
                <a:cs typeface="ＭＳ Ｐゴシック" charset="0"/>
              </a:rPr>
              <a:t>out of [a] need to bring Python into business data analytics. ” (https://</a:t>
            </a:r>
            <a:r>
              <a:rPr lang="en-US" sz="1200" b="0" i="0" kern="1200" dirty="0" err="1">
                <a:solidFill>
                  <a:schemeClr val="tx1"/>
                </a:solidFill>
                <a:effectLst/>
                <a:latin typeface="Times New Roman" charset="0"/>
                <a:ea typeface="ＭＳ Ｐゴシック" charset="0"/>
                <a:cs typeface="ＭＳ Ｐゴシック" charset="0"/>
              </a:rPr>
              <a:t>www.anaconda.com</a:t>
            </a:r>
            <a:r>
              <a:rPr lang="en-US" sz="1200" b="0" i="0" kern="1200" dirty="0">
                <a:solidFill>
                  <a:schemeClr val="tx1"/>
                </a:solidFill>
                <a:effectLst/>
                <a:latin typeface="Times New Roman" charset="0"/>
                <a:ea typeface="ＭＳ Ｐゴシック" charset="0"/>
                <a:cs typeface="ＭＳ Ｐゴシック" charset="0"/>
              </a:rPr>
              <a:t>/about-us)</a:t>
            </a:r>
            <a:endParaRPr lang="en-US" sz="1200" kern="1200" dirty="0">
              <a:solidFill>
                <a:schemeClr val="tx1"/>
              </a:solidFill>
              <a:effectLst/>
              <a:latin typeface="Times New Roman" charset="0"/>
              <a:ea typeface="ＭＳ Ｐゴシック" charset="0"/>
              <a:cs typeface="ＭＳ Ｐゴシック" charset="0"/>
            </a:endParaRPr>
          </a:p>
          <a:p>
            <a:r>
              <a:rPr lang="en-US" sz="1200" kern="1200" dirty="0">
                <a:solidFill>
                  <a:schemeClr val="tx1"/>
                </a:solidFill>
                <a:effectLst/>
                <a:latin typeface="Times New Roman" charset="0"/>
                <a:ea typeface="ＭＳ Ｐゴシック" charset="0"/>
                <a:cs typeface="ＭＳ Ｐゴシック" charset="0"/>
              </a:rPr>
              <a:t>• Example: MODFLOW provides for free what might otherwise cost tens of thousands in license fees</a:t>
            </a:r>
          </a:p>
          <a:p>
            <a:r>
              <a:rPr lang="en-US" sz="1200" kern="1200" dirty="0">
                <a:solidFill>
                  <a:schemeClr val="tx1"/>
                </a:solidFill>
                <a:effectLst/>
                <a:latin typeface="Times New Roman" charset="0"/>
                <a:ea typeface="ＭＳ Ｐゴシック" charset="0"/>
                <a:cs typeface="ＭＳ Ｐゴシック" charset="0"/>
              </a:rPr>
              <a:t>• High-quality open code, worked examples and other educational materials can help fill apprenticeship/mentoring gap for</a:t>
            </a:r>
          </a:p>
          <a:p>
            <a:r>
              <a:rPr lang="en-US" sz="1200" kern="1200" dirty="0">
                <a:solidFill>
                  <a:schemeClr val="tx1"/>
                </a:solidFill>
                <a:effectLst/>
                <a:latin typeface="Times New Roman" charset="0"/>
                <a:ea typeface="ＭＳ Ｐゴシック" charset="0"/>
                <a:cs typeface="ＭＳ Ｐゴシック" charset="0"/>
              </a:rPr>
              <a:t>those without access</a:t>
            </a:r>
          </a:p>
          <a:p>
            <a:endParaRPr lang="en-US" sz="120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3633533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Full replication is still very difficult.</a:t>
            </a:r>
          </a:p>
          <a:p>
            <a:endParaRPr lang="en-US" dirty="0"/>
          </a:p>
          <a:p>
            <a:r>
              <a:rPr lang="en-US" dirty="0"/>
              <a:t>The goal of this class is to help you on your journey down the spectrum.</a:t>
            </a:r>
          </a:p>
          <a:p>
            <a:endParaRPr lang="en-US" dirty="0"/>
          </a:p>
          <a:p>
            <a:r>
              <a:rPr lang="en-US" sz="1200" b="1" kern="1200" dirty="0">
                <a:solidFill>
                  <a:schemeClr val="tx1"/>
                </a:solidFill>
                <a:effectLst/>
                <a:latin typeface="Times New Roman" charset="0"/>
                <a:ea typeface="ＭＳ Ｐゴシック" charset="0"/>
                <a:cs typeface="ＭＳ Ｐゴシック" charset="0"/>
              </a:rPr>
              <a:t>Repeatable vs Reproducible</a:t>
            </a:r>
            <a:endParaRPr lang="en-US" sz="1200" kern="1200" dirty="0">
              <a:solidFill>
                <a:schemeClr val="tx1"/>
              </a:solidFill>
              <a:effectLst/>
              <a:latin typeface="Times New Roman" charset="0"/>
              <a:ea typeface="ＭＳ Ｐゴシック" charset="0"/>
              <a:cs typeface="ＭＳ Ｐゴシック" charset="0"/>
            </a:endParaRPr>
          </a:p>
          <a:p>
            <a:r>
              <a:rPr lang="en-US" sz="1200" kern="1200" dirty="0">
                <a:solidFill>
                  <a:schemeClr val="tx1"/>
                </a:solidFill>
                <a:effectLst/>
                <a:latin typeface="Times New Roman" charset="0"/>
                <a:ea typeface="ＭＳ Ｐゴシック" charset="0"/>
                <a:cs typeface="ＭＳ Ｐゴシック" charset="0"/>
              </a:rPr>
              <a:t>Fienen and Bakker (2016): </a:t>
            </a:r>
          </a:p>
          <a:p>
            <a:pPr marL="171450" indent="-171450" rtl="0" fontAlgn="ctr">
              <a:buFont typeface="Arial" panose="020B0604020202020204" pitchFamily="34" charset="0"/>
              <a:buChar char="•"/>
            </a:pPr>
            <a:r>
              <a:rPr lang="en-US" sz="1200" kern="1200" dirty="0">
                <a:solidFill>
                  <a:schemeClr val="tx1"/>
                </a:solidFill>
                <a:effectLst/>
                <a:latin typeface="Times New Roman" charset="0"/>
                <a:ea typeface="ＭＳ Ｐゴシック" charset="0"/>
                <a:cs typeface="ＭＳ Ｐゴシック" charset="0"/>
              </a:rPr>
              <a:t>"a repeatable process is one in which all steps are documented and the exact steps of data processing can be repeated."</a:t>
            </a:r>
          </a:p>
          <a:p>
            <a:pPr marL="171450" indent="-171450" rtl="0" fontAlgn="ctr">
              <a:buFont typeface="Arial" panose="020B0604020202020204" pitchFamily="34" charset="0"/>
              <a:buChar char="•"/>
            </a:pPr>
            <a:r>
              <a:rPr lang="en-US" sz="1200" kern="1200" dirty="0">
                <a:solidFill>
                  <a:schemeClr val="tx1"/>
                </a:solidFill>
                <a:effectLst/>
                <a:latin typeface="Times New Roman" charset="0"/>
                <a:ea typeface="ＭＳ Ｐゴシック" charset="0"/>
                <a:cs typeface="ＭＳ Ｐゴシック" charset="0"/>
              </a:rPr>
              <a:t>NIST defines “reproducible” as “closeness of the agreement between the results of measurements of the same measurand carried out under </a:t>
            </a:r>
            <a:r>
              <a:rPr lang="en-US" sz="1200" i="1" kern="1200" dirty="0">
                <a:solidFill>
                  <a:schemeClr val="tx1"/>
                </a:solidFill>
                <a:effectLst/>
                <a:latin typeface="Times New Roman" charset="0"/>
                <a:ea typeface="ＭＳ Ｐゴシック" charset="0"/>
                <a:cs typeface="ＭＳ Ｐゴシック" charset="0"/>
              </a:rPr>
              <a:t>changed </a:t>
            </a:r>
            <a:r>
              <a:rPr lang="en-US" sz="1200" kern="1200" dirty="0">
                <a:solidFill>
                  <a:schemeClr val="tx1"/>
                </a:solidFill>
                <a:effectLst/>
                <a:latin typeface="Times New Roman" charset="0"/>
                <a:ea typeface="ＭＳ Ｐゴシック" charset="0"/>
                <a:cs typeface="ＭＳ Ｐゴシック" charset="0"/>
              </a:rPr>
              <a:t>conditions of measurement” and repeatability as “closeness of the agreement between the results of successive measurements of the same measurand carried out under </a:t>
            </a:r>
            <a:r>
              <a:rPr lang="en-US" sz="1200" i="1" kern="1200" dirty="0">
                <a:solidFill>
                  <a:schemeClr val="tx1"/>
                </a:solidFill>
                <a:effectLst/>
                <a:latin typeface="Times New Roman" charset="0"/>
                <a:ea typeface="ＭＳ Ｐゴシック" charset="0"/>
                <a:cs typeface="ＭＳ Ｐゴシック" charset="0"/>
              </a:rPr>
              <a:t>the same </a:t>
            </a:r>
            <a:r>
              <a:rPr lang="en-US" sz="1200" kern="1200" dirty="0">
                <a:solidFill>
                  <a:schemeClr val="tx1"/>
                </a:solidFill>
                <a:effectLst/>
                <a:latin typeface="Times New Roman" charset="0"/>
                <a:ea typeface="ＭＳ Ｐゴシック" charset="0"/>
                <a:cs typeface="ＭＳ Ｐゴシック" charset="0"/>
              </a:rPr>
              <a:t>conditions of measurement” (Taylor and </a:t>
            </a:r>
            <a:r>
              <a:rPr lang="en-US" sz="1200" kern="1200" dirty="0" err="1">
                <a:solidFill>
                  <a:schemeClr val="tx1"/>
                </a:solidFill>
                <a:effectLst/>
                <a:latin typeface="Times New Roman" charset="0"/>
                <a:ea typeface="ＭＳ Ｐゴシック" charset="0"/>
                <a:cs typeface="ＭＳ Ｐゴシック" charset="0"/>
              </a:rPr>
              <a:t>Kuyatt</a:t>
            </a:r>
            <a:r>
              <a:rPr lang="en-US" sz="1200" kern="1200" dirty="0">
                <a:solidFill>
                  <a:schemeClr val="tx1"/>
                </a:solidFill>
                <a:effectLst/>
                <a:latin typeface="Times New Roman" charset="0"/>
                <a:ea typeface="ＭＳ Ｐゴシック" charset="0"/>
                <a:cs typeface="ＭＳ Ｐゴシック" charset="0"/>
              </a:rPr>
              <a:t>, 1994) </a:t>
            </a:r>
          </a:p>
          <a:p>
            <a:pPr marL="171450" indent="-171450" rtl="0" fontAlgn="ctr">
              <a:buFont typeface="Arial" panose="020B0604020202020204" pitchFamily="34" charset="0"/>
              <a:buChar char="•"/>
            </a:pPr>
            <a:r>
              <a:rPr lang="en-US" sz="1200" kern="1200" dirty="0">
                <a:solidFill>
                  <a:schemeClr val="tx1"/>
                </a:solidFill>
                <a:effectLst/>
                <a:latin typeface="Times New Roman" charset="0"/>
                <a:ea typeface="ＭＳ Ｐゴシック" charset="0"/>
                <a:cs typeface="ＭＳ Ｐゴシック" charset="0"/>
              </a:rPr>
              <a:t>"reproducible" implies that a different group given the same data and following the same protocols will interpret and process them in the same way, resulting in the same outcome as another group</a:t>
            </a:r>
          </a:p>
          <a:p>
            <a:endParaRPr lang="en-US" dirty="0"/>
          </a:p>
          <a:p>
            <a:endParaRPr lang="en-US" dirty="0"/>
          </a:p>
        </p:txBody>
      </p:sp>
    </p:spTree>
    <p:extLst>
      <p:ext uri="{BB962C8B-B14F-4D97-AF65-F5344CB8AC3E}">
        <p14:creationId xmlns:p14="http://schemas.microsoft.com/office/powerpoint/2010/main" val="3043798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286891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Times New Roman" charset="0"/>
                <a:ea typeface="ＭＳ Ｐゴシック" charset="0"/>
                <a:cs typeface="ＭＳ Ｐゴシック" charset="0"/>
              </a:rPr>
              <a:t>...In December 1989, I was looking for a "hobby" programming project that would keep me occupied during the week around Christmas. My office ... would be closed, but I had a home computer, and not much else on my hands. I decided to write an interpreter for the new scripting language I had been thinking about lately: a descendant of </a:t>
            </a:r>
            <a:r>
              <a:rPr lang="en-US" sz="1200" b="0" i="0" u="none" strike="noStrike" kern="1200" dirty="0">
                <a:solidFill>
                  <a:schemeClr val="tx1"/>
                </a:solidFill>
                <a:effectLst/>
                <a:latin typeface="Times New Roman" charset="0"/>
                <a:ea typeface="ＭＳ Ｐゴシック" charset="0"/>
                <a:cs typeface="ＭＳ Ｐゴシック" charset="0"/>
                <a:hlinkClick r:id="rId3" tooltip="ABC (programming language)"/>
              </a:rPr>
              <a:t>ABC</a:t>
            </a:r>
            <a:r>
              <a:rPr lang="en-US" sz="1200" b="0" i="0" kern="1200" dirty="0">
                <a:solidFill>
                  <a:schemeClr val="tx1"/>
                </a:solidFill>
                <a:effectLst/>
                <a:latin typeface="Times New Roman" charset="0"/>
                <a:ea typeface="ＭＳ Ｐゴシック" charset="0"/>
                <a:cs typeface="ＭＳ Ｐゴシック" charset="0"/>
              </a:rPr>
              <a:t> that would appeal to </a:t>
            </a:r>
            <a:r>
              <a:rPr lang="en-US" sz="1200" b="0" i="0" u="none" strike="noStrike" kern="1200" dirty="0">
                <a:solidFill>
                  <a:schemeClr val="tx1"/>
                </a:solidFill>
                <a:effectLst/>
                <a:latin typeface="Times New Roman" charset="0"/>
                <a:ea typeface="ＭＳ Ｐゴシック" charset="0"/>
                <a:cs typeface="ＭＳ Ｐゴシック" charset="0"/>
                <a:hlinkClick r:id="rId4" tooltip="Unix"/>
              </a:rPr>
              <a:t>Unix</a:t>
            </a:r>
            <a:r>
              <a:rPr lang="en-US" sz="1200" b="0" i="0" kern="1200" dirty="0">
                <a:solidFill>
                  <a:schemeClr val="tx1"/>
                </a:solidFill>
                <a:effectLst/>
                <a:latin typeface="Times New Roman" charset="0"/>
                <a:ea typeface="ＭＳ Ｐゴシック" charset="0"/>
                <a:cs typeface="ＭＳ Ｐゴシック" charset="0"/>
              </a:rPr>
              <a:t>/</a:t>
            </a:r>
            <a:r>
              <a:rPr lang="en-US" sz="1200" b="0" i="0" u="none" strike="noStrike" kern="1200" dirty="0">
                <a:solidFill>
                  <a:schemeClr val="tx1"/>
                </a:solidFill>
                <a:effectLst/>
                <a:latin typeface="Times New Roman" charset="0"/>
                <a:ea typeface="ＭＳ Ｐゴシック" charset="0"/>
                <a:cs typeface="ＭＳ Ｐゴシック" charset="0"/>
                <a:hlinkClick r:id="rId5" tooltip="C (programming language)"/>
              </a:rPr>
              <a:t>C</a:t>
            </a:r>
            <a:r>
              <a:rPr lang="en-US" sz="1200" b="0" i="0" kern="1200" dirty="0">
                <a:solidFill>
                  <a:schemeClr val="tx1"/>
                </a:solidFill>
                <a:effectLst/>
                <a:latin typeface="Times New Roman" charset="0"/>
                <a:ea typeface="ＭＳ Ｐゴシック" charset="0"/>
                <a:cs typeface="ＭＳ Ｐゴシック" charset="0"/>
              </a:rPr>
              <a:t> </a:t>
            </a:r>
            <a:r>
              <a:rPr lang="en-US" sz="1200" b="0" i="0" u="none" strike="noStrike" kern="1200" dirty="0">
                <a:solidFill>
                  <a:schemeClr val="tx1"/>
                </a:solidFill>
                <a:effectLst/>
                <a:latin typeface="Times New Roman" charset="0"/>
                <a:ea typeface="ＭＳ Ｐゴシック" charset="0"/>
                <a:cs typeface="ＭＳ Ｐゴシック" charset="0"/>
                <a:hlinkClick r:id="rId6" tooltip="Hacker (programmer subculture)"/>
              </a:rPr>
              <a:t>hackers</a:t>
            </a:r>
            <a:r>
              <a:rPr lang="en-US" sz="1200" b="0" i="0" kern="1200" dirty="0">
                <a:solidFill>
                  <a:schemeClr val="tx1"/>
                </a:solidFill>
                <a:effectLst/>
                <a:latin typeface="Times New Roman" charset="0"/>
                <a:ea typeface="ＭＳ Ｐゴシック" charset="0"/>
                <a:cs typeface="ＭＳ Ｐゴシック" charset="0"/>
              </a:rPr>
              <a:t>. I chose Python as a working title for the project, being in a slightly irreverent mood (and a big fan of </a:t>
            </a:r>
            <a:r>
              <a:rPr lang="en-US" sz="1200" b="0" i="1" u="none" strike="noStrike" kern="1200" dirty="0">
                <a:solidFill>
                  <a:schemeClr val="tx1"/>
                </a:solidFill>
                <a:effectLst/>
                <a:latin typeface="Times New Roman" charset="0"/>
                <a:ea typeface="ＭＳ Ｐゴシック" charset="0"/>
                <a:cs typeface="ＭＳ Ｐゴシック" charset="0"/>
                <a:hlinkClick r:id="rId7" tooltip="Monty Python's Flying Circus"/>
              </a:rPr>
              <a:t>Monty Python's Flying Circus</a:t>
            </a:r>
            <a:r>
              <a:rPr lang="en-US" sz="1200" b="0" i="0" kern="1200" dirty="0">
                <a:solidFill>
                  <a:schemeClr val="tx1"/>
                </a:solidFill>
                <a:effectLst/>
                <a:latin typeface="Times New Roman" charset="0"/>
                <a:ea typeface="ＭＳ Ｐゴシック" charset="0"/>
                <a:cs typeface="ＭＳ Ｐゴシック" charset="0"/>
              </a:rPr>
              <a:t>).</a:t>
            </a:r>
          </a:p>
          <a:p>
            <a:r>
              <a:rPr lang="en-US" sz="1200" b="0" i="0" kern="1200" dirty="0">
                <a:solidFill>
                  <a:schemeClr val="tx1"/>
                </a:solidFill>
                <a:effectLst/>
                <a:latin typeface="Times New Roman" charset="0"/>
                <a:ea typeface="ＭＳ Ｐゴシック" charset="0"/>
                <a:cs typeface="ＭＳ Ｐゴシック" charset="0"/>
              </a:rPr>
              <a:t>— </a:t>
            </a:r>
            <a:r>
              <a:rPr lang="en-US" sz="1200" b="0" i="1" kern="1200" dirty="0">
                <a:solidFill>
                  <a:schemeClr val="tx1"/>
                </a:solidFill>
                <a:effectLst/>
                <a:latin typeface="Times New Roman" charset="0"/>
                <a:ea typeface="ＭＳ Ｐゴシック" charset="0"/>
                <a:cs typeface="ＭＳ Ｐゴシック" charset="0"/>
              </a:rPr>
              <a:t>Guido van Rossum</a:t>
            </a:r>
            <a:endParaRPr lang="en-US" sz="1200" b="0" i="0" kern="1200" dirty="0">
              <a:solidFill>
                <a:schemeClr val="tx1"/>
              </a:solidFill>
              <a:effectLst/>
              <a:latin typeface="Times New Roman" charset="0"/>
              <a:ea typeface="ＭＳ Ｐゴシック" charset="0"/>
              <a:cs typeface="ＭＳ Ｐゴシック" charset="0"/>
            </a:endParaRPr>
          </a:p>
          <a:p>
            <a:endParaRPr lang="en-US" dirty="0"/>
          </a:p>
        </p:txBody>
      </p:sp>
    </p:spTree>
    <p:extLst>
      <p:ext uri="{BB962C8B-B14F-4D97-AF65-F5344CB8AC3E}">
        <p14:creationId xmlns:p14="http://schemas.microsoft.com/office/powerpoint/2010/main" val="2388284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python interpreter translates the Python code into machine language, so the same python code can be run on different hardware and operating systems</a:t>
            </a:r>
          </a:p>
        </p:txBody>
      </p:sp>
    </p:spTree>
    <p:extLst>
      <p:ext uri="{BB962C8B-B14F-4D97-AF65-F5344CB8AC3E}">
        <p14:creationId xmlns:p14="http://schemas.microsoft.com/office/powerpoint/2010/main" val="2971289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best programming language or the language in which most lines of code have been written.</a:t>
            </a:r>
          </a:p>
          <a:p>
            <a:endParaRPr lang="en-US" dirty="0"/>
          </a:p>
          <a:p>
            <a:endParaRPr lang="en-US" dirty="0"/>
          </a:p>
          <a:p>
            <a:r>
              <a:rPr lang="en-US" dirty="0"/>
              <a:t>Since 2024, Python is the most popular language on GitHub.</a:t>
            </a:r>
          </a:p>
        </p:txBody>
      </p:sp>
    </p:spTree>
    <p:extLst>
      <p:ext uri="{BB962C8B-B14F-4D97-AF65-F5344CB8AC3E}">
        <p14:creationId xmlns:p14="http://schemas.microsoft.com/office/powerpoint/2010/main" val="3334393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charset="0"/>
              <a:buNone/>
              <a:defRPr/>
            </a:lvl1pPr>
          </a:lstStyle>
          <a:p>
            <a:pPr lvl="0"/>
            <a:r>
              <a:rPr lang="en-US" noProof="0"/>
              <a:t>Click to edit Master subtitle style</a:t>
            </a:r>
          </a:p>
        </p:txBody>
      </p:sp>
      <p:pic>
        <p:nvPicPr>
          <p:cNvPr id="2" name="Picture 11" descr="ident-small_4_onscreen_png">
            <a:extLst>
              <a:ext uri="{FF2B5EF4-FFF2-40B4-BE49-F238E27FC236}">
                <a16:creationId xmlns:a16="http://schemas.microsoft.com/office/drawing/2014/main" id="{EE769C0B-4E6C-C8B6-4EFF-25744DCF4C1F}"/>
              </a:ext>
            </a:extLst>
          </p:cNvPr>
          <p:cNvPicPr>
            <a:picLocks noChangeAspect="1" noChangeArrowheads="1"/>
          </p:cNvPicPr>
          <p:nvPr userDrawn="1"/>
        </p:nvPicPr>
        <p:blipFill>
          <a:blip r:embed="rId2" cstate="screen">
            <a:lum bright="100000"/>
            <a:extLst>
              <a:ext uri="{28A0092B-C50C-407E-A947-70E740481C1C}">
                <a14:useLocalDpi xmlns:a14="http://schemas.microsoft.com/office/drawing/2010/main"/>
              </a:ext>
            </a:extLst>
          </a:blip>
          <a:srcRect/>
          <a:stretch>
            <a:fillRect/>
          </a:stretch>
        </p:blipFill>
        <p:spPr bwMode="black">
          <a:xfrm>
            <a:off x="152400" y="6426049"/>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43DFFDD-FA02-C40E-E622-3F4D43856C03}"/>
              </a:ext>
            </a:extLst>
          </p:cNvPr>
          <p:cNvSpPr>
            <a:spLocks noGrp="1"/>
          </p:cNvSpPr>
          <p:nvPr>
            <p:ph type="ftr" sz="quarter" idx="10"/>
          </p:nvPr>
        </p:nvSpPr>
        <p:spPr/>
        <p:txBody>
          <a:bodyPr/>
          <a:lstStyle/>
          <a:p>
            <a:r>
              <a:rPr lang="en-US"/>
              <a:t>Python for Hydrology course</a:t>
            </a:r>
            <a:endParaRPr lang="en-US" dirty="0"/>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9878"/>
            <a:ext cx="8305800" cy="1143000"/>
          </a:xfrm>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spect="1" noChangeArrowheads="1"/>
          </p:cNvPicPr>
          <p:nvPr/>
        </p:nvPicPr>
        <p:blipFill>
          <a:blip r:embed="rId13" cstate="screen">
            <a:lum bright="100000"/>
            <a:extLst>
              <a:ext uri="{28A0092B-C50C-407E-A947-70E740481C1C}">
                <a14:useLocalDpi xmlns:a14="http://schemas.microsoft.com/office/drawing/2010/main"/>
              </a:ext>
            </a:extLst>
          </a:blip>
          <a:srcRect/>
          <a:stretch>
            <a:fillRect/>
          </a:stretch>
        </p:blipFill>
        <p:spPr bwMode="black">
          <a:xfrm>
            <a:off x="152400" y="640418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D1EEB09-AE68-914B-129F-B26D66F66E87}"/>
              </a:ext>
            </a:extLst>
          </p:cNvPr>
          <p:cNvSpPr>
            <a:spLocks noGrp="1"/>
          </p:cNvSpPr>
          <p:nvPr>
            <p:ph type="ftr" sz="quarter" idx="3"/>
          </p:nvPr>
        </p:nvSpPr>
        <p:spPr>
          <a:xfrm>
            <a:off x="1452880" y="6469241"/>
            <a:ext cx="3086100" cy="276999"/>
          </a:xfrm>
          <a:prstGeom prst="rect">
            <a:avLst/>
          </a:prstGeom>
        </p:spPr>
        <p:txBody>
          <a:bodyPr vert="horz" lIns="91440" tIns="45720" rIns="91440" bIns="45720" rtlCol="0" anchor="b" anchorCtr="0">
            <a:noAutofit/>
          </a:bodyPr>
          <a:lstStyle>
            <a:lvl1pPr algn="l">
              <a:defRPr sz="1400">
                <a:solidFill>
                  <a:schemeClr val="bg1"/>
                </a:solidFill>
              </a:defRPr>
            </a:lvl1pPr>
          </a:lstStyle>
          <a:p>
            <a:r>
              <a:rPr lang="en-US"/>
              <a:t>Python for Hydrology course</a:t>
            </a:r>
            <a:endParaRPr lang="en-US" dirty="0"/>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5-reasons-why-jupyter-notebooks-suck-4dc201e2708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fabienmaussion.info/scientific_programming/week_05/02-Scientific-Python.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towardsdatascience.com/managing-project-specific-environments-with-conda-b8b50aa8be0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towardsdatascience.com/managing-project-specific-environments-with-conda-b8b50aa8be0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mdsi.org/blog/gmdsi-tech-talk-scripted-workflows-vs-gui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2819" name="Rectangle 3"/>
          <p:cNvSpPr>
            <a:spLocks noGrp="1" noChangeArrowheads="1"/>
          </p:cNvSpPr>
          <p:nvPr>
            <p:ph type="subTitle" idx="1"/>
          </p:nvPr>
        </p:nvSpPr>
        <p:spPr>
          <a:xfrm>
            <a:off x="0" y="3581400"/>
            <a:ext cx="9144000" cy="1423686"/>
          </a:xfrm>
          <a:solidFill>
            <a:schemeClr val="tx1">
              <a:alpha val="41000"/>
            </a:schemeClr>
          </a:solidFill>
        </p:spPr>
        <p:txBody>
          <a:bodyPr/>
          <a:lstStyle/>
          <a:p>
            <a:pPr algn="ctr">
              <a:defRPr/>
            </a:pPr>
            <a:r>
              <a:rPr lang="en-US" sz="2400" dirty="0"/>
              <a:t> USGS Python for Hydrology Course</a:t>
            </a:r>
          </a:p>
          <a:p>
            <a:pPr algn="ctr">
              <a:defRPr/>
            </a:pPr>
            <a:endParaRPr lang="en-US" sz="2400" dirty="0">
              <a:cs typeface="+mn-cs"/>
            </a:endParaRPr>
          </a:p>
          <a:p>
            <a:pPr algn="ctr">
              <a:defRPr/>
            </a:pPr>
            <a:r>
              <a:rPr lang="en-US" sz="2400" b="0" dirty="0">
                <a:cs typeface="+mn-cs"/>
              </a:rPr>
              <a:t>Madison, WI, Sept. 22–26, 2025</a:t>
            </a:r>
          </a:p>
          <a:p>
            <a:pPr>
              <a:defRPr/>
            </a:pPr>
            <a:endParaRPr lang="en-US" sz="2400" dirty="0">
              <a:cs typeface="+mn-cs"/>
            </a:endParaRPr>
          </a:p>
        </p:txBody>
      </p:sp>
      <p:sp>
        <p:nvSpPr>
          <p:cNvPr id="6" name="Title 1">
            <a:extLst>
              <a:ext uri="{FF2B5EF4-FFF2-40B4-BE49-F238E27FC236}">
                <a16:creationId xmlns:a16="http://schemas.microsoft.com/office/drawing/2014/main" id="{11B493A4-9AC2-BEA8-4EBC-DE465858F36B}"/>
              </a:ext>
            </a:extLst>
          </p:cNvPr>
          <p:cNvSpPr txBox="1">
            <a:spLocks/>
          </p:cNvSpPr>
          <p:nvPr/>
        </p:nvSpPr>
        <p:spPr bwMode="auto">
          <a:xfrm>
            <a:off x="0" y="1371600"/>
            <a:ext cx="9144000" cy="142368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44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a:lstStyle>
          <a:p>
            <a:pPr algn="ctr"/>
            <a:r>
              <a:rPr lang="en-US" kern="0" dirty="0"/>
              <a:t>What is Python and why would we want to use it?</a:t>
            </a:r>
          </a:p>
        </p:txBody>
      </p:sp>
    </p:spTree>
    <p:extLst>
      <p:ext uri="{BB962C8B-B14F-4D97-AF65-F5344CB8AC3E}">
        <p14:creationId xmlns:p14="http://schemas.microsoft.com/office/powerpoint/2010/main" val="385824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878"/>
            <a:ext cx="8686800" cy="1143000"/>
          </a:xfrm>
        </p:spPr>
        <p:txBody>
          <a:bodyPr/>
          <a:lstStyle/>
          <a:p>
            <a:r>
              <a:rPr lang="en-US" sz="3200" dirty="0"/>
              <a:t>Stack Overflow Questions by language</a:t>
            </a:r>
          </a:p>
        </p:txBody>
      </p:sp>
      <p:sp>
        <p:nvSpPr>
          <p:cNvPr id="6" name="TextBox 5">
            <a:extLst>
              <a:ext uri="{FF2B5EF4-FFF2-40B4-BE49-F238E27FC236}">
                <a16:creationId xmlns:a16="http://schemas.microsoft.com/office/drawing/2014/main" id="{73AFDA26-8427-B641-9578-ECF6F58A65A6}"/>
              </a:ext>
            </a:extLst>
          </p:cNvPr>
          <p:cNvSpPr txBox="1"/>
          <p:nvPr/>
        </p:nvSpPr>
        <p:spPr>
          <a:xfrm>
            <a:off x="4376093" y="6408006"/>
            <a:ext cx="4767907" cy="400110"/>
          </a:xfrm>
          <a:prstGeom prst="rect">
            <a:avLst/>
          </a:prstGeom>
          <a:noFill/>
        </p:spPr>
        <p:txBody>
          <a:bodyPr wrap="none" rtlCol="0">
            <a:spAutoFit/>
          </a:bodyPr>
          <a:lstStyle/>
          <a:p>
            <a:pPr algn="r"/>
            <a:r>
              <a:rPr lang="en-US" sz="2000" dirty="0">
                <a:hlinkClick r:id="rId3"/>
              </a:rPr>
              <a:t>https://insights.stackoverflow.com/trends</a:t>
            </a:r>
            <a:endParaRPr lang="en-US" sz="2000" dirty="0">
              <a:solidFill>
                <a:schemeClr val="accent3"/>
              </a:solidFill>
            </a:endParaRPr>
          </a:p>
        </p:txBody>
      </p:sp>
      <p:pic>
        <p:nvPicPr>
          <p:cNvPr id="7" name="Picture 6">
            <a:extLst>
              <a:ext uri="{FF2B5EF4-FFF2-40B4-BE49-F238E27FC236}">
                <a16:creationId xmlns:a16="http://schemas.microsoft.com/office/drawing/2014/main" id="{331C50FE-5386-7B84-A99F-DB5329B752D9}"/>
              </a:ext>
            </a:extLst>
          </p:cNvPr>
          <p:cNvPicPr>
            <a:picLocks noChangeAspect="1"/>
          </p:cNvPicPr>
          <p:nvPr/>
        </p:nvPicPr>
        <p:blipFill>
          <a:blip r:embed="rId4"/>
          <a:stretch>
            <a:fillRect/>
          </a:stretch>
        </p:blipFill>
        <p:spPr>
          <a:xfrm>
            <a:off x="685800" y="914655"/>
            <a:ext cx="7772400" cy="5028690"/>
          </a:xfrm>
          <a:prstGeom prst="rect">
            <a:avLst/>
          </a:prstGeom>
        </p:spPr>
      </p:pic>
    </p:spTree>
    <p:extLst>
      <p:ext uri="{BB962C8B-B14F-4D97-AF65-F5344CB8AC3E}">
        <p14:creationId xmlns:p14="http://schemas.microsoft.com/office/powerpoint/2010/main" val="3438242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a:t>Can be slower than other languages</a:t>
            </a:r>
          </a:p>
          <a:p>
            <a:r>
              <a:rPr lang="en-US" dirty="0"/>
              <a:t>Somewhat decentralized</a:t>
            </a:r>
          </a:p>
          <a:p>
            <a:r>
              <a:rPr lang="en-US" dirty="0"/>
              <a:t>Changes frequently</a:t>
            </a:r>
          </a:p>
          <a:p>
            <a:r>
              <a:rPr lang="en-US" dirty="0"/>
              <a:t>Installation/Hard to get started</a:t>
            </a:r>
          </a:p>
          <a:p>
            <a:r>
              <a:rPr lang="en-US" dirty="0"/>
              <a:t>Easy to write bad code</a:t>
            </a:r>
          </a:p>
          <a:p>
            <a:pPr lvl="1"/>
            <a:r>
              <a:rPr lang="en-US" b="0" dirty="0">
                <a:hlinkClick r:id="rId3"/>
              </a:rPr>
              <a:t>https://towardsdatascience.com/5-reasons-why-jupyter-notebooks-suck-4dc201e27086</a:t>
            </a:r>
            <a:endParaRPr lang="en-US" b="0" dirty="0"/>
          </a:p>
        </p:txBody>
      </p:sp>
    </p:spTree>
    <p:extLst>
      <p:ext uri="{BB962C8B-B14F-4D97-AF65-F5344CB8AC3E}">
        <p14:creationId xmlns:p14="http://schemas.microsoft.com/office/powerpoint/2010/main" val="305272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Standard Library</a:t>
            </a: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57400" y="1066800"/>
            <a:ext cx="5397646" cy="5152516"/>
          </a:xfrm>
          <a:prstGeom prst="rect">
            <a:avLst/>
          </a:prstGeom>
        </p:spPr>
      </p:pic>
    </p:spTree>
    <p:extLst>
      <p:ext uri="{BB962C8B-B14F-4D97-AF65-F5344CB8AC3E}">
        <p14:creationId xmlns:p14="http://schemas.microsoft.com/office/powerpoint/2010/main" val="3450930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Python's scientific ecosystem</a:t>
            </a:r>
          </a:p>
        </p:txBody>
      </p:sp>
      <p:pic>
        <p:nvPicPr>
          <p:cNvPr id="3" name="Picture 2">
            <a:extLst>
              <a:ext uri="{FF2B5EF4-FFF2-40B4-BE49-F238E27FC236}">
                <a16:creationId xmlns:a16="http://schemas.microsoft.com/office/drawing/2014/main" id="{F85E4000-D84C-6E43-83D2-CF4A20E6068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729409" y="1066800"/>
            <a:ext cx="7407965" cy="5297728"/>
          </a:xfrm>
          <a:prstGeom prst="rect">
            <a:avLst/>
          </a:prstGeom>
        </p:spPr>
      </p:pic>
      <p:sp>
        <p:nvSpPr>
          <p:cNvPr id="5" name="TextBox 4">
            <a:extLst>
              <a:ext uri="{FF2B5EF4-FFF2-40B4-BE49-F238E27FC236}">
                <a16:creationId xmlns:a16="http://schemas.microsoft.com/office/drawing/2014/main" id="{30B20FB9-092C-B14F-A200-3EBEBFD54E30}"/>
              </a:ext>
            </a:extLst>
          </p:cNvPr>
          <p:cNvSpPr txBox="1"/>
          <p:nvPr/>
        </p:nvSpPr>
        <p:spPr>
          <a:xfrm>
            <a:off x="1524000" y="6408006"/>
            <a:ext cx="7620001" cy="323165"/>
          </a:xfrm>
          <a:prstGeom prst="rect">
            <a:avLst/>
          </a:prstGeom>
          <a:noFill/>
        </p:spPr>
        <p:txBody>
          <a:bodyPr wrap="square" rtlCol="0">
            <a:spAutoFit/>
          </a:bodyPr>
          <a:lstStyle/>
          <a:p>
            <a:pPr algn="r"/>
            <a:r>
              <a:rPr lang="en-US" sz="1500" dirty="0">
                <a:hlinkClick r:id="rId4"/>
              </a:rPr>
              <a:t>https://fabienmaussion.info/scientific_programming/week_05/02-Scientific-Python.html</a:t>
            </a:r>
            <a:endParaRPr lang="en-US" sz="1500" dirty="0">
              <a:solidFill>
                <a:schemeClr val="accent3"/>
              </a:solidFill>
            </a:endParaRPr>
          </a:p>
        </p:txBody>
      </p:sp>
    </p:spTree>
    <p:extLst>
      <p:ext uri="{BB962C8B-B14F-4D97-AF65-F5344CB8AC3E}">
        <p14:creationId xmlns:p14="http://schemas.microsoft.com/office/powerpoint/2010/main" val="2285585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to interact with Python: </a:t>
            </a:r>
            <a:r>
              <a:rPr lang="en-US" b="0" dirty="0"/>
              <a:t>Development Environments</a:t>
            </a:r>
          </a:p>
        </p:txBody>
      </p:sp>
      <p:sp>
        <p:nvSpPr>
          <p:cNvPr id="3" name="Content Placeholder 2"/>
          <p:cNvSpPr>
            <a:spLocks noGrp="1"/>
          </p:cNvSpPr>
          <p:nvPr>
            <p:ph idx="1"/>
          </p:nvPr>
        </p:nvSpPr>
        <p:spPr>
          <a:xfrm>
            <a:off x="609600" y="1600200"/>
            <a:ext cx="8305800" cy="4495800"/>
          </a:xfrm>
        </p:spPr>
        <p:txBody>
          <a:bodyPr/>
          <a:lstStyle/>
          <a:p>
            <a:r>
              <a:rPr lang="en-US" dirty="0"/>
              <a:t>Python </a:t>
            </a:r>
            <a:r>
              <a:rPr lang="en-US" b="0" dirty="0"/>
              <a:t>interpreter</a:t>
            </a:r>
          </a:p>
          <a:p>
            <a:r>
              <a:rPr lang="en-US" dirty="0" err="1"/>
              <a:t>IPython</a:t>
            </a:r>
            <a:endParaRPr lang="en-US" dirty="0"/>
          </a:p>
          <a:p>
            <a:r>
              <a:rPr lang="en-US" dirty="0" err="1"/>
              <a:t>Jupyter</a:t>
            </a:r>
            <a:r>
              <a:rPr lang="en-US" dirty="0"/>
              <a:t> Notebook </a:t>
            </a:r>
            <a:r>
              <a:rPr lang="en-US" b="0" dirty="0"/>
              <a:t>or</a:t>
            </a:r>
            <a:r>
              <a:rPr lang="en-US" dirty="0"/>
              <a:t> </a:t>
            </a:r>
            <a:r>
              <a:rPr lang="en-US" dirty="0" err="1"/>
              <a:t>Jupyter</a:t>
            </a:r>
            <a:r>
              <a:rPr lang="en-US" dirty="0"/>
              <a:t> Lab</a:t>
            </a:r>
          </a:p>
          <a:p>
            <a:pPr lvl="1"/>
            <a:r>
              <a:rPr lang="en-US" b="0" dirty="0"/>
              <a:t>Best for data exploration, demonstrations, works in progress, simple one-off code, etc.</a:t>
            </a:r>
          </a:p>
          <a:p>
            <a:r>
              <a:rPr lang="en-US" dirty="0"/>
              <a:t>IDE </a:t>
            </a:r>
            <a:r>
              <a:rPr lang="en-US" b="0" dirty="0"/>
              <a:t>(integrated development environment) such as </a:t>
            </a:r>
            <a:r>
              <a:rPr lang="en-US" dirty="0"/>
              <a:t>VS Code</a:t>
            </a:r>
          </a:p>
          <a:p>
            <a:pPr lvl="1"/>
            <a:r>
              <a:rPr lang="en-US" b="0" dirty="0"/>
              <a:t>Best option for developing “production” or “operational” code- anything you want to re-use!</a:t>
            </a:r>
          </a:p>
        </p:txBody>
      </p:sp>
    </p:spTree>
    <p:extLst>
      <p:ext uri="{BB962C8B-B14F-4D97-AF65-F5344CB8AC3E}">
        <p14:creationId xmlns:p14="http://schemas.microsoft.com/office/powerpoint/2010/main" val="2866687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80144"/>
            <a:ext cx="8305800" cy="1143000"/>
          </a:xfrm>
        </p:spPr>
        <p:txBody>
          <a:bodyPr/>
          <a:lstStyle/>
          <a:p>
            <a:r>
              <a:rPr lang="en-US" dirty="0"/>
              <a:t>Python comes in many flavors</a:t>
            </a:r>
          </a:p>
        </p:txBody>
      </p:sp>
      <p:sp>
        <p:nvSpPr>
          <p:cNvPr id="3" name="Content Placeholder 2"/>
          <p:cNvSpPr>
            <a:spLocks noGrp="1"/>
          </p:cNvSpPr>
          <p:nvPr>
            <p:ph idx="1"/>
          </p:nvPr>
        </p:nvSpPr>
        <p:spPr>
          <a:xfrm>
            <a:off x="457200" y="1295400"/>
            <a:ext cx="8077200" cy="990600"/>
          </a:xfrm>
        </p:spPr>
        <p:txBody>
          <a:bodyPr/>
          <a:lstStyle/>
          <a:p>
            <a:r>
              <a:rPr lang="en-US" sz="2400" b="0" dirty="0"/>
              <a:t>Distribution: A bundled collection of Python and some packages</a:t>
            </a:r>
          </a:p>
        </p:txBody>
      </p:sp>
      <p:pic>
        <p:nvPicPr>
          <p:cNvPr id="1026" name="Picture 2" descr="Using Miniconda encourages good environment management practices.">
            <a:extLst>
              <a:ext uri="{FF2B5EF4-FFF2-40B4-BE49-F238E27FC236}">
                <a16:creationId xmlns:a16="http://schemas.microsoft.com/office/drawing/2014/main" id="{AE78C861-0B96-FFCB-2727-50E78709C09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951547" y="1987715"/>
            <a:ext cx="5138777" cy="34544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A278BD69-E852-87C7-E953-E0B0D1CBE037}"/>
              </a:ext>
            </a:extLst>
          </p:cNvPr>
          <p:cNvSpPr txBox="1">
            <a:spLocks/>
          </p:cNvSpPr>
          <p:nvPr/>
        </p:nvSpPr>
        <p:spPr bwMode="auto">
          <a:xfrm>
            <a:off x="446347" y="2309446"/>
            <a:ext cx="3505200" cy="360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a:lstStyle>
          <a:p>
            <a:r>
              <a:rPr lang="en-US" sz="2400" b="0" kern="0" dirty="0"/>
              <a:t>Examples</a:t>
            </a:r>
          </a:p>
          <a:p>
            <a:pPr lvl="1"/>
            <a:r>
              <a:rPr lang="en-US" sz="2000" b="0" kern="0" dirty="0"/>
              <a:t>Anaconda/</a:t>
            </a:r>
            <a:r>
              <a:rPr lang="en-US" sz="2000" b="0" kern="0" dirty="0" err="1"/>
              <a:t>Miniconda</a:t>
            </a:r>
            <a:r>
              <a:rPr lang="en-US" sz="2000" b="0" kern="0" dirty="0"/>
              <a:t>/</a:t>
            </a:r>
            <a:r>
              <a:rPr lang="en-US" sz="2000" b="0" kern="0" dirty="0" err="1"/>
              <a:t>Miniforge</a:t>
            </a:r>
            <a:endParaRPr lang="en-US" sz="2000" b="0" kern="0" dirty="0"/>
          </a:p>
          <a:p>
            <a:pPr lvl="1"/>
            <a:r>
              <a:rPr lang="en-US" sz="2000" b="0" kern="0" dirty="0" err="1"/>
              <a:t>Python.org</a:t>
            </a:r>
            <a:endParaRPr lang="en-US" sz="2000" b="0" kern="0" dirty="0"/>
          </a:p>
          <a:p>
            <a:pPr lvl="1"/>
            <a:r>
              <a:rPr lang="en-US" sz="2000" b="0" kern="0" dirty="0"/>
              <a:t>Your system python</a:t>
            </a:r>
          </a:p>
          <a:p>
            <a:pPr lvl="1"/>
            <a:r>
              <a:rPr lang="en-US" sz="2000" b="0" kern="0" dirty="0"/>
              <a:t>ArcGIS or QGIS python </a:t>
            </a:r>
          </a:p>
          <a:p>
            <a:pPr lvl="1"/>
            <a:r>
              <a:rPr lang="en-US" sz="2000" b="0" kern="0" dirty="0" err="1"/>
              <a:t>Etc</a:t>
            </a:r>
            <a:endParaRPr lang="en-US" sz="2000" b="0" kern="0" dirty="0"/>
          </a:p>
          <a:p>
            <a:pPr lvl="1"/>
            <a:endParaRPr lang="en-US" sz="2000" b="0" kern="0" dirty="0"/>
          </a:p>
          <a:p>
            <a:r>
              <a:rPr lang="en-US" sz="2400" b="0" kern="0" dirty="0"/>
              <a:t>Just use </a:t>
            </a:r>
            <a:r>
              <a:rPr lang="en-US" sz="2400" kern="0" dirty="0" err="1"/>
              <a:t>Miniforge</a:t>
            </a:r>
            <a:r>
              <a:rPr lang="en-US" sz="2400" b="0" kern="0" dirty="0"/>
              <a:t>!</a:t>
            </a:r>
          </a:p>
        </p:txBody>
      </p:sp>
      <p:sp>
        <p:nvSpPr>
          <p:cNvPr id="8" name="TextBox 7">
            <a:extLst>
              <a:ext uri="{FF2B5EF4-FFF2-40B4-BE49-F238E27FC236}">
                <a16:creationId xmlns:a16="http://schemas.microsoft.com/office/drawing/2014/main" id="{4C4B133F-2259-906F-CB09-41AC6639EE15}"/>
              </a:ext>
            </a:extLst>
          </p:cNvPr>
          <p:cNvSpPr txBox="1"/>
          <p:nvPr/>
        </p:nvSpPr>
        <p:spPr>
          <a:xfrm>
            <a:off x="4025276" y="6103294"/>
            <a:ext cx="5102682" cy="523220"/>
          </a:xfrm>
          <a:prstGeom prst="rect">
            <a:avLst/>
          </a:prstGeom>
          <a:noFill/>
        </p:spPr>
        <p:txBody>
          <a:bodyPr wrap="square">
            <a:spAutoFit/>
          </a:bodyPr>
          <a:lstStyle/>
          <a:p>
            <a:r>
              <a:rPr lang="en-US" sz="1400" dirty="0">
                <a:hlinkClick r:id="rId4"/>
              </a:rPr>
              <a:t>https://towardsdatascience.com/managing-project-specific-environments-with-conda-b8b50aa8be0e</a:t>
            </a:r>
            <a:endParaRPr lang="en-US" sz="1400" dirty="0"/>
          </a:p>
        </p:txBody>
      </p:sp>
      <p:sp>
        <p:nvSpPr>
          <p:cNvPr id="4" name="TextBox 3">
            <a:extLst>
              <a:ext uri="{FF2B5EF4-FFF2-40B4-BE49-F238E27FC236}">
                <a16:creationId xmlns:a16="http://schemas.microsoft.com/office/drawing/2014/main" id="{38E00037-B622-F9D4-D74F-0E797ABFDBC0}"/>
              </a:ext>
            </a:extLst>
          </p:cNvPr>
          <p:cNvSpPr txBox="1"/>
          <p:nvPr/>
        </p:nvSpPr>
        <p:spPr>
          <a:xfrm>
            <a:off x="4385095" y="3666496"/>
            <a:ext cx="1600200" cy="523220"/>
          </a:xfrm>
          <a:prstGeom prst="rect">
            <a:avLst/>
          </a:prstGeom>
          <a:noFill/>
        </p:spPr>
        <p:txBody>
          <a:bodyPr wrap="square" rtlCol="0">
            <a:spAutoFit/>
          </a:bodyPr>
          <a:lstStyle/>
          <a:p>
            <a:pPr algn="ctr"/>
            <a:r>
              <a:rPr lang="en-US" sz="2800" dirty="0"/>
              <a:t>mamba</a:t>
            </a:r>
          </a:p>
        </p:txBody>
      </p:sp>
      <p:sp>
        <p:nvSpPr>
          <p:cNvPr id="5" name="TextBox 4">
            <a:extLst>
              <a:ext uri="{FF2B5EF4-FFF2-40B4-BE49-F238E27FC236}">
                <a16:creationId xmlns:a16="http://schemas.microsoft.com/office/drawing/2014/main" id="{94D224F6-C600-6999-B6FF-98AD1B898639}"/>
              </a:ext>
            </a:extLst>
          </p:cNvPr>
          <p:cNvSpPr txBox="1"/>
          <p:nvPr/>
        </p:nvSpPr>
        <p:spPr>
          <a:xfrm>
            <a:off x="5185195" y="4310391"/>
            <a:ext cx="1808480" cy="523220"/>
          </a:xfrm>
          <a:prstGeom prst="rect">
            <a:avLst/>
          </a:prstGeom>
          <a:noFill/>
        </p:spPr>
        <p:txBody>
          <a:bodyPr wrap="square" rtlCol="0">
            <a:spAutoFit/>
          </a:bodyPr>
          <a:lstStyle/>
          <a:p>
            <a:pPr algn="ctr"/>
            <a:r>
              <a:rPr lang="en-US" sz="2800" dirty="0" err="1"/>
              <a:t>Miniforge</a:t>
            </a:r>
            <a:endParaRPr lang="en-US" sz="2800" dirty="0"/>
          </a:p>
        </p:txBody>
      </p:sp>
    </p:spTree>
    <p:extLst>
      <p:ext uri="{BB962C8B-B14F-4D97-AF65-F5344CB8AC3E}">
        <p14:creationId xmlns:p14="http://schemas.microsoft.com/office/powerpoint/2010/main" val="964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C07D-D798-9141-86DB-0A3056FB2E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E287C-48CB-B989-1988-1CC3293C79AD}"/>
              </a:ext>
            </a:extLst>
          </p:cNvPr>
          <p:cNvSpPr>
            <a:spLocks noGrp="1"/>
          </p:cNvSpPr>
          <p:nvPr>
            <p:ph type="title"/>
          </p:nvPr>
        </p:nvSpPr>
        <p:spPr/>
        <p:txBody>
          <a:bodyPr/>
          <a:lstStyle/>
          <a:p>
            <a:r>
              <a:rPr lang="en-US" dirty="0"/>
              <a:t>Downloading and managing packages</a:t>
            </a:r>
          </a:p>
        </p:txBody>
      </p:sp>
      <p:sp>
        <p:nvSpPr>
          <p:cNvPr id="3" name="Content Placeholder 2">
            <a:extLst>
              <a:ext uri="{FF2B5EF4-FFF2-40B4-BE49-F238E27FC236}">
                <a16:creationId xmlns:a16="http://schemas.microsoft.com/office/drawing/2014/main" id="{976F6B53-DC18-CE29-AC90-52F5F68B2E69}"/>
              </a:ext>
            </a:extLst>
          </p:cNvPr>
          <p:cNvSpPr>
            <a:spLocks noGrp="1"/>
          </p:cNvSpPr>
          <p:nvPr>
            <p:ph idx="1"/>
          </p:nvPr>
        </p:nvSpPr>
        <p:spPr>
          <a:xfrm>
            <a:off x="383345" y="1485900"/>
            <a:ext cx="3431912" cy="4807894"/>
          </a:xfrm>
        </p:spPr>
        <p:txBody>
          <a:bodyPr/>
          <a:lstStyle/>
          <a:p>
            <a:r>
              <a:rPr lang="en-US" sz="2300" dirty="0"/>
              <a:t>Conda</a:t>
            </a:r>
            <a:r>
              <a:rPr lang="en-US" sz="2300" b="0" dirty="0"/>
              <a:t> is a package manager (software)</a:t>
            </a:r>
          </a:p>
          <a:p>
            <a:r>
              <a:rPr lang="en-US" sz="2300" dirty="0"/>
              <a:t>Pip</a:t>
            </a:r>
            <a:r>
              <a:rPr lang="en-US" sz="2300" b="0" dirty="0"/>
              <a:t> is an alternative package manager</a:t>
            </a:r>
          </a:p>
          <a:p>
            <a:r>
              <a:rPr lang="en-US" sz="2300" dirty="0"/>
              <a:t>Mamba</a:t>
            </a:r>
            <a:r>
              <a:rPr lang="en-US" sz="2300" b="0" dirty="0"/>
              <a:t> was developed as a faster and more robust C++ version of Conda</a:t>
            </a:r>
          </a:p>
          <a:p>
            <a:r>
              <a:rPr lang="en-US" sz="2300" b="0" dirty="0"/>
              <a:t>Conda now uses the mamba solver by default</a:t>
            </a:r>
          </a:p>
          <a:p>
            <a:r>
              <a:rPr lang="en-US" sz="2300" b="0" dirty="0"/>
              <a:t>Just use </a:t>
            </a:r>
            <a:r>
              <a:rPr lang="en-US" sz="2300" dirty="0" err="1"/>
              <a:t>Miniforge</a:t>
            </a:r>
            <a:r>
              <a:rPr lang="en-US" sz="2300" b="0" dirty="0"/>
              <a:t>! </a:t>
            </a:r>
          </a:p>
        </p:txBody>
      </p:sp>
      <p:pic>
        <p:nvPicPr>
          <p:cNvPr id="1026" name="Picture 2" descr="Using Miniconda encourages good environment management practices.">
            <a:extLst>
              <a:ext uri="{FF2B5EF4-FFF2-40B4-BE49-F238E27FC236}">
                <a16:creationId xmlns:a16="http://schemas.microsoft.com/office/drawing/2014/main" id="{7F195FF7-3EC5-8EAE-885A-AE0CA8D8744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815257" y="1981200"/>
            <a:ext cx="5138777" cy="345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39032C-5C8C-8469-49B1-E8BBC68B821C}"/>
              </a:ext>
            </a:extLst>
          </p:cNvPr>
          <p:cNvSpPr txBox="1"/>
          <p:nvPr/>
        </p:nvSpPr>
        <p:spPr>
          <a:xfrm>
            <a:off x="4025276" y="6103294"/>
            <a:ext cx="5102682" cy="523220"/>
          </a:xfrm>
          <a:prstGeom prst="rect">
            <a:avLst/>
          </a:prstGeom>
          <a:noFill/>
        </p:spPr>
        <p:txBody>
          <a:bodyPr wrap="square">
            <a:spAutoFit/>
          </a:bodyPr>
          <a:lstStyle/>
          <a:p>
            <a:r>
              <a:rPr lang="en-US" sz="1400" dirty="0">
                <a:hlinkClick r:id="rId4"/>
              </a:rPr>
              <a:t>https://towardsdatascience.com/managing-project-specific-environments-with-conda-b8b50aa8be0e</a:t>
            </a:r>
            <a:endParaRPr lang="en-US" sz="1400" dirty="0"/>
          </a:p>
        </p:txBody>
      </p:sp>
      <p:sp>
        <p:nvSpPr>
          <p:cNvPr id="4" name="TextBox 3">
            <a:extLst>
              <a:ext uri="{FF2B5EF4-FFF2-40B4-BE49-F238E27FC236}">
                <a16:creationId xmlns:a16="http://schemas.microsoft.com/office/drawing/2014/main" id="{F00D5F3A-A5BA-B5B0-3404-932CCB60EA65}"/>
              </a:ext>
            </a:extLst>
          </p:cNvPr>
          <p:cNvSpPr txBox="1"/>
          <p:nvPr/>
        </p:nvSpPr>
        <p:spPr>
          <a:xfrm>
            <a:off x="4311240" y="3643805"/>
            <a:ext cx="1600200" cy="523220"/>
          </a:xfrm>
          <a:prstGeom prst="rect">
            <a:avLst/>
          </a:prstGeom>
          <a:noFill/>
        </p:spPr>
        <p:txBody>
          <a:bodyPr wrap="square" rtlCol="0">
            <a:spAutoFit/>
          </a:bodyPr>
          <a:lstStyle/>
          <a:p>
            <a:pPr algn="ctr"/>
            <a:r>
              <a:rPr lang="en-US" sz="2800" dirty="0"/>
              <a:t>mamba</a:t>
            </a:r>
          </a:p>
        </p:txBody>
      </p:sp>
      <p:sp>
        <p:nvSpPr>
          <p:cNvPr id="5" name="TextBox 4">
            <a:extLst>
              <a:ext uri="{FF2B5EF4-FFF2-40B4-BE49-F238E27FC236}">
                <a16:creationId xmlns:a16="http://schemas.microsoft.com/office/drawing/2014/main" id="{29CEABBE-A2FC-05FF-EF48-126543B60D84}"/>
              </a:ext>
            </a:extLst>
          </p:cNvPr>
          <p:cNvSpPr txBox="1"/>
          <p:nvPr/>
        </p:nvSpPr>
        <p:spPr>
          <a:xfrm>
            <a:off x="5111340" y="4239281"/>
            <a:ext cx="1808480" cy="523220"/>
          </a:xfrm>
          <a:prstGeom prst="rect">
            <a:avLst/>
          </a:prstGeom>
          <a:noFill/>
        </p:spPr>
        <p:txBody>
          <a:bodyPr wrap="square" rtlCol="0">
            <a:spAutoFit/>
          </a:bodyPr>
          <a:lstStyle/>
          <a:p>
            <a:pPr algn="ctr"/>
            <a:r>
              <a:rPr lang="en-US" sz="2800" dirty="0" err="1"/>
              <a:t>Miniforge</a:t>
            </a:r>
            <a:endParaRPr lang="en-US" sz="2800" dirty="0"/>
          </a:p>
        </p:txBody>
      </p:sp>
    </p:spTree>
    <p:extLst>
      <p:ext uri="{BB962C8B-B14F-4D97-AF65-F5344CB8AC3E}">
        <p14:creationId xmlns:p14="http://schemas.microsoft.com/office/powerpoint/2010/main" val="4265866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28280-FB89-6E43-1646-57083319A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8ED09-395F-BE6E-E5D9-E06670B038B9}"/>
              </a:ext>
            </a:extLst>
          </p:cNvPr>
          <p:cNvSpPr>
            <a:spLocks noGrp="1"/>
          </p:cNvSpPr>
          <p:nvPr>
            <p:ph type="title"/>
          </p:nvPr>
        </p:nvSpPr>
        <p:spPr>
          <a:xfrm>
            <a:off x="321788" y="0"/>
            <a:ext cx="8305800" cy="1143000"/>
          </a:xfrm>
        </p:spPr>
        <p:txBody>
          <a:bodyPr/>
          <a:lstStyle/>
          <a:p>
            <a:r>
              <a:rPr lang="en-US" dirty="0"/>
              <a:t>Where to get packages</a:t>
            </a:r>
          </a:p>
        </p:txBody>
      </p:sp>
      <p:sp>
        <p:nvSpPr>
          <p:cNvPr id="3" name="Content Placeholder 2">
            <a:extLst>
              <a:ext uri="{FF2B5EF4-FFF2-40B4-BE49-F238E27FC236}">
                <a16:creationId xmlns:a16="http://schemas.microsoft.com/office/drawing/2014/main" id="{2D323FD0-DD4F-3395-5127-8F815955D761}"/>
              </a:ext>
            </a:extLst>
          </p:cNvPr>
          <p:cNvSpPr>
            <a:spLocks noGrp="1"/>
          </p:cNvSpPr>
          <p:nvPr>
            <p:ph idx="1"/>
          </p:nvPr>
        </p:nvSpPr>
        <p:spPr>
          <a:xfrm>
            <a:off x="485932" y="1144172"/>
            <a:ext cx="5029200" cy="4807894"/>
          </a:xfrm>
        </p:spPr>
        <p:txBody>
          <a:bodyPr/>
          <a:lstStyle/>
          <a:p>
            <a:r>
              <a:rPr lang="en-US" sz="2000" b="0" dirty="0"/>
              <a:t>Conda fetches packages from </a:t>
            </a:r>
            <a:r>
              <a:rPr lang="en-US" sz="2000" i="1" dirty="0"/>
              <a:t>channels</a:t>
            </a:r>
          </a:p>
          <a:p>
            <a:r>
              <a:rPr lang="en-US" sz="2000" dirty="0"/>
              <a:t>Conda-forge </a:t>
            </a:r>
            <a:r>
              <a:rPr lang="en-US" sz="2000" b="0" dirty="0"/>
              <a:t>is a popular community-based channel </a:t>
            </a:r>
          </a:p>
          <a:p>
            <a:pPr lvl="1"/>
            <a:r>
              <a:rPr lang="en-US" sz="1600" b="0" dirty="0"/>
              <a:t>Anaconda (company that first developed Conda) </a:t>
            </a:r>
            <a:r>
              <a:rPr lang="en-US" sz="1600" b="0"/>
              <a:t>has its </a:t>
            </a:r>
            <a:r>
              <a:rPr lang="en-US" sz="1600" b="0" dirty="0"/>
              <a:t>own ”defaults” channel; “</a:t>
            </a:r>
            <a:r>
              <a:rPr lang="en-US" sz="1600" b="0" dirty="0" err="1"/>
              <a:t>bioconda</a:t>
            </a:r>
            <a:r>
              <a:rPr lang="en-US" sz="1600" b="0" dirty="0"/>
              <a:t>” is also popular</a:t>
            </a:r>
          </a:p>
          <a:p>
            <a:r>
              <a:rPr lang="en-US" sz="2000" dirty="0"/>
              <a:t>Pip </a:t>
            </a:r>
            <a:r>
              <a:rPr lang="en-US" sz="2000" b="0" dirty="0"/>
              <a:t>fetches packages from the </a:t>
            </a:r>
            <a:r>
              <a:rPr lang="en-US" sz="2000" dirty="0"/>
              <a:t>Python Package Index (</a:t>
            </a:r>
            <a:r>
              <a:rPr lang="en-US" sz="2000" dirty="0" err="1"/>
              <a:t>PyPI</a:t>
            </a:r>
            <a:r>
              <a:rPr lang="en-US" sz="2000" dirty="0"/>
              <a:t>) </a:t>
            </a:r>
            <a:r>
              <a:rPr lang="en-US" sz="2000" b="0" dirty="0"/>
              <a:t>and can also fetch them from GitHub</a:t>
            </a:r>
          </a:p>
          <a:p>
            <a:r>
              <a:rPr lang="en-US" sz="2000" dirty="0" err="1"/>
              <a:t>Miniforge</a:t>
            </a:r>
            <a:r>
              <a:rPr lang="en-US" sz="2000" dirty="0"/>
              <a:t> is configured to use </a:t>
            </a:r>
            <a:r>
              <a:rPr lang="en-US" sz="2000" dirty="0" err="1"/>
              <a:t>conda</a:t>
            </a:r>
            <a:r>
              <a:rPr lang="en-US" sz="2000" dirty="0"/>
              <a:t>-forge by default </a:t>
            </a:r>
            <a:r>
              <a:rPr lang="en-US" sz="1600" b="0" dirty="0"/>
              <a:t>(generally best for our work)</a:t>
            </a:r>
          </a:p>
          <a:p>
            <a:r>
              <a:rPr lang="en-US" sz="2000" b="0" dirty="0"/>
              <a:t>Best practice is to stick to single channel; only use pip for packages not on </a:t>
            </a:r>
            <a:r>
              <a:rPr lang="en-US" sz="2000" b="0" dirty="0" err="1"/>
              <a:t>conda</a:t>
            </a:r>
            <a:r>
              <a:rPr lang="en-US" sz="2000" b="0" dirty="0"/>
              <a:t>-forge</a:t>
            </a:r>
          </a:p>
        </p:txBody>
      </p:sp>
      <p:pic>
        <p:nvPicPr>
          <p:cNvPr id="6" name="Picture 2" descr="conda-forge · GitHub">
            <a:extLst>
              <a:ext uri="{FF2B5EF4-FFF2-40B4-BE49-F238E27FC236}">
                <a16:creationId xmlns:a16="http://schemas.microsoft.com/office/drawing/2014/main" id="{533F7239-7B09-1920-DD40-CBB7FAAD4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2788" y="2030905"/>
            <a:ext cx="28448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35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91EE9-5009-1E76-7D0A-2AAAB981E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3A665-1882-8155-14FB-D43C36558D08}"/>
              </a:ext>
            </a:extLst>
          </p:cNvPr>
          <p:cNvSpPr>
            <a:spLocks noGrp="1"/>
          </p:cNvSpPr>
          <p:nvPr>
            <p:ph type="title"/>
          </p:nvPr>
        </p:nvSpPr>
        <p:spPr>
          <a:xfrm>
            <a:off x="321788" y="0"/>
            <a:ext cx="8305800" cy="1143000"/>
          </a:xfrm>
        </p:spPr>
        <p:txBody>
          <a:bodyPr/>
          <a:lstStyle/>
          <a:p>
            <a:r>
              <a:rPr lang="en-US" dirty="0"/>
              <a:t>Virtual environments</a:t>
            </a:r>
          </a:p>
        </p:txBody>
      </p:sp>
      <p:sp>
        <p:nvSpPr>
          <p:cNvPr id="3" name="Content Placeholder 2">
            <a:extLst>
              <a:ext uri="{FF2B5EF4-FFF2-40B4-BE49-F238E27FC236}">
                <a16:creationId xmlns:a16="http://schemas.microsoft.com/office/drawing/2014/main" id="{36DDBFCD-991D-6098-9539-DE217FA2CFDB}"/>
              </a:ext>
            </a:extLst>
          </p:cNvPr>
          <p:cNvSpPr>
            <a:spLocks noGrp="1"/>
          </p:cNvSpPr>
          <p:nvPr>
            <p:ph idx="1"/>
          </p:nvPr>
        </p:nvSpPr>
        <p:spPr>
          <a:xfrm>
            <a:off x="526654" y="1143000"/>
            <a:ext cx="7896068" cy="4807894"/>
          </a:xfrm>
        </p:spPr>
        <p:txBody>
          <a:bodyPr/>
          <a:lstStyle/>
          <a:p>
            <a:r>
              <a:rPr lang="en-US" sz="2400" b="0" dirty="0"/>
              <a:t>Many Python packages have dependencies, which in turn have dependencies…</a:t>
            </a:r>
          </a:p>
          <a:p>
            <a:r>
              <a:rPr lang="en-US" sz="2400" b="0" dirty="0"/>
              <a:t>Oftentimes, we may need different collections of packages for projects, or different versions of packages</a:t>
            </a:r>
          </a:p>
          <a:p>
            <a:r>
              <a:rPr lang="en-US" sz="2400" b="0" i="1" dirty="0"/>
              <a:t>Environments</a:t>
            </a:r>
            <a:r>
              <a:rPr lang="en-US" sz="2400" b="0" dirty="0"/>
              <a:t> can help us manage these</a:t>
            </a:r>
          </a:p>
          <a:p>
            <a:r>
              <a:rPr lang="en-US" sz="2400" b="0" dirty="0"/>
              <a:t>We created a </a:t>
            </a:r>
            <a:r>
              <a:rPr lang="en-US" sz="2400" b="0" dirty="0" err="1">
                <a:latin typeface="Menlo" panose="020B0609030804020204" pitchFamily="49" charset="0"/>
                <a:ea typeface="Menlo" panose="020B0609030804020204" pitchFamily="49" charset="0"/>
                <a:cs typeface="Menlo" panose="020B0609030804020204" pitchFamily="49" charset="0"/>
              </a:rPr>
              <a:t>pyclass</a:t>
            </a:r>
            <a:r>
              <a:rPr lang="en-US" sz="2400" b="0" dirty="0"/>
              <a:t> environment for this class</a:t>
            </a:r>
          </a:p>
          <a:p>
            <a:pPr lvl="1"/>
            <a:r>
              <a:rPr lang="en-US" sz="2000" b="0" dirty="0"/>
              <a:t>If you look in the repo, you’ll also find a </a:t>
            </a:r>
            <a:r>
              <a:rPr lang="en-US" sz="2000" b="0" dirty="0" err="1">
                <a:latin typeface="Menlo" panose="020B0609030804020204" pitchFamily="49" charset="0"/>
                <a:ea typeface="Menlo" panose="020B0609030804020204" pitchFamily="49" charset="0"/>
                <a:cs typeface="Menlo" panose="020B0609030804020204" pitchFamily="49" charset="0"/>
              </a:rPr>
              <a:t>pyclass</a:t>
            </a:r>
            <a:r>
              <a:rPr lang="en-US" sz="2000" b="0" dirty="0">
                <a:latin typeface="Menlo" panose="020B0609030804020204" pitchFamily="49" charset="0"/>
                <a:ea typeface="Menlo" panose="020B0609030804020204" pitchFamily="49" charset="0"/>
                <a:cs typeface="Menlo" panose="020B0609030804020204" pitchFamily="49" charset="0"/>
              </a:rPr>
              <a:t>-docs </a:t>
            </a:r>
            <a:r>
              <a:rPr lang="en-US" sz="2000" b="0" dirty="0"/>
              <a:t>environment with extra packages for testing the course content and building t</a:t>
            </a:r>
          </a:p>
          <a:p>
            <a:r>
              <a:rPr lang="en-US" sz="2400" b="0" dirty="0"/>
              <a:t>Conda comes with a default </a:t>
            </a:r>
            <a:r>
              <a:rPr lang="en-US" sz="2400" b="0" dirty="0">
                <a:latin typeface="Menlo" panose="020B0609030804020204" pitchFamily="49" charset="0"/>
                <a:ea typeface="Menlo" panose="020B0609030804020204" pitchFamily="49" charset="0"/>
                <a:cs typeface="Menlo" panose="020B0609030804020204" pitchFamily="49" charset="0"/>
              </a:rPr>
              <a:t>base</a:t>
            </a:r>
            <a:r>
              <a:rPr lang="en-US" sz="2400" b="0" dirty="0"/>
              <a:t> environment</a:t>
            </a:r>
          </a:p>
          <a:p>
            <a:r>
              <a:rPr lang="en-US" sz="2400" b="0" dirty="0"/>
              <a:t>Best practice is to leave the </a:t>
            </a:r>
            <a:r>
              <a:rPr lang="en-US" sz="2400" b="0" dirty="0">
                <a:latin typeface="Menlo" panose="020B0609030804020204" pitchFamily="49" charset="0"/>
                <a:ea typeface="Menlo" panose="020B0609030804020204" pitchFamily="49" charset="0"/>
                <a:cs typeface="Menlo" panose="020B0609030804020204" pitchFamily="49" charset="0"/>
              </a:rPr>
              <a:t>base</a:t>
            </a:r>
            <a:r>
              <a:rPr lang="en-US" sz="2400" b="0" dirty="0"/>
              <a:t> alone and make new environments for each project</a:t>
            </a:r>
          </a:p>
        </p:txBody>
      </p:sp>
    </p:spTree>
    <p:extLst>
      <p:ext uri="{BB962C8B-B14F-4D97-AF65-F5344CB8AC3E}">
        <p14:creationId xmlns:p14="http://schemas.microsoft.com/office/powerpoint/2010/main" val="2229004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Versions</a:t>
            </a:r>
          </a:p>
        </p:txBody>
      </p:sp>
      <p:sp>
        <p:nvSpPr>
          <p:cNvPr id="3" name="Content Placeholder 2"/>
          <p:cNvSpPr>
            <a:spLocks noGrp="1"/>
          </p:cNvSpPr>
          <p:nvPr>
            <p:ph idx="1"/>
          </p:nvPr>
        </p:nvSpPr>
        <p:spPr>
          <a:xfrm>
            <a:off x="381000" y="1371600"/>
            <a:ext cx="8305800" cy="1143000"/>
          </a:xfrm>
        </p:spPr>
        <p:txBody>
          <a:bodyPr/>
          <a:lstStyle/>
          <a:p>
            <a:r>
              <a:rPr lang="en-US" dirty="0"/>
              <a:t>There was a Python 2</a:t>
            </a:r>
          </a:p>
          <a:p>
            <a:r>
              <a:rPr lang="en-US" dirty="0"/>
              <a:t>We are using Python 3.12 for the class</a:t>
            </a:r>
          </a:p>
        </p:txBody>
      </p:sp>
    </p:spTree>
    <p:extLst>
      <p:ext uri="{BB962C8B-B14F-4D97-AF65-F5344CB8AC3E}">
        <p14:creationId xmlns:p14="http://schemas.microsoft.com/office/powerpoint/2010/main" val="365646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scripting</a:t>
            </a:r>
          </a:p>
        </p:txBody>
      </p:sp>
      <p:sp>
        <p:nvSpPr>
          <p:cNvPr id="3" name="Content Placeholder 2"/>
          <p:cNvSpPr>
            <a:spLocks noGrp="1"/>
          </p:cNvSpPr>
          <p:nvPr>
            <p:ph idx="1"/>
          </p:nvPr>
        </p:nvSpPr>
        <p:spPr>
          <a:xfrm>
            <a:off x="381000" y="1524000"/>
            <a:ext cx="8763000" cy="4495800"/>
          </a:xfrm>
        </p:spPr>
        <p:txBody>
          <a:bodyPr/>
          <a:lstStyle/>
          <a:p>
            <a:r>
              <a:rPr lang="en-US" dirty="0"/>
              <a:t>Automate tedious, boring and repetitive tasks (and manage cognitive load)</a:t>
            </a:r>
          </a:p>
          <a:p>
            <a:r>
              <a:rPr lang="en-US" dirty="0"/>
              <a:t>Escape limits imposed by other people’s software</a:t>
            </a:r>
          </a:p>
          <a:p>
            <a:r>
              <a:rPr lang="en-US" dirty="0"/>
              <a:t>Improve quality and efficiency of work (and life)</a:t>
            </a:r>
          </a:p>
          <a:p>
            <a:r>
              <a:rPr lang="en-US" dirty="0"/>
              <a:t>Open science, repeatability and reproducibility</a:t>
            </a:r>
          </a:p>
          <a:p>
            <a:r>
              <a:rPr lang="en-US" dirty="0">
                <a:latin typeface="Arial" panose="020B0604020202020204" pitchFamily="34" charset="0"/>
                <a:cs typeface="Arial" panose="020B0604020202020204" pitchFamily="34" charset="0"/>
              </a:rPr>
              <a:t>See also </a:t>
            </a:r>
            <a:r>
              <a:rPr lang="en-US" dirty="0">
                <a:latin typeface="Arial" panose="020B0604020202020204" pitchFamily="34" charset="0"/>
                <a:cs typeface="Arial" panose="020B0604020202020204" pitchFamily="34" charset="0"/>
                <a:hlinkClick r:id="rId3"/>
              </a:rPr>
              <a:t>this recent debate </a:t>
            </a:r>
            <a:r>
              <a:rPr lang="en-US" dirty="0">
                <a:latin typeface="Arial" panose="020B0604020202020204" pitchFamily="34" charset="0"/>
                <a:cs typeface="Arial" panose="020B0604020202020204" pitchFamily="34" charset="0"/>
              </a:rPr>
              <a:t>about GUIs vs scripting</a:t>
            </a:r>
            <a:endParaRPr lang="en-US" sz="2400" dirty="0"/>
          </a:p>
          <a:p>
            <a:endParaRPr lang="en-US" sz="2400" dirty="0"/>
          </a:p>
        </p:txBody>
      </p:sp>
    </p:spTree>
    <p:extLst>
      <p:ext uri="{BB962C8B-B14F-4D97-AF65-F5344CB8AC3E}">
        <p14:creationId xmlns:p14="http://schemas.microsoft.com/office/powerpoint/2010/main" val="3601755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5A3AED-D58D-BC77-581D-28980521D394}"/>
              </a:ext>
            </a:extLst>
          </p:cNvPr>
          <p:cNvSpPr>
            <a:spLocks noGrp="1"/>
          </p:cNvSpPr>
          <p:nvPr>
            <p:ph idx="1"/>
          </p:nvPr>
        </p:nvSpPr>
        <p:spPr>
          <a:xfrm>
            <a:off x="533400" y="1866900"/>
            <a:ext cx="8305800" cy="2057400"/>
          </a:xfrm>
        </p:spPr>
        <p:txBody>
          <a:bodyPr/>
          <a:lstStyle/>
          <a:p>
            <a:pPr marL="0" indent="0">
              <a:buNone/>
            </a:pPr>
            <a:r>
              <a:rPr lang="en-US" dirty="0"/>
              <a:t>“an article about [a] computational result is advertising, not scholarship. The actual scholarship is the full software environment, code and data, that produced the result.”</a:t>
            </a:r>
          </a:p>
        </p:txBody>
      </p:sp>
      <p:sp>
        <p:nvSpPr>
          <p:cNvPr id="6" name="Title 1">
            <a:extLst>
              <a:ext uri="{FF2B5EF4-FFF2-40B4-BE49-F238E27FC236}">
                <a16:creationId xmlns:a16="http://schemas.microsoft.com/office/drawing/2014/main" id="{05C3E832-2748-3110-94C5-41987FF5E548}"/>
              </a:ext>
            </a:extLst>
          </p:cNvPr>
          <p:cNvSpPr txBox="1">
            <a:spLocks/>
          </p:cNvSpPr>
          <p:nvPr/>
        </p:nvSpPr>
        <p:spPr bwMode="auto">
          <a:xfrm>
            <a:off x="304800" y="115669"/>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a:lstStyle>
          <a:p>
            <a:r>
              <a:rPr lang="en-US" kern="0" dirty="0"/>
              <a:t>Repeatability is critical for good science</a:t>
            </a:r>
          </a:p>
        </p:txBody>
      </p:sp>
      <p:sp>
        <p:nvSpPr>
          <p:cNvPr id="4" name="TextBox 3">
            <a:extLst>
              <a:ext uri="{FF2B5EF4-FFF2-40B4-BE49-F238E27FC236}">
                <a16:creationId xmlns:a16="http://schemas.microsoft.com/office/drawing/2014/main" id="{D0997DCB-4F21-6F0F-1473-D3B47EE203B4}"/>
              </a:ext>
            </a:extLst>
          </p:cNvPr>
          <p:cNvSpPr txBox="1"/>
          <p:nvPr/>
        </p:nvSpPr>
        <p:spPr>
          <a:xfrm>
            <a:off x="4343400" y="6096000"/>
            <a:ext cx="4572000" cy="646331"/>
          </a:xfrm>
          <a:prstGeom prst="rect">
            <a:avLst/>
          </a:prstGeom>
          <a:noFill/>
        </p:spPr>
        <p:txBody>
          <a:bodyPr wrap="square">
            <a:spAutoFit/>
          </a:bodyPr>
          <a:lstStyle/>
          <a:p>
            <a:pPr algn="r"/>
            <a:r>
              <a:rPr lang="en-US" sz="1200" b="0" i="0" dirty="0" err="1">
                <a:solidFill>
                  <a:schemeClr val="bg1"/>
                </a:solidFill>
                <a:effectLst/>
                <a:latin typeface="Arial" panose="020B0604020202020204" pitchFamily="34" charset="0"/>
                <a:cs typeface="Arial" panose="020B0604020202020204" pitchFamily="34" charset="0"/>
              </a:rPr>
              <a:t>Buckheit</a:t>
            </a:r>
            <a:r>
              <a:rPr lang="en-US" sz="1200" b="0" i="0" dirty="0">
                <a:solidFill>
                  <a:schemeClr val="bg1"/>
                </a:solidFill>
                <a:effectLst/>
                <a:latin typeface="Arial" panose="020B0604020202020204" pitchFamily="34" charset="0"/>
                <a:cs typeface="Arial" panose="020B0604020202020204" pitchFamily="34" charset="0"/>
              </a:rPr>
              <a:t> JB, </a:t>
            </a:r>
            <a:r>
              <a:rPr lang="en-US" sz="1200" b="0" i="0" dirty="0" err="1">
                <a:solidFill>
                  <a:schemeClr val="bg1"/>
                </a:solidFill>
                <a:effectLst/>
                <a:latin typeface="Arial" panose="020B0604020202020204" pitchFamily="34" charset="0"/>
                <a:cs typeface="Arial" panose="020B0604020202020204" pitchFamily="34" charset="0"/>
              </a:rPr>
              <a:t>Donoho</a:t>
            </a:r>
            <a:r>
              <a:rPr lang="en-US" sz="1200" b="0" i="0" dirty="0">
                <a:solidFill>
                  <a:schemeClr val="bg1"/>
                </a:solidFill>
                <a:effectLst/>
                <a:latin typeface="Arial" panose="020B0604020202020204" pitchFamily="34" charset="0"/>
                <a:cs typeface="Arial" panose="020B0604020202020204" pitchFamily="34" charset="0"/>
              </a:rPr>
              <a:t> DL. </a:t>
            </a:r>
            <a:r>
              <a:rPr lang="en-US" sz="1200" b="1" i="0" dirty="0">
                <a:solidFill>
                  <a:schemeClr val="bg1"/>
                </a:solidFill>
                <a:effectLst/>
                <a:latin typeface="Arial" panose="020B0604020202020204" pitchFamily="34" charset="0"/>
                <a:cs typeface="Arial" panose="020B0604020202020204" pitchFamily="34" charset="0"/>
              </a:rPr>
              <a:t>1995</a:t>
            </a:r>
            <a:r>
              <a:rPr lang="en-US" sz="1200" b="0" i="0" dirty="0">
                <a:solidFill>
                  <a:schemeClr val="bg1"/>
                </a:solidFill>
                <a:effectLst/>
                <a:latin typeface="Arial" panose="020B0604020202020204" pitchFamily="34" charset="0"/>
                <a:cs typeface="Arial" panose="020B0604020202020204" pitchFamily="34" charset="0"/>
              </a:rPr>
              <a:t>. </a:t>
            </a:r>
            <a:r>
              <a:rPr lang="en-US" sz="1200" b="0" i="0" dirty="0" err="1">
                <a:solidFill>
                  <a:schemeClr val="bg1"/>
                </a:solidFill>
                <a:effectLst/>
                <a:latin typeface="Arial" panose="020B0604020202020204" pitchFamily="34" charset="0"/>
                <a:cs typeface="Arial" panose="020B0604020202020204" pitchFamily="34" charset="0"/>
              </a:rPr>
              <a:t>Wavelab</a:t>
            </a:r>
            <a:r>
              <a:rPr lang="en-US" sz="1200" b="0" i="0" dirty="0">
                <a:solidFill>
                  <a:schemeClr val="bg1"/>
                </a:solidFill>
                <a:effectLst/>
                <a:latin typeface="Arial" panose="020B0604020202020204" pitchFamily="34" charset="0"/>
                <a:cs typeface="Arial" panose="020B0604020202020204" pitchFamily="34" charset="0"/>
              </a:rPr>
              <a:t> and reproducible research. In </a:t>
            </a:r>
            <a:r>
              <a:rPr lang="en-US" sz="1200" b="0" i="1" dirty="0">
                <a:solidFill>
                  <a:schemeClr val="bg1"/>
                </a:solidFill>
                <a:effectLst/>
                <a:latin typeface="Arial" panose="020B0604020202020204" pitchFamily="34" charset="0"/>
                <a:cs typeface="Arial" panose="020B0604020202020204" pitchFamily="34" charset="0"/>
              </a:rPr>
              <a:t>Wavelets and Statistics</a:t>
            </a:r>
            <a:r>
              <a:rPr lang="en-US" sz="1200" b="0" i="0" dirty="0">
                <a:solidFill>
                  <a:schemeClr val="bg1"/>
                </a:solidFill>
                <a:effectLst/>
                <a:latin typeface="Arial" panose="020B0604020202020204" pitchFamily="34" charset="0"/>
                <a:cs typeface="Arial" panose="020B0604020202020204" pitchFamily="34" charset="0"/>
              </a:rPr>
              <a:t>, ed. A Antoniadis, pp. 55–81. New York: Springer-Verlag</a:t>
            </a:r>
            <a:endParaRPr lang="en-US" sz="12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569973B-3AF2-AA6C-C385-36C0D4B7C826}"/>
              </a:ext>
            </a:extLst>
          </p:cNvPr>
          <p:cNvSpPr txBox="1"/>
          <p:nvPr/>
        </p:nvSpPr>
        <p:spPr>
          <a:xfrm>
            <a:off x="3886200" y="4343400"/>
            <a:ext cx="4572000" cy="707886"/>
          </a:xfrm>
          <a:prstGeom prst="rect">
            <a:avLst/>
          </a:prstGeom>
          <a:noFill/>
        </p:spPr>
        <p:txBody>
          <a:bodyPr wrap="square">
            <a:spAutoFit/>
          </a:bodyPr>
          <a:lstStyle/>
          <a:p>
            <a:r>
              <a:rPr lang="en-US" sz="2000" dirty="0" err="1">
                <a:solidFill>
                  <a:schemeClr val="bg1"/>
                </a:solidFill>
              </a:rPr>
              <a:t>Buckheit</a:t>
            </a:r>
            <a:r>
              <a:rPr lang="en-US" sz="2000" dirty="0">
                <a:solidFill>
                  <a:schemeClr val="bg1"/>
                </a:solidFill>
              </a:rPr>
              <a:t> and </a:t>
            </a:r>
            <a:r>
              <a:rPr lang="en-US" sz="2000" dirty="0" err="1">
                <a:solidFill>
                  <a:schemeClr val="bg1"/>
                </a:solidFill>
              </a:rPr>
              <a:t>Donoho</a:t>
            </a:r>
            <a:r>
              <a:rPr lang="en-US" sz="2000" dirty="0">
                <a:solidFill>
                  <a:schemeClr val="bg1"/>
                </a:solidFill>
              </a:rPr>
              <a:t> (1995), paraphrasing John </a:t>
            </a:r>
            <a:r>
              <a:rPr lang="en-US" sz="2000" dirty="0" err="1">
                <a:solidFill>
                  <a:schemeClr val="bg1"/>
                </a:solidFill>
              </a:rPr>
              <a:t>Claerbout</a:t>
            </a:r>
            <a:endParaRPr lang="en-US" sz="2000" dirty="0">
              <a:solidFill>
                <a:schemeClr val="bg1"/>
              </a:solidFill>
            </a:endParaRPr>
          </a:p>
        </p:txBody>
      </p:sp>
    </p:spTree>
    <p:extLst>
      <p:ext uri="{BB962C8B-B14F-4D97-AF65-F5344CB8AC3E}">
        <p14:creationId xmlns:p14="http://schemas.microsoft.com/office/powerpoint/2010/main" val="176044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A0767-F539-FE49-563B-E4A493700BB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1FEF6DC-15D7-FF53-A807-FEC534208199}"/>
              </a:ext>
            </a:extLst>
          </p:cNvPr>
          <p:cNvSpPr txBox="1">
            <a:spLocks/>
          </p:cNvSpPr>
          <p:nvPr/>
        </p:nvSpPr>
        <p:spPr bwMode="auto">
          <a:xfrm>
            <a:off x="304800" y="115669"/>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0488" tIns="44450" rIns="90488" bIns="44450" numCol="1" anchor="ctr" anchorCtr="0" compatLnSpc="1">
            <a:prstTxWarp prst="textNoShape">
              <a:avLst/>
            </a:prstTxWarp>
          </a:bodyPr>
          <a:lst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a:lstStyle>
          <a:p>
            <a:r>
              <a:rPr lang="en-US" kern="0" dirty="0"/>
              <a:t>Other benefits of open science and repeatability</a:t>
            </a:r>
          </a:p>
        </p:txBody>
      </p:sp>
      <p:sp>
        <p:nvSpPr>
          <p:cNvPr id="5" name="Content Placeholder 4">
            <a:extLst>
              <a:ext uri="{FF2B5EF4-FFF2-40B4-BE49-F238E27FC236}">
                <a16:creationId xmlns:a16="http://schemas.microsoft.com/office/drawing/2014/main" id="{81266086-AE58-8052-24D6-3FECBEE99E76}"/>
              </a:ext>
            </a:extLst>
          </p:cNvPr>
          <p:cNvSpPr>
            <a:spLocks noGrp="1"/>
          </p:cNvSpPr>
          <p:nvPr>
            <p:ph idx="1"/>
          </p:nvPr>
        </p:nvSpPr>
        <p:spPr>
          <a:xfrm>
            <a:off x="381000" y="1600200"/>
            <a:ext cx="8305800" cy="4267200"/>
          </a:xfrm>
        </p:spPr>
        <p:txBody>
          <a:bodyPr/>
          <a:lstStyle/>
          <a:p>
            <a:r>
              <a:rPr lang="en-US" dirty="0"/>
              <a:t>Maintain or increase trust in science</a:t>
            </a:r>
          </a:p>
          <a:p>
            <a:pPr indent="0">
              <a:buNone/>
            </a:pPr>
            <a:r>
              <a:rPr lang="en-US" b="0" dirty="0"/>
              <a:t>(explaining not just what we know, but how we know it)</a:t>
            </a:r>
          </a:p>
          <a:p>
            <a:r>
              <a:rPr lang="en-US" dirty="0"/>
              <a:t>Accelerate discovery</a:t>
            </a:r>
          </a:p>
          <a:p>
            <a:r>
              <a:rPr lang="en-US" dirty="0"/>
              <a:t>Spread benefits of science to all</a:t>
            </a:r>
          </a:p>
        </p:txBody>
      </p:sp>
    </p:spTree>
    <p:extLst>
      <p:ext uri="{BB962C8B-B14F-4D97-AF65-F5344CB8AC3E}">
        <p14:creationId xmlns:p14="http://schemas.microsoft.com/office/powerpoint/2010/main" val="127222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51" y="228600"/>
            <a:ext cx="8305800" cy="1143000"/>
          </a:xfrm>
        </p:spPr>
        <p:txBody>
          <a:bodyPr/>
          <a:lstStyle/>
          <a:p>
            <a:r>
              <a:rPr lang="en-US" dirty="0"/>
              <a:t>“Don’t let the perfect be the enemy of the good”</a:t>
            </a:r>
          </a:p>
        </p:txBody>
      </p:sp>
      <p:pic>
        <p:nvPicPr>
          <p:cNvPr id="8" name="Picture 7">
            <a:extLst>
              <a:ext uri="{FF2B5EF4-FFF2-40B4-BE49-F238E27FC236}">
                <a16:creationId xmlns:a16="http://schemas.microsoft.com/office/drawing/2014/main" id="{177FB58D-7E9B-0A4E-95DA-867F714D9598}"/>
              </a:ext>
            </a:extLst>
          </p:cNvPr>
          <p:cNvPicPr>
            <a:picLocks noChangeAspect="1"/>
          </p:cNvPicPr>
          <p:nvPr/>
        </p:nvPicPr>
        <p:blipFill>
          <a:blip r:embed="rId3"/>
          <a:stretch>
            <a:fillRect/>
          </a:stretch>
        </p:blipFill>
        <p:spPr>
          <a:xfrm>
            <a:off x="319351" y="1932801"/>
            <a:ext cx="8367449" cy="2743200"/>
          </a:xfrm>
          <a:prstGeom prst="rect">
            <a:avLst/>
          </a:prstGeom>
          <a:ln>
            <a:solidFill>
              <a:schemeClr val="tx1"/>
            </a:solidFill>
          </a:ln>
        </p:spPr>
      </p:pic>
      <p:sp>
        <p:nvSpPr>
          <p:cNvPr id="4" name="TextBox 3">
            <a:extLst>
              <a:ext uri="{FF2B5EF4-FFF2-40B4-BE49-F238E27FC236}">
                <a16:creationId xmlns:a16="http://schemas.microsoft.com/office/drawing/2014/main" id="{F2E1F4BC-A402-8388-05F5-C41CCBCE7286}"/>
              </a:ext>
            </a:extLst>
          </p:cNvPr>
          <p:cNvSpPr txBox="1"/>
          <p:nvPr/>
        </p:nvSpPr>
        <p:spPr>
          <a:xfrm>
            <a:off x="1885369" y="4676001"/>
            <a:ext cx="6806511" cy="276999"/>
          </a:xfrm>
          <a:prstGeom prst="rect">
            <a:avLst/>
          </a:prstGeom>
          <a:noFill/>
        </p:spPr>
        <p:txBody>
          <a:bodyPr wrap="square">
            <a:spAutoFit/>
          </a:bodyPr>
          <a:lstStyle/>
          <a:p>
            <a:pPr algn="r"/>
            <a:r>
              <a:rPr lang="en-US" sz="1200" dirty="0">
                <a:solidFill>
                  <a:schemeClr val="bg1"/>
                </a:solidFill>
              </a:rPr>
              <a:t>Peng, R.D. 2011. Reproducible Research in Computational Science, </a:t>
            </a:r>
            <a:r>
              <a:rPr lang="en-US" sz="1200" i="1" dirty="0">
                <a:solidFill>
                  <a:schemeClr val="bg1"/>
                </a:solidFill>
              </a:rPr>
              <a:t>Science</a:t>
            </a:r>
            <a:r>
              <a:rPr lang="en-US" sz="1200" dirty="0">
                <a:solidFill>
                  <a:schemeClr val="bg1"/>
                </a:solidFill>
              </a:rPr>
              <a:t> 334, p 1226-1227</a:t>
            </a:r>
          </a:p>
        </p:txBody>
      </p:sp>
    </p:spTree>
    <p:extLst>
      <p:ext uri="{BB962C8B-B14F-4D97-AF65-F5344CB8AC3E}">
        <p14:creationId xmlns:p14="http://schemas.microsoft.com/office/powerpoint/2010/main" val="710044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Python?</a:t>
            </a:r>
          </a:p>
        </p:txBody>
      </p:sp>
      <p:sp>
        <p:nvSpPr>
          <p:cNvPr id="3" name="Content Placeholder 2"/>
          <p:cNvSpPr>
            <a:spLocks noGrp="1"/>
          </p:cNvSpPr>
          <p:nvPr>
            <p:ph idx="1"/>
          </p:nvPr>
        </p:nvSpPr>
        <p:spPr>
          <a:xfrm>
            <a:off x="381000" y="1295400"/>
            <a:ext cx="5029200" cy="4953000"/>
          </a:xfrm>
        </p:spPr>
        <p:txBody>
          <a:bodyPr/>
          <a:lstStyle/>
          <a:p>
            <a:r>
              <a:rPr lang="en-US" sz="2400" dirty="0"/>
              <a:t>The most popular programming language</a:t>
            </a:r>
          </a:p>
          <a:p>
            <a:r>
              <a:rPr lang="en-US" sz="2400" dirty="0"/>
              <a:t>Interpreted, high-level; general-purpose</a:t>
            </a:r>
          </a:p>
          <a:p>
            <a:r>
              <a:rPr lang="en-US" sz="2400" dirty="0"/>
              <a:t>Object-oriented</a:t>
            </a:r>
          </a:p>
          <a:p>
            <a:r>
              <a:rPr lang="en-US" sz="2400" dirty="0"/>
              <a:t>Highly extensible</a:t>
            </a:r>
          </a:p>
          <a:p>
            <a:r>
              <a:rPr lang="en-US" sz="2400" dirty="0"/>
              <a:t>Besides standard library, large ”ecosystem” of packages for diverse purposes</a:t>
            </a:r>
          </a:p>
          <a:p>
            <a:r>
              <a:rPr lang="en-US" sz="2400" dirty="0"/>
              <a:t>Emphasizes code readability, simplicity and flexibility</a:t>
            </a:r>
          </a:p>
          <a:p>
            <a:endParaRPr lang="en-US" sz="2400" dirty="0"/>
          </a:p>
          <a:p>
            <a:endParaRPr lang="en-US" sz="2400" dirty="0"/>
          </a:p>
        </p:txBody>
      </p:sp>
      <p:pic>
        <p:nvPicPr>
          <p:cNvPr id="4" name="Picture 3">
            <a:extLst>
              <a:ext uri="{FF2B5EF4-FFF2-40B4-BE49-F238E27FC236}">
                <a16:creationId xmlns:a16="http://schemas.microsoft.com/office/drawing/2014/main" id="{BF728E1B-3782-594B-ACC6-0D5F2C865E7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537752" y="1295400"/>
            <a:ext cx="3200400" cy="4800600"/>
          </a:xfrm>
          <a:prstGeom prst="rect">
            <a:avLst/>
          </a:prstGeom>
        </p:spPr>
      </p:pic>
      <p:sp>
        <p:nvSpPr>
          <p:cNvPr id="8" name="TextBox 7">
            <a:extLst>
              <a:ext uri="{FF2B5EF4-FFF2-40B4-BE49-F238E27FC236}">
                <a16:creationId xmlns:a16="http://schemas.microsoft.com/office/drawing/2014/main" id="{54703735-86EC-D64B-B758-C2A941BB8B36}"/>
              </a:ext>
            </a:extLst>
          </p:cNvPr>
          <p:cNvSpPr txBox="1"/>
          <p:nvPr/>
        </p:nvSpPr>
        <p:spPr>
          <a:xfrm>
            <a:off x="5944118" y="6129130"/>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398009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p:cNvSpPr>
            <a:spLocks noGrp="1"/>
          </p:cNvSpPr>
          <p:nvPr>
            <p:ph idx="1"/>
          </p:nvPr>
        </p:nvSpPr>
        <p:spPr>
          <a:xfrm>
            <a:off x="1197624" y="1371600"/>
            <a:ext cx="6672552" cy="4495800"/>
          </a:xfrm>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p:txBody>
      </p:sp>
      <p:sp>
        <p:nvSpPr>
          <p:cNvPr id="7" name="TextBox 6">
            <a:extLst>
              <a:ext uri="{FF2B5EF4-FFF2-40B4-BE49-F238E27FC236}">
                <a16:creationId xmlns:a16="http://schemas.microsoft.com/office/drawing/2014/main" id="{E76CC6BD-3B52-3547-9060-92C53B133840}"/>
              </a:ext>
            </a:extLst>
          </p:cNvPr>
          <p:cNvSpPr txBox="1"/>
          <p:nvPr/>
        </p:nvSpPr>
        <p:spPr>
          <a:xfrm>
            <a:off x="1742497"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90542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Python?</a:t>
            </a:r>
          </a:p>
        </p:txBody>
      </p:sp>
      <p:sp>
        <p:nvSpPr>
          <p:cNvPr id="3" name="Content Placeholder 2"/>
          <p:cNvSpPr>
            <a:spLocks noGrp="1"/>
          </p:cNvSpPr>
          <p:nvPr>
            <p:ph idx="1"/>
          </p:nvPr>
        </p:nvSpPr>
        <p:spPr/>
        <p:txBody>
          <a:bodyPr/>
          <a:lstStyle/>
          <a:p>
            <a:r>
              <a:rPr lang="en-US" dirty="0"/>
              <a:t>Easy to write code</a:t>
            </a:r>
          </a:p>
          <a:p>
            <a:r>
              <a:rPr lang="en-US" dirty="0"/>
              <a:t>Easy to read</a:t>
            </a:r>
          </a:p>
          <a:p>
            <a:r>
              <a:rPr lang="en-US" dirty="0"/>
              <a:t>General purpose:</a:t>
            </a:r>
          </a:p>
          <a:p>
            <a:pPr lvl="1"/>
            <a:r>
              <a:rPr lang="en-US" dirty="0"/>
              <a:t>Large standard library</a:t>
            </a:r>
          </a:p>
          <a:p>
            <a:pPr lvl="1"/>
            <a:r>
              <a:rPr lang="en-US" dirty="0"/>
              <a:t>Larger collection of add-on packages</a:t>
            </a:r>
          </a:p>
          <a:p>
            <a:r>
              <a:rPr lang="en-US" dirty="0"/>
              <a:t>Platform-independent</a:t>
            </a:r>
          </a:p>
          <a:p>
            <a:r>
              <a:rPr lang="en-US" dirty="0"/>
              <a:t>Popular (now the #1 language)</a:t>
            </a:r>
          </a:p>
          <a:p>
            <a:r>
              <a:rPr lang="en-US" dirty="0"/>
              <a:t>Free!</a:t>
            </a:r>
          </a:p>
        </p:txBody>
      </p:sp>
    </p:spTree>
    <p:extLst>
      <p:ext uri="{BB962C8B-B14F-4D97-AF65-F5344CB8AC3E}">
        <p14:creationId xmlns:p14="http://schemas.microsoft.com/office/powerpoint/2010/main" val="3780682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TIOBE Index (September 2025)</a:t>
            </a:r>
          </a:p>
        </p:txBody>
      </p:sp>
      <p:sp>
        <p:nvSpPr>
          <p:cNvPr id="4" name="TextBox 3"/>
          <p:cNvSpPr txBox="1"/>
          <p:nvPr/>
        </p:nvSpPr>
        <p:spPr>
          <a:xfrm>
            <a:off x="3200400" y="6392719"/>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pic>
        <p:nvPicPr>
          <p:cNvPr id="5" name="Picture 4">
            <a:extLst>
              <a:ext uri="{FF2B5EF4-FFF2-40B4-BE49-F238E27FC236}">
                <a16:creationId xmlns:a16="http://schemas.microsoft.com/office/drawing/2014/main" id="{3AC82906-D822-6DC6-4141-602AD10FB5F0}"/>
              </a:ext>
            </a:extLst>
          </p:cNvPr>
          <p:cNvPicPr>
            <a:picLocks noChangeAspect="1"/>
          </p:cNvPicPr>
          <p:nvPr/>
        </p:nvPicPr>
        <p:blipFill>
          <a:blip r:embed="rId3"/>
          <a:stretch>
            <a:fillRect/>
          </a:stretch>
        </p:blipFill>
        <p:spPr>
          <a:xfrm>
            <a:off x="70782" y="1600200"/>
            <a:ext cx="9002436" cy="3124200"/>
          </a:xfrm>
          <a:prstGeom prst="rect">
            <a:avLst/>
          </a:prstGeom>
        </p:spPr>
      </p:pic>
    </p:spTree>
    <p:extLst>
      <p:ext uri="{BB962C8B-B14F-4D97-AF65-F5344CB8AC3E}">
        <p14:creationId xmlns:p14="http://schemas.microsoft.com/office/powerpoint/2010/main" val="2116011701"/>
      </p:ext>
    </p:extLst>
  </p:cSld>
  <p:clrMapOvr>
    <a:masterClrMapping/>
  </p:clrMapOvr>
</p:sld>
</file>

<file path=ppt/theme/theme1.xml><?xml version="1.0" encoding="utf-8"?>
<a:theme xmlns:a="http://schemas.openxmlformats.org/drawingml/2006/main" name="dark-blue-template">
  <a:themeElements>
    <a:clrScheme name="Custom 1">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22B8FC"/>
      </a:hlink>
      <a:folHlink>
        <a:srgbClr val="CECEC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22439</TotalTime>
  <Pages>4</Pages>
  <Words>1930</Words>
  <Application>Microsoft Macintosh PowerPoint</Application>
  <PresentationFormat>On-screen Show (4:3)</PresentationFormat>
  <Paragraphs>172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Menlo</vt:lpstr>
      <vt:lpstr>Times New Roman</vt:lpstr>
      <vt:lpstr>Wingdings</vt:lpstr>
      <vt:lpstr>dark-blue-template</vt:lpstr>
      <vt:lpstr>PowerPoint Presentation</vt:lpstr>
      <vt:lpstr>Motivations for scripting</vt:lpstr>
      <vt:lpstr>PowerPoint Presentation</vt:lpstr>
      <vt:lpstr>PowerPoint Presentation</vt:lpstr>
      <vt:lpstr>“Don’t let the perfect be the enemy of the good”</vt:lpstr>
      <vt:lpstr>What is Python?</vt:lpstr>
      <vt:lpstr>What does it mean to be pythonic?</vt:lpstr>
      <vt:lpstr>Why Python?</vt:lpstr>
      <vt:lpstr>TIOBE Index (September 2025)</vt:lpstr>
      <vt:lpstr>Stack Overflow Questions by language</vt:lpstr>
      <vt:lpstr>Disadvantages</vt:lpstr>
      <vt:lpstr>Python Standard Library</vt:lpstr>
      <vt:lpstr>Python's scientific ecosystem</vt:lpstr>
      <vt:lpstr>Ways to interact with Python: Development Environments</vt:lpstr>
      <vt:lpstr>Python comes in many flavors</vt:lpstr>
      <vt:lpstr>Downloading and managing packages</vt:lpstr>
      <vt:lpstr>Where to get packages</vt:lpstr>
      <vt:lpstr>Virtual environments</vt:lpstr>
      <vt:lpstr>Python Versions</vt:lpstr>
    </vt:vector>
  </TitlesOfParts>
  <Manager/>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Leaf, Andrew T</cp:lastModifiedBy>
  <cp:revision>514</cp:revision>
  <cp:lastPrinted>2014-05-20T14:47:17Z</cp:lastPrinted>
  <dcterms:created xsi:type="dcterms:W3CDTF">2009-08-04T14:01:06Z</dcterms:created>
  <dcterms:modified xsi:type="dcterms:W3CDTF">2025-09-22T02:14:02Z</dcterms:modified>
  <cp:category/>
</cp:coreProperties>
</file>