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1" r:id="rId4"/>
    <p:sldId id="276" r:id="rId5"/>
    <p:sldId id="260" r:id="rId6"/>
    <p:sldId id="263" r:id="rId7"/>
    <p:sldId id="264" r:id="rId8"/>
    <p:sldId id="265" r:id="rId9"/>
    <p:sldId id="267" r:id="rId10"/>
    <p:sldId id="275" r:id="rId11"/>
    <p:sldId id="271" r:id="rId12"/>
    <p:sldId id="272" r:id="rId13"/>
    <p:sldId id="274" r:id="rId14"/>
    <p:sldId id="273" r:id="rId15"/>
    <p:sldId id="268" r:id="rId16"/>
    <p:sldId id="269" r:id="rId17"/>
    <p:sldId id="270"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F0F0F0"/>
    <a:srgbClr val="F7F7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67"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6:56.835"/>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55,'18'-8,"0"1,1 1,0 0,0 1,25-2,100-5,554 8,-388 7,605-4,719 3,-895 10,335 2,-779-16,397 4,-679-2,1 0,0 1,0 1,-1 0,25 8,-37-10,0 1,0-1,1 1,-1-1,0 1,0 0,1 0,-1-1,0 1,0 0,0 0,0 0,0 0,-1 0,3 2,-3-2,0-1,0 1,0-1,0 1,0-1,0 1,0-1,0 1,0-1,0 1,-1-1,1 1,0-1,0 1,0-1,-1 1,1-1,0 0,0 1,-1-1,1 1,0-1,-1 0,1 1,0-1,-1 0,0 1,-3 2,0-1,0 0,0 0,0 0,-1 0,1-1,-7 2,-18 3,-1-2,0 0,-59-3,45-4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7:01.053"/>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0 240,'32'-8,"-5"0,150-11,234 4,-333 14,1508-2,-863 4,2460-1,-2718-13,6-1,142-6,-538 15,666-23,-533 30,278-4,-123-21,-73 19,142-6,381-6,-538 6,-87 1,1105 1,-776 10,1552-2,-1770-14,-4 0,-174 13,309 9,-396-6,1 2,-1 1,0 1,-1 2,34 13,-62-19,22 11,-26-13,0 1,0-1,0 1,-1 0,1-1,0 1,0 0,0 0,-1 0,1-1,0 1,-1 0,1 0,-1 0,1 0,-1 0,1 1,-1-1,0 0,1 1,-6 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7:01.053"/>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0 240,'32'-8,"-5"0,150-11,234 4,-333 14,1508-2,-863 4,2460-1,-2718-13,6-1,142-6,-538 15,666-23,-533 30,278-4,-123-21,-73 19,142-6,381-6,-538 6,-87 1,1105 1,-776 10,1552-2,-1770-14,-4 0,-174 13,309 9,-396-6,1 2,-1 1,0 1,-1 2,34 13,-62-19,22 11,-26-13,0 1,0-1,0 1,-1 0,1-1,0 1,0 0,0 0,-1 0,1-1,0 1,-1 0,1 0,-1 0,1 0,-1 0,1 1,-1-1,0 0,1 1,-6 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7:04.111"/>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1 241,'13'-1,"0"0,0-1,22-6,8-1,287-22,3 27,-209 4,75 1,328-12,-328-18,-39 3,589-17,-476 34,1270-5,-1013 16,2001-2,-2441-2,0-4,95-18,-141 15,0 3,1 1,0 3,1 1,47 6,-88-5,-1 1,0 0,1 0,-1 0,0 1,1-1,-1 1,0 0,0 0,0 0,-1 1,7 5,3 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8082D1-7410-4F5F-8D85-2D18876500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BCF0373-D255-41DF-80FF-A378B4F88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21203B8-2ED6-4798-82AA-17A011E02A25}"/>
              </a:ext>
            </a:extLst>
          </p:cNvPr>
          <p:cNvSpPr>
            <a:spLocks noGrp="1"/>
          </p:cNvSpPr>
          <p:nvPr>
            <p:ph type="dt" sz="half" idx="10"/>
          </p:nvPr>
        </p:nvSpPr>
        <p:spPr/>
        <p:txBody>
          <a:bodyPr/>
          <a:lstStyle/>
          <a:p>
            <a:fld id="{D849427B-D880-4D8C-8421-4A05004B7DFE}" type="datetimeFigureOut">
              <a:rPr kumimoji="1" lang="ja-JP" altLang="en-US" smtClean="0"/>
              <a:t>2021/6/22</a:t>
            </a:fld>
            <a:endParaRPr kumimoji="1" lang="ja-JP" altLang="en-US"/>
          </a:p>
        </p:txBody>
      </p:sp>
      <p:sp>
        <p:nvSpPr>
          <p:cNvPr id="5" name="フッター プレースホルダー 4">
            <a:extLst>
              <a:ext uri="{FF2B5EF4-FFF2-40B4-BE49-F238E27FC236}">
                <a16:creationId xmlns:a16="http://schemas.microsoft.com/office/drawing/2014/main" id="{DF010E38-9421-42A3-88CE-2684D93090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8DC23A-AF5B-41B9-AC5D-221180C3A5D1}"/>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9262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ACCFDF-0B28-4C68-8096-FE7DDA17317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FA0FD24-FBE5-41D1-91E2-919D8334DD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DF4488-7FA4-4D47-90D3-2D417A645BAC}"/>
              </a:ext>
            </a:extLst>
          </p:cNvPr>
          <p:cNvSpPr>
            <a:spLocks noGrp="1"/>
          </p:cNvSpPr>
          <p:nvPr>
            <p:ph type="dt" sz="half" idx="10"/>
          </p:nvPr>
        </p:nvSpPr>
        <p:spPr/>
        <p:txBody>
          <a:bodyPr/>
          <a:lstStyle/>
          <a:p>
            <a:fld id="{D849427B-D880-4D8C-8421-4A05004B7DFE}" type="datetimeFigureOut">
              <a:rPr kumimoji="1" lang="ja-JP" altLang="en-US" smtClean="0"/>
              <a:t>2021/6/22</a:t>
            </a:fld>
            <a:endParaRPr kumimoji="1" lang="ja-JP" altLang="en-US"/>
          </a:p>
        </p:txBody>
      </p:sp>
      <p:sp>
        <p:nvSpPr>
          <p:cNvPr id="5" name="フッター プレースホルダー 4">
            <a:extLst>
              <a:ext uri="{FF2B5EF4-FFF2-40B4-BE49-F238E27FC236}">
                <a16:creationId xmlns:a16="http://schemas.microsoft.com/office/drawing/2014/main" id="{C97CB1DC-DE8D-4CFC-B452-26A53378A6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BF67EA-6928-494D-972B-7A5869AB15CA}"/>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66583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9FCC5F4-E149-4227-BC9E-455DBDFD837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61F3B1-AE10-42C2-B632-09D7BF8BE7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8AE3ED-CD5A-453C-AC4D-0FAF82FF9158}"/>
              </a:ext>
            </a:extLst>
          </p:cNvPr>
          <p:cNvSpPr>
            <a:spLocks noGrp="1"/>
          </p:cNvSpPr>
          <p:nvPr>
            <p:ph type="dt" sz="half" idx="10"/>
          </p:nvPr>
        </p:nvSpPr>
        <p:spPr/>
        <p:txBody>
          <a:bodyPr/>
          <a:lstStyle/>
          <a:p>
            <a:fld id="{D849427B-D880-4D8C-8421-4A05004B7DFE}" type="datetimeFigureOut">
              <a:rPr kumimoji="1" lang="ja-JP" altLang="en-US" smtClean="0"/>
              <a:t>2021/6/22</a:t>
            </a:fld>
            <a:endParaRPr kumimoji="1" lang="ja-JP" altLang="en-US"/>
          </a:p>
        </p:txBody>
      </p:sp>
      <p:sp>
        <p:nvSpPr>
          <p:cNvPr id="5" name="フッター プレースホルダー 4">
            <a:extLst>
              <a:ext uri="{FF2B5EF4-FFF2-40B4-BE49-F238E27FC236}">
                <a16:creationId xmlns:a16="http://schemas.microsoft.com/office/drawing/2014/main" id="{B243C425-8592-4E1C-BCAE-DDBB02B3CE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8B6412-870D-4470-A937-8285B6FC3B80}"/>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198077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9A3353-52C3-43D4-BDD8-0C41518D16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8F77D0-3FF7-480D-978F-1610BF75803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C29AD2-FAA4-432D-A47A-060B3F51C220}"/>
              </a:ext>
            </a:extLst>
          </p:cNvPr>
          <p:cNvSpPr>
            <a:spLocks noGrp="1"/>
          </p:cNvSpPr>
          <p:nvPr>
            <p:ph type="dt" sz="half" idx="10"/>
          </p:nvPr>
        </p:nvSpPr>
        <p:spPr/>
        <p:txBody>
          <a:bodyPr/>
          <a:lstStyle/>
          <a:p>
            <a:fld id="{D849427B-D880-4D8C-8421-4A05004B7DFE}" type="datetimeFigureOut">
              <a:rPr kumimoji="1" lang="ja-JP" altLang="en-US" smtClean="0"/>
              <a:t>2021/6/22</a:t>
            </a:fld>
            <a:endParaRPr kumimoji="1" lang="ja-JP" altLang="en-US"/>
          </a:p>
        </p:txBody>
      </p:sp>
      <p:sp>
        <p:nvSpPr>
          <p:cNvPr id="5" name="フッター プレースホルダー 4">
            <a:extLst>
              <a:ext uri="{FF2B5EF4-FFF2-40B4-BE49-F238E27FC236}">
                <a16:creationId xmlns:a16="http://schemas.microsoft.com/office/drawing/2014/main" id="{BDE8171B-43C3-47F2-BDB7-E45AB999CB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42DBEA-0235-4BF7-8E0F-BE20AC0F73F4}"/>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1158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15318-FFC0-488B-925B-8E702F5DB79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9DC7899-D968-460A-83CD-1623231EA1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F394F1A-8F34-45CA-9C20-F6555E5421A6}"/>
              </a:ext>
            </a:extLst>
          </p:cNvPr>
          <p:cNvSpPr>
            <a:spLocks noGrp="1"/>
          </p:cNvSpPr>
          <p:nvPr>
            <p:ph type="dt" sz="half" idx="10"/>
          </p:nvPr>
        </p:nvSpPr>
        <p:spPr/>
        <p:txBody>
          <a:bodyPr/>
          <a:lstStyle/>
          <a:p>
            <a:fld id="{D849427B-D880-4D8C-8421-4A05004B7DFE}" type="datetimeFigureOut">
              <a:rPr kumimoji="1" lang="ja-JP" altLang="en-US" smtClean="0"/>
              <a:t>2021/6/22</a:t>
            </a:fld>
            <a:endParaRPr kumimoji="1" lang="ja-JP" altLang="en-US"/>
          </a:p>
        </p:txBody>
      </p:sp>
      <p:sp>
        <p:nvSpPr>
          <p:cNvPr id="5" name="フッター プレースホルダー 4">
            <a:extLst>
              <a:ext uri="{FF2B5EF4-FFF2-40B4-BE49-F238E27FC236}">
                <a16:creationId xmlns:a16="http://schemas.microsoft.com/office/drawing/2014/main" id="{21CD4E37-DE90-4EF4-B324-5A1529ABF9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DEFCD3-6151-4CBA-B968-70061CCF73C6}"/>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387266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2855FC-E08C-4C1C-B56E-CAA63CCFEAC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D1670A4-61EC-4373-9E84-3B834C047DD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3277A1E-B561-4BAE-972A-1843B7EF43C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B53E088-E95F-4D96-957C-C768A0A3DCAD}"/>
              </a:ext>
            </a:extLst>
          </p:cNvPr>
          <p:cNvSpPr>
            <a:spLocks noGrp="1"/>
          </p:cNvSpPr>
          <p:nvPr>
            <p:ph type="dt" sz="half" idx="10"/>
          </p:nvPr>
        </p:nvSpPr>
        <p:spPr/>
        <p:txBody>
          <a:bodyPr/>
          <a:lstStyle/>
          <a:p>
            <a:fld id="{D849427B-D880-4D8C-8421-4A05004B7DFE}" type="datetimeFigureOut">
              <a:rPr kumimoji="1" lang="ja-JP" altLang="en-US" smtClean="0"/>
              <a:t>2021/6/22</a:t>
            </a:fld>
            <a:endParaRPr kumimoji="1" lang="ja-JP" altLang="en-US"/>
          </a:p>
        </p:txBody>
      </p:sp>
      <p:sp>
        <p:nvSpPr>
          <p:cNvPr id="6" name="フッター プレースホルダー 5">
            <a:extLst>
              <a:ext uri="{FF2B5EF4-FFF2-40B4-BE49-F238E27FC236}">
                <a16:creationId xmlns:a16="http://schemas.microsoft.com/office/drawing/2014/main" id="{55FC0548-B44F-4BCF-ACC8-55811D7EEEB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0EF9F21-A230-401E-9DAD-B60A009C2D57}"/>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492374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EE52F4-41ED-4361-8D90-CC093C7E837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9CE420F-937C-4573-92B8-41D592F5B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0D643FF-56FE-447E-8CE0-0C69811F779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AB4B61-5573-408A-BE2C-8FD8AFD8B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6746C88-2B1F-4F10-A212-618D2016A09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5D5462-A454-4A4A-8CF9-23CD3140D498}"/>
              </a:ext>
            </a:extLst>
          </p:cNvPr>
          <p:cNvSpPr>
            <a:spLocks noGrp="1"/>
          </p:cNvSpPr>
          <p:nvPr>
            <p:ph type="dt" sz="half" idx="10"/>
          </p:nvPr>
        </p:nvSpPr>
        <p:spPr/>
        <p:txBody>
          <a:bodyPr/>
          <a:lstStyle/>
          <a:p>
            <a:fld id="{D849427B-D880-4D8C-8421-4A05004B7DFE}" type="datetimeFigureOut">
              <a:rPr kumimoji="1" lang="ja-JP" altLang="en-US" smtClean="0"/>
              <a:t>2021/6/22</a:t>
            </a:fld>
            <a:endParaRPr kumimoji="1" lang="ja-JP" altLang="en-US"/>
          </a:p>
        </p:txBody>
      </p:sp>
      <p:sp>
        <p:nvSpPr>
          <p:cNvPr id="8" name="フッター プレースホルダー 7">
            <a:extLst>
              <a:ext uri="{FF2B5EF4-FFF2-40B4-BE49-F238E27FC236}">
                <a16:creationId xmlns:a16="http://schemas.microsoft.com/office/drawing/2014/main" id="{F258F08C-6F10-4228-B0B3-BE16E5098CF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2B26A8-E47A-4A41-94E3-5D29E189892C}"/>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330777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7A03C6-C813-4B90-89E6-33EEA14A19A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8D6B6CC-1304-4234-A986-D5246D7C1A60}"/>
              </a:ext>
            </a:extLst>
          </p:cNvPr>
          <p:cNvSpPr>
            <a:spLocks noGrp="1"/>
          </p:cNvSpPr>
          <p:nvPr>
            <p:ph type="dt" sz="half" idx="10"/>
          </p:nvPr>
        </p:nvSpPr>
        <p:spPr/>
        <p:txBody>
          <a:bodyPr/>
          <a:lstStyle/>
          <a:p>
            <a:fld id="{D849427B-D880-4D8C-8421-4A05004B7DFE}" type="datetimeFigureOut">
              <a:rPr kumimoji="1" lang="ja-JP" altLang="en-US" smtClean="0"/>
              <a:t>2021/6/22</a:t>
            </a:fld>
            <a:endParaRPr kumimoji="1" lang="ja-JP" altLang="en-US"/>
          </a:p>
        </p:txBody>
      </p:sp>
      <p:sp>
        <p:nvSpPr>
          <p:cNvPr id="4" name="フッター プレースホルダー 3">
            <a:extLst>
              <a:ext uri="{FF2B5EF4-FFF2-40B4-BE49-F238E27FC236}">
                <a16:creationId xmlns:a16="http://schemas.microsoft.com/office/drawing/2014/main" id="{D66D98EF-B056-4650-AB89-788385EC4F1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D67A7D3-83DF-4541-8145-D0D701B29333}"/>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87533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54DC0E8-2B71-4BAB-990B-6516101068BB}"/>
              </a:ext>
            </a:extLst>
          </p:cNvPr>
          <p:cNvSpPr>
            <a:spLocks noGrp="1"/>
          </p:cNvSpPr>
          <p:nvPr>
            <p:ph type="dt" sz="half" idx="10"/>
          </p:nvPr>
        </p:nvSpPr>
        <p:spPr/>
        <p:txBody>
          <a:bodyPr/>
          <a:lstStyle/>
          <a:p>
            <a:fld id="{D849427B-D880-4D8C-8421-4A05004B7DFE}" type="datetimeFigureOut">
              <a:rPr kumimoji="1" lang="ja-JP" altLang="en-US" smtClean="0"/>
              <a:t>2021/6/22</a:t>
            </a:fld>
            <a:endParaRPr kumimoji="1" lang="ja-JP" altLang="en-US"/>
          </a:p>
        </p:txBody>
      </p:sp>
      <p:sp>
        <p:nvSpPr>
          <p:cNvPr id="3" name="フッター プレースホルダー 2">
            <a:extLst>
              <a:ext uri="{FF2B5EF4-FFF2-40B4-BE49-F238E27FC236}">
                <a16:creationId xmlns:a16="http://schemas.microsoft.com/office/drawing/2014/main" id="{8FD547EA-7F39-44F5-96A7-C8176CB1E56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178F4D1-AA70-4DAA-97C0-8BC4225A273C}"/>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19926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720678-8678-40F8-B133-130A11E8D08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A594D0-C312-47D6-BD3D-86658EC17D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A69043A-FCAD-45BF-A481-0586E6BD2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66B443E-A639-4292-9843-A1CA4E1DB3D6}"/>
              </a:ext>
            </a:extLst>
          </p:cNvPr>
          <p:cNvSpPr>
            <a:spLocks noGrp="1"/>
          </p:cNvSpPr>
          <p:nvPr>
            <p:ph type="dt" sz="half" idx="10"/>
          </p:nvPr>
        </p:nvSpPr>
        <p:spPr/>
        <p:txBody>
          <a:bodyPr/>
          <a:lstStyle/>
          <a:p>
            <a:fld id="{D849427B-D880-4D8C-8421-4A05004B7DFE}" type="datetimeFigureOut">
              <a:rPr kumimoji="1" lang="ja-JP" altLang="en-US" smtClean="0"/>
              <a:t>2021/6/22</a:t>
            </a:fld>
            <a:endParaRPr kumimoji="1" lang="ja-JP" altLang="en-US"/>
          </a:p>
        </p:txBody>
      </p:sp>
      <p:sp>
        <p:nvSpPr>
          <p:cNvPr id="6" name="フッター プレースホルダー 5">
            <a:extLst>
              <a:ext uri="{FF2B5EF4-FFF2-40B4-BE49-F238E27FC236}">
                <a16:creationId xmlns:a16="http://schemas.microsoft.com/office/drawing/2014/main" id="{2CB04232-8722-4A3C-BFEF-B7E564CE4B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6598086-1B89-4266-8F6E-C94A270AF125}"/>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044253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E6A728-F1B0-4FA2-B192-9F11804DAB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E62AAAA-AFEA-47D2-8990-6A684EAFD4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9EC8A7A-D0F2-4EFE-ABF4-7D06CB511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89AB70D-7ECF-46E9-8D07-932AA7F73239}"/>
              </a:ext>
            </a:extLst>
          </p:cNvPr>
          <p:cNvSpPr>
            <a:spLocks noGrp="1"/>
          </p:cNvSpPr>
          <p:nvPr>
            <p:ph type="dt" sz="half" idx="10"/>
          </p:nvPr>
        </p:nvSpPr>
        <p:spPr/>
        <p:txBody>
          <a:bodyPr/>
          <a:lstStyle/>
          <a:p>
            <a:fld id="{D849427B-D880-4D8C-8421-4A05004B7DFE}" type="datetimeFigureOut">
              <a:rPr kumimoji="1" lang="ja-JP" altLang="en-US" smtClean="0"/>
              <a:t>2021/6/22</a:t>
            </a:fld>
            <a:endParaRPr kumimoji="1" lang="ja-JP" altLang="en-US"/>
          </a:p>
        </p:txBody>
      </p:sp>
      <p:sp>
        <p:nvSpPr>
          <p:cNvPr id="6" name="フッター プレースホルダー 5">
            <a:extLst>
              <a:ext uri="{FF2B5EF4-FFF2-40B4-BE49-F238E27FC236}">
                <a16:creationId xmlns:a16="http://schemas.microsoft.com/office/drawing/2014/main" id="{A83167FE-A61B-4CAF-9B84-3E8F8770CE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4535AF-E2B4-4758-84E3-7CC5EA8B082D}"/>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054222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924460-D851-4C94-8070-B0B3A4FCB3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71F7D92-D303-4C0D-AA6B-01D4A1C674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3CEBE4-97A5-4C5C-8ADD-E5B65A0ABF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9427B-D880-4D8C-8421-4A05004B7DFE}" type="datetimeFigureOut">
              <a:rPr kumimoji="1" lang="ja-JP" altLang="en-US" smtClean="0"/>
              <a:t>2021/6/22</a:t>
            </a:fld>
            <a:endParaRPr kumimoji="1" lang="ja-JP" altLang="en-US"/>
          </a:p>
        </p:txBody>
      </p:sp>
      <p:sp>
        <p:nvSpPr>
          <p:cNvPr id="5" name="フッター プレースホルダー 4">
            <a:extLst>
              <a:ext uri="{FF2B5EF4-FFF2-40B4-BE49-F238E27FC236}">
                <a16:creationId xmlns:a16="http://schemas.microsoft.com/office/drawing/2014/main" id="{DB69D8E2-7384-496E-96EF-71889E711E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933DA07-2D8C-4E92-9E53-C2606D40FB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3926957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D22DE618-0DF0-4310-806A-2F4690E0B2D2}"/>
              </a:ext>
            </a:extLst>
          </p:cNvPr>
          <p:cNvSpPr>
            <a:spLocks noGrp="1"/>
          </p:cNvSpPr>
          <p:nvPr>
            <p:ph type="subTitle" idx="1"/>
          </p:nvPr>
        </p:nvSpPr>
        <p:spPr>
          <a:xfrm>
            <a:off x="1523999" y="3878263"/>
            <a:ext cx="9144000" cy="1655762"/>
          </a:xfrm>
        </p:spPr>
        <p:txBody>
          <a:bodyPr/>
          <a:lstStyle/>
          <a:p>
            <a:r>
              <a:rPr kumimoji="1" lang="ja-JP" altLang="en-US" dirty="0"/>
              <a:t>～～</a:t>
            </a:r>
            <a:endParaRPr kumimoji="1" lang="en-US" altLang="ja-JP" dirty="0"/>
          </a:p>
          <a:p>
            <a:endParaRPr lang="en-US" altLang="ja-JP" dirty="0"/>
          </a:p>
          <a:p>
            <a:r>
              <a:rPr kumimoji="1" lang="ja-JP" altLang="en-US" dirty="0">
                <a:latin typeface="HG丸ｺﾞｼｯｸM-PRO" panose="020F0600000000000000" pitchFamily="50" charset="-128"/>
                <a:ea typeface="HG丸ｺﾞｼｯｸM-PRO" panose="020F0600000000000000" pitchFamily="50" charset="-128"/>
              </a:rPr>
              <a:t>平和島</a:t>
            </a:r>
          </a:p>
        </p:txBody>
      </p:sp>
      <p:sp>
        <p:nvSpPr>
          <p:cNvPr id="6" name="フレーム 5">
            <a:extLst>
              <a:ext uri="{FF2B5EF4-FFF2-40B4-BE49-F238E27FC236}">
                <a16:creationId xmlns:a16="http://schemas.microsoft.com/office/drawing/2014/main" id="{75A67A54-FDA3-40C2-9863-0BA339438DBF}"/>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 name="直角三角形 6">
            <a:extLst>
              <a:ext uri="{FF2B5EF4-FFF2-40B4-BE49-F238E27FC236}">
                <a16:creationId xmlns:a16="http://schemas.microsoft.com/office/drawing/2014/main" id="{90F64B42-F3F9-4E00-9BD4-25A9D70CC5DD}"/>
              </a:ext>
            </a:extLst>
          </p:cNvPr>
          <p:cNvSpPr/>
          <p:nvPr/>
        </p:nvSpPr>
        <p:spPr>
          <a:xfrm flipV="1">
            <a:off x="0" y="0"/>
            <a:ext cx="5405718" cy="1846729"/>
          </a:xfrm>
          <a:prstGeom prst="rtTriangle">
            <a:avLst/>
          </a:prstGeom>
          <a:solidFill>
            <a:schemeClr val="accent6">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99B7F043-862B-4495-A8A9-D4D4C97D4216}"/>
              </a:ext>
            </a:extLst>
          </p:cNvPr>
          <p:cNvPicPr>
            <a:picLocks noChangeAspect="1"/>
          </p:cNvPicPr>
          <p:nvPr/>
        </p:nvPicPr>
        <p:blipFill>
          <a:blip r:embed="rId2">
            <a:duotone>
              <a:prstClr val="black"/>
              <a:schemeClr val="accent6">
                <a:tint val="45000"/>
                <a:satMod val="400000"/>
              </a:schemeClr>
            </a:duotone>
          </a:blip>
          <a:stretch>
            <a:fillRect/>
          </a:stretch>
        </p:blipFill>
        <p:spPr>
          <a:xfrm rot="10800000">
            <a:off x="6784379" y="5010751"/>
            <a:ext cx="5407621" cy="1847248"/>
          </a:xfrm>
          <a:prstGeom prst="rect">
            <a:avLst/>
          </a:prstGeom>
        </p:spPr>
      </p:pic>
      <p:pic>
        <p:nvPicPr>
          <p:cNvPr id="10" name="図 9" descr="アイコン が含まれている画像&#10;&#10;自動的に生成された説明">
            <a:extLst>
              <a:ext uri="{FF2B5EF4-FFF2-40B4-BE49-F238E27FC236}">
                <a16:creationId xmlns:a16="http://schemas.microsoft.com/office/drawing/2014/main" id="{90BED94B-F8AC-4C3D-8A34-DBD9326D4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705" y="1528483"/>
            <a:ext cx="2644589" cy="2027518"/>
          </a:xfrm>
          <a:prstGeom prst="rect">
            <a:avLst/>
          </a:prstGeom>
        </p:spPr>
      </p:pic>
    </p:spTree>
    <p:extLst>
      <p:ext uri="{BB962C8B-B14F-4D97-AF65-F5344CB8AC3E}">
        <p14:creationId xmlns:p14="http://schemas.microsoft.com/office/powerpoint/2010/main" val="963429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lang="ja-JP" altLang="en-US" sz="4000" dirty="0">
                <a:latin typeface="HG丸ｺﾞｼｯｸM-PRO" panose="020F0600000000000000" pitchFamily="50" charset="-128"/>
                <a:ea typeface="HG丸ｺﾞｼｯｸM-PRO" panose="020F0600000000000000" pitchFamily="50" charset="-128"/>
              </a:rPr>
              <a:t>グループ</a:t>
            </a:r>
            <a:endParaRPr kumimoji="1" lang="ja-JP" altLang="en-US" sz="4000"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C3F67336-AEF3-4088-9E02-583B7C424338}"/>
              </a:ext>
            </a:extLst>
          </p:cNvPr>
          <p:cNvSpPr>
            <a:spLocks noGrp="1"/>
          </p:cNvSpPr>
          <p:nvPr>
            <p:ph idx="1"/>
          </p:nvPr>
        </p:nvSpPr>
        <p:spPr/>
        <p:txBody>
          <a:bodyPr/>
          <a:lstStyle/>
          <a:p>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84738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781050"/>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09950" y="1325324"/>
            <a:ext cx="76009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110263"/>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2630028"/>
            <a:ext cx="77533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90851" y="3364542"/>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409950" y="3934733"/>
            <a:ext cx="7610477"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あ</a:t>
            </a:r>
            <a:endParaRPr lang="en-US" altLang="ja-JP" dirty="0">
              <a:latin typeface="HG丸ｺﾞｼｯｸM-PRO" panose="020F0600000000000000" pitchFamily="50" charset="-128"/>
              <a:ea typeface="HG丸ｺﾞｼｯｸM-PRO" panose="020F0600000000000000" pitchFamily="50" charset="-128"/>
            </a:endParaRPr>
          </a:p>
        </p:txBody>
      </p:sp>
      <p:sp>
        <p:nvSpPr>
          <p:cNvPr id="13" name="テキスト ボックス 12">
            <a:extLst>
              <a:ext uri="{FF2B5EF4-FFF2-40B4-BE49-F238E27FC236}">
                <a16:creationId xmlns:a16="http://schemas.microsoft.com/office/drawing/2014/main" id="{A6CA4B9A-A3B6-4F35-8389-02654467E163}"/>
              </a:ext>
            </a:extLst>
          </p:cNvPr>
          <p:cNvSpPr txBox="1"/>
          <p:nvPr/>
        </p:nvSpPr>
        <p:spPr>
          <a:xfrm>
            <a:off x="2990851" y="4727619"/>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▷今後の目標</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F5B26454-7CD7-4F9F-8B12-734A0F74B5F2}"/>
              </a:ext>
            </a:extLst>
          </p:cNvPr>
          <p:cNvSpPr txBox="1"/>
          <p:nvPr/>
        </p:nvSpPr>
        <p:spPr>
          <a:xfrm>
            <a:off x="3409950" y="5306264"/>
            <a:ext cx="74104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71511" y="4265559"/>
            <a:ext cx="1200152"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リーダー</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やじま</a:t>
            </a:r>
          </a:p>
        </p:txBody>
      </p:sp>
      <p:pic>
        <p:nvPicPr>
          <p:cNvPr id="6146" name="Picture 2" descr="男性の顔アイコン 4">
            <a:extLst>
              <a:ext uri="{FF2B5EF4-FFF2-40B4-BE49-F238E27FC236}">
                <a16:creationId xmlns:a16="http://schemas.microsoft.com/office/drawing/2014/main" id="{E0C6905F-49EB-47F3-BFA2-DC36BC083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6" y="5013608"/>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04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781050"/>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09950" y="1325324"/>
            <a:ext cx="76009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110263"/>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2630028"/>
            <a:ext cx="77533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90851" y="3364542"/>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409950" y="3934733"/>
            <a:ext cx="7610477"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13" name="テキスト ボックス 12">
            <a:extLst>
              <a:ext uri="{FF2B5EF4-FFF2-40B4-BE49-F238E27FC236}">
                <a16:creationId xmlns:a16="http://schemas.microsoft.com/office/drawing/2014/main" id="{A6CA4B9A-A3B6-4F35-8389-02654467E163}"/>
              </a:ext>
            </a:extLst>
          </p:cNvPr>
          <p:cNvSpPr txBox="1"/>
          <p:nvPr/>
        </p:nvSpPr>
        <p:spPr>
          <a:xfrm>
            <a:off x="2990851" y="4727619"/>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▷今後の目標</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F5B26454-7CD7-4F9F-8B12-734A0F74B5F2}"/>
              </a:ext>
            </a:extLst>
          </p:cNvPr>
          <p:cNvSpPr txBox="1"/>
          <p:nvPr/>
        </p:nvSpPr>
        <p:spPr>
          <a:xfrm>
            <a:off x="3409950" y="5306264"/>
            <a:ext cx="74104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82225" y="4030463"/>
            <a:ext cx="1200152" cy="923330"/>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構成管理</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品質管理</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こんどう</a:t>
            </a:r>
          </a:p>
        </p:txBody>
      </p:sp>
      <p:pic>
        <p:nvPicPr>
          <p:cNvPr id="7170" name="Picture 2" descr="象のアイコン">
            <a:extLst>
              <a:ext uri="{FF2B5EF4-FFF2-40B4-BE49-F238E27FC236}">
                <a16:creationId xmlns:a16="http://schemas.microsoft.com/office/drawing/2014/main" id="{E0F73C17-1DF3-41F2-B6D5-B90D3AE5A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35" y="4889501"/>
            <a:ext cx="1389855" cy="1389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894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781050"/>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09950" y="1325324"/>
            <a:ext cx="76009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110263"/>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2630028"/>
            <a:ext cx="77533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90851" y="3364542"/>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409950" y="3934733"/>
            <a:ext cx="7610477"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13" name="テキスト ボックス 12">
            <a:extLst>
              <a:ext uri="{FF2B5EF4-FFF2-40B4-BE49-F238E27FC236}">
                <a16:creationId xmlns:a16="http://schemas.microsoft.com/office/drawing/2014/main" id="{A6CA4B9A-A3B6-4F35-8389-02654467E163}"/>
              </a:ext>
            </a:extLst>
          </p:cNvPr>
          <p:cNvSpPr txBox="1"/>
          <p:nvPr/>
        </p:nvSpPr>
        <p:spPr>
          <a:xfrm>
            <a:off x="2990851" y="4727619"/>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▷今後の目標</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F5B26454-7CD7-4F9F-8B12-734A0F74B5F2}"/>
              </a:ext>
            </a:extLst>
          </p:cNvPr>
          <p:cNvSpPr txBox="1"/>
          <p:nvPr/>
        </p:nvSpPr>
        <p:spPr>
          <a:xfrm>
            <a:off x="3409950" y="5306264"/>
            <a:ext cx="74104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71511" y="4265559"/>
            <a:ext cx="1200152" cy="646331"/>
          </a:xfrm>
          <a:prstGeom prst="rect">
            <a:avLst/>
          </a:prstGeom>
          <a:noFill/>
        </p:spPr>
        <p:txBody>
          <a:bodyPr wrap="square" rtlCol="0">
            <a:spAutoFit/>
          </a:bodyPr>
          <a:lstStyle/>
          <a:p>
            <a:r>
              <a:rPr kumimoji="1" lang="en-US" altLang="ja-JP" dirty="0">
                <a:latin typeface="HG丸ｺﾞｼｯｸM-PRO" panose="020F0600000000000000" pitchFamily="50" charset="-128"/>
                <a:ea typeface="HG丸ｺﾞｼｯｸM-PRO" panose="020F0600000000000000" pitchFamily="50" charset="-128"/>
              </a:rPr>
              <a:t>DB</a:t>
            </a:r>
            <a:r>
              <a:rPr kumimoji="1" lang="ja-JP" altLang="en-US" dirty="0">
                <a:latin typeface="HG丸ｺﾞｼｯｸM-PRO" panose="020F0600000000000000" pitchFamily="50" charset="-128"/>
                <a:ea typeface="HG丸ｺﾞｼｯｸM-PRO" panose="020F0600000000000000" pitchFamily="50" charset="-128"/>
              </a:rPr>
              <a:t>担当</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かじい</a:t>
            </a:r>
          </a:p>
        </p:txBody>
      </p:sp>
      <p:pic>
        <p:nvPicPr>
          <p:cNvPr id="4098" name="Picture 2" descr="モンスターのアイコン9">
            <a:extLst>
              <a:ext uri="{FF2B5EF4-FFF2-40B4-BE49-F238E27FC236}">
                <a16:creationId xmlns:a16="http://schemas.microsoft.com/office/drawing/2014/main" id="{103294CA-9626-419C-B63F-48C278A71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 y="4911890"/>
            <a:ext cx="1428751" cy="1428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926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781050"/>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09950" y="1325324"/>
            <a:ext cx="76009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110263"/>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2630028"/>
            <a:ext cx="77533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90851" y="3364542"/>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409950" y="3934733"/>
            <a:ext cx="7610477"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13" name="テキスト ボックス 12">
            <a:extLst>
              <a:ext uri="{FF2B5EF4-FFF2-40B4-BE49-F238E27FC236}">
                <a16:creationId xmlns:a16="http://schemas.microsoft.com/office/drawing/2014/main" id="{A6CA4B9A-A3B6-4F35-8389-02654467E163}"/>
              </a:ext>
            </a:extLst>
          </p:cNvPr>
          <p:cNvSpPr txBox="1"/>
          <p:nvPr/>
        </p:nvSpPr>
        <p:spPr>
          <a:xfrm>
            <a:off x="2990851" y="4727619"/>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▷今後の目標</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F5B26454-7CD7-4F9F-8B12-734A0F74B5F2}"/>
              </a:ext>
            </a:extLst>
          </p:cNvPr>
          <p:cNvSpPr txBox="1"/>
          <p:nvPr/>
        </p:nvSpPr>
        <p:spPr>
          <a:xfrm>
            <a:off x="3409950" y="5306264"/>
            <a:ext cx="74104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42344" y="3753464"/>
            <a:ext cx="1359296" cy="1200329"/>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コミュニケーション担当</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あぐい</a:t>
            </a:r>
          </a:p>
        </p:txBody>
      </p:sp>
      <p:pic>
        <p:nvPicPr>
          <p:cNvPr id="5122" name="Picture 2" descr="ミツバチのアイコン">
            <a:extLst>
              <a:ext uri="{FF2B5EF4-FFF2-40B4-BE49-F238E27FC236}">
                <a16:creationId xmlns:a16="http://schemas.microsoft.com/office/drawing/2014/main" id="{46EB40AC-1F2E-4094-B33F-CDA48632B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04" y="4995398"/>
            <a:ext cx="1360395" cy="1360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643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050" name="Picture 2" descr="猫のアイコン">
            <a:extLst>
              <a:ext uri="{FF2B5EF4-FFF2-40B4-BE49-F238E27FC236}">
                <a16:creationId xmlns:a16="http://schemas.microsoft.com/office/drawing/2014/main" id="{C27A6192-D8CD-4DCB-B8F6-9228E5B2FD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081" y="4953793"/>
            <a:ext cx="1325563" cy="1325563"/>
          </a:xfrm>
          <a:prstGeom prst="rect">
            <a:avLst/>
          </a:prstGeom>
          <a:noFill/>
          <a:extLst>
            <a:ext uri="{909E8E84-426E-40DD-AFC4-6F175D3DCCD1}">
              <a14:hiddenFill xmlns:a14="http://schemas.microsoft.com/office/drawing/2010/main">
                <a:solidFill>
                  <a:srgbClr val="FFFFFF"/>
                </a:solidFill>
              </a14:hiddenFill>
            </a:ext>
          </a:extLst>
        </p:spPr>
      </p:pic>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781050"/>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09950" y="1325324"/>
            <a:ext cx="7600950" cy="646331"/>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5</a:t>
            </a:r>
            <a:r>
              <a:rPr lang="ja-JP" altLang="en-US" dirty="0">
                <a:latin typeface="HG丸ｺﾞｼｯｸM-PRO" panose="020F0600000000000000" pitchFamily="50" charset="-128"/>
                <a:ea typeface="HG丸ｺﾞｼｯｸM-PRO" panose="020F0600000000000000" pitchFamily="50" charset="-128"/>
              </a:rPr>
              <a:t>月の時点で内部機能を理解できていなかったので、</a:t>
            </a:r>
            <a:r>
              <a:rPr lang="en-US" altLang="ja-JP" dirty="0">
                <a:latin typeface="HG丸ｺﾞｼｯｸM-PRO" panose="020F0600000000000000" pitchFamily="50" charset="-128"/>
                <a:ea typeface="HG丸ｺﾞｼｯｸM-PRO" panose="020F0600000000000000" pitchFamily="50" charset="-128"/>
              </a:rPr>
              <a:t>DAO</a:t>
            </a:r>
            <a:r>
              <a:rPr lang="ja-JP" altLang="en-US" dirty="0">
                <a:latin typeface="HG丸ｺﾞｼｯｸM-PRO" panose="020F0600000000000000" pitchFamily="50" charset="-128"/>
                <a:ea typeface="HG丸ｺﾞｼｯｸM-PRO" panose="020F0600000000000000" pitchFamily="50" charset="-128"/>
              </a:rPr>
              <a:t>やサーブレットの理解を一から始めた。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110263"/>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2630028"/>
            <a:ext cx="7753350"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少しでも分からないところはすぐにメンバーに質問して助けてもらった。「理解が曖昧なまま進む」ということが無いよう徹底した。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90851" y="3364542"/>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409950" y="3934733"/>
            <a:ext cx="7610477"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内部機能が理解できたことで、繋がりが分かるようになり、「楽しい」と感じることが増えた。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3" name="テキスト ボックス 12">
            <a:extLst>
              <a:ext uri="{FF2B5EF4-FFF2-40B4-BE49-F238E27FC236}">
                <a16:creationId xmlns:a16="http://schemas.microsoft.com/office/drawing/2014/main" id="{A6CA4B9A-A3B6-4F35-8389-02654467E163}"/>
              </a:ext>
            </a:extLst>
          </p:cNvPr>
          <p:cNvSpPr txBox="1"/>
          <p:nvPr/>
        </p:nvSpPr>
        <p:spPr>
          <a:xfrm>
            <a:off x="2990851" y="4727619"/>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▷今後の目標</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F5B26454-7CD7-4F9F-8B12-734A0F74B5F2}"/>
              </a:ext>
            </a:extLst>
          </p:cNvPr>
          <p:cNvSpPr txBox="1"/>
          <p:nvPr/>
        </p:nvSpPr>
        <p:spPr>
          <a:xfrm>
            <a:off x="3409950" y="5306264"/>
            <a:ext cx="7410450"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まだまだ知識が曖昧なところがあるため、実務で経験値を積みながら勉強していきたい。</a:t>
            </a: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71511" y="4265559"/>
            <a:ext cx="1200152"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発表担当</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きど</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188209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まとめ</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a:extLst>
              <a:ext uri="{FF2B5EF4-FFF2-40B4-BE49-F238E27FC236}">
                <a16:creationId xmlns:a16="http://schemas.microsoft.com/office/drawing/2014/main" id="{86BDE0B9-BFAD-41DB-8637-CD761EAC0AD1}"/>
              </a:ext>
            </a:extLst>
          </p:cNvPr>
          <p:cNvSpPr/>
          <p:nvPr/>
        </p:nvSpPr>
        <p:spPr>
          <a:xfrm>
            <a:off x="1028701" y="1524000"/>
            <a:ext cx="10239374" cy="145018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F7D94850-D30A-46DE-963E-3E27A1176F85}"/>
              </a:ext>
            </a:extLst>
          </p:cNvPr>
          <p:cNvSpPr/>
          <p:nvPr/>
        </p:nvSpPr>
        <p:spPr>
          <a:xfrm>
            <a:off x="1028700" y="1526382"/>
            <a:ext cx="2047875" cy="5905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課題</a:t>
            </a:r>
          </a:p>
        </p:txBody>
      </p:sp>
      <p:sp>
        <p:nvSpPr>
          <p:cNvPr id="8" name="正方形/長方形 7">
            <a:extLst>
              <a:ext uri="{FF2B5EF4-FFF2-40B4-BE49-F238E27FC236}">
                <a16:creationId xmlns:a16="http://schemas.microsoft.com/office/drawing/2014/main" id="{1578B148-9785-44DB-865A-790049504A0E}"/>
              </a:ext>
            </a:extLst>
          </p:cNvPr>
          <p:cNvSpPr/>
          <p:nvPr/>
        </p:nvSpPr>
        <p:spPr>
          <a:xfrm>
            <a:off x="1028700" y="3273425"/>
            <a:ext cx="10239375" cy="1443038"/>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B8FB5A1D-64FB-4636-953B-CF40EFE96E8E}"/>
              </a:ext>
            </a:extLst>
          </p:cNvPr>
          <p:cNvSpPr/>
          <p:nvPr/>
        </p:nvSpPr>
        <p:spPr>
          <a:xfrm>
            <a:off x="1028700" y="3273425"/>
            <a:ext cx="2047875" cy="5905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HG丸ｺﾞｼｯｸM-PRO" panose="020F0600000000000000" pitchFamily="50" charset="-128"/>
                <a:ea typeface="HG丸ｺﾞｼｯｸM-PRO" panose="020F0600000000000000" pitchFamily="50" charset="-128"/>
              </a:rPr>
              <a:t>システム概要</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0" name="正方形/長方形 9">
            <a:extLst>
              <a:ext uri="{FF2B5EF4-FFF2-40B4-BE49-F238E27FC236}">
                <a16:creationId xmlns:a16="http://schemas.microsoft.com/office/drawing/2014/main" id="{9E10B85D-65A5-4B14-913A-3F720D80B97F}"/>
              </a:ext>
            </a:extLst>
          </p:cNvPr>
          <p:cNvSpPr/>
          <p:nvPr/>
        </p:nvSpPr>
        <p:spPr>
          <a:xfrm>
            <a:off x="1028701" y="5015707"/>
            <a:ext cx="10239374" cy="1356518"/>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334AF6B-22AB-46B4-906D-CB9E9C847E50}"/>
              </a:ext>
            </a:extLst>
          </p:cNvPr>
          <p:cNvSpPr/>
          <p:nvPr/>
        </p:nvSpPr>
        <p:spPr>
          <a:xfrm>
            <a:off x="1028700" y="5013325"/>
            <a:ext cx="2047875" cy="5905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HG丸ｺﾞｼｯｸM-PRO" panose="020F0600000000000000" pitchFamily="50" charset="-128"/>
                <a:ea typeface="HG丸ｺﾞｼｯｸM-PRO" panose="020F0600000000000000" pitchFamily="50" charset="-128"/>
              </a:rPr>
              <a:t>成果</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02D010-5319-4C11-A31C-0A5ED06CB42E}"/>
              </a:ext>
            </a:extLst>
          </p:cNvPr>
          <p:cNvSpPr txBox="1"/>
          <p:nvPr/>
        </p:nvSpPr>
        <p:spPr>
          <a:xfrm>
            <a:off x="3338513" y="1712879"/>
            <a:ext cx="6296025" cy="1015663"/>
          </a:xfrm>
          <a:prstGeom prst="rect">
            <a:avLst/>
          </a:prstGeom>
          <a:noFill/>
        </p:spPr>
        <p:txBody>
          <a:bodyPr wrap="square" rtlCol="0">
            <a:spAutoFit/>
          </a:bodyPr>
          <a:lstStyle/>
          <a:p>
            <a:r>
              <a:rPr kumimoji="1" lang="ja-JP" altLang="en-US" sz="2000" dirty="0">
                <a:latin typeface="HG丸ｺﾞｼｯｸM-PRO" panose="020F0600000000000000" pitchFamily="50" charset="-128"/>
                <a:ea typeface="HG丸ｺﾞｼｯｸM-PRO" panose="020F0600000000000000" pitchFamily="50" charset="-128"/>
              </a:rPr>
              <a:t>・質問内容が管理されていない</a:t>
            </a:r>
            <a:endParaRPr kumimoji="1"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a:t>
            </a:r>
            <a:r>
              <a:rPr lang="en-US" altLang="ja-JP" sz="2000" dirty="0">
                <a:latin typeface="HG丸ｺﾞｼｯｸM-PRO" panose="020F0600000000000000" pitchFamily="50" charset="-128"/>
                <a:ea typeface="HG丸ｺﾞｼｯｸM-PRO" panose="020F0600000000000000" pitchFamily="50" charset="-128"/>
              </a:rPr>
              <a:t>slack</a:t>
            </a:r>
            <a:r>
              <a:rPr lang="ja-JP" altLang="en-US" sz="2000" dirty="0">
                <a:latin typeface="HG丸ｺﾞｼｯｸM-PRO" panose="020F0600000000000000" pitchFamily="50" charset="-128"/>
                <a:ea typeface="HG丸ｺﾞｼｯｸM-PRO" panose="020F0600000000000000" pitchFamily="50" charset="-128"/>
              </a:rPr>
              <a:t>の質問チャンネルで質問する人が少ない</a:t>
            </a:r>
            <a:endParaRPr lang="en-US" altLang="ja-JP" sz="2000" dirty="0">
              <a:latin typeface="HG丸ｺﾞｼｯｸM-PRO" panose="020F0600000000000000" pitchFamily="50" charset="-128"/>
              <a:ea typeface="HG丸ｺﾞｼｯｸM-PRO" panose="020F0600000000000000" pitchFamily="50" charset="-128"/>
            </a:endParaRPr>
          </a:p>
          <a:p>
            <a:r>
              <a:rPr kumimoji="1" lang="ja-JP" altLang="en-US" sz="2000" dirty="0">
                <a:latin typeface="HG丸ｺﾞｼｯｸM-PRO" panose="020F0600000000000000" pitchFamily="50" charset="-128"/>
                <a:ea typeface="HG丸ｺﾞｼｯｸM-PRO" panose="020F0600000000000000" pitchFamily="50" charset="-128"/>
              </a:rPr>
              <a:t>・質問の情報共有がしにくい</a:t>
            </a:r>
          </a:p>
        </p:txBody>
      </p:sp>
      <p:sp>
        <p:nvSpPr>
          <p:cNvPr id="13" name="テキスト ボックス 12">
            <a:extLst>
              <a:ext uri="{FF2B5EF4-FFF2-40B4-BE49-F238E27FC236}">
                <a16:creationId xmlns:a16="http://schemas.microsoft.com/office/drawing/2014/main" id="{D8A7D13B-CB97-4DD2-9392-ABD02532099F}"/>
              </a:ext>
            </a:extLst>
          </p:cNvPr>
          <p:cNvSpPr txBox="1"/>
          <p:nvPr/>
        </p:nvSpPr>
        <p:spPr>
          <a:xfrm>
            <a:off x="3338512" y="5186134"/>
            <a:ext cx="7672387" cy="1015663"/>
          </a:xfrm>
          <a:prstGeom prst="rect">
            <a:avLst/>
          </a:prstGeom>
          <a:noFill/>
        </p:spPr>
        <p:txBody>
          <a:bodyPr wrap="square" rtlCol="0">
            <a:spAutoFit/>
          </a:bodyPr>
          <a:lstStyle/>
          <a:p>
            <a:r>
              <a:rPr kumimoji="1" lang="ja-JP" altLang="en-US" sz="2000" dirty="0">
                <a:latin typeface="HG丸ｺﾞｼｯｸM-PRO" panose="020F0600000000000000" pitchFamily="50" charset="-128"/>
                <a:ea typeface="HG丸ｺﾞｼｯｸM-PRO" panose="020F0600000000000000" pitchFamily="50" charset="-128"/>
              </a:rPr>
              <a:t>・受講生、講師、事務局の三者からメリットが得られるシステムを開発することができた</a:t>
            </a:r>
            <a:endParaRPr kumimoji="1"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・個々の理解度を向上させることができた</a:t>
            </a:r>
            <a:endParaRPr kumimoji="1" lang="ja-JP" altLang="en-US" sz="2000" dirty="0">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F5CA5E2F-79C2-473D-B539-A1C4220A85DC}"/>
              </a:ext>
            </a:extLst>
          </p:cNvPr>
          <p:cNvSpPr txBox="1"/>
          <p:nvPr/>
        </p:nvSpPr>
        <p:spPr>
          <a:xfrm>
            <a:off x="3338512" y="3473957"/>
            <a:ext cx="7672387" cy="1015663"/>
          </a:xfrm>
          <a:prstGeom prst="rect">
            <a:avLst/>
          </a:prstGeom>
          <a:noFill/>
        </p:spPr>
        <p:txBody>
          <a:bodyPr wrap="square" rtlCol="0">
            <a:spAutoFit/>
          </a:bodyPr>
          <a:lstStyle/>
          <a:p>
            <a:r>
              <a:rPr kumimoji="1" lang="ja-JP" altLang="en-US" sz="2000" dirty="0">
                <a:latin typeface="HG丸ｺﾞｼｯｸM-PRO" panose="020F0600000000000000" pitchFamily="50" charset="-128"/>
                <a:ea typeface="HG丸ｺﾞｼｯｸM-PRO" panose="020F0600000000000000" pitchFamily="50" charset="-128"/>
              </a:rPr>
              <a:t>・質問者は匿名性が得られる</a:t>
            </a:r>
            <a:endParaRPr kumimoji="1"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・回答者はマイページ上で自分の担当クラスの質問の閲覧が可能</a:t>
            </a:r>
            <a:endParaRPr lang="en-US" altLang="ja-JP" sz="2000" dirty="0">
              <a:latin typeface="HG丸ｺﾞｼｯｸM-PRO" panose="020F0600000000000000" pitchFamily="50" charset="-128"/>
              <a:ea typeface="HG丸ｺﾞｼｯｸM-PRO" panose="020F0600000000000000" pitchFamily="50" charset="-128"/>
            </a:endParaRPr>
          </a:p>
          <a:p>
            <a:r>
              <a:rPr kumimoji="1" lang="ja-JP" altLang="en-US" sz="2000" dirty="0">
                <a:latin typeface="HG丸ｺﾞｼｯｸM-PRO" panose="020F0600000000000000" pitchFamily="50" charset="-128"/>
                <a:ea typeface="HG丸ｺﾞｼｯｸM-PRO" panose="020F0600000000000000" pitchFamily="50" charset="-128"/>
              </a:rPr>
              <a:t>・過去の質問も蓄積されるので閲覧することが可能</a:t>
            </a:r>
          </a:p>
        </p:txBody>
      </p:sp>
    </p:spTree>
    <p:extLst>
      <p:ext uri="{BB962C8B-B14F-4D97-AF65-F5344CB8AC3E}">
        <p14:creationId xmlns:p14="http://schemas.microsoft.com/office/powerpoint/2010/main" val="4265543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3F67336-AEF3-4088-9E02-583B7C424338}"/>
              </a:ext>
            </a:extLst>
          </p:cNvPr>
          <p:cNvSpPr>
            <a:spLocks noGrp="1"/>
          </p:cNvSpPr>
          <p:nvPr>
            <p:ph idx="1"/>
          </p:nvPr>
        </p:nvSpPr>
        <p:spPr/>
        <p:txBody>
          <a:bodyPr/>
          <a:lstStyle/>
          <a:p>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a:xfrm>
            <a:off x="838200" y="515144"/>
            <a:ext cx="9744076" cy="947738"/>
          </a:xfrm>
          <a:solidFill>
            <a:schemeClr val="bg1"/>
          </a:solidFill>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謝辞</a:t>
            </a:r>
          </a:p>
        </p:txBody>
      </p:sp>
      <p:sp>
        <p:nvSpPr>
          <p:cNvPr id="5" name="フレーム 4">
            <a:extLst>
              <a:ext uri="{FF2B5EF4-FFF2-40B4-BE49-F238E27FC236}">
                <a16:creationId xmlns:a16="http://schemas.microsoft.com/office/drawing/2014/main" id="{89E3D982-A656-422E-A1A8-6C9532BC15FE}"/>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10743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FEEB24-FF44-4A73-AC3C-894CEDC7F02E}"/>
              </a:ext>
            </a:extLst>
          </p:cNvPr>
          <p:cNvSpPr>
            <a:spLocks noGrp="1"/>
          </p:cNvSpPr>
          <p:nvPr>
            <p:ph type="title"/>
          </p:nvPr>
        </p:nvSpPr>
        <p:spPr/>
        <p:txBody>
          <a:bodyPr/>
          <a:lstStyle/>
          <a:p>
            <a:r>
              <a:rPr kumimoji="1" lang="ja-JP" altLang="en-US" dirty="0">
                <a:latin typeface="HG丸ｺﾞｼｯｸM-PRO" panose="020F0600000000000000" pitchFamily="50" charset="-128"/>
                <a:ea typeface="HG丸ｺﾞｼｯｸM-PRO" panose="020F0600000000000000" pitchFamily="50" charset="-128"/>
              </a:rPr>
              <a:t>発表概要</a:t>
            </a:r>
          </a:p>
        </p:txBody>
      </p:sp>
      <p:sp>
        <p:nvSpPr>
          <p:cNvPr id="3" name="コンテンツ プレースホルダー 2">
            <a:extLst>
              <a:ext uri="{FF2B5EF4-FFF2-40B4-BE49-F238E27FC236}">
                <a16:creationId xmlns:a16="http://schemas.microsoft.com/office/drawing/2014/main" id="{5B36D3D2-21C0-4321-95C5-D29735FD0108}"/>
              </a:ext>
            </a:extLst>
          </p:cNvPr>
          <p:cNvSpPr>
            <a:spLocks noGrp="1"/>
          </p:cNvSpPr>
          <p:nvPr>
            <p:ph idx="1"/>
          </p:nvPr>
        </p:nvSpPr>
        <p:spPr>
          <a:xfrm>
            <a:off x="1394014" y="2685533"/>
            <a:ext cx="4065492" cy="4359275"/>
          </a:xfrm>
        </p:spPr>
        <p:txBody>
          <a:bodyPr/>
          <a:lstStyle/>
          <a:p>
            <a:r>
              <a:rPr lang="ja-JP" altLang="en-US" dirty="0"/>
              <a:t>問題点</a:t>
            </a:r>
            <a:endParaRPr lang="en-US" altLang="ja-JP" dirty="0"/>
          </a:p>
          <a:p>
            <a:r>
              <a:rPr lang="ja-JP" altLang="en-US" dirty="0"/>
              <a:t>概要</a:t>
            </a:r>
            <a:endParaRPr lang="en-US" altLang="ja-JP" dirty="0"/>
          </a:p>
          <a:p>
            <a:r>
              <a:rPr lang="ja-JP" altLang="en-US" dirty="0"/>
              <a:t>デモンストレーション</a:t>
            </a:r>
            <a:endParaRPr lang="en-US" altLang="ja-JP" dirty="0"/>
          </a:p>
          <a:p>
            <a:r>
              <a:rPr kumimoji="1" lang="ja-JP" altLang="en-US" dirty="0"/>
              <a:t>期待できること</a:t>
            </a:r>
            <a:endParaRPr kumimoji="1" lang="en-US" altLang="ja-JP" dirty="0"/>
          </a:p>
          <a:p>
            <a:r>
              <a:rPr lang="ja-JP" altLang="en-US" dirty="0"/>
              <a:t>成果</a:t>
            </a:r>
            <a:endParaRPr kumimoji="1" lang="ja-JP" altLang="en-US" dirty="0"/>
          </a:p>
        </p:txBody>
      </p:sp>
      <p:sp>
        <p:nvSpPr>
          <p:cNvPr id="4" name="フレーム 3">
            <a:extLst>
              <a:ext uri="{FF2B5EF4-FFF2-40B4-BE49-F238E27FC236}">
                <a16:creationId xmlns:a16="http://schemas.microsoft.com/office/drawing/2014/main" id="{7EC587C2-A8A9-4D4F-9C4F-102593EAE97C}"/>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フレーム 5">
            <a:extLst>
              <a:ext uri="{FF2B5EF4-FFF2-40B4-BE49-F238E27FC236}">
                <a16:creationId xmlns:a16="http://schemas.microsoft.com/office/drawing/2014/main" id="{C84B8FBA-5233-427A-8B8A-C31956518BB8}"/>
              </a:ext>
            </a:extLst>
          </p:cNvPr>
          <p:cNvSpPr/>
          <p:nvPr/>
        </p:nvSpPr>
        <p:spPr>
          <a:xfrm>
            <a:off x="1210235" y="1909482"/>
            <a:ext cx="4249271" cy="4171016"/>
          </a:xfrm>
          <a:prstGeom prst="frame">
            <a:avLst>
              <a:gd name="adj1" fmla="val 2265"/>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42C11B47-687C-4598-ABA6-89BADE9A581A}"/>
              </a:ext>
            </a:extLst>
          </p:cNvPr>
          <p:cNvSpPr txBox="1"/>
          <p:nvPr/>
        </p:nvSpPr>
        <p:spPr>
          <a:xfrm>
            <a:off x="1631575" y="1673364"/>
            <a:ext cx="3406589" cy="523220"/>
          </a:xfrm>
          <a:prstGeom prst="rect">
            <a:avLst/>
          </a:prstGeom>
          <a:solidFill>
            <a:schemeClr val="bg1"/>
          </a:solidFill>
        </p:spPr>
        <p:txBody>
          <a:bodyPr wrap="square" rtlCol="0">
            <a:spAutoFit/>
          </a:bodyPr>
          <a:lstStyle/>
          <a:p>
            <a:r>
              <a:rPr kumimoji="1" lang="ja-JP" altLang="en-US" sz="2800" b="1" dirty="0"/>
              <a:t>プロダクトについて</a:t>
            </a:r>
          </a:p>
        </p:txBody>
      </p:sp>
      <p:sp>
        <p:nvSpPr>
          <p:cNvPr id="8" name="コンテンツ プレースホルダー 2">
            <a:extLst>
              <a:ext uri="{FF2B5EF4-FFF2-40B4-BE49-F238E27FC236}">
                <a16:creationId xmlns:a16="http://schemas.microsoft.com/office/drawing/2014/main" id="{BA438E5A-E8E2-44E5-BF37-CA2203E4EDB2}"/>
              </a:ext>
            </a:extLst>
          </p:cNvPr>
          <p:cNvSpPr txBox="1">
            <a:spLocks/>
          </p:cNvSpPr>
          <p:nvPr/>
        </p:nvSpPr>
        <p:spPr>
          <a:xfrm>
            <a:off x="6916273" y="2863007"/>
            <a:ext cx="4065492" cy="4359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グループ</a:t>
            </a:r>
            <a:endParaRPr lang="en-US" altLang="ja-JP" dirty="0"/>
          </a:p>
          <a:p>
            <a:r>
              <a:rPr lang="ja-JP" altLang="en-US" dirty="0"/>
              <a:t>個人</a:t>
            </a:r>
            <a:endParaRPr lang="en-US" altLang="ja-JP" dirty="0"/>
          </a:p>
          <a:p>
            <a:r>
              <a:rPr lang="ja-JP" altLang="en-US" dirty="0"/>
              <a:t>まとめ</a:t>
            </a:r>
            <a:endParaRPr lang="en-US" altLang="ja-JP" dirty="0"/>
          </a:p>
          <a:p>
            <a:r>
              <a:rPr lang="ja-JP" altLang="en-US" dirty="0"/>
              <a:t>謝辞</a:t>
            </a:r>
            <a:endParaRPr lang="en-US" altLang="ja-JP" dirty="0"/>
          </a:p>
        </p:txBody>
      </p:sp>
      <p:sp>
        <p:nvSpPr>
          <p:cNvPr id="9" name="フレーム 8">
            <a:extLst>
              <a:ext uri="{FF2B5EF4-FFF2-40B4-BE49-F238E27FC236}">
                <a16:creationId xmlns:a16="http://schemas.microsoft.com/office/drawing/2014/main" id="{C61AFA19-BAD0-4055-A514-1012BB04E132}"/>
              </a:ext>
            </a:extLst>
          </p:cNvPr>
          <p:cNvSpPr/>
          <p:nvPr/>
        </p:nvSpPr>
        <p:spPr>
          <a:xfrm>
            <a:off x="6490446" y="1909482"/>
            <a:ext cx="4249271" cy="4171016"/>
          </a:xfrm>
          <a:prstGeom prst="frame">
            <a:avLst>
              <a:gd name="adj1" fmla="val 2265"/>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651399FE-D36B-4E0D-B747-EEACC7F72635}"/>
              </a:ext>
            </a:extLst>
          </p:cNvPr>
          <p:cNvSpPr txBox="1"/>
          <p:nvPr/>
        </p:nvSpPr>
        <p:spPr>
          <a:xfrm>
            <a:off x="6739217" y="1646420"/>
            <a:ext cx="3756214" cy="523220"/>
          </a:xfrm>
          <a:prstGeom prst="rect">
            <a:avLst/>
          </a:prstGeom>
          <a:solidFill>
            <a:schemeClr val="bg1"/>
          </a:solidFill>
        </p:spPr>
        <p:txBody>
          <a:bodyPr wrap="square" rtlCol="0">
            <a:spAutoFit/>
          </a:bodyPr>
          <a:lstStyle/>
          <a:p>
            <a:r>
              <a:rPr kumimoji="1" lang="ja-JP" altLang="en-US" sz="2800" b="1" dirty="0"/>
              <a:t>プロジェクトについて</a:t>
            </a:r>
          </a:p>
        </p:txBody>
      </p:sp>
      <mc:AlternateContent xmlns:mc="http://schemas.openxmlformats.org/markup-compatibility/2006">
        <mc:Choice xmlns:p14="http://schemas.microsoft.com/office/powerpoint/2010/main" Requires="p14">
          <p:contentPart p14:bwMode="auto" r:id="rId2">
            <p14:nvContentPartPr>
              <p14:cNvPr id="35" name="インク 34">
                <a:extLst>
                  <a:ext uri="{FF2B5EF4-FFF2-40B4-BE49-F238E27FC236}">
                    <a16:creationId xmlns:a16="http://schemas.microsoft.com/office/drawing/2014/main" id="{92A31E80-C547-4A95-82C7-D48A0393D2EC}"/>
                  </a:ext>
                </a:extLst>
              </p14:cNvPr>
              <p14:cNvContentPartPr/>
              <p14:nvPr/>
            </p14:nvContentPartPr>
            <p14:xfrm>
              <a:off x="809355" y="1084710"/>
              <a:ext cx="2435040" cy="37800"/>
            </p14:xfrm>
          </p:contentPart>
        </mc:Choice>
        <mc:Fallback>
          <p:pic>
            <p:nvPicPr>
              <p:cNvPr id="35" name="インク 34">
                <a:extLst>
                  <a:ext uri="{FF2B5EF4-FFF2-40B4-BE49-F238E27FC236}">
                    <a16:creationId xmlns:a16="http://schemas.microsoft.com/office/drawing/2014/main" id="{92A31E80-C547-4A95-82C7-D48A0393D2EC}"/>
                  </a:ext>
                </a:extLst>
              </p:cNvPr>
              <p:cNvPicPr/>
              <p:nvPr/>
            </p:nvPicPr>
            <p:blipFill>
              <a:blip r:embed="rId3"/>
              <a:stretch>
                <a:fillRect/>
              </a:stretch>
            </p:blipFill>
            <p:spPr>
              <a:xfrm>
                <a:off x="719715" y="904710"/>
                <a:ext cx="2614680" cy="397440"/>
              </a:xfrm>
              <a:prstGeom prst="rect">
                <a:avLst/>
              </a:prstGeom>
            </p:spPr>
          </p:pic>
        </mc:Fallback>
      </mc:AlternateContent>
    </p:spTree>
    <p:extLst>
      <p:ext uri="{BB962C8B-B14F-4D97-AF65-F5344CB8AC3E}">
        <p14:creationId xmlns:p14="http://schemas.microsoft.com/office/powerpoint/2010/main" val="247049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ヒアリングで見えた問題点</a:t>
            </a:r>
          </a:p>
        </p:txBody>
      </p:sp>
      <p:sp>
        <p:nvSpPr>
          <p:cNvPr id="3" name="コンテンツ プレースホルダー 2">
            <a:extLst>
              <a:ext uri="{FF2B5EF4-FFF2-40B4-BE49-F238E27FC236}">
                <a16:creationId xmlns:a16="http://schemas.microsoft.com/office/drawing/2014/main" id="{C3F67336-AEF3-4088-9E02-583B7C424338}"/>
              </a:ext>
            </a:extLst>
          </p:cNvPr>
          <p:cNvSpPr>
            <a:spLocks noGrp="1"/>
          </p:cNvSpPr>
          <p:nvPr>
            <p:ph idx="1"/>
          </p:nvPr>
        </p:nvSpPr>
        <p:spPr/>
        <p:txBody>
          <a:bodyPr/>
          <a:lstStyle/>
          <a:p>
            <a:endParaRPr kumimoji="1" lang="ja-JP" altLang="en-US" dirty="0"/>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p14="http://schemas.microsoft.com/office/powerpoint/2010/main" Requires="p14">
          <p:contentPart p14:bwMode="auto" r:id="rId2">
            <p14:nvContentPartPr>
              <p14:cNvPr id="11" name="インク 10">
                <a:extLst>
                  <a:ext uri="{FF2B5EF4-FFF2-40B4-BE49-F238E27FC236}">
                    <a16:creationId xmlns:a16="http://schemas.microsoft.com/office/drawing/2014/main" id="{82FDD027-B9AF-4019-888A-959BF7B918E7}"/>
                  </a:ext>
                </a:extLst>
              </p14:cNvPr>
              <p14:cNvContentPartPr/>
              <p14:nvPr/>
            </p14:nvContentPartPr>
            <p14:xfrm>
              <a:off x="923835" y="1027815"/>
              <a:ext cx="6100200" cy="86760"/>
            </p14:xfrm>
          </p:contentPart>
        </mc:Choice>
        <mc:Fallback>
          <p:pic>
            <p:nvPicPr>
              <p:cNvPr id="11" name="インク 10">
                <a:extLst>
                  <a:ext uri="{FF2B5EF4-FFF2-40B4-BE49-F238E27FC236}">
                    <a16:creationId xmlns:a16="http://schemas.microsoft.com/office/drawing/2014/main" id="{82FDD027-B9AF-4019-888A-959BF7B918E7}"/>
                  </a:ext>
                </a:extLst>
              </p:cNvPr>
              <p:cNvPicPr/>
              <p:nvPr/>
            </p:nvPicPr>
            <p:blipFill>
              <a:blip r:embed="rId3"/>
              <a:stretch>
                <a:fillRect/>
              </a:stretch>
            </p:blipFill>
            <p:spPr>
              <a:xfrm>
                <a:off x="833835" y="847815"/>
                <a:ext cx="6279840" cy="446400"/>
              </a:xfrm>
              <a:prstGeom prst="rect">
                <a:avLst/>
              </a:prstGeom>
            </p:spPr>
          </p:pic>
        </mc:Fallback>
      </mc:AlternateContent>
    </p:spTree>
    <p:extLst>
      <p:ext uri="{BB962C8B-B14F-4D97-AF65-F5344CB8AC3E}">
        <p14:creationId xmlns:p14="http://schemas.microsoft.com/office/powerpoint/2010/main" val="1005647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ヒアリングで見えた問題点</a:t>
            </a:r>
          </a:p>
        </p:txBody>
      </p:sp>
      <p:sp>
        <p:nvSpPr>
          <p:cNvPr id="3" name="コンテンツ プレースホルダー 2">
            <a:extLst>
              <a:ext uri="{FF2B5EF4-FFF2-40B4-BE49-F238E27FC236}">
                <a16:creationId xmlns:a16="http://schemas.microsoft.com/office/drawing/2014/main" id="{C3F67336-AEF3-4088-9E02-583B7C424338}"/>
              </a:ext>
            </a:extLst>
          </p:cNvPr>
          <p:cNvSpPr>
            <a:spLocks noGrp="1"/>
          </p:cNvSpPr>
          <p:nvPr>
            <p:ph idx="1"/>
          </p:nvPr>
        </p:nvSpPr>
        <p:spPr/>
        <p:txBody>
          <a:bodyPr/>
          <a:lstStyle/>
          <a:p>
            <a:endParaRPr kumimoji="1" lang="ja-JP" altLang="en-US" dirty="0"/>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p14="http://schemas.microsoft.com/office/powerpoint/2010/main" Requires="p14">
          <p:contentPart p14:bwMode="auto" r:id="rId2">
            <p14:nvContentPartPr>
              <p14:cNvPr id="11" name="インク 10">
                <a:extLst>
                  <a:ext uri="{FF2B5EF4-FFF2-40B4-BE49-F238E27FC236}">
                    <a16:creationId xmlns:a16="http://schemas.microsoft.com/office/drawing/2014/main" id="{82FDD027-B9AF-4019-888A-959BF7B918E7}"/>
                  </a:ext>
                </a:extLst>
              </p14:cNvPr>
              <p14:cNvContentPartPr/>
              <p14:nvPr/>
            </p14:nvContentPartPr>
            <p14:xfrm>
              <a:off x="923835" y="1027815"/>
              <a:ext cx="6100200" cy="86760"/>
            </p14:xfrm>
          </p:contentPart>
        </mc:Choice>
        <mc:Fallback>
          <p:pic>
            <p:nvPicPr>
              <p:cNvPr id="11" name="インク 10">
                <a:extLst>
                  <a:ext uri="{FF2B5EF4-FFF2-40B4-BE49-F238E27FC236}">
                    <a16:creationId xmlns:a16="http://schemas.microsoft.com/office/drawing/2014/main" id="{82FDD027-B9AF-4019-888A-959BF7B918E7}"/>
                  </a:ext>
                </a:extLst>
              </p:cNvPr>
              <p:cNvPicPr/>
              <p:nvPr/>
            </p:nvPicPr>
            <p:blipFill>
              <a:blip r:embed="rId3"/>
              <a:stretch>
                <a:fillRect/>
              </a:stretch>
            </p:blipFill>
            <p:spPr>
              <a:xfrm>
                <a:off x="833835" y="847815"/>
                <a:ext cx="6279840" cy="446400"/>
              </a:xfrm>
              <a:prstGeom prst="rect">
                <a:avLst/>
              </a:prstGeom>
            </p:spPr>
          </p:pic>
        </mc:Fallback>
      </mc:AlternateContent>
    </p:spTree>
    <p:extLst>
      <p:ext uri="{BB962C8B-B14F-4D97-AF65-F5344CB8AC3E}">
        <p14:creationId xmlns:p14="http://schemas.microsoft.com/office/powerpoint/2010/main" val="3579578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システム概要</a:t>
            </a:r>
          </a:p>
        </p:txBody>
      </p:sp>
      <p:sp>
        <p:nvSpPr>
          <p:cNvPr id="3" name="コンテンツ プレースホルダー 2">
            <a:extLst>
              <a:ext uri="{FF2B5EF4-FFF2-40B4-BE49-F238E27FC236}">
                <a16:creationId xmlns:a16="http://schemas.microsoft.com/office/drawing/2014/main" id="{C3F67336-AEF3-4088-9E02-583B7C424338}"/>
              </a:ext>
            </a:extLst>
          </p:cNvPr>
          <p:cNvSpPr>
            <a:spLocks noGrp="1"/>
          </p:cNvSpPr>
          <p:nvPr>
            <p:ph idx="1"/>
          </p:nvPr>
        </p:nvSpPr>
        <p:spPr/>
        <p:txBody>
          <a:bodyPr/>
          <a:lstStyle/>
          <a:p>
            <a:pPr marL="0" indent="0">
              <a:buNone/>
            </a:pPr>
            <a:r>
              <a:rPr kumimoji="1" lang="ja-JP" altLang="en-US" dirty="0">
                <a:latin typeface="HG丸ｺﾞｼｯｸM-PRO" panose="020F0600000000000000" pitchFamily="50" charset="-128"/>
                <a:ea typeface="HG丸ｺﾞｼｯｸM-PRO" panose="020F0600000000000000" pitchFamily="50" charset="-128"/>
              </a:rPr>
              <a:t>＜ターゲット＞</a:t>
            </a:r>
            <a:endParaRPr kumimoji="1" lang="en-US" altLang="ja-JP" dirty="0">
              <a:latin typeface="HG丸ｺﾞｼｯｸM-PRO" panose="020F0600000000000000" pitchFamily="50" charset="-128"/>
              <a:ea typeface="HG丸ｺﾞｼｯｸM-PRO" panose="020F0600000000000000" pitchFamily="50" charset="-128"/>
            </a:endParaRPr>
          </a:p>
          <a:p>
            <a:pPr marL="0" indent="0">
              <a:buNone/>
            </a:pP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受講生・講師・事務局</a:t>
            </a:r>
            <a:endParaRPr lang="en-US" altLang="ja-JP" dirty="0">
              <a:latin typeface="HG丸ｺﾞｼｯｸM-PRO" panose="020F0600000000000000" pitchFamily="50" charset="-128"/>
              <a:ea typeface="HG丸ｺﾞｼｯｸM-PRO" panose="020F0600000000000000" pitchFamily="50" charset="-128"/>
            </a:endParaRPr>
          </a:p>
          <a:p>
            <a:pPr marL="0" indent="0">
              <a:buNone/>
            </a:pPr>
            <a:endParaRPr kumimoji="1" lang="en-US" altLang="ja-JP" dirty="0">
              <a:latin typeface="HG丸ｺﾞｼｯｸM-PRO" panose="020F0600000000000000" pitchFamily="50" charset="-128"/>
              <a:ea typeface="HG丸ｺﾞｼｯｸM-PRO" panose="020F0600000000000000" pitchFamily="50" charset="-128"/>
            </a:endParaRPr>
          </a:p>
          <a:p>
            <a:pPr marL="0" indent="0">
              <a:buNone/>
            </a:pPr>
            <a:r>
              <a:rPr kumimoji="1" lang="ja-JP" altLang="en-US" dirty="0">
                <a:latin typeface="HG丸ｺﾞｼｯｸM-PRO" panose="020F0600000000000000" pitchFamily="50" charset="-128"/>
                <a:ea typeface="HG丸ｺﾞｼｯｸM-PRO" panose="020F0600000000000000" pitchFamily="50" charset="-128"/>
              </a:rPr>
              <a:t>＜概要＞</a:t>
            </a:r>
            <a:endParaRPr kumimoji="1" lang="en-US" altLang="ja-JP" dirty="0">
              <a:latin typeface="HG丸ｺﾞｼｯｸM-PRO" panose="020F0600000000000000" pitchFamily="50" charset="-128"/>
              <a:ea typeface="HG丸ｺﾞｼｯｸM-PRO" panose="020F0600000000000000" pitchFamily="50" charset="-128"/>
            </a:endParaRPr>
          </a:p>
          <a:p>
            <a:pPr marL="0" indent="0">
              <a:buNone/>
            </a:pPr>
            <a:r>
              <a:rPr kumimoji="1" lang="en-US" altLang="ja-JP"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これまでの質問を管理することができ、</a:t>
            </a:r>
            <a:endParaRPr kumimoji="1" lang="en-US" altLang="ja-JP" dirty="0">
              <a:latin typeface="HG丸ｺﾞｼｯｸM-PRO" panose="020F0600000000000000" pitchFamily="50" charset="-128"/>
              <a:ea typeface="HG丸ｺﾞｼｯｸM-PRO" panose="020F0600000000000000" pitchFamily="50" charset="-128"/>
            </a:endParaRPr>
          </a:p>
          <a:p>
            <a:pPr marL="0" indent="0">
              <a:buNone/>
            </a:pP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受講生・講師・事務局それぞれの立場で</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kumimoji="1" lang="en-US" altLang="ja-JP"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質問・回答が円滑にできるシステム</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p14="http://schemas.microsoft.com/office/powerpoint/2010/main" Requires="p14">
          <p:contentPart p14:bwMode="auto" r:id="rId2">
            <p14:nvContentPartPr>
              <p14:cNvPr id="13" name="インク 12">
                <a:extLst>
                  <a:ext uri="{FF2B5EF4-FFF2-40B4-BE49-F238E27FC236}">
                    <a16:creationId xmlns:a16="http://schemas.microsoft.com/office/drawing/2014/main" id="{00A9DCC3-B9DF-4DB2-B281-E12A9D59D827}"/>
                  </a:ext>
                </a:extLst>
              </p14:cNvPr>
              <p14:cNvContentPartPr/>
              <p14:nvPr/>
            </p14:nvContentPartPr>
            <p14:xfrm>
              <a:off x="875955" y="951495"/>
              <a:ext cx="3013560" cy="86760"/>
            </p14:xfrm>
          </p:contentPart>
        </mc:Choice>
        <mc:Fallback>
          <p:pic>
            <p:nvPicPr>
              <p:cNvPr id="13" name="インク 12">
                <a:extLst>
                  <a:ext uri="{FF2B5EF4-FFF2-40B4-BE49-F238E27FC236}">
                    <a16:creationId xmlns:a16="http://schemas.microsoft.com/office/drawing/2014/main" id="{00A9DCC3-B9DF-4DB2-B281-E12A9D59D827}"/>
                  </a:ext>
                </a:extLst>
              </p:cNvPr>
              <p:cNvPicPr/>
              <p:nvPr/>
            </p:nvPicPr>
            <p:blipFill>
              <a:blip r:embed="rId3"/>
              <a:stretch>
                <a:fillRect/>
              </a:stretch>
            </p:blipFill>
            <p:spPr>
              <a:xfrm>
                <a:off x="786315" y="771855"/>
                <a:ext cx="3193200" cy="446400"/>
              </a:xfrm>
              <a:prstGeom prst="rect">
                <a:avLst/>
              </a:prstGeom>
            </p:spPr>
          </p:pic>
        </mc:Fallback>
      </mc:AlternateContent>
      <p:sp>
        <p:nvSpPr>
          <p:cNvPr id="14" name="矢印: ストライプ 13">
            <a:extLst>
              <a:ext uri="{FF2B5EF4-FFF2-40B4-BE49-F238E27FC236}">
                <a16:creationId xmlns:a16="http://schemas.microsoft.com/office/drawing/2014/main" id="{41576B5F-B255-4CA6-A9E8-E99CEB29A12D}"/>
              </a:ext>
            </a:extLst>
          </p:cNvPr>
          <p:cNvSpPr/>
          <p:nvPr/>
        </p:nvSpPr>
        <p:spPr>
          <a:xfrm>
            <a:off x="1362634" y="2360268"/>
            <a:ext cx="962025" cy="590550"/>
          </a:xfrm>
          <a:prstGeom prst="stripedRightArrow">
            <a:avLst>
              <a:gd name="adj1" fmla="val 56452"/>
              <a:gd name="adj2" fmla="val 46774"/>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5" name="矢印: ストライプ 14">
            <a:extLst>
              <a:ext uri="{FF2B5EF4-FFF2-40B4-BE49-F238E27FC236}">
                <a16:creationId xmlns:a16="http://schemas.microsoft.com/office/drawing/2014/main" id="{4065485B-90B9-4732-8075-8FB1BC47C75F}"/>
              </a:ext>
            </a:extLst>
          </p:cNvPr>
          <p:cNvSpPr/>
          <p:nvPr/>
        </p:nvSpPr>
        <p:spPr>
          <a:xfrm>
            <a:off x="1420710" y="4268615"/>
            <a:ext cx="962025" cy="590550"/>
          </a:xfrm>
          <a:prstGeom prst="stripedRightArrow">
            <a:avLst>
              <a:gd name="adj1" fmla="val 56452"/>
              <a:gd name="adj2" fmla="val 46774"/>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30261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a:xfrm>
            <a:off x="838200" y="182562"/>
            <a:ext cx="10515600" cy="1325563"/>
          </a:xfrm>
        </p:spPr>
        <p:txBody>
          <a:bodyPr>
            <a:normAutofit/>
          </a:bodyPr>
          <a:lstStyle/>
          <a:p>
            <a:r>
              <a:rPr lang="ja-JP" altLang="en-US" sz="4000" dirty="0">
                <a:latin typeface="HG丸ｺﾞｼｯｸM-PRO" panose="020F0600000000000000" pitchFamily="50" charset="-128"/>
                <a:ea typeface="HG丸ｺﾞｼｯｸM-PRO" panose="020F0600000000000000" pitchFamily="50" charset="-128"/>
              </a:rPr>
              <a:t>セールス</a:t>
            </a:r>
            <a:r>
              <a:rPr kumimoji="1" lang="ja-JP" altLang="en-US" sz="4000" dirty="0">
                <a:latin typeface="HG丸ｺﾞｼｯｸM-PRO" panose="020F0600000000000000" pitchFamily="50" charset="-128"/>
                <a:ea typeface="HG丸ｺﾞｼｯｸM-PRO" panose="020F0600000000000000" pitchFamily="50" charset="-128"/>
              </a:rPr>
              <a:t>ポイント</a:t>
            </a:r>
          </a:p>
        </p:txBody>
      </p:sp>
      <p:sp>
        <p:nvSpPr>
          <p:cNvPr id="3" name="コンテンツ プレースホルダー 2">
            <a:extLst>
              <a:ext uri="{FF2B5EF4-FFF2-40B4-BE49-F238E27FC236}">
                <a16:creationId xmlns:a16="http://schemas.microsoft.com/office/drawing/2014/main" id="{C3F67336-AEF3-4088-9E02-583B7C424338}"/>
              </a:ext>
            </a:extLst>
          </p:cNvPr>
          <p:cNvSpPr>
            <a:spLocks noGrp="1"/>
          </p:cNvSpPr>
          <p:nvPr>
            <p:ph idx="1"/>
          </p:nvPr>
        </p:nvSpPr>
        <p:spPr>
          <a:xfrm>
            <a:off x="342899" y="1508125"/>
            <a:ext cx="11649075" cy="4987925"/>
          </a:xfrm>
        </p:spPr>
        <p:txBody>
          <a:bodyPr>
            <a:normAutofit/>
          </a:bodyPr>
          <a:lstStyle/>
          <a:p>
            <a:pPr marL="0" indent="0">
              <a:buNone/>
            </a:pPr>
            <a:r>
              <a:rPr kumimoji="1" lang="ja-JP" altLang="en-US" sz="3000" dirty="0">
                <a:solidFill>
                  <a:srgbClr val="FF0000"/>
                </a:solidFill>
                <a:latin typeface="HG丸ｺﾞｼｯｸM-PRO" panose="020F0600000000000000" pitchFamily="50" charset="-128"/>
                <a:ea typeface="HG丸ｺﾞｼｯｸM-PRO" panose="020F0600000000000000" pitchFamily="50" charset="-128"/>
              </a:rPr>
              <a:t>匿名性</a:t>
            </a:r>
            <a:r>
              <a:rPr lang="en-US" altLang="ja-JP" dirty="0">
                <a:latin typeface="HG丸ｺﾞｼｯｸM-PRO" panose="020F0600000000000000" pitchFamily="50" charset="-128"/>
                <a:ea typeface="HG丸ｺﾞｼｯｸM-PRO" panose="020F0600000000000000" pitchFamily="50" charset="-128"/>
              </a:rPr>
              <a:t>		</a:t>
            </a:r>
          </a:p>
          <a:p>
            <a:pPr marL="0" indent="0">
              <a:buNone/>
            </a:pPr>
            <a:r>
              <a:rPr lang="en-US" altLang="ja-JP" sz="2600" dirty="0">
                <a:latin typeface="HG丸ｺﾞｼｯｸM-PRO" panose="020F0600000000000000" pitchFamily="50" charset="-128"/>
                <a:ea typeface="HG丸ｺﾞｼｯｸM-PRO" panose="020F0600000000000000" pitchFamily="50" charset="-128"/>
              </a:rPr>
              <a:t>		</a:t>
            </a:r>
            <a:r>
              <a:rPr lang="ja-JP" altLang="en-US" sz="2600" dirty="0">
                <a:latin typeface="HG丸ｺﾞｼｯｸM-PRO" panose="020F0600000000000000" pitchFamily="50" charset="-128"/>
                <a:ea typeface="HG丸ｺﾞｼｯｸM-PRO" panose="020F0600000000000000" pitchFamily="50" charset="-128"/>
              </a:rPr>
              <a:t>今まで全体スレッドで質問を躊躇っていた生徒も気軽に質問がで</a:t>
            </a:r>
            <a:r>
              <a:rPr lang="en-US" altLang="ja-JP" sz="2600" dirty="0">
                <a:latin typeface="HG丸ｺﾞｼｯｸM-PRO" panose="020F0600000000000000" pitchFamily="50" charset="-128"/>
                <a:ea typeface="HG丸ｺﾞｼｯｸM-PRO" panose="020F0600000000000000" pitchFamily="50" charset="-128"/>
              </a:rPr>
              <a:t>		</a:t>
            </a:r>
            <a:r>
              <a:rPr lang="ja-JP" altLang="en-US" sz="2600" dirty="0">
                <a:latin typeface="HG丸ｺﾞｼｯｸM-PRO" panose="020F0600000000000000" pitchFamily="50" charset="-128"/>
                <a:ea typeface="HG丸ｺﾞｼｯｸM-PRO" panose="020F0600000000000000" pitchFamily="50" charset="-128"/>
              </a:rPr>
              <a:t>きるように。</a:t>
            </a:r>
            <a:endParaRPr lang="en-US" altLang="ja-JP" sz="2600" dirty="0">
              <a:latin typeface="HG丸ｺﾞｼｯｸM-PRO" panose="020F0600000000000000" pitchFamily="50" charset="-128"/>
              <a:ea typeface="HG丸ｺﾞｼｯｸM-PRO" panose="020F0600000000000000" pitchFamily="50" charset="-128"/>
            </a:endParaRPr>
          </a:p>
          <a:p>
            <a:pPr marL="0" indent="0">
              <a:buNone/>
            </a:pPr>
            <a:endParaRPr lang="en-US" altLang="ja-JP" sz="2600" dirty="0">
              <a:latin typeface="HG丸ｺﾞｼｯｸM-PRO" panose="020F0600000000000000" pitchFamily="50" charset="-128"/>
              <a:ea typeface="HG丸ｺﾞｼｯｸM-PRO" panose="020F0600000000000000" pitchFamily="50" charset="-128"/>
            </a:endParaRPr>
          </a:p>
          <a:p>
            <a:pPr marL="0" indent="0">
              <a:buNone/>
            </a:pPr>
            <a:r>
              <a:rPr kumimoji="1" lang="en-US" altLang="ja-JP" sz="3000" dirty="0">
                <a:solidFill>
                  <a:srgbClr val="FF0000"/>
                </a:solidFill>
                <a:latin typeface="HG丸ｺﾞｼｯｸM-PRO" panose="020F0600000000000000" pitchFamily="50" charset="-128"/>
                <a:ea typeface="HG丸ｺﾞｼｯｸM-PRO" panose="020F0600000000000000" pitchFamily="50" charset="-128"/>
              </a:rPr>
              <a:t>1</a:t>
            </a:r>
            <a:r>
              <a:rPr kumimoji="1" lang="ja-JP" altLang="en-US" sz="3000" dirty="0">
                <a:solidFill>
                  <a:srgbClr val="FF0000"/>
                </a:solidFill>
                <a:latin typeface="HG丸ｺﾞｼｯｸM-PRO" panose="020F0600000000000000" pitchFamily="50" charset="-128"/>
                <a:ea typeface="HG丸ｺﾞｼｯｸM-PRO" panose="020F0600000000000000" pitchFamily="50" charset="-128"/>
              </a:rPr>
              <a:t>つの質問で複数のやり取り</a:t>
            </a:r>
            <a:endParaRPr kumimoji="1" lang="en-US" altLang="ja-JP" sz="3000" dirty="0">
              <a:solidFill>
                <a:srgbClr val="FF0000"/>
              </a:solidFill>
              <a:latin typeface="HG丸ｺﾞｼｯｸM-PRO" panose="020F0600000000000000" pitchFamily="50" charset="-128"/>
              <a:ea typeface="HG丸ｺﾞｼｯｸM-PRO" panose="020F0600000000000000" pitchFamily="50" charset="-128"/>
            </a:endParaRPr>
          </a:p>
          <a:p>
            <a:pPr marL="0" indent="0">
              <a:buNone/>
            </a:pPr>
            <a:r>
              <a:rPr lang="en-US" altLang="ja-JP" dirty="0">
                <a:latin typeface="HG丸ｺﾞｼｯｸM-PRO" panose="020F0600000000000000" pitchFamily="50" charset="-128"/>
                <a:ea typeface="HG丸ｺﾞｼｯｸM-PRO" panose="020F0600000000000000" pitchFamily="50" charset="-128"/>
              </a:rPr>
              <a:t>		</a:t>
            </a:r>
            <a:r>
              <a:rPr lang="ja-JP" altLang="en-US" sz="2400" dirty="0">
                <a:latin typeface="HG丸ｺﾞｼｯｸM-PRO" panose="020F0600000000000000" pitchFamily="50" charset="-128"/>
                <a:ea typeface="HG丸ｺﾞｼｯｸM-PRO" panose="020F0600000000000000" pitchFamily="50" charset="-128"/>
              </a:rPr>
              <a:t>生徒は自分が納得する回答を貰えるまでやり取りが可能になる。</a:t>
            </a:r>
            <a:endParaRPr lang="en-US" altLang="ja-JP" sz="2400" dirty="0">
              <a:latin typeface="HG丸ｺﾞｼｯｸM-PRO" panose="020F0600000000000000" pitchFamily="50" charset="-128"/>
              <a:ea typeface="HG丸ｺﾞｼｯｸM-PRO" panose="020F0600000000000000" pitchFamily="50" charset="-128"/>
            </a:endParaRPr>
          </a:p>
          <a:p>
            <a:pPr marL="0" indent="0">
              <a:buNone/>
            </a:pPr>
            <a:endParaRPr kumimoji="1" lang="en-US" altLang="ja-JP" dirty="0">
              <a:latin typeface="HG丸ｺﾞｼｯｸM-PRO" panose="020F0600000000000000" pitchFamily="50" charset="-128"/>
              <a:ea typeface="HG丸ｺﾞｼｯｸM-PRO" panose="020F0600000000000000" pitchFamily="50" charset="-128"/>
            </a:endParaRPr>
          </a:p>
          <a:p>
            <a:pPr marL="0" indent="0">
              <a:buNone/>
            </a:pPr>
            <a:r>
              <a:rPr lang="ja-JP" altLang="en-US" sz="3000" dirty="0">
                <a:solidFill>
                  <a:srgbClr val="FF0000"/>
                </a:solidFill>
                <a:latin typeface="HG丸ｺﾞｼｯｸM-PRO" panose="020F0600000000000000" pitchFamily="50" charset="-128"/>
                <a:ea typeface="HG丸ｺﾞｼｯｸM-PRO" panose="020F0600000000000000" pitchFamily="50" charset="-128"/>
              </a:rPr>
              <a:t>過去の質問を閲覧することができる</a:t>
            </a:r>
            <a:endParaRPr lang="en-US" altLang="ja-JP" sz="3000" dirty="0">
              <a:solidFill>
                <a:srgbClr val="FF0000"/>
              </a:solidFill>
              <a:latin typeface="HG丸ｺﾞｼｯｸM-PRO" panose="020F0600000000000000" pitchFamily="50" charset="-128"/>
              <a:ea typeface="HG丸ｺﾞｼｯｸM-PRO" panose="020F0600000000000000" pitchFamily="50" charset="-128"/>
            </a:endParaRPr>
          </a:p>
          <a:p>
            <a:pPr marL="0" indent="0">
              <a:buNone/>
            </a:pPr>
            <a:r>
              <a:rPr kumimoji="1" lang="en-US" altLang="ja-JP" dirty="0">
                <a:latin typeface="HG丸ｺﾞｼｯｸM-PRO" panose="020F0600000000000000" pitchFamily="50" charset="-128"/>
                <a:ea typeface="HG丸ｺﾞｼｯｸM-PRO" panose="020F0600000000000000" pitchFamily="50" charset="-128"/>
              </a:rPr>
              <a:t>		</a:t>
            </a:r>
            <a:r>
              <a:rPr kumimoji="1" lang="ja-JP" altLang="en-US" sz="2400" dirty="0">
                <a:latin typeface="HG丸ｺﾞｼｯｸM-PRO" panose="020F0600000000000000" pitchFamily="50" charset="-128"/>
                <a:ea typeface="HG丸ｺﾞｼｯｸM-PRO" panose="020F0600000000000000" pitchFamily="50" charset="-128"/>
              </a:rPr>
              <a:t>講師・・何度も同じ質問を対応しなければならない事態を避けられる。</a:t>
            </a:r>
            <a:endParaRPr kumimoji="1" lang="en-US" altLang="ja-JP" sz="2400" dirty="0">
              <a:latin typeface="HG丸ｺﾞｼｯｸM-PRO" panose="020F0600000000000000" pitchFamily="50" charset="-128"/>
              <a:ea typeface="HG丸ｺﾞｼｯｸM-PRO" panose="020F0600000000000000" pitchFamily="50" charset="-128"/>
            </a:endParaRPr>
          </a:p>
          <a:p>
            <a:pPr marL="0" indent="0">
              <a:buNone/>
            </a:pPr>
            <a:r>
              <a:rPr lang="en-US" altLang="ja-JP" sz="2400" dirty="0">
                <a:latin typeface="HG丸ｺﾞｼｯｸM-PRO" panose="020F0600000000000000" pitchFamily="50" charset="-128"/>
                <a:ea typeface="HG丸ｺﾞｼｯｸM-PRO" panose="020F0600000000000000" pitchFamily="50" charset="-128"/>
              </a:rPr>
              <a:t>		</a:t>
            </a:r>
            <a:r>
              <a:rPr lang="ja-JP" altLang="en-US" sz="2400" dirty="0">
                <a:latin typeface="HG丸ｺﾞｼｯｸM-PRO" panose="020F0600000000000000" pitchFamily="50" charset="-128"/>
                <a:ea typeface="HG丸ｺﾞｼｯｸM-PRO" panose="020F0600000000000000" pitchFamily="50" charset="-128"/>
              </a:rPr>
              <a:t>生徒・・質問しなくても自分で解決することが可能。</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矢印: ストライプ 5">
            <a:extLst>
              <a:ext uri="{FF2B5EF4-FFF2-40B4-BE49-F238E27FC236}">
                <a16:creationId xmlns:a16="http://schemas.microsoft.com/office/drawing/2014/main" id="{C451DCBB-15ED-4BE0-8355-DD271859D4BA}"/>
              </a:ext>
            </a:extLst>
          </p:cNvPr>
          <p:cNvSpPr/>
          <p:nvPr/>
        </p:nvSpPr>
        <p:spPr>
          <a:xfrm>
            <a:off x="938213" y="2152651"/>
            <a:ext cx="962025" cy="590550"/>
          </a:xfrm>
          <a:prstGeom prst="stripedRightArrow">
            <a:avLst>
              <a:gd name="adj1" fmla="val 56452"/>
              <a:gd name="adj2" fmla="val 46774"/>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0" name="矢印: ストライプ 9">
            <a:extLst>
              <a:ext uri="{FF2B5EF4-FFF2-40B4-BE49-F238E27FC236}">
                <a16:creationId xmlns:a16="http://schemas.microsoft.com/office/drawing/2014/main" id="{B5A54D42-3A0B-48EA-AB08-1B59BD5B7B1A}"/>
              </a:ext>
            </a:extLst>
          </p:cNvPr>
          <p:cNvSpPr/>
          <p:nvPr/>
        </p:nvSpPr>
        <p:spPr>
          <a:xfrm>
            <a:off x="938213" y="3956050"/>
            <a:ext cx="962025" cy="590550"/>
          </a:xfrm>
          <a:prstGeom prst="stripedRightArrow">
            <a:avLst>
              <a:gd name="adj1" fmla="val 56452"/>
              <a:gd name="adj2" fmla="val 46774"/>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1" name="矢印: ストライプ 10">
            <a:extLst>
              <a:ext uri="{FF2B5EF4-FFF2-40B4-BE49-F238E27FC236}">
                <a16:creationId xmlns:a16="http://schemas.microsoft.com/office/drawing/2014/main" id="{B65FCAA1-150B-4088-83EC-B143540F2DF7}"/>
              </a:ext>
            </a:extLst>
          </p:cNvPr>
          <p:cNvSpPr/>
          <p:nvPr/>
        </p:nvSpPr>
        <p:spPr>
          <a:xfrm>
            <a:off x="938212" y="5576888"/>
            <a:ext cx="962025" cy="590550"/>
          </a:xfrm>
          <a:prstGeom prst="stripedRightArrow">
            <a:avLst>
              <a:gd name="adj1" fmla="val 56452"/>
              <a:gd name="adj2" fmla="val 46774"/>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6378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期待できること</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楕円 5">
            <a:extLst>
              <a:ext uri="{FF2B5EF4-FFF2-40B4-BE49-F238E27FC236}">
                <a16:creationId xmlns:a16="http://schemas.microsoft.com/office/drawing/2014/main" id="{B295419D-2F83-48D5-AB44-5635CA0386C7}"/>
              </a:ext>
            </a:extLst>
          </p:cNvPr>
          <p:cNvSpPr/>
          <p:nvPr/>
        </p:nvSpPr>
        <p:spPr>
          <a:xfrm>
            <a:off x="2762250" y="1790700"/>
            <a:ext cx="6600825" cy="2276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9B86F6A6-9709-4258-9631-739FF8E20D43}"/>
              </a:ext>
            </a:extLst>
          </p:cNvPr>
          <p:cNvSpPr/>
          <p:nvPr/>
        </p:nvSpPr>
        <p:spPr>
          <a:xfrm>
            <a:off x="571500" y="4257674"/>
            <a:ext cx="5143500" cy="20859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882236E2-A3A4-450D-8BBD-39774AF9EF9A}"/>
              </a:ext>
            </a:extLst>
          </p:cNvPr>
          <p:cNvSpPr/>
          <p:nvPr/>
        </p:nvSpPr>
        <p:spPr>
          <a:xfrm>
            <a:off x="6477002" y="4257674"/>
            <a:ext cx="5143500" cy="20859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10458797-603B-4142-A4E3-375B97F6C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5013" y="3571875"/>
            <a:ext cx="1226569"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男性の顔アイコン 12">
            <a:extLst>
              <a:ext uri="{FF2B5EF4-FFF2-40B4-BE49-F238E27FC236}">
                <a16:creationId xmlns:a16="http://schemas.microsoft.com/office/drawing/2014/main" id="{6F54F77A-EB20-4556-8423-0B7A9D41FF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3643311"/>
            <a:ext cx="1228725"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スーツを着た女性のイラスト（笑顔）">
            <a:extLst>
              <a:ext uri="{FF2B5EF4-FFF2-40B4-BE49-F238E27FC236}">
                <a16:creationId xmlns:a16="http://schemas.microsoft.com/office/drawing/2014/main" id="{C86B97C1-340E-4366-A0B2-6F9280E096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527" y="833439"/>
            <a:ext cx="1085136" cy="14763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スーツを着た男性のイラスト（笑顔）">
            <a:extLst>
              <a:ext uri="{FF2B5EF4-FFF2-40B4-BE49-F238E27FC236}">
                <a16:creationId xmlns:a16="http://schemas.microsoft.com/office/drawing/2014/main" id="{0E40DF48-D900-44C6-A981-F882B369BB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799" y="833438"/>
            <a:ext cx="1085136" cy="1476376"/>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0BA1F182-8C3E-49A1-8654-B26910DBBBE9}"/>
              </a:ext>
            </a:extLst>
          </p:cNvPr>
          <p:cNvSpPr txBox="1"/>
          <p:nvPr/>
        </p:nvSpPr>
        <p:spPr>
          <a:xfrm>
            <a:off x="5584209" y="458273"/>
            <a:ext cx="871180"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受講生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4DE2495B-9BED-4209-A858-6332C02F2208}"/>
              </a:ext>
            </a:extLst>
          </p:cNvPr>
          <p:cNvSpPr txBox="1"/>
          <p:nvPr/>
        </p:nvSpPr>
        <p:spPr>
          <a:xfrm>
            <a:off x="923924" y="3178730"/>
            <a:ext cx="695325"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講師</a:t>
            </a:r>
          </a:p>
        </p:txBody>
      </p:sp>
      <p:sp>
        <p:nvSpPr>
          <p:cNvPr id="15" name="テキスト ボックス 14">
            <a:extLst>
              <a:ext uri="{FF2B5EF4-FFF2-40B4-BE49-F238E27FC236}">
                <a16:creationId xmlns:a16="http://schemas.microsoft.com/office/drawing/2014/main" id="{B79A0BC2-585A-4EF1-B202-07472C1E90F1}"/>
              </a:ext>
            </a:extLst>
          </p:cNvPr>
          <p:cNvSpPr txBox="1"/>
          <p:nvPr/>
        </p:nvSpPr>
        <p:spPr>
          <a:xfrm>
            <a:off x="9829801" y="3178730"/>
            <a:ext cx="1021782"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事務局</a:t>
            </a:r>
          </a:p>
        </p:txBody>
      </p:sp>
    </p:spTree>
    <p:extLst>
      <p:ext uri="{BB962C8B-B14F-4D97-AF65-F5344CB8AC3E}">
        <p14:creationId xmlns:p14="http://schemas.microsoft.com/office/powerpoint/2010/main" val="170496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成果</a:t>
            </a:r>
          </a:p>
        </p:txBody>
      </p:sp>
      <p:sp>
        <p:nvSpPr>
          <p:cNvPr id="3" name="コンテンツ プレースホルダー 2">
            <a:extLst>
              <a:ext uri="{FF2B5EF4-FFF2-40B4-BE49-F238E27FC236}">
                <a16:creationId xmlns:a16="http://schemas.microsoft.com/office/drawing/2014/main" id="{C3F67336-AEF3-4088-9E02-583B7C424338}"/>
              </a:ext>
            </a:extLst>
          </p:cNvPr>
          <p:cNvSpPr>
            <a:spLocks noGrp="1"/>
          </p:cNvSpPr>
          <p:nvPr>
            <p:ph idx="1"/>
          </p:nvPr>
        </p:nvSpPr>
        <p:spPr/>
        <p:txBody>
          <a:bodyPr/>
          <a:lstStyle/>
          <a:p>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655081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グループ～役割紹介～</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楕円 5">
            <a:extLst>
              <a:ext uri="{FF2B5EF4-FFF2-40B4-BE49-F238E27FC236}">
                <a16:creationId xmlns:a16="http://schemas.microsoft.com/office/drawing/2014/main" id="{B9C3A525-A8B5-40DE-8D16-82FAF3D8C4C2}"/>
              </a:ext>
            </a:extLst>
          </p:cNvPr>
          <p:cNvSpPr/>
          <p:nvPr/>
        </p:nvSpPr>
        <p:spPr>
          <a:xfrm>
            <a:off x="8143875" y="1676353"/>
            <a:ext cx="29146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solidFill>
                  <a:schemeClr val="tx1"/>
                </a:solidFill>
                <a:latin typeface="HG丸ｺﾞｼｯｸM-PRO" panose="020F0600000000000000" pitchFamily="50" charset="-128"/>
                <a:ea typeface="HG丸ｺﾞｼｯｸM-PRO" panose="020F0600000000000000" pitchFamily="50" charset="-128"/>
              </a:rPr>
              <a:t>梶井ももか</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kumimoji="1" lang="en-US" altLang="ja-JP" dirty="0">
                <a:solidFill>
                  <a:schemeClr val="tx1"/>
                </a:solidFill>
                <a:latin typeface="HG丸ｺﾞｼｯｸM-PRO" panose="020F0600000000000000" pitchFamily="50" charset="-128"/>
                <a:ea typeface="HG丸ｺﾞｼｯｸM-PRO" panose="020F0600000000000000" pitchFamily="50" charset="-128"/>
              </a:rPr>
              <a:t>DB</a:t>
            </a:r>
            <a:r>
              <a:rPr kumimoji="1" lang="ja-JP" altLang="en-US" dirty="0">
                <a:solidFill>
                  <a:schemeClr val="tx1"/>
                </a:solidFill>
                <a:latin typeface="HG丸ｺﾞｼｯｸM-PRO" panose="020F0600000000000000" pitchFamily="50" charset="-128"/>
                <a:ea typeface="HG丸ｺﾞｼｯｸM-PRO" panose="020F0600000000000000" pitchFamily="50" charset="-128"/>
              </a:rPr>
              <a:t>担当</a:t>
            </a:r>
          </a:p>
        </p:txBody>
      </p:sp>
      <p:sp>
        <p:nvSpPr>
          <p:cNvPr id="8" name="楕円 7">
            <a:extLst>
              <a:ext uri="{FF2B5EF4-FFF2-40B4-BE49-F238E27FC236}">
                <a16:creationId xmlns:a16="http://schemas.microsoft.com/office/drawing/2014/main" id="{342C6168-2E08-4659-9A23-E822B9FEF1DF}"/>
              </a:ext>
            </a:extLst>
          </p:cNvPr>
          <p:cNvSpPr/>
          <p:nvPr/>
        </p:nvSpPr>
        <p:spPr>
          <a:xfrm>
            <a:off x="4381500" y="1676353"/>
            <a:ext cx="31813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近藤隆矢</a:t>
            </a:r>
            <a:endParaRPr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構成管理・品質管理</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p:txBody>
      </p:sp>
      <p:sp>
        <p:nvSpPr>
          <p:cNvPr id="9" name="楕円 8">
            <a:extLst>
              <a:ext uri="{FF2B5EF4-FFF2-40B4-BE49-F238E27FC236}">
                <a16:creationId xmlns:a16="http://schemas.microsoft.com/office/drawing/2014/main" id="{7996DC24-B4B5-40C9-B9BD-559DECA90B87}"/>
              </a:ext>
            </a:extLst>
          </p:cNvPr>
          <p:cNvSpPr/>
          <p:nvPr/>
        </p:nvSpPr>
        <p:spPr>
          <a:xfrm>
            <a:off x="990600" y="1676353"/>
            <a:ext cx="29146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solidFill>
                  <a:schemeClr val="tx1"/>
                </a:solidFill>
                <a:latin typeface="HG丸ｺﾞｼｯｸM-PRO" panose="020F0600000000000000" pitchFamily="50" charset="-128"/>
                <a:ea typeface="HG丸ｺﾞｼｯｸM-PRO" panose="020F0600000000000000" pitchFamily="50" charset="-128"/>
              </a:rPr>
              <a:t>矢島鉄平</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チームリーダー</a:t>
            </a:r>
            <a:endParaRPr kumimoji="1" lang="ja-JP" altLang="en-US" dirty="0">
              <a:solidFill>
                <a:schemeClr val="tx1"/>
              </a:solidFill>
              <a:latin typeface="HG丸ｺﾞｼｯｸM-PRO" panose="020F0600000000000000" pitchFamily="50" charset="-128"/>
              <a:ea typeface="HG丸ｺﾞｼｯｸM-PRO" panose="020F0600000000000000" pitchFamily="50" charset="-128"/>
            </a:endParaRPr>
          </a:p>
        </p:txBody>
      </p:sp>
      <p:sp>
        <p:nvSpPr>
          <p:cNvPr id="10" name="楕円 9">
            <a:extLst>
              <a:ext uri="{FF2B5EF4-FFF2-40B4-BE49-F238E27FC236}">
                <a16:creationId xmlns:a16="http://schemas.microsoft.com/office/drawing/2014/main" id="{20A67684-32BB-4FE0-913D-1E77E9E2AB90}"/>
              </a:ext>
            </a:extLst>
          </p:cNvPr>
          <p:cNvSpPr/>
          <p:nvPr/>
        </p:nvSpPr>
        <p:spPr>
          <a:xfrm>
            <a:off x="2152650" y="3149624"/>
            <a:ext cx="39433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800" dirty="0">
                <a:solidFill>
                  <a:schemeClr val="tx1"/>
                </a:solidFill>
                <a:latin typeface="HG丸ｺﾞｼｯｸM-PRO" panose="020F0600000000000000" pitchFamily="50" charset="-128"/>
                <a:ea typeface="HG丸ｺﾞｼｯｸM-PRO" panose="020F0600000000000000" pitchFamily="50" charset="-128"/>
              </a:rPr>
              <a:t>安居院眞結　</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kumimoji="1" lang="ja-JP" altLang="en-US" dirty="0">
                <a:solidFill>
                  <a:schemeClr val="tx1"/>
                </a:solidFill>
                <a:latin typeface="HG丸ｺﾞｼｯｸM-PRO" panose="020F0600000000000000" pitchFamily="50" charset="-128"/>
                <a:ea typeface="HG丸ｺﾞｼｯｸM-PRO" panose="020F0600000000000000" pitchFamily="50" charset="-128"/>
              </a:rPr>
              <a:t>コミュニケーション担当</a:t>
            </a:r>
          </a:p>
        </p:txBody>
      </p:sp>
      <p:sp>
        <p:nvSpPr>
          <p:cNvPr id="13" name="楕円 12">
            <a:extLst>
              <a:ext uri="{FF2B5EF4-FFF2-40B4-BE49-F238E27FC236}">
                <a16:creationId xmlns:a16="http://schemas.microsoft.com/office/drawing/2014/main" id="{D18E61F3-A3F5-4938-81CA-2F6F39ADC925}"/>
              </a:ext>
            </a:extLst>
          </p:cNvPr>
          <p:cNvSpPr/>
          <p:nvPr/>
        </p:nvSpPr>
        <p:spPr>
          <a:xfrm>
            <a:off x="6686550" y="3176961"/>
            <a:ext cx="29146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城戸沙月</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kumimoji="1" lang="ja-JP" altLang="en-US" dirty="0">
                <a:solidFill>
                  <a:schemeClr val="tx1"/>
                </a:solidFill>
                <a:latin typeface="HG丸ｺﾞｼｯｸM-PRO" panose="020F0600000000000000" pitchFamily="50" charset="-128"/>
                <a:ea typeface="HG丸ｺﾞｼｯｸM-PRO" panose="020F0600000000000000" pitchFamily="50" charset="-128"/>
              </a:rPr>
              <a:t>発表担当</a:t>
            </a:r>
          </a:p>
        </p:txBody>
      </p:sp>
      <p:sp>
        <p:nvSpPr>
          <p:cNvPr id="11" name="吹き出し: 角を丸めた四角形 10">
            <a:extLst>
              <a:ext uri="{FF2B5EF4-FFF2-40B4-BE49-F238E27FC236}">
                <a16:creationId xmlns:a16="http://schemas.microsoft.com/office/drawing/2014/main" id="{CA249E97-8BB4-44D6-B7B6-78CA05C633A0}"/>
              </a:ext>
            </a:extLst>
          </p:cNvPr>
          <p:cNvSpPr/>
          <p:nvPr/>
        </p:nvSpPr>
        <p:spPr>
          <a:xfrm>
            <a:off x="2085976" y="4815705"/>
            <a:ext cx="6200774" cy="1276350"/>
          </a:xfrm>
          <a:prstGeom prst="wedgeRoundRectCallout">
            <a:avLst>
              <a:gd name="adj1" fmla="val 64559"/>
              <a:gd name="adj2" fmla="val 177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温厚な人が多い、平和に進みそう・・</a:t>
            </a:r>
            <a:endParaRPr kumimoji="1" lang="en-US" altLang="ja-JP" dirty="0">
              <a:latin typeface="HG丸ｺﾞｼｯｸM-PRO" panose="020F0600000000000000" pitchFamily="50" charset="-128"/>
              <a:ea typeface="HG丸ｺﾞｼｯｸM-PRO" panose="020F0600000000000000" pitchFamily="50" charset="-128"/>
            </a:endParaRPr>
          </a:p>
          <a:p>
            <a:pPr algn="ctr"/>
            <a:r>
              <a:rPr lang="ja-JP" altLang="en-US" dirty="0">
                <a:latin typeface="HG丸ｺﾞｼｯｸM-PRO" panose="020F0600000000000000" pitchFamily="50" charset="-128"/>
                <a:ea typeface="HG丸ｺﾞｼｯｸM-PRO" panose="020F0600000000000000" pitchFamily="50" charset="-128"/>
              </a:rPr>
              <a:t>ついでにリーダーの名前をもじってみよう！</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3076" name="Picture 4" descr="無人島のイラスト">
            <a:extLst>
              <a:ext uri="{FF2B5EF4-FFF2-40B4-BE49-F238E27FC236}">
                <a16:creationId xmlns:a16="http://schemas.microsoft.com/office/drawing/2014/main" id="{A914047D-F93A-4748-B089-5E2BB4AEC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3526" y="4568078"/>
            <a:ext cx="2394058" cy="1771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0662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TotalTime>
  <Words>551</Words>
  <Application>Microsoft Office PowerPoint</Application>
  <PresentationFormat>ワイド画面</PresentationFormat>
  <Paragraphs>118</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HG丸ｺﾞｼｯｸM-PRO</vt:lpstr>
      <vt:lpstr>游ゴシック</vt:lpstr>
      <vt:lpstr>游ゴシック Light</vt:lpstr>
      <vt:lpstr>Arial</vt:lpstr>
      <vt:lpstr>Office テーマ</vt:lpstr>
      <vt:lpstr>PowerPoint プレゼンテーション</vt:lpstr>
      <vt:lpstr>発表概要</vt:lpstr>
      <vt:lpstr>ヒアリングで見えた問題点</vt:lpstr>
      <vt:lpstr>ヒアリングで見えた問題点</vt:lpstr>
      <vt:lpstr>システム概要</vt:lpstr>
      <vt:lpstr>セールスポイント</vt:lpstr>
      <vt:lpstr>期待できること</vt:lpstr>
      <vt:lpstr>成果</vt:lpstr>
      <vt:lpstr>グループ～役割紹介～</vt:lpstr>
      <vt:lpstr>グループ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vt:lpstr>
      <vt:lpstr>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QAManagement ～～</dc:title>
  <dc:creator>城戸　沙月</dc:creator>
  <cp:lastModifiedBy>城戸　沙月</cp:lastModifiedBy>
  <cp:revision>36</cp:revision>
  <dcterms:created xsi:type="dcterms:W3CDTF">2021-06-20T13:49:23Z</dcterms:created>
  <dcterms:modified xsi:type="dcterms:W3CDTF">2021-06-22T08:47:03Z</dcterms:modified>
</cp:coreProperties>
</file>