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ink/ink8.xml" ContentType="application/inkml+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ink/ink9.xml" ContentType="application/inkml+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77" r:id="rId3"/>
    <p:sldId id="278" r:id="rId4"/>
    <p:sldId id="261" r:id="rId5"/>
    <p:sldId id="260" r:id="rId6"/>
    <p:sldId id="279" r:id="rId7"/>
    <p:sldId id="280" r:id="rId8"/>
    <p:sldId id="281" r:id="rId9"/>
    <p:sldId id="267" r:id="rId10"/>
    <p:sldId id="275" r:id="rId11"/>
    <p:sldId id="283" r:id="rId12"/>
    <p:sldId id="285" r:id="rId13"/>
    <p:sldId id="284" r:id="rId14"/>
    <p:sldId id="282" r:id="rId15"/>
    <p:sldId id="268" r:id="rId16"/>
    <p:sldId id="269" r:id="rId17"/>
    <p:sldId id="270"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F5"/>
    <a:srgbClr val="F0F0F0"/>
    <a:srgbClr val="F7F7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達成率</c:v>
                </c:pt>
              </c:strCache>
            </c:strRef>
          </c:tx>
          <c:dPt>
            <c:idx val="0"/>
            <c:bubble3D val="0"/>
            <c:spPr>
              <a:solidFill>
                <a:srgbClr val="EE7A4C"/>
              </a:solidFill>
              <a:ln w="19050">
                <a:solidFill>
                  <a:schemeClr val="lt1"/>
                </a:solidFill>
              </a:ln>
              <a:effectLst/>
            </c:spPr>
            <c:extLst>
              <c:ext xmlns:c16="http://schemas.microsoft.com/office/drawing/2014/chart" uri="{C3380CC4-5D6E-409C-BE32-E72D297353CC}">
                <c16:uniqueId val="{00000002-6864-495A-9E02-615056ABE1C5}"/>
              </c:ext>
            </c:extLst>
          </c:dPt>
          <c:dPt>
            <c:idx val="1"/>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3-6864-495A-9E02-615056ABE1C5}"/>
              </c:ext>
            </c:extLst>
          </c:dPt>
          <c:cat>
            <c:strRef>
              <c:f>Sheet1!$A$2:$A$3</c:f>
              <c:strCache>
                <c:ptCount val="2"/>
                <c:pt idx="0">
                  <c:v>実装</c:v>
                </c:pt>
                <c:pt idx="1">
                  <c:v>未実装</c:v>
                </c:pt>
              </c:strCache>
            </c:strRef>
          </c:cat>
          <c:val>
            <c:numRef>
              <c:f>Sheet1!$B$2:$B$3</c:f>
              <c:numCache>
                <c:formatCode>General</c:formatCode>
                <c:ptCount val="2"/>
                <c:pt idx="0">
                  <c:v>70</c:v>
                </c:pt>
                <c:pt idx="1">
                  <c:v>30</c:v>
                </c:pt>
              </c:numCache>
            </c:numRef>
          </c:val>
          <c:extLst>
            <c:ext xmlns:c16="http://schemas.microsoft.com/office/drawing/2014/chart" uri="{C3380CC4-5D6E-409C-BE32-E72D297353CC}">
              <c16:uniqueId val="{00000000-6864-495A-9E02-615056ABE1C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達成率</c:v>
                </c:pt>
              </c:strCache>
            </c:strRef>
          </c:tx>
          <c:dPt>
            <c:idx val="0"/>
            <c:bubble3D val="0"/>
            <c:spPr>
              <a:solidFill>
                <a:srgbClr val="EE7A4C">
                  <a:alpha val="60000"/>
                </a:srgbClr>
              </a:solidFill>
              <a:ln w="19050">
                <a:solidFill>
                  <a:schemeClr val="lt1"/>
                </a:solidFill>
              </a:ln>
              <a:effectLst/>
            </c:spPr>
            <c:extLst>
              <c:ext xmlns:c16="http://schemas.microsoft.com/office/drawing/2014/chart" uri="{C3380CC4-5D6E-409C-BE32-E72D297353CC}">
                <c16:uniqueId val="{00000002-6864-495A-9E02-615056ABE1C5}"/>
              </c:ext>
            </c:extLst>
          </c:dPt>
          <c:dPt>
            <c:idx val="1"/>
            <c:bubble3D val="0"/>
            <c:spPr>
              <a:solidFill>
                <a:schemeClr val="bg1">
                  <a:lumMod val="85000"/>
                  <a:alpha val="60000"/>
                </a:schemeClr>
              </a:solidFill>
              <a:ln w="19050">
                <a:solidFill>
                  <a:schemeClr val="lt1"/>
                </a:solidFill>
              </a:ln>
              <a:effectLst/>
            </c:spPr>
            <c:extLst>
              <c:ext xmlns:c16="http://schemas.microsoft.com/office/drawing/2014/chart" uri="{C3380CC4-5D6E-409C-BE32-E72D297353CC}">
                <c16:uniqueId val="{00000003-6864-495A-9E02-615056ABE1C5}"/>
              </c:ext>
            </c:extLst>
          </c:dPt>
          <c:cat>
            <c:strRef>
              <c:f>Sheet1!$A$2:$A$3</c:f>
              <c:strCache>
                <c:ptCount val="2"/>
                <c:pt idx="0">
                  <c:v>実装</c:v>
                </c:pt>
                <c:pt idx="1">
                  <c:v>未実装</c:v>
                </c:pt>
              </c:strCache>
            </c:strRef>
          </c:cat>
          <c:val>
            <c:numRef>
              <c:f>Sheet1!$B$2:$B$3</c:f>
              <c:numCache>
                <c:formatCode>General</c:formatCode>
                <c:ptCount val="2"/>
                <c:pt idx="0">
                  <c:v>70</c:v>
                </c:pt>
                <c:pt idx="1">
                  <c:v>30</c:v>
                </c:pt>
              </c:numCache>
            </c:numRef>
          </c:val>
          <c:extLst>
            <c:ext xmlns:c16="http://schemas.microsoft.com/office/drawing/2014/chart" uri="{C3380CC4-5D6E-409C-BE32-E72D297353CC}">
              <c16:uniqueId val="{00000000-6864-495A-9E02-615056ABE1C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2:26:56.835"/>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1 55,'18'-8,"0"1,1 1,0 0,0 1,25-2,100-5,554 8,-388 7,605-4,719 3,-895 10,335 2,-779-16,397 4,-679-2,1 0,0 1,0 1,-1 0,25 8,-37-10,0 1,0-1,1 1,-1-1,0 1,0 0,1 0,-1-1,0 1,0 0,0 0,0 0,0 0,-1 0,3 2,-3-2,0-1,0 1,0-1,0 1,0-1,0 1,0-1,0 1,0-1,0 1,-1-1,1 1,0-1,0 1,0-1,-1 1,1-1,0 0,0 1,-1-1,1 1,0-1,-1 0,1 1,0-1,-1 0,0 1,-3 2,0-1,0 0,0 0,0 0,-1 0,1-1,-7 2,-18 3,-1-2,0 0,-59-3,45-4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3T02:35:16.716"/>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1 327,'336'2,"469"-8,-372-29,40-1,-328 33,254-19,239-77,-535 81,268-30,-215 30,495-26,4 45,-257 2,98-3,-470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3T02:35:23.435"/>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1 2,'321'-1,"485"6,-369 38,64 3,4-38,-86 3,-95 0,245-25,-223 3,-311 11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3T02:35:27.846"/>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0 2,'332'-1,"356"3,-391 9,88 3,-252-2,-9 0,173-13,-281-1,1 0,-1-1,0-1,27-9,-17 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4T07:00:28.830"/>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1 109,'27'15,"0"-2,2-2,-1 1,1-3,37 4,150 10,833-16,-583-12,910 6,1080-4,-1346-20,505-3,-1172 30,597-8,-1020 4,1 0,0-2,0-2,-2 0,39-14,-57 18,1-2,-1 2,2-2,-1 2,-1-2,1 0,1 0,-2 2,1-2,-1 1,1-1,-1 0,1 0,-2 0,4-4,-4 5,0 1,0-2,0 2,0-2,0 2,0-2,0 2,0-2,0 2,0-2,-1 2,1-2,0 2,0-2,0 2,-2-1,2 1,0 0,0-2,-1 2,1-2,0 2,-2 0,2-2,0 2,-1 0,-1-2,-4-4,0 3,0-1,0 0,0 0,-1 1,1 1,-11-4,-27-5,-1 3,0 1,-89 5,68 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2:26:56.835"/>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1 55,'18'-8,"0"1,1 1,0 0,0 1,25-2,100-5,554 8,-388 7,605-4,719 3,-895 10,335 2,-779-16,397 4,-679-2,1 0,0 1,0 1,-1 0,25 8,-37-10,0 1,0-1,1 1,-1-1,0 1,0 0,1 0,-1-1,0 1,0 0,0 0,0 0,0 0,-1 0,3 2,-3-2,0-1,0 1,0-1,0 1,0-1,0 1,0-1,0 1,0-1,0 1,-1-1,1 1,0-1,0 1,0-1,-1 1,1-1,0 0,0 1,-1-1,1 1,0-1,-1 0,1 1,0-1,-1 0,0 1,-3 2,0-1,0 0,0 0,0 0,-1 0,1-1,-7 2,-18 3,-1-2,0 0,-59-3,45-4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2:27:01.053"/>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0 240,'32'-8,"-5"0,150-11,234 4,-333 14,1508-2,-863 4,2460-1,-2718-13,6-1,142-6,-538 15,666-23,-533 30,278-4,-123-21,-73 19,142-6,381-6,-538 6,-87 1,1105 1,-776 10,1552-2,-1770-14,-4 0,-174 13,309 9,-396-6,1 2,-1 1,0 1,-1 2,34 13,-62-19,22 11,-26-13,0 1,0-1,0 1,-1 0,1-1,0 1,0 0,0 0,-1 0,1-1,0 1,-1 0,1 0,-1 0,1 0,-1 0,1 1,-1-1,0 0,1 1,-6 10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2:27:04.111"/>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1 241,'13'-1,"0"0,0-1,22-6,8-1,287-22,3 27,-209 4,75 1,328-12,-328-18,-39 3,589-17,-476 34,1270-5,-1013 16,2001-2,-2441-2,0-4,95-18,-141 15,0 3,1 1,0 3,1 1,47 6,-88-5,-1 1,0 0,1 0,-1 0,0 1,1-1,-1 1,0 0,0 0,0 0,-1 1,7 5,3 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3T02:34:56.590"/>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0 53,'24'-1,"0"-1,39-8,7-2,372-14,4 25,-262 1,3849 2,-2809 65,-367-9,-382-69,-145-3,45 15,128-2,-206-15,-120 5,-34 0,106-2,-228 13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3T02:35:00.908"/>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0 1,'2077'0,"-2018"-1,0 4,0 2,77 17,-125-20,141 30,-127-28,0-1,1-2,49-2,-71 0,0 1,0-1,0 1,0-1,0-1,0 1,0 0,0-1,-1 0,1 0,-1 0,1 0,3-4,6-9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3T02:35:00.908"/>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0 1,'2077'0,"-2018"-1,0 4,0 2,77 17,-125-20,141 30,-127-28,0-1,1-2,49-2,-71 0,0 1,0-1,0 1,0-1,0-1,0 1,0 0,0-1,-1 0,1 0,-1 0,1 0,3-4,6-9</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3T02:35:06.401"/>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0 128,'0'1,"1"-1,-1 1,0-1,0 1,0-1,1 1,-1-1,0 1,1-1,-1 1,0-1,1 1,-1-1,1 1,-1-1,0 0,1 1,-1-1,1 0,-1 0,1 1,-1-1,1 0,0 0,-1 0,1 1,0-1,22 4,-20-4,241 15,-40-4,189 37,87 8,60-62,-292-5,116 4,399-14,1415-29,-1449 4,1043-85,-916 131,-391 3,447 11,-623-9,118 7,-335-3,-1 4,104 31,-92-21,89 12,59-13,-124-14,113 23,-145-18,136 7,73-19,111 7,-268 2,102 11,-201-16,-1-2,0-1,1-1,-1-1,1-1,50-10,-19-1,118-8,61 15,-199 4,48 1,101 12,-186-12,63 13,-62-13,0 1,1 0,-1 0,0 1,-1-1,1 1,0-1,0 1,-1 0,1 0,-1 0,1 0,-1 0,0 1,3 3,-4-5,-1 0,0 0,0 1,1-1,-1 0,0 0,0 0,0 1,0-1,0 0,0 0,-1 0,1 1,0-1,-1 0,1 0,-1 0,1 0,-1 0,1 0,-1 0,0 0,1 0,-1 0,0 0,0 0,0 0,0 0,0-1,0 1,0 0,0-1,0 1,0-1,0 1,0-1,-2 1,-2 1,0 0,0 0,0 0,-1-1,1 1,0-1,-6 0,7-1,1 0,-1-1,0 0,1 1,-1-1,1 0,-6-3,-19-12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8082D1-7410-4F5F-8D85-2D18876500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BCF0373-D255-41DF-80FF-A378B4F885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21203B8-2ED6-4798-82AA-17A011E02A25}"/>
              </a:ext>
            </a:extLst>
          </p:cNvPr>
          <p:cNvSpPr>
            <a:spLocks noGrp="1"/>
          </p:cNvSpPr>
          <p:nvPr>
            <p:ph type="dt" sz="half" idx="10"/>
          </p:nvPr>
        </p:nvSpPr>
        <p:spPr/>
        <p:txBody>
          <a:bodyPr/>
          <a:lstStyle/>
          <a:p>
            <a:fld id="{D849427B-D880-4D8C-8421-4A05004B7DFE}" type="datetimeFigureOut">
              <a:rPr kumimoji="1" lang="ja-JP" altLang="en-US" smtClean="0"/>
              <a:t>2021/6/24</a:t>
            </a:fld>
            <a:endParaRPr kumimoji="1" lang="ja-JP" altLang="en-US"/>
          </a:p>
        </p:txBody>
      </p:sp>
      <p:sp>
        <p:nvSpPr>
          <p:cNvPr id="5" name="フッター プレースホルダー 4">
            <a:extLst>
              <a:ext uri="{FF2B5EF4-FFF2-40B4-BE49-F238E27FC236}">
                <a16:creationId xmlns:a16="http://schemas.microsoft.com/office/drawing/2014/main" id="{DF010E38-9421-42A3-88CE-2684D930908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8DC23A-AF5B-41B9-AC5D-221180C3A5D1}"/>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92623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ACCFDF-0B28-4C68-8096-FE7DDA17317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FA0FD24-FBE5-41D1-91E2-919D8334DD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7DF4488-7FA4-4D47-90D3-2D417A645BAC}"/>
              </a:ext>
            </a:extLst>
          </p:cNvPr>
          <p:cNvSpPr>
            <a:spLocks noGrp="1"/>
          </p:cNvSpPr>
          <p:nvPr>
            <p:ph type="dt" sz="half" idx="10"/>
          </p:nvPr>
        </p:nvSpPr>
        <p:spPr/>
        <p:txBody>
          <a:bodyPr/>
          <a:lstStyle/>
          <a:p>
            <a:fld id="{D849427B-D880-4D8C-8421-4A05004B7DFE}" type="datetimeFigureOut">
              <a:rPr kumimoji="1" lang="ja-JP" altLang="en-US" smtClean="0"/>
              <a:t>2021/6/24</a:t>
            </a:fld>
            <a:endParaRPr kumimoji="1" lang="ja-JP" altLang="en-US"/>
          </a:p>
        </p:txBody>
      </p:sp>
      <p:sp>
        <p:nvSpPr>
          <p:cNvPr id="5" name="フッター プレースホルダー 4">
            <a:extLst>
              <a:ext uri="{FF2B5EF4-FFF2-40B4-BE49-F238E27FC236}">
                <a16:creationId xmlns:a16="http://schemas.microsoft.com/office/drawing/2014/main" id="{C97CB1DC-DE8D-4CFC-B452-26A53378A66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BBF67EA-6928-494D-972B-7A5869AB15CA}"/>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2665838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9FCC5F4-E149-4227-BC9E-455DBDFD837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361F3B1-AE10-42C2-B632-09D7BF8BE7F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8AE3ED-CD5A-453C-AC4D-0FAF82FF9158}"/>
              </a:ext>
            </a:extLst>
          </p:cNvPr>
          <p:cNvSpPr>
            <a:spLocks noGrp="1"/>
          </p:cNvSpPr>
          <p:nvPr>
            <p:ph type="dt" sz="half" idx="10"/>
          </p:nvPr>
        </p:nvSpPr>
        <p:spPr/>
        <p:txBody>
          <a:bodyPr/>
          <a:lstStyle/>
          <a:p>
            <a:fld id="{D849427B-D880-4D8C-8421-4A05004B7DFE}" type="datetimeFigureOut">
              <a:rPr kumimoji="1" lang="ja-JP" altLang="en-US" smtClean="0"/>
              <a:t>2021/6/24</a:t>
            </a:fld>
            <a:endParaRPr kumimoji="1" lang="ja-JP" altLang="en-US"/>
          </a:p>
        </p:txBody>
      </p:sp>
      <p:sp>
        <p:nvSpPr>
          <p:cNvPr id="5" name="フッター プレースホルダー 4">
            <a:extLst>
              <a:ext uri="{FF2B5EF4-FFF2-40B4-BE49-F238E27FC236}">
                <a16:creationId xmlns:a16="http://schemas.microsoft.com/office/drawing/2014/main" id="{B243C425-8592-4E1C-BCAE-DDBB02B3CE2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98B6412-870D-4470-A937-8285B6FC3B80}"/>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1980775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9A3353-52C3-43D4-BDD8-0C41518D160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88F77D0-3FF7-480D-978F-1610BF75803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C29AD2-FAA4-432D-A47A-060B3F51C220}"/>
              </a:ext>
            </a:extLst>
          </p:cNvPr>
          <p:cNvSpPr>
            <a:spLocks noGrp="1"/>
          </p:cNvSpPr>
          <p:nvPr>
            <p:ph type="dt" sz="half" idx="10"/>
          </p:nvPr>
        </p:nvSpPr>
        <p:spPr/>
        <p:txBody>
          <a:bodyPr/>
          <a:lstStyle/>
          <a:p>
            <a:fld id="{D849427B-D880-4D8C-8421-4A05004B7DFE}" type="datetimeFigureOut">
              <a:rPr kumimoji="1" lang="ja-JP" altLang="en-US" smtClean="0"/>
              <a:t>2021/6/24</a:t>
            </a:fld>
            <a:endParaRPr kumimoji="1" lang="ja-JP" altLang="en-US"/>
          </a:p>
        </p:txBody>
      </p:sp>
      <p:sp>
        <p:nvSpPr>
          <p:cNvPr id="5" name="フッター プレースホルダー 4">
            <a:extLst>
              <a:ext uri="{FF2B5EF4-FFF2-40B4-BE49-F238E27FC236}">
                <a16:creationId xmlns:a16="http://schemas.microsoft.com/office/drawing/2014/main" id="{BDE8171B-43C3-47F2-BDB7-E45AB999CBE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42DBEA-0235-4BF7-8E0F-BE20AC0F73F4}"/>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211584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F15318-FFC0-488B-925B-8E702F5DB79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9DC7899-D968-460A-83CD-1623231EA1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F394F1A-8F34-45CA-9C20-F6555E5421A6}"/>
              </a:ext>
            </a:extLst>
          </p:cNvPr>
          <p:cNvSpPr>
            <a:spLocks noGrp="1"/>
          </p:cNvSpPr>
          <p:nvPr>
            <p:ph type="dt" sz="half" idx="10"/>
          </p:nvPr>
        </p:nvSpPr>
        <p:spPr/>
        <p:txBody>
          <a:bodyPr/>
          <a:lstStyle/>
          <a:p>
            <a:fld id="{D849427B-D880-4D8C-8421-4A05004B7DFE}" type="datetimeFigureOut">
              <a:rPr kumimoji="1" lang="ja-JP" altLang="en-US" smtClean="0"/>
              <a:t>2021/6/24</a:t>
            </a:fld>
            <a:endParaRPr kumimoji="1" lang="ja-JP" altLang="en-US"/>
          </a:p>
        </p:txBody>
      </p:sp>
      <p:sp>
        <p:nvSpPr>
          <p:cNvPr id="5" name="フッター プレースホルダー 4">
            <a:extLst>
              <a:ext uri="{FF2B5EF4-FFF2-40B4-BE49-F238E27FC236}">
                <a16:creationId xmlns:a16="http://schemas.microsoft.com/office/drawing/2014/main" id="{21CD4E37-DE90-4EF4-B324-5A1529ABF9A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EDEFCD3-6151-4CBA-B968-70061CCF73C6}"/>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3872663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2855FC-E08C-4C1C-B56E-CAA63CCFEAC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D1670A4-61EC-4373-9E84-3B834C047DD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3277A1E-B561-4BAE-972A-1843B7EF43C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B53E088-E95F-4D96-957C-C768A0A3DCAD}"/>
              </a:ext>
            </a:extLst>
          </p:cNvPr>
          <p:cNvSpPr>
            <a:spLocks noGrp="1"/>
          </p:cNvSpPr>
          <p:nvPr>
            <p:ph type="dt" sz="half" idx="10"/>
          </p:nvPr>
        </p:nvSpPr>
        <p:spPr/>
        <p:txBody>
          <a:bodyPr/>
          <a:lstStyle/>
          <a:p>
            <a:fld id="{D849427B-D880-4D8C-8421-4A05004B7DFE}" type="datetimeFigureOut">
              <a:rPr kumimoji="1" lang="ja-JP" altLang="en-US" smtClean="0"/>
              <a:t>2021/6/24</a:t>
            </a:fld>
            <a:endParaRPr kumimoji="1" lang="ja-JP" altLang="en-US"/>
          </a:p>
        </p:txBody>
      </p:sp>
      <p:sp>
        <p:nvSpPr>
          <p:cNvPr id="6" name="フッター プレースホルダー 5">
            <a:extLst>
              <a:ext uri="{FF2B5EF4-FFF2-40B4-BE49-F238E27FC236}">
                <a16:creationId xmlns:a16="http://schemas.microsoft.com/office/drawing/2014/main" id="{55FC0548-B44F-4BCF-ACC8-55811D7EEEB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0EF9F21-A230-401E-9DAD-B60A009C2D57}"/>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492374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EE52F4-41ED-4361-8D90-CC093C7E837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9CE420F-937C-4573-92B8-41D592F5B3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0D643FF-56FE-447E-8CE0-0C69811F779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1AB4B61-5573-408A-BE2C-8FD8AFD8B0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6746C88-2B1F-4F10-A212-618D2016A09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45D5462-A454-4A4A-8CF9-23CD3140D498}"/>
              </a:ext>
            </a:extLst>
          </p:cNvPr>
          <p:cNvSpPr>
            <a:spLocks noGrp="1"/>
          </p:cNvSpPr>
          <p:nvPr>
            <p:ph type="dt" sz="half" idx="10"/>
          </p:nvPr>
        </p:nvSpPr>
        <p:spPr/>
        <p:txBody>
          <a:bodyPr/>
          <a:lstStyle/>
          <a:p>
            <a:fld id="{D849427B-D880-4D8C-8421-4A05004B7DFE}" type="datetimeFigureOut">
              <a:rPr kumimoji="1" lang="ja-JP" altLang="en-US" smtClean="0"/>
              <a:t>2021/6/24</a:t>
            </a:fld>
            <a:endParaRPr kumimoji="1" lang="ja-JP" altLang="en-US"/>
          </a:p>
        </p:txBody>
      </p:sp>
      <p:sp>
        <p:nvSpPr>
          <p:cNvPr id="8" name="フッター プレースホルダー 7">
            <a:extLst>
              <a:ext uri="{FF2B5EF4-FFF2-40B4-BE49-F238E27FC236}">
                <a16:creationId xmlns:a16="http://schemas.microsoft.com/office/drawing/2014/main" id="{F258F08C-6F10-4228-B0B3-BE16E5098CF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32B26A8-E47A-4A41-94E3-5D29E189892C}"/>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3307777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7A03C6-C813-4B90-89E6-33EEA14A19A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8D6B6CC-1304-4234-A986-D5246D7C1A60}"/>
              </a:ext>
            </a:extLst>
          </p:cNvPr>
          <p:cNvSpPr>
            <a:spLocks noGrp="1"/>
          </p:cNvSpPr>
          <p:nvPr>
            <p:ph type="dt" sz="half" idx="10"/>
          </p:nvPr>
        </p:nvSpPr>
        <p:spPr/>
        <p:txBody>
          <a:bodyPr/>
          <a:lstStyle/>
          <a:p>
            <a:fld id="{D849427B-D880-4D8C-8421-4A05004B7DFE}" type="datetimeFigureOut">
              <a:rPr kumimoji="1" lang="ja-JP" altLang="en-US" smtClean="0"/>
              <a:t>2021/6/24</a:t>
            </a:fld>
            <a:endParaRPr kumimoji="1" lang="ja-JP" altLang="en-US"/>
          </a:p>
        </p:txBody>
      </p:sp>
      <p:sp>
        <p:nvSpPr>
          <p:cNvPr id="4" name="フッター プレースホルダー 3">
            <a:extLst>
              <a:ext uri="{FF2B5EF4-FFF2-40B4-BE49-F238E27FC236}">
                <a16:creationId xmlns:a16="http://schemas.microsoft.com/office/drawing/2014/main" id="{D66D98EF-B056-4650-AB89-788385EC4F1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D67A7D3-83DF-4541-8145-D0D701B29333}"/>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2875336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54DC0E8-2B71-4BAB-990B-6516101068BB}"/>
              </a:ext>
            </a:extLst>
          </p:cNvPr>
          <p:cNvSpPr>
            <a:spLocks noGrp="1"/>
          </p:cNvSpPr>
          <p:nvPr>
            <p:ph type="dt" sz="half" idx="10"/>
          </p:nvPr>
        </p:nvSpPr>
        <p:spPr/>
        <p:txBody>
          <a:bodyPr/>
          <a:lstStyle/>
          <a:p>
            <a:fld id="{D849427B-D880-4D8C-8421-4A05004B7DFE}" type="datetimeFigureOut">
              <a:rPr kumimoji="1" lang="ja-JP" altLang="en-US" smtClean="0"/>
              <a:t>2021/6/24</a:t>
            </a:fld>
            <a:endParaRPr kumimoji="1" lang="ja-JP" altLang="en-US"/>
          </a:p>
        </p:txBody>
      </p:sp>
      <p:sp>
        <p:nvSpPr>
          <p:cNvPr id="3" name="フッター プレースホルダー 2">
            <a:extLst>
              <a:ext uri="{FF2B5EF4-FFF2-40B4-BE49-F238E27FC236}">
                <a16:creationId xmlns:a16="http://schemas.microsoft.com/office/drawing/2014/main" id="{8FD547EA-7F39-44F5-96A7-C8176CB1E56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178F4D1-AA70-4DAA-97C0-8BC4225A273C}"/>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2199267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720678-8678-40F8-B133-130A11E8D08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9A594D0-C312-47D6-BD3D-86658EC17D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A69043A-FCAD-45BF-A481-0586E6BD2E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66B443E-A639-4292-9843-A1CA4E1DB3D6}"/>
              </a:ext>
            </a:extLst>
          </p:cNvPr>
          <p:cNvSpPr>
            <a:spLocks noGrp="1"/>
          </p:cNvSpPr>
          <p:nvPr>
            <p:ph type="dt" sz="half" idx="10"/>
          </p:nvPr>
        </p:nvSpPr>
        <p:spPr/>
        <p:txBody>
          <a:bodyPr/>
          <a:lstStyle/>
          <a:p>
            <a:fld id="{D849427B-D880-4D8C-8421-4A05004B7DFE}" type="datetimeFigureOut">
              <a:rPr kumimoji="1" lang="ja-JP" altLang="en-US" smtClean="0"/>
              <a:t>2021/6/24</a:t>
            </a:fld>
            <a:endParaRPr kumimoji="1" lang="ja-JP" altLang="en-US"/>
          </a:p>
        </p:txBody>
      </p:sp>
      <p:sp>
        <p:nvSpPr>
          <p:cNvPr id="6" name="フッター プレースホルダー 5">
            <a:extLst>
              <a:ext uri="{FF2B5EF4-FFF2-40B4-BE49-F238E27FC236}">
                <a16:creationId xmlns:a16="http://schemas.microsoft.com/office/drawing/2014/main" id="{2CB04232-8722-4A3C-BFEF-B7E564CE4B7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6598086-1B89-4266-8F6E-C94A270AF125}"/>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2044253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E6A728-F1B0-4FA2-B192-9F11804DAB4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E62AAAA-AFEA-47D2-8990-6A684EAFD4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9EC8A7A-D0F2-4EFE-ABF4-7D06CB511C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89AB70D-7ECF-46E9-8D07-932AA7F73239}"/>
              </a:ext>
            </a:extLst>
          </p:cNvPr>
          <p:cNvSpPr>
            <a:spLocks noGrp="1"/>
          </p:cNvSpPr>
          <p:nvPr>
            <p:ph type="dt" sz="half" idx="10"/>
          </p:nvPr>
        </p:nvSpPr>
        <p:spPr/>
        <p:txBody>
          <a:bodyPr/>
          <a:lstStyle/>
          <a:p>
            <a:fld id="{D849427B-D880-4D8C-8421-4A05004B7DFE}" type="datetimeFigureOut">
              <a:rPr kumimoji="1" lang="ja-JP" altLang="en-US" smtClean="0"/>
              <a:t>2021/6/24</a:t>
            </a:fld>
            <a:endParaRPr kumimoji="1" lang="ja-JP" altLang="en-US"/>
          </a:p>
        </p:txBody>
      </p:sp>
      <p:sp>
        <p:nvSpPr>
          <p:cNvPr id="6" name="フッター プレースホルダー 5">
            <a:extLst>
              <a:ext uri="{FF2B5EF4-FFF2-40B4-BE49-F238E27FC236}">
                <a16:creationId xmlns:a16="http://schemas.microsoft.com/office/drawing/2014/main" id="{A83167FE-A61B-4CAF-9B84-3E8F8770CED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94535AF-E2B4-4758-84E3-7CC5EA8B082D}"/>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2054222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B924460-D851-4C94-8070-B0B3A4FCB3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71F7D92-D303-4C0D-AA6B-01D4A1C674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3CEBE4-97A5-4C5C-8ADD-E5B65A0ABF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49427B-D880-4D8C-8421-4A05004B7DFE}" type="datetimeFigureOut">
              <a:rPr kumimoji="1" lang="ja-JP" altLang="en-US" smtClean="0"/>
              <a:t>2021/6/24</a:t>
            </a:fld>
            <a:endParaRPr kumimoji="1" lang="ja-JP" altLang="en-US"/>
          </a:p>
        </p:txBody>
      </p:sp>
      <p:sp>
        <p:nvSpPr>
          <p:cNvPr id="5" name="フッター プレースホルダー 4">
            <a:extLst>
              <a:ext uri="{FF2B5EF4-FFF2-40B4-BE49-F238E27FC236}">
                <a16:creationId xmlns:a16="http://schemas.microsoft.com/office/drawing/2014/main" id="{DB69D8E2-7384-496E-96EF-71889E711E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933DA07-2D8C-4E92-9E53-C2606D40FB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3926957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customXml" Target="../ink/ink12.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5.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customXml" Target="../ink/ink2.xml"/></Relationships>
</file>

<file path=ppt/slides/_rels/slide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customXml" Target="../ink/ink6.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7.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8.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D22DE618-0DF0-4310-806A-2F4690E0B2D2}"/>
              </a:ext>
            </a:extLst>
          </p:cNvPr>
          <p:cNvSpPr>
            <a:spLocks noGrp="1"/>
          </p:cNvSpPr>
          <p:nvPr>
            <p:ph type="subTitle" idx="1"/>
          </p:nvPr>
        </p:nvSpPr>
        <p:spPr>
          <a:xfrm>
            <a:off x="1523999" y="3878263"/>
            <a:ext cx="9144000" cy="1655762"/>
          </a:xfrm>
        </p:spPr>
        <p:txBody>
          <a:bodyPr/>
          <a:lstStyle/>
          <a:p>
            <a:r>
              <a:rPr kumimoji="1" lang="ja-JP" altLang="en-US" dirty="0"/>
              <a:t>～快適な質問ライフをあなたへ～</a:t>
            </a:r>
            <a:endParaRPr kumimoji="1" lang="en-US" altLang="ja-JP" dirty="0"/>
          </a:p>
          <a:p>
            <a:endParaRPr lang="en-US" altLang="ja-JP" dirty="0"/>
          </a:p>
          <a:p>
            <a:r>
              <a:rPr kumimoji="1" lang="ja-JP" altLang="en-US" dirty="0">
                <a:latin typeface="HG丸ｺﾞｼｯｸM-PRO" panose="020F0600000000000000" pitchFamily="50" charset="-128"/>
                <a:ea typeface="HG丸ｺﾞｼｯｸM-PRO" panose="020F0600000000000000" pitchFamily="50" charset="-128"/>
              </a:rPr>
              <a:t>平和島</a:t>
            </a:r>
          </a:p>
        </p:txBody>
      </p:sp>
      <p:sp>
        <p:nvSpPr>
          <p:cNvPr id="6" name="フレーム 5">
            <a:extLst>
              <a:ext uri="{FF2B5EF4-FFF2-40B4-BE49-F238E27FC236}">
                <a16:creationId xmlns:a16="http://schemas.microsoft.com/office/drawing/2014/main" id="{75A67A54-FDA3-40C2-9863-0BA339438DBF}"/>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 name="直角三角形 6">
            <a:extLst>
              <a:ext uri="{FF2B5EF4-FFF2-40B4-BE49-F238E27FC236}">
                <a16:creationId xmlns:a16="http://schemas.microsoft.com/office/drawing/2014/main" id="{90F64B42-F3F9-4E00-9BD4-25A9D70CC5DD}"/>
              </a:ext>
            </a:extLst>
          </p:cNvPr>
          <p:cNvSpPr/>
          <p:nvPr/>
        </p:nvSpPr>
        <p:spPr>
          <a:xfrm flipV="1">
            <a:off x="0" y="0"/>
            <a:ext cx="5405718" cy="1846729"/>
          </a:xfrm>
          <a:prstGeom prst="rtTriangle">
            <a:avLst/>
          </a:prstGeom>
          <a:solidFill>
            <a:schemeClr val="accent6">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99B7F043-862B-4495-A8A9-D4D4C97D4216}"/>
              </a:ext>
            </a:extLst>
          </p:cNvPr>
          <p:cNvPicPr>
            <a:picLocks noChangeAspect="1"/>
          </p:cNvPicPr>
          <p:nvPr/>
        </p:nvPicPr>
        <p:blipFill>
          <a:blip r:embed="rId2">
            <a:duotone>
              <a:prstClr val="black"/>
              <a:schemeClr val="accent6">
                <a:tint val="45000"/>
                <a:satMod val="400000"/>
              </a:schemeClr>
            </a:duotone>
          </a:blip>
          <a:stretch>
            <a:fillRect/>
          </a:stretch>
        </p:blipFill>
        <p:spPr>
          <a:xfrm rot="10800000">
            <a:off x="6784379" y="5010751"/>
            <a:ext cx="5407621" cy="1847248"/>
          </a:xfrm>
          <a:prstGeom prst="rect">
            <a:avLst/>
          </a:prstGeom>
        </p:spPr>
      </p:pic>
      <p:pic>
        <p:nvPicPr>
          <p:cNvPr id="10" name="図 9" descr="アイコン が含まれている画像&#10;&#10;自動的に生成された説明">
            <a:extLst>
              <a:ext uri="{FF2B5EF4-FFF2-40B4-BE49-F238E27FC236}">
                <a16:creationId xmlns:a16="http://schemas.microsoft.com/office/drawing/2014/main" id="{90BED94B-F8AC-4C3D-8A34-DBD9326D4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3705" y="1528483"/>
            <a:ext cx="2644589" cy="2027518"/>
          </a:xfrm>
          <a:prstGeom prst="rect">
            <a:avLst/>
          </a:prstGeom>
        </p:spPr>
      </p:pic>
    </p:spTree>
    <p:extLst>
      <p:ext uri="{BB962C8B-B14F-4D97-AF65-F5344CB8AC3E}">
        <p14:creationId xmlns:p14="http://schemas.microsoft.com/office/powerpoint/2010/main" val="963429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0052EA-F9A7-41FB-BA0C-317EFE23BF4C}"/>
              </a:ext>
            </a:extLst>
          </p:cNvPr>
          <p:cNvSpPr>
            <a:spLocks noGrp="1"/>
          </p:cNvSpPr>
          <p:nvPr>
            <p:ph type="title"/>
          </p:nvPr>
        </p:nvSpPr>
        <p:spPr>
          <a:xfrm>
            <a:off x="838199" y="131762"/>
            <a:ext cx="10515600" cy="1325563"/>
          </a:xfrm>
        </p:spPr>
        <p:txBody>
          <a:bodyPr>
            <a:normAutofit/>
          </a:bodyPr>
          <a:lstStyle/>
          <a:p>
            <a:r>
              <a:rPr lang="ja-JP" altLang="en-US" sz="4000" dirty="0">
                <a:latin typeface="HG丸ｺﾞｼｯｸM-PRO" panose="020F0600000000000000" pitchFamily="50" charset="-128"/>
                <a:ea typeface="HG丸ｺﾞｼｯｸM-PRO" panose="020F0600000000000000" pitchFamily="50" charset="-128"/>
              </a:rPr>
              <a:t>グループ</a:t>
            </a:r>
            <a:endParaRPr kumimoji="1" lang="ja-JP" altLang="en-US" sz="4000" dirty="0">
              <a:latin typeface="HG丸ｺﾞｼｯｸM-PRO" panose="020F0600000000000000" pitchFamily="50" charset="-128"/>
              <a:ea typeface="HG丸ｺﾞｼｯｸM-PRO" panose="020F0600000000000000" pitchFamily="50" charset="-128"/>
            </a:endParaRPr>
          </a:p>
        </p:txBody>
      </p:sp>
      <p:sp>
        <p:nvSpPr>
          <p:cNvPr id="4" name="フレーム 3">
            <a:extLst>
              <a:ext uri="{FF2B5EF4-FFF2-40B4-BE49-F238E27FC236}">
                <a16:creationId xmlns:a16="http://schemas.microsoft.com/office/drawing/2014/main" id="{9061ED0C-2A66-439A-B304-1558BAF77192}"/>
              </a:ext>
            </a:extLst>
          </p:cNvPr>
          <p:cNvSpPr/>
          <p:nvPr/>
        </p:nvSpPr>
        <p:spPr>
          <a:xfrm>
            <a:off x="0" y="0"/>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テキスト ボックス 7">
            <a:extLst>
              <a:ext uri="{FF2B5EF4-FFF2-40B4-BE49-F238E27FC236}">
                <a16:creationId xmlns:a16="http://schemas.microsoft.com/office/drawing/2014/main" id="{317BC431-20DD-4729-A6A8-CD8E57E72464}"/>
              </a:ext>
            </a:extLst>
          </p:cNvPr>
          <p:cNvSpPr txBox="1"/>
          <p:nvPr/>
        </p:nvSpPr>
        <p:spPr>
          <a:xfrm>
            <a:off x="1357312" y="1504155"/>
            <a:ext cx="9477375" cy="1325563"/>
          </a:xfrm>
          <a:prstGeom prst="rect">
            <a:avLst/>
          </a:prstGeom>
          <a:noFill/>
          <a:ln>
            <a:solidFill>
              <a:schemeClr val="accent6">
                <a:lumMod val="60000"/>
                <a:lumOff val="40000"/>
              </a:schemeClr>
            </a:solidFill>
          </a:ln>
        </p:spPr>
        <p:txBody>
          <a:bodyPr wrap="square" rtlCol="0">
            <a:spAutoFit/>
          </a:bodyPr>
          <a:lstStyle/>
          <a:p>
            <a:endParaRPr kumimoji="1" lang="ja-JP" altLang="en-US" dirty="0"/>
          </a:p>
        </p:txBody>
      </p:sp>
      <p:sp>
        <p:nvSpPr>
          <p:cNvPr id="7" name="スクロール: 横 6">
            <a:extLst>
              <a:ext uri="{FF2B5EF4-FFF2-40B4-BE49-F238E27FC236}">
                <a16:creationId xmlns:a16="http://schemas.microsoft.com/office/drawing/2014/main" id="{264458B8-5A5F-4C20-B119-3E2F1394B837}"/>
              </a:ext>
            </a:extLst>
          </p:cNvPr>
          <p:cNvSpPr/>
          <p:nvPr/>
        </p:nvSpPr>
        <p:spPr>
          <a:xfrm>
            <a:off x="1781175" y="1151730"/>
            <a:ext cx="2600325" cy="704850"/>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a:latin typeface="HG丸ｺﾞｼｯｸM-PRO" panose="020F0600000000000000" pitchFamily="50" charset="-128"/>
                <a:ea typeface="HG丸ｺﾞｼｯｸM-PRO" panose="020F0600000000000000" pitchFamily="50" charset="-128"/>
              </a:rPr>
              <a:t>課題・苦労したこと</a:t>
            </a:r>
          </a:p>
        </p:txBody>
      </p:sp>
      <p:sp>
        <p:nvSpPr>
          <p:cNvPr id="9" name="テキスト ボックス 8">
            <a:extLst>
              <a:ext uri="{FF2B5EF4-FFF2-40B4-BE49-F238E27FC236}">
                <a16:creationId xmlns:a16="http://schemas.microsoft.com/office/drawing/2014/main" id="{6A65759B-E635-4E4F-A107-04EEFA07ECE3}"/>
              </a:ext>
            </a:extLst>
          </p:cNvPr>
          <p:cNvSpPr txBox="1"/>
          <p:nvPr/>
        </p:nvSpPr>
        <p:spPr>
          <a:xfrm>
            <a:off x="1357312" y="3318669"/>
            <a:ext cx="9477375" cy="1325563"/>
          </a:xfrm>
          <a:prstGeom prst="rect">
            <a:avLst/>
          </a:prstGeom>
          <a:noFill/>
          <a:ln>
            <a:solidFill>
              <a:schemeClr val="accent6">
                <a:lumMod val="60000"/>
                <a:lumOff val="40000"/>
              </a:schemeClr>
            </a:solidFill>
          </a:ln>
        </p:spPr>
        <p:txBody>
          <a:bodyPr wrap="square" rtlCol="0">
            <a:spAutoFit/>
          </a:bodyPr>
          <a:lstStyle/>
          <a:p>
            <a:endParaRPr kumimoji="1" lang="ja-JP" altLang="en-US" dirty="0"/>
          </a:p>
        </p:txBody>
      </p:sp>
      <p:sp>
        <p:nvSpPr>
          <p:cNvPr id="10" name="スクロール: 横 9">
            <a:extLst>
              <a:ext uri="{FF2B5EF4-FFF2-40B4-BE49-F238E27FC236}">
                <a16:creationId xmlns:a16="http://schemas.microsoft.com/office/drawing/2014/main" id="{4011881A-DF2F-48DB-A234-70F1492BA09E}"/>
              </a:ext>
            </a:extLst>
          </p:cNvPr>
          <p:cNvSpPr/>
          <p:nvPr/>
        </p:nvSpPr>
        <p:spPr>
          <a:xfrm>
            <a:off x="1781175" y="2966244"/>
            <a:ext cx="2600325" cy="704850"/>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dirty="0">
                <a:latin typeface="HG丸ｺﾞｼｯｸM-PRO" panose="020F0600000000000000" pitchFamily="50" charset="-128"/>
                <a:ea typeface="HG丸ｺﾞｼｯｸM-PRO" panose="020F0600000000000000" pitchFamily="50" charset="-128"/>
              </a:rPr>
              <a:t>解決策</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1" name="テキスト ボックス 10">
            <a:extLst>
              <a:ext uri="{FF2B5EF4-FFF2-40B4-BE49-F238E27FC236}">
                <a16:creationId xmlns:a16="http://schemas.microsoft.com/office/drawing/2014/main" id="{60137443-4E43-4BDB-B199-F3DC1C3F1E04}"/>
              </a:ext>
            </a:extLst>
          </p:cNvPr>
          <p:cNvSpPr txBox="1"/>
          <p:nvPr/>
        </p:nvSpPr>
        <p:spPr>
          <a:xfrm>
            <a:off x="1357312" y="5133183"/>
            <a:ext cx="9477375" cy="1325563"/>
          </a:xfrm>
          <a:prstGeom prst="rect">
            <a:avLst/>
          </a:prstGeom>
          <a:noFill/>
          <a:ln>
            <a:solidFill>
              <a:schemeClr val="accent6">
                <a:lumMod val="60000"/>
                <a:lumOff val="40000"/>
              </a:schemeClr>
            </a:solidFill>
          </a:ln>
        </p:spPr>
        <p:txBody>
          <a:bodyPr wrap="square" rtlCol="0">
            <a:spAutoFit/>
          </a:bodyPr>
          <a:lstStyle/>
          <a:p>
            <a:endParaRPr kumimoji="1" lang="ja-JP" altLang="en-US" dirty="0"/>
          </a:p>
        </p:txBody>
      </p:sp>
      <p:sp>
        <p:nvSpPr>
          <p:cNvPr id="12" name="スクロール: 横 11">
            <a:extLst>
              <a:ext uri="{FF2B5EF4-FFF2-40B4-BE49-F238E27FC236}">
                <a16:creationId xmlns:a16="http://schemas.microsoft.com/office/drawing/2014/main" id="{B6DCD596-6DEB-4585-9AC2-C00CE1C7BB27}"/>
              </a:ext>
            </a:extLst>
          </p:cNvPr>
          <p:cNvSpPr/>
          <p:nvPr/>
        </p:nvSpPr>
        <p:spPr>
          <a:xfrm>
            <a:off x="1781175" y="4780758"/>
            <a:ext cx="2600325" cy="704850"/>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a:latin typeface="HG丸ｺﾞｼｯｸM-PRO" panose="020F0600000000000000" pitchFamily="50" charset="-128"/>
                <a:ea typeface="HG丸ｺﾞｼｯｸM-PRO" panose="020F0600000000000000" pitchFamily="50" charset="-128"/>
              </a:rPr>
              <a:t>成果</a:t>
            </a:r>
          </a:p>
        </p:txBody>
      </p:sp>
      <mc:AlternateContent xmlns:mc="http://schemas.openxmlformats.org/markup-compatibility/2006" xmlns:p14="http://schemas.microsoft.com/office/powerpoint/2010/main">
        <mc:Choice Requires="p14">
          <p:contentPart p14:bwMode="auto" r:id="rId2">
            <p14:nvContentPartPr>
              <p14:cNvPr id="5" name="インク 4">
                <a:extLst>
                  <a:ext uri="{FF2B5EF4-FFF2-40B4-BE49-F238E27FC236}">
                    <a16:creationId xmlns:a16="http://schemas.microsoft.com/office/drawing/2014/main" id="{8E97BBEF-F9A6-4CCE-A0C5-FD427F08BB5E}"/>
                  </a:ext>
                </a:extLst>
              </p14:cNvPr>
              <p14:cNvContentPartPr/>
              <p14:nvPr/>
            </p14:nvContentPartPr>
            <p14:xfrm>
              <a:off x="869061" y="787489"/>
              <a:ext cx="2190960" cy="118800"/>
            </p14:xfrm>
          </p:contentPart>
        </mc:Choice>
        <mc:Fallback xmlns="">
          <p:pic>
            <p:nvPicPr>
              <p:cNvPr id="5" name="インク 4">
                <a:extLst>
                  <a:ext uri="{FF2B5EF4-FFF2-40B4-BE49-F238E27FC236}">
                    <a16:creationId xmlns:a16="http://schemas.microsoft.com/office/drawing/2014/main" id="{8E97BBEF-F9A6-4CCE-A0C5-FD427F08BB5E}"/>
                  </a:ext>
                </a:extLst>
              </p:cNvPr>
              <p:cNvPicPr/>
              <p:nvPr/>
            </p:nvPicPr>
            <p:blipFill>
              <a:blip r:embed="rId3"/>
              <a:stretch>
                <a:fillRect/>
              </a:stretch>
            </p:blipFill>
            <p:spPr>
              <a:xfrm>
                <a:off x="779421" y="607489"/>
                <a:ext cx="2370600" cy="478440"/>
              </a:xfrm>
              <a:prstGeom prst="rect">
                <a:avLst/>
              </a:prstGeom>
            </p:spPr>
          </p:pic>
        </mc:Fallback>
      </mc:AlternateContent>
      <p:sp>
        <p:nvSpPr>
          <p:cNvPr id="3" name="テキスト ボックス 2">
            <a:extLst>
              <a:ext uri="{FF2B5EF4-FFF2-40B4-BE49-F238E27FC236}">
                <a16:creationId xmlns:a16="http://schemas.microsoft.com/office/drawing/2014/main" id="{6F35589F-A535-4750-9875-B3306775418C}"/>
              </a:ext>
            </a:extLst>
          </p:cNvPr>
          <p:cNvSpPr txBox="1"/>
          <p:nvPr/>
        </p:nvSpPr>
        <p:spPr>
          <a:xfrm>
            <a:off x="1357313" y="1928485"/>
            <a:ext cx="9477374" cy="646331"/>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・当初は理解度の差があり、開発に必要な知識を全員が理解するのに時間がかかった。</a:t>
            </a:r>
            <a:endParaRPr kumimoji="1"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・知識が足りていない分、自分の意見を言語化できず、相手に伝わらないことがあった。</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3" name="テキスト ボックス 12">
            <a:extLst>
              <a:ext uri="{FF2B5EF4-FFF2-40B4-BE49-F238E27FC236}">
                <a16:creationId xmlns:a16="http://schemas.microsoft.com/office/drawing/2014/main" id="{A47DEEC1-FCB9-4385-8FB5-408AD7411F24}"/>
              </a:ext>
            </a:extLst>
          </p:cNvPr>
          <p:cNvSpPr txBox="1"/>
          <p:nvPr/>
        </p:nvSpPr>
        <p:spPr>
          <a:xfrm>
            <a:off x="1519140" y="3700353"/>
            <a:ext cx="9477374" cy="923330"/>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・新しい分野に入る度に一度全体で共有しながら理解度を一致させることにこだわった。</a:t>
            </a:r>
            <a:endParaRPr kumimoji="1"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・一度立ち止まる時間を作り、分からないことを一つ一つ整理しながら話すようにした。　また、図解をしてみたり、言語化にこだわらず伝える努力をした。</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4" name="テキスト ボックス 13">
            <a:extLst>
              <a:ext uri="{FF2B5EF4-FFF2-40B4-BE49-F238E27FC236}">
                <a16:creationId xmlns:a16="http://schemas.microsoft.com/office/drawing/2014/main" id="{1FDE7DA4-6E6C-485D-A9F6-3F5985F92C10}"/>
              </a:ext>
            </a:extLst>
          </p:cNvPr>
          <p:cNvSpPr txBox="1"/>
          <p:nvPr/>
        </p:nvSpPr>
        <p:spPr>
          <a:xfrm>
            <a:off x="1519140" y="5590956"/>
            <a:ext cx="9477374" cy="646331"/>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・疑問点を一つ一つ解決する時間があったおかげで、だんだん自分の意見や分からない点を言語化できるようになった。</a:t>
            </a:r>
          </a:p>
        </p:txBody>
      </p:sp>
    </p:spTree>
    <p:extLst>
      <p:ext uri="{BB962C8B-B14F-4D97-AF65-F5344CB8AC3E}">
        <p14:creationId xmlns:p14="http://schemas.microsoft.com/office/powerpoint/2010/main" val="847381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吹き出し: 角を丸めた四角形 4">
            <a:extLst>
              <a:ext uri="{FF2B5EF4-FFF2-40B4-BE49-F238E27FC236}">
                <a16:creationId xmlns:a16="http://schemas.microsoft.com/office/drawing/2014/main" id="{0D899AD8-0D69-4BED-BC94-AA95E28A59A0}"/>
              </a:ext>
            </a:extLst>
          </p:cNvPr>
          <p:cNvSpPr/>
          <p:nvPr/>
        </p:nvSpPr>
        <p:spPr>
          <a:xfrm>
            <a:off x="2371725" y="590550"/>
            <a:ext cx="9297194" cy="5688806"/>
          </a:xfrm>
          <a:prstGeom prst="wedgeRoundRectCallout">
            <a:avLst>
              <a:gd name="adj1" fmla="val -56995"/>
              <a:gd name="adj2" fmla="val 3496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5556F35C-9D45-438D-BE0F-9C0A83B53BEF}"/>
              </a:ext>
            </a:extLst>
          </p:cNvPr>
          <p:cNvSpPr txBox="1"/>
          <p:nvPr/>
        </p:nvSpPr>
        <p:spPr>
          <a:xfrm>
            <a:off x="2924176" y="781050"/>
            <a:ext cx="8591550" cy="738664"/>
          </a:xfrm>
          <a:prstGeom prst="rect">
            <a:avLst/>
          </a:prstGeom>
          <a:noFill/>
        </p:spPr>
        <p:txBody>
          <a:bodyPr wrap="square" rtlCol="0">
            <a:spAutoFit/>
          </a:bodyPr>
          <a:lstStyle/>
          <a:p>
            <a:r>
              <a:rPr kumimoji="1" lang="ja-JP" altLang="en-US" sz="2400" dirty="0">
                <a:solidFill>
                  <a:srgbClr val="FF0000"/>
                </a:solidFill>
                <a:latin typeface="HG丸ｺﾞｼｯｸM-PRO" panose="020F0600000000000000" pitchFamily="50" charset="-128"/>
                <a:ea typeface="HG丸ｺﾞｼｯｸM-PRO" panose="020F0600000000000000" pitchFamily="50" charset="-128"/>
              </a:rPr>
              <a:t>▷課題・苦労したこと</a:t>
            </a:r>
            <a:endParaRPr kumimoji="1" lang="en-US" altLang="ja-JP" sz="2400" dirty="0">
              <a:solidFill>
                <a:srgbClr val="FF0000"/>
              </a:solidFill>
              <a:latin typeface="HG丸ｺﾞｼｯｸM-PRO" panose="020F0600000000000000" pitchFamily="50" charset="-128"/>
              <a:ea typeface="HG丸ｺﾞｼｯｸM-PRO" panose="020F0600000000000000" pitchFamily="50" charset="-128"/>
            </a:endParaRPr>
          </a:p>
          <a:p>
            <a:endParaRPr kumimoji="1" lang="ja-JP" altLang="en-US" dirty="0"/>
          </a:p>
        </p:txBody>
      </p:sp>
      <p:sp>
        <p:nvSpPr>
          <p:cNvPr id="7" name="テキスト ボックス 6">
            <a:extLst>
              <a:ext uri="{FF2B5EF4-FFF2-40B4-BE49-F238E27FC236}">
                <a16:creationId xmlns:a16="http://schemas.microsoft.com/office/drawing/2014/main" id="{1F2614EE-FB2C-4E8A-96FE-B1ED0E0D2420}"/>
              </a:ext>
            </a:extLst>
          </p:cNvPr>
          <p:cNvSpPr txBox="1"/>
          <p:nvPr/>
        </p:nvSpPr>
        <p:spPr>
          <a:xfrm>
            <a:off x="3409950" y="1325324"/>
            <a:ext cx="7600950" cy="369332"/>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開発スケジュールとメンバーの技術に対する理解度のバランス調整。</a:t>
            </a:r>
          </a:p>
        </p:txBody>
      </p:sp>
      <p:sp>
        <p:nvSpPr>
          <p:cNvPr id="9" name="テキスト ボックス 8">
            <a:extLst>
              <a:ext uri="{FF2B5EF4-FFF2-40B4-BE49-F238E27FC236}">
                <a16:creationId xmlns:a16="http://schemas.microsoft.com/office/drawing/2014/main" id="{49E98EF4-4FE5-4134-8511-251965981FE8}"/>
              </a:ext>
            </a:extLst>
          </p:cNvPr>
          <p:cNvSpPr txBox="1"/>
          <p:nvPr/>
        </p:nvSpPr>
        <p:spPr>
          <a:xfrm>
            <a:off x="2924176" y="2110263"/>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▷解決策</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0" name="テキスト ボックス 9">
            <a:extLst>
              <a:ext uri="{FF2B5EF4-FFF2-40B4-BE49-F238E27FC236}">
                <a16:creationId xmlns:a16="http://schemas.microsoft.com/office/drawing/2014/main" id="{C12B73DF-F43B-4A43-A217-1519555F7B78}"/>
              </a:ext>
            </a:extLst>
          </p:cNvPr>
          <p:cNvSpPr txBox="1"/>
          <p:nvPr/>
        </p:nvSpPr>
        <p:spPr>
          <a:xfrm>
            <a:off x="3409950" y="2630028"/>
            <a:ext cx="7753350" cy="646331"/>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難しいファイルの作成を全員で共有しながら行って理解度を深め、その後分担作業にして時短を狙いつつも全員がアウトプットできるようにした。</a:t>
            </a:r>
          </a:p>
        </p:txBody>
      </p:sp>
      <p:sp>
        <p:nvSpPr>
          <p:cNvPr id="11" name="テキスト ボックス 10">
            <a:extLst>
              <a:ext uri="{FF2B5EF4-FFF2-40B4-BE49-F238E27FC236}">
                <a16:creationId xmlns:a16="http://schemas.microsoft.com/office/drawing/2014/main" id="{958FCDA3-C550-4E75-8FED-0336806AAF17}"/>
              </a:ext>
            </a:extLst>
          </p:cNvPr>
          <p:cNvSpPr txBox="1"/>
          <p:nvPr/>
        </p:nvSpPr>
        <p:spPr>
          <a:xfrm>
            <a:off x="2990851" y="3364542"/>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▷成長したと感じること</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4E38B916-8BC0-4FB3-BE89-67D4F3014E13}"/>
              </a:ext>
            </a:extLst>
          </p:cNvPr>
          <p:cNvSpPr txBox="1"/>
          <p:nvPr/>
        </p:nvSpPr>
        <p:spPr>
          <a:xfrm>
            <a:off x="3409950" y="3934733"/>
            <a:ext cx="7610477"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何よりもコミュニケーション能力。</a:t>
            </a:r>
            <a:endParaRPr lang="en-US" altLang="ja-JP" dirty="0">
              <a:latin typeface="HG丸ｺﾞｼｯｸM-PRO" panose="020F0600000000000000" pitchFamily="50" charset="-128"/>
              <a:ea typeface="HG丸ｺﾞｼｯｸM-PRO" panose="020F0600000000000000" pitchFamily="50" charset="-128"/>
            </a:endParaRPr>
          </a:p>
        </p:txBody>
      </p:sp>
      <p:sp>
        <p:nvSpPr>
          <p:cNvPr id="13" name="テキスト ボックス 12">
            <a:extLst>
              <a:ext uri="{FF2B5EF4-FFF2-40B4-BE49-F238E27FC236}">
                <a16:creationId xmlns:a16="http://schemas.microsoft.com/office/drawing/2014/main" id="{A6CA4B9A-A3B6-4F35-8389-02654467E163}"/>
              </a:ext>
            </a:extLst>
          </p:cNvPr>
          <p:cNvSpPr txBox="1"/>
          <p:nvPr/>
        </p:nvSpPr>
        <p:spPr>
          <a:xfrm>
            <a:off x="2990851" y="4727619"/>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▷今後の目標</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4" name="テキスト ボックス 13">
            <a:extLst>
              <a:ext uri="{FF2B5EF4-FFF2-40B4-BE49-F238E27FC236}">
                <a16:creationId xmlns:a16="http://schemas.microsoft.com/office/drawing/2014/main" id="{F5B26454-7CD7-4F9F-8B12-734A0F74B5F2}"/>
              </a:ext>
            </a:extLst>
          </p:cNvPr>
          <p:cNvSpPr txBox="1"/>
          <p:nvPr/>
        </p:nvSpPr>
        <p:spPr>
          <a:xfrm>
            <a:off x="3409950" y="5306264"/>
            <a:ext cx="7410450" cy="646331"/>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バグを見つけても対処法が分からないケースが多かったので、そのあたりのノウハウをもっとつけていきたい。</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FA89B8B3-AA79-43B5-83C2-82538ED64424}"/>
              </a:ext>
            </a:extLst>
          </p:cNvPr>
          <p:cNvSpPr txBox="1"/>
          <p:nvPr/>
        </p:nvSpPr>
        <p:spPr>
          <a:xfrm>
            <a:off x="671511" y="4265559"/>
            <a:ext cx="1200152" cy="646331"/>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リーダー</a:t>
            </a:r>
            <a:endParaRPr kumimoji="1"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やじま</a:t>
            </a:r>
          </a:p>
        </p:txBody>
      </p:sp>
      <p:pic>
        <p:nvPicPr>
          <p:cNvPr id="6146" name="Picture 2" descr="男性の顔アイコン 4">
            <a:extLst>
              <a:ext uri="{FF2B5EF4-FFF2-40B4-BE49-F238E27FC236}">
                <a16:creationId xmlns:a16="http://schemas.microsoft.com/office/drawing/2014/main" id="{E0C6905F-49EB-47F3-BFA2-DC36BC0834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6" y="5013608"/>
            <a:ext cx="13239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1248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吹き出し: 角を丸めた四角形 4">
            <a:extLst>
              <a:ext uri="{FF2B5EF4-FFF2-40B4-BE49-F238E27FC236}">
                <a16:creationId xmlns:a16="http://schemas.microsoft.com/office/drawing/2014/main" id="{0D899AD8-0D69-4BED-BC94-AA95E28A59A0}"/>
              </a:ext>
            </a:extLst>
          </p:cNvPr>
          <p:cNvSpPr/>
          <p:nvPr/>
        </p:nvSpPr>
        <p:spPr>
          <a:xfrm>
            <a:off x="2371725" y="590550"/>
            <a:ext cx="9297194" cy="5688806"/>
          </a:xfrm>
          <a:prstGeom prst="wedgeRoundRectCallout">
            <a:avLst>
              <a:gd name="adj1" fmla="val -56995"/>
              <a:gd name="adj2" fmla="val 3496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5556F35C-9D45-438D-BE0F-9C0A83B53BEF}"/>
              </a:ext>
            </a:extLst>
          </p:cNvPr>
          <p:cNvSpPr txBox="1"/>
          <p:nvPr/>
        </p:nvSpPr>
        <p:spPr>
          <a:xfrm>
            <a:off x="2924176" y="781050"/>
            <a:ext cx="8591550" cy="738664"/>
          </a:xfrm>
          <a:prstGeom prst="rect">
            <a:avLst/>
          </a:prstGeom>
          <a:noFill/>
        </p:spPr>
        <p:txBody>
          <a:bodyPr wrap="square" rtlCol="0">
            <a:spAutoFit/>
          </a:bodyPr>
          <a:lstStyle/>
          <a:p>
            <a:r>
              <a:rPr kumimoji="1" lang="ja-JP" altLang="en-US" sz="2400" dirty="0">
                <a:solidFill>
                  <a:srgbClr val="FF0000"/>
                </a:solidFill>
                <a:latin typeface="HG丸ｺﾞｼｯｸM-PRO" panose="020F0600000000000000" pitchFamily="50" charset="-128"/>
                <a:ea typeface="HG丸ｺﾞｼｯｸM-PRO" panose="020F0600000000000000" pitchFamily="50" charset="-128"/>
              </a:rPr>
              <a:t>▷課題・苦労したこと</a:t>
            </a:r>
            <a:endParaRPr kumimoji="1" lang="en-US" altLang="ja-JP" sz="2400" dirty="0">
              <a:solidFill>
                <a:srgbClr val="FF0000"/>
              </a:solidFill>
              <a:latin typeface="HG丸ｺﾞｼｯｸM-PRO" panose="020F0600000000000000" pitchFamily="50" charset="-128"/>
              <a:ea typeface="HG丸ｺﾞｼｯｸM-PRO" panose="020F0600000000000000" pitchFamily="50" charset="-128"/>
            </a:endParaRPr>
          </a:p>
          <a:p>
            <a:endParaRPr kumimoji="1" lang="ja-JP" altLang="en-US" dirty="0"/>
          </a:p>
        </p:txBody>
      </p:sp>
      <p:sp>
        <p:nvSpPr>
          <p:cNvPr id="7" name="テキスト ボックス 6">
            <a:extLst>
              <a:ext uri="{FF2B5EF4-FFF2-40B4-BE49-F238E27FC236}">
                <a16:creationId xmlns:a16="http://schemas.microsoft.com/office/drawing/2014/main" id="{1F2614EE-FB2C-4E8A-96FE-B1ED0E0D2420}"/>
              </a:ext>
            </a:extLst>
          </p:cNvPr>
          <p:cNvSpPr txBox="1"/>
          <p:nvPr/>
        </p:nvSpPr>
        <p:spPr>
          <a:xfrm>
            <a:off x="3409950" y="1325324"/>
            <a:ext cx="7600950" cy="646331"/>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問題点や複雑な処理についてグループに説明する際に</a:t>
            </a:r>
            <a:endParaRPr kumimoji="1"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上手く噛み砕いて説明することが難しい</a:t>
            </a:r>
          </a:p>
        </p:txBody>
      </p:sp>
      <p:sp>
        <p:nvSpPr>
          <p:cNvPr id="9" name="テキスト ボックス 8">
            <a:extLst>
              <a:ext uri="{FF2B5EF4-FFF2-40B4-BE49-F238E27FC236}">
                <a16:creationId xmlns:a16="http://schemas.microsoft.com/office/drawing/2014/main" id="{49E98EF4-4FE5-4134-8511-251965981FE8}"/>
              </a:ext>
            </a:extLst>
          </p:cNvPr>
          <p:cNvSpPr txBox="1"/>
          <p:nvPr/>
        </p:nvSpPr>
        <p:spPr>
          <a:xfrm>
            <a:off x="2924176" y="2110263"/>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▷解決策</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0" name="テキスト ボックス 9">
            <a:extLst>
              <a:ext uri="{FF2B5EF4-FFF2-40B4-BE49-F238E27FC236}">
                <a16:creationId xmlns:a16="http://schemas.microsoft.com/office/drawing/2014/main" id="{C12B73DF-F43B-4A43-A217-1519555F7B78}"/>
              </a:ext>
            </a:extLst>
          </p:cNvPr>
          <p:cNvSpPr txBox="1"/>
          <p:nvPr/>
        </p:nvSpPr>
        <p:spPr>
          <a:xfrm>
            <a:off x="3409950" y="2630028"/>
            <a:ext cx="7753350" cy="646331"/>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その処理までの流れやその処理で何がしたいのかといった</a:t>
            </a:r>
            <a:r>
              <a:rPr lang="ja-JP" altLang="en-US" dirty="0">
                <a:latin typeface="HG丸ｺﾞｼｯｸM-PRO" panose="020F0600000000000000" pitchFamily="50" charset="-128"/>
                <a:ea typeface="HG丸ｺﾞｼｯｸM-PRO" panose="020F0600000000000000" pitchFamily="50" charset="-128"/>
              </a:rPr>
              <a:t>ことを</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復習した上でこう記述しようと提案する</a:t>
            </a:r>
            <a:endParaRPr kumimoji="1" lang="en-US" altLang="ja-JP" dirty="0">
              <a:latin typeface="HG丸ｺﾞｼｯｸM-PRO" panose="020F0600000000000000" pitchFamily="50" charset="-128"/>
              <a:ea typeface="HG丸ｺﾞｼｯｸM-PRO" panose="020F0600000000000000" pitchFamily="50" charset="-128"/>
            </a:endParaRPr>
          </a:p>
        </p:txBody>
      </p:sp>
      <p:sp>
        <p:nvSpPr>
          <p:cNvPr id="11" name="テキスト ボックス 10">
            <a:extLst>
              <a:ext uri="{FF2B5EF4-FFF2-40B4-BE49-F238E27FC236}">
                <a16:creationId xmlns:a16="http://schemas.microsoft.com/office/drawing/2014/main" id="{958FCDA3-C550-4E75-8FED-0336806AAF17}"/>
              </a:ext>
            </a:extLst>
          </p:cNvPr>
          <p:cNvSpPr txBox="1"/>
          <p:nvPr/>
        </p:nvSpPr>
        <p:spPr>
          <a:xfrm>
            <a:off x="2990851" y="3364542"/>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▷成長したと感じること</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4E38B916-8BC0-4FB3-BE89-67D4F3014E13}"/>
              </a:ext>
            </a:extLst>
          </p:cNvPr>
          <p:cNvSpPr txBox="1"/>
          <p:nvPr/>
        </p:nvSpPr>
        <p:spPr>
          <a:xfrm>
            <a:off x="3409950" y="3934733"/>
            <a:ext cx="7610477" cy="369332"/>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自分の記述したコードについて説明する能力</a:t>
            </a:r>
          </a:p>
        </p:txBody>
      </p:sp>
      <p:sp>
        <p:nvSpPr>
          <p:cNvPr id="13" name="テキスト ボックス 12">
            <a:extLst>
              <a:ext uri="{FF2B5EF4-FFF2-40B4-BE49-F238E27FC236}">
                <a16:creationId xmlns:a16="http://schemas.microsoft.com/office/drawing/2014/main" id="{A6CA4B9A-A3B6-4F35-8389-02654467E163}"/>
              </a:ext>
            </a:extLst>
          </p:cNvPr>
          <p:cNvSpPr txBox="1"/>
          <p:nvPr/>
        </p:nvSpPr>
        <p:spPr>
          <a:xfrm>
            <a:off x="2990851" y="4727619"/>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▷今後の目標</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4" name="テキスト ボックス 13">
            <a:extLst>
              <a:ext uri="{FF2B5EF4-FFF2-40B4-BE49-F238E27FC236}">
                <a16:creationId xmlns:a16="http://schemas.microsoft.com/office/drawing/2014/main" id="{F5B26454-7CD7-4F9F-8B12-734A0F74B5F2}"/>
              </a:ext>
            </a:extLst>
          </p:cNvPr>
          <p:cNvSpPr txBox="1"/>
          <p:nvPr/>
        </p:nvSpPr>
        <p:spPr>
          <a:xfrm>
            <a:off x="3409950" y="5306264"/>
            <a:ext cx="7410450"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何があっても視野を広く持ち続ける</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FA89B8B3-AA79-43B5-83C2-82538ED64424}"/>
              </a:ext>
            </a:extLst>
          </p:cNvPr>
          <p:cNvSpPr txBox="1"/>
          <p:nvPr/>
        </p:nvSpPr>
        <p:spPr>
          <a:xfrm>
            <a:off x="682225" y="4030463"/>
            <a:ext cx="1200152" cy="923330"/>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構成管理</a:t>
            </a:r>
            <a:endParaRPr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品質管理</a:t>
            </a:r>
            <a:endParaRPr kumimoji="1"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こんどう</a:t>
            </a:r>
          </a:p>
        </p:txBody>
      </p:sp>
      <p:pic>
        <p:nvPicPr>
          <p:cNvPr id="7170" name="Picture 2" descr="象のアイコン">
            <a:extLst>
              <a:ext uri="{FF2B5EF4-FFF2-40B4-BE49-F238E27FC236}">
                <a16:creationId xmlns:a16="http://schemas.microsoft.com/office/drawing/2014/main" id="{E0F73C17-1DF3-41F2-B6D5-B90D3AE5AE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935" y="4889501"/>
            <a:ext cx="1389855" cy="1389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196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吹き出し: 角を丸めた四角形 4">
            <a:extLst>
              <a:ext uri="{FF2B5EF4-FFF2-40B4-BE49-F238E27FC236}">
                <a16:creationId xmlns:a16="http://schemas.microsoft.com/office/drawing/2014/main" id="{0D899AD8-0D69-4BED-BC94-AA95E28A59A0}"/>
              </a:ext>
            </a:extLst>
          </p:cNvPr>
          <p:cNvSpPr/>
          <p:nvPr/>
        </p:nvSpPr>
        <p:spPr>
          <a:xfrm>
            <a:off x="2371725" y="590550"/>
            <a:ext cx="9297194" cy="5688806"/>
          </a:xfrm>
          <a:prstGeom prst="wedgeRoundRectCallout">
            <a:avLst>
              <a:gd name="adj1" fmla="val -56995"/>
              <a:gd name="adj2" fmla="val 3496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5556F35C-9D45-438D-BE0F-9C0A83B53BEF}"/>
              </a:ext>
            </a:extLst>
          </p:cNvPr>
          <p:cNvSpPr txBox="1"/>
          <p:nvPr/>
        </p:nvSpPr>
        <p:spPr>
          <a:xfrm>
            <a:off x="2924176" y="781050"/>
            <a:ext cx="8591550" cy="738664"/>
          </a:xfrm>
          <a:prstGeom prst="rect">
            <a:avLst/>
          </a:prstGeom>
          <a:noFill/>
        </p:spPr>
        <p:txBody>
          <a:bodyPr wrap="square" rtlCol="0">
            <a:spAutoFit/>
          </a:bodyPr>
          <a:lstStyle/>
          <a:p>
            <a:r>
              <a:rPr kumimoji="1" lang="ja-JP" altLang="en-US" sz="2400" dirty="0">
                <a:solidFill>
                  <a:srgbClr val="FF0000"/>
                </a:solidFill>
                <a:latin typeface="HG丸ｺﾞｼｯｸM-PRO" panose="020F0600000000000000" pitchFamily="50" charset="-128"/>
                <a:ea typeface="HG丸ｺﾞｼｯｸM-PRO" panose="020F0600000000000000" pitchFamily="50" charset="-128"/>
              </a:rPr>
              <a:t>▷課題・苦労したこと</a:t>
            </a:r>
            <a:endParaRPr kumimoji="1" lang="en-US" altLang="ja-JP" sz="2400" dirty="0">
              <a:solidFill>
                <a:srgbClr val="FF0000"/>
              </a:solidFill>
              <a:latin typeface="HG丸ｺﾞｼｯｸM-PRO" panose="020F0600000000000000" pitchFamily="50" charset="-128"/>
              <a:ea typeface="HG丸ｺﾞｼｯｸM-PRO" panose="020F0600000000000000" pitchFamily="50" charset="-128"/>
            </a:endParaRPr>
          </a:p>
          <a:p>
            <a:endParaRPr kumimoji="1" lang="ja-JP" altLang="en-US" dirty="0"/>
          </a:p>
        </p:txBody>
      </p:sp>
      <p:sp>
        <p:nvSpPr>
          <p:cNvPr id="7" name="テキスト ボックス 6">
            <a:extLst>
              <a:ext uri="{FF2B5EF4-FFF2-40B4-BE49-F238E27FC236}">
                <a16:creationId xmlns:a16="http://schemas.microsoft.com/office/drawing/2014/main" id="{1F2614EE-FB2C-4E8A-96FE-B1ED0E0D2420}"/>
              </a:ext>
            </a:extLst>
          </p:cNvPr>
          <p:cNvSpPr txBox="1"/>
          <p:nvPr/>
        </p:nvSpPr>
        <p:spPr>
          <a:xfrm>
            <a:off x="3409950" y="1325324"/>
            <a:ext cx="7600950" cy="646331"/>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データベースを介する情報の受け渡しのイメージが名刺管理アプリで扱ったものの理解程度。</a:t>
            </a:r>
            <a:r>
              <a:rPr kumimoji="1" lang="en-US" altLang="ja-JP" dirty="0">
                <a:latin typeface="HG丸ｺﾞｼｯｸM-PRO" panose="020F0600000000000000" pitchFamily="50" charset="-128"/>
                <a:ea typeface="HG丸ｺﾞｼｯｸM-PRO" panose="020F0600000000000000" pitchFamily="50" charset="-128"/>
              </a:rPr>
              <a:t>DAO</a:t>
            </a:r>
            <a:r>
              <a:rPr kumimoji="1" lang="ja-JP" altLang="en-US" dirty="0">
                <a:latin typeface="HG丸ｺﾞｼｯｸM-PRO" panose="020F0600000000000000" pitchFamily="50" charset="-128"/>
                <a:ea typeface="HG丸ｺﾞｼｯｸM-PRO" panose="020F0600000000000000" pitchFamily="50" charset="-128"/>
              </a:rPr>
              <a:t>の構文は</a:t>
            </a:r>
            <a:r>
              <a:rPr kumimoji="1" lang="en-US" altLang="ja-JP" dirty="0">
                <a:latin typeface="HG丸ｺﾞｼｯｸM-PRO" panose="020F0600000000000000" pitchFamily="50" charset="-128"/>
                <a:ea typeface="HG丸ｺﾞｼｯｸM-PRO" panose="020F0600000000000000" pitchFamily="50" charset="-128"/>
              </a:rPr>
              <a:t>5</a:t>
            </a:r>
            <a:r>
              <a:rPr kumimoji="1" lang="ja-JP" altLang="en-US" dirty="0">
                <a:latin typeface="HG丸ｺﾞｼｯｸM-PRO" panose="020F0600000000000000" pitchFamily="50" charset="-128"/>
                <a:ea typeface="HG丸ｺﾞｼｯｸM-PRO" panose="020F0600000000000000" pitchFamily="50" charset="-128"/>
              </a:rPr>
              <a:t>割程度の理解度。</a:t>
            </a:r>
            <a:endParaRPr kumimoji="1" lang="en-US" altLang="ja-JP" dirty="0">
              <a:latin typeface="HG丸ｺﾞｼｯｸM-PRO" panose="020F0600000000000000" pitchFamily="50" charset="-128"/>
              <a:ea typeface="HG丸ｺﾞｼｯｸM-PRO" panose="020F0600000000000000" pitchFamily="50" charset="-128"/>
            </a:endParaRPr>
          </a:p>
        </p:txBody>
      </p:sp>
      <p:sp>
        <p:nvSpPr>
          <p:cNvPr id="9" name="テキスト ボックス 8">
            <a:extLst>
              <a:ext uri="{FF2B5EF4-FFF2-40B4-BE49-F238E27FC236}">
                <a16:creationId xmlns:a16="http://schemas.microsoft.com/office/drawing/2014/main" id="{49E98EF4-4FE5-4134-8511-251965981FE8}"/>
              </a:ext>
            </a:extLst>
          </p:cNvPr>
          <p:cNvSpPr txBox="1"/>
          <p:nvPr/>
        </p:nvSpPr>
        <p:spPr>
          <a:xfrm>
            <a:off x="2924176" y="2110263"/>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▷解決策</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0" name="テキスト ボックス 9">
            <a:extLst>
              <a:ext uri="{FF2B5EF4-FFF2-40B4-BE49-F238E27FC236}">
                <a16:creationId xmlns:a16="http://schemas.microsoft.com/office/drawing/2014/main" id="{C12B73DF-F43B-4A43-A217-1519555F7B78}"/>
              </a:ext>
            </a:extLst>
          </p:cNvPr>
          <p:cNvSpPr txBox="1"/>
          <p:nvPr/>
        </p:nvSpPr>
        <p:spPr>
          <a:xfrm>
            <a:off x="3409950" y="2630028"/>
            <a:ext cx="7753350" cy="646331"/>
          </a:xfrm>
          <a:prstGeom prst="rect">
            <a:avLst/>
          </a:prstGeom>
          <a:noFill/>
        </p:spPr>
        <p:txBody>
          <a:bodyPr wrap="square" rtlCol="0">
            <a:spAutoFit/>
          </a:bodyPr>
          <a:lstStyle/>
          <a:p>
            <a:r>
              <a:rPr kumimoji="1" lang="en-US" altLang="ja-JP" dirty="0">
                <a:latin typeface="HG丸ｺﾞｼｯｸM-PRO" panose="020F0600000000000000" pitchFamily="50" charset="-128"/>
                <a:ea typeface="HG丸ｺﾞｼｯｸM-PRO" panose="020F0600000000000000" pitchFamily="50" charset="-128"/>
              </a:rPr>
              <a:t>DAO</a:t>
            </a:r>
            <a:r>
              <a:rPr kumimoji="1" lang="ja-JP" altLang="en-US" dirty="0">
                <a:latin typeface="HG丸ｺﾞｼｯｸM-PRO" panose="020F0600000000000000" pitchFamily="50" charset="-128"/>
                <a:ea typeface="HG丸ｺﾞｼｯｸM-PRO" panose="020F0600000000000000" pitchFamily="50" charset="-128"/>
              </a:rPr>
              <a:t>を中心になって作成し、書いているコードの役割の理解、データの受け渡しのイメージをしっかり持つように意識した。</a:t>
            </a:r>
          </a:p>
        </p:txBody>
      </p:sp>
      <p:sp>
        <p:nvSpPr>
          <p:cNvPr id="11" name="テキスト ボックス 10">
            <a:extLst>
              <a:ext uri="{FF2B5EF4-FFF2-40B4-BE49-F238E27FC236}">
                <a16:creationId xmlns:a16="http://schemas.microsoft.com/office/drawing/2014/main" id="{958FCDA3-C550-4E75-8FED-0336806AAF17}"/>
              </a:ext>
            </a:extLst>
          </p:cNvPr>
          <p:cNvSpPr txBox="1"/>
          <p:nvPr/>
        </p:nvSpPr>
        <p:spPr>
          <a:xfrm>
            <a:off x="2990851" y="3364542"/>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▷成長したと感じること</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4E38B916-8BC0-4FB3-BE89-67D4F3014E13}"/>
              </a:ext>
            </a:extLst>
          </p:cNvPr>
          <p:cNvSpPr txBox="1"/>
          <p:nvPr/>
        </p:nvSpPr>
        <p:spPr>
          <a:xfrm>
            <a:off x="3409950" y="3934733"/>
            <a:ext cx="7610477" cy="646331"/>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チームのシステムに必要な情報の項目を自分で考え、提案することができた。データベースに親しみをもてるようになった！</a:t>
            </a:r>
          </a:p>
        </p:txBody>
      </p:sp>
      <p:sp>
        <p:nvSpPr>
          <p:cNvPr id="13" name="テキスト ボックス 12">
            <a:extLst>
              <a:ext uri="{FF2B5EF4-FFF2-40B4-BE49-F238E27FC236}">
                <a16:creationId xmlns:a16="http://schemas.microsoft.com/office/drawing/2014/main" id="{A6CA4B9A-A3B6-4F35-8389-02654467E163}"/>
              </a:ext>
            </a:extLst>
          </p:cNvPr>
          <p:cNvSpPr txBox="1"/>
          <p:nvPr/>
        </p:nvSpPr>
        <p:spPr>
          <a:xfrm>
            <a:off x="2990851" y="4727619"/>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▷今後の目標</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4" name="テキスト ボックス 13">
            <a:extLst>
              <a:ext uri="{FF2B5EF4-FFF2-40B4-BE49-F238E27FC236}">
                <a16:creationId xmlns:a16="http://schemas.microsoft.com/office/drawing/2014/main" id="{F5B26454-7CD7-4F9F-8B12-734A0F74B5F2}"/>
              </a:ext>
            </a:extLst>
          </p:cNvPr>
          <p:cNvSpPr txBox="1"/>
          <p:nvPr/>
        </p:nvSpPr>
        <p:spPr>
          <a:xfrm>
            <a:off x="3409950" y="5306264"/>
            <a:ext cx="7410450" cy="646331"/>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サーブレットや</a:t>
            </a:r>
            <a:r>
              <a:rPr lang="en-US" altLang="ja-JP" dirty="0">
                <a:latin typeface="HG丸ｺﾞｼｯｸM-PRO" panose="020F0600000000000000" pitchFamily="50" charset="-128"/>
                <a:ea typeface="HG丸ｺﾞｼｯｸM-PRO" panose="020F0600000000000000" pitchFamily="50" charset="-128"/>
              </a:rPr>
              <a:t>DAO</a:t>
            </a:r>
            <a:r>
              <a:rPr lang="ja-JP" altLang="en-US" dirty="0">
                <a:latin typeface="HG丸ｺﾞｼｯｸM-PRO" panose="020F0600000000000000" pitchFamily="50" charset="-128"/>
                <a:ea typeface="HG丸ｺﾞｼｯｸM-PRO" panose="020F0600000000000000" pitchFamily="50" charset="-128"/>
              </a:rPr>
              <a:t>の設計をイメージできるようになりたい。</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→必要なメソッド、いつ使うのか理解度を高める必要がある。</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FA89B8B3-AA79-43B5-83C2-82538ED64424}"/>
              </a:ext>
            </a:extLst>
          </p:cNvPr>
          <p:cNvSpPr txBox="1"/>
          <p:nvPr/>
        </p:nvSpPr>
        <p:spPr>
          <a:xfrm>
            <a:off x="671511" y="4265559"/>
            <a:ext cx="1200152" cy="646331"/>
          </a:xfrm>
          <a:prstGeom prst="rect">
            <a:avLst/>
          </a:prstGeom>
          <a:noFill/>
        </p:spPr>
        <p:txBody>
          <a:bodyPr wrap="square" rtlCol="0">
            <a:spAutoFit/>
          </a:bodyPr>
          <a:lstStyle/>
          <a:p>
            <a:r>
              <a:rPr kumimoji="1" lang="en-US" altLang="ja-JP" dirty="0">
                <a:latin typeface="HG丸ｺﾞｼｯｸM-PRO" panose="020F0600000000000000" pitchFamily="50" charset="-128"/>
                <a:ea typeface="HG丸ｺﾞｼｯｸM-PRO" panose="020F0600000000000000" pitchFamily="50" charset="-128"/>
              </a:rPr>
              <a:t>DB</a:t>
            </a:r>
            <a:r>
              <a:rPr kumimoji="1" lang="ja-JP" altLang="en-US" dirty="0">
                <a:latin typeface="HG丸ｺﾞｼｯｸM-PRO" panose="020F0600000000000000" pitchFamily="50" charset="-128"/>
                <a:ea typeface="HG丸ｺﾞｼｯｸM-PRO" panose="020F0600000000000000" pitchFamily="50" charset="-128"/>
              </a:rPr>
              <a:t>担当</a:t>
            </a:r>
            <a:endParaRPr kumimoji="1"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かじい</a:t>
            </a:r>
          </a:p>
        </p:txBody>
      </p:sp>
      <p:pic>
        <p:nvPicPr>
          <p:cNvPr id="4098" name="Picture 2" descr="モンスターのアイコン9">
            <a:extLst>
              <a:ext uri="{FF2B5EF4-FFF2-40B4-BE49-F238E27FC236}">
                <a16:creationId xmlns:a16="http://schemas.microsoft.com/office/drawing/2014/main" id="{103294CA-9626-419C-B63F-48C278A714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2" y="4911890"/>
            <a:ext cx="1428751" cy="1428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541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吹き出し: 角を丸めた四角形 4">
            <a:extLst>
              <a:ext uri="{FF2B5EF4-FFF2-40B4-BE49-F238E27FC236}">
                <a16:creationId xmlns:a16="http://schemas.microsoft.com/office/drawing/2014/main" id="{0D899AD8-0D69-4BED-BC94-AA95E28A59A0}"/>
              </a:ext>
            </a:extLst>
          </p:cNvPr>
          <p:cNvSpPr/>
          <p:nvPr/>
        </p:nvSpPr>
        <p:spPr>
          <a:xfrm>
            <a:off x="2371725" y="590550"/>
            <a:ext cx="9297194" cy="5688806"/>
          </a:xfrm>
          <a:prstGeom prst="wedgeRoundRectCallout">
            <a:avLst>
              <a:gd name="adj1" fmla="val -56995"/>
              <a:gd name="adj2" fmla="val 3496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5556F35C-9D45-438D-BE0F-9C0A83B53BEF}"/>
              </a:ext>
            </a:extLst>
          </p:cNvPr>
          <p:cNvSpPr txBox="1"/>
          <p:nvPr/>
        </p:nvSpPr>
        <p:spPr>
          <a:xfrm>
            <a:off x="2924176" y="781050"/>
            <a:ext cx="8591550" cy="738664"/>
          </a:xfrm>
          <a:prstGeom prst="rect">
            <a:avLst/>
          </a:prstGeom>
          <a:noFill/>
        </p:spPr>
        <p:txBody>
          <a:bodyPr wrap="square" rtlCol="0">
            <a:spAutoFit/>
          </a:bodyPr>
          <a:lstStyle/>
          <a:p>
            <a:r>
              <a:rPr kumimoji="1" lang="ja-JP" altLang="en-US" sz="2400" dirty="0">
                <a:solidFill>
                  <a:srgbClr val="FF0000"/>
                </a:solidFill>
                <a:latin typeface="HG丸ｺﾞｼｯｸM-PRO" panose="020F0600000000000000" pitchFamily="50" charset="-128"/>
                <a:ea typeface="HG丸ｺﾞｼｯｸM-PRO" panose="020F0600000000000000" pitchFamily="50" charset="-128"/>
              </a:rPr>
              <a:t>▷課題・苦労したこと</a:t>
            </a:r>
            <a:endParaRPr kumimoji="1" lang="en-US" altLang="ja-JP" sz="2400" dirty="0">
              <a:solidFill>
                <a:srgbClr val="FF0000"/>
              </a:solidFill>
              <a:latin typeface="HG丸ｺﾞｼｯｸM-PRO" panose="020F0600000000000000" pitchFamily="50" charset="-128"/>
              <a:ea typeface="HG丸ｺﾞｼｯｸM-PRO" panose="020F0600000000000000" pitchFamily="50" charset="-128"/>
            </a:endParaRPr>
          </a:p>
          <a:p>
            <a:endParaRPr kumimoji="1" lang="ja-JP" altLang="en-US" dirty="0"/>
          </a:p>
        </p:txBody>
      </p:sp>
      <p:sp>
        <p:nvSpPr>
          <p:cNvPr id="7" name="テキスト ボックス 6">
            <a:extLst>
              <a:ext uri="{FF2B5EF4-FFF2-40B4-BE49-F238E27FC236}">
                <a16:creationId xmlns:a16="http://schemas.microsoft.com/office/drawing/2014/main" id="{1F2614EE-FB2C-4E8A-96FE-B1ED0E0D2420}"/>
              </a:ext>
            </a:extLst>
          </p:cNvPr>
          <p:cNvSpPr txBox="1"/>
          <p:nvPr/>
        </p:nvSpPr>
        <p:spPr>
          <a:xfrm>
            <a:off x="3409950" y="1325324"/>
            <a:ext cx="7600950" cy="646331"/>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５月の成果物では、内部機能に触れていなく理解できていなかった</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グループのメンバーとコミュニケーションをとることができなかった</a:t>
            </a:r>
            <a:endParaRPr lang="en-US" altLang="ja-JP" dirty="0">
              <a:latin typeface="HG丸ｺﾞｼｯｸM-PRO" panose="020F0600000000000000" pitchFamily="50" charset="-128"/>
              <a:ea typeface="HG丸ｺﾞｼｯｸM-PRO" panose="020F0600000000000000" pitchFamily="50" charset="-128"/>
            </a:endParaRPr>
          </a:p>
        </p:txBody>
      </p:sp>
      <p:sp>
        <p:nvSpPr>
          <p:cNvPr id="9" name="テキスト ボックス 8">
            <a:extLst>
              <a:ext uri="{FF2B5EF4-FFF2-40B4-BE49-F238E27FC236}">
                <a16:creationId xmlns:a16="http://schemas.microsoft.com/office/drawing/2014/main" id="{49E98EF4-4FE5-4134-8511-251965981FE8}"/>
              </a:ext>
            </a:extLst>
          </p:cNvPr>
          <p:cNvSpPr txBox="1"/>
          <p:nvPr/>
        </p:nvSpPr>
        <p:spPr>
          <a:xfrm>
            <a:off x="2924176" y="2110263"/>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▷解決策</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0" name="テキスト ボックス 9">
            <a:extLst>
              <a:ext uri="{FF2B5EF4-FFF2-40B4-BE49-F238E27FC236}">
                <a16:creationId xmlns:a16="http://schemas.microsoft.com/office/drawing/2014/main" id="{C12B73DF-F43B-4A43-A217-1519555F7B78}"/>
              </a:ext>
            </a:extLst>
          </p:cNvPr>
          <p:cNvSpPr txBox="1"/>
          <p:nvPr/>
        </p:nvSpPr>
        <p:spPr>
          <a:xfrm>
            <a:off x="3409950" y="2630028"/>
            <a:ext cx="7753350" cy="646331"/>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　グループのメンバーや樋口講師に助けてもらいながら、現状の進捗理解やコミュニケーションをとるようにした</a:t>
            </a:r>
          </a:p>
        </p:txBody>
      </p:sp>
      <p:sp>
        <p:nvSpPr>
          <p:cNvPr id="11" name="テキスト ボックス 10">
            <a:extLst>
              <a:ext uri="{FF2B5EF4-FFF2-40B4-BE49-F238E27FC236}">
                <a16:creationId xmlns:a16="http://schemas.microsoft.com/office/drawing/2014/main" id="{958FCDA3-C550-4E75-8FED-0336806AAF17}"/>
              </a:ext>
            </a:extLst>
          </p:cNvPr>
          <p:cNvSpPr txBox="1"/>
          <p:nvPr/>
        </p:nvSpPr>
        <p:spPr>
          <a:xfrm>
            <a:off x="2990851" y="3364542"/>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▷成長したと感じること</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4E38B916-8BC0-4FB3-BE89-67D4F3014E13}"/>
              </a:ext>
            </a:extLst>
          </p:cNvPr>
          <p:cNvSpPr txBox="1"/>
          <p:nvPr/>
        </p:nvSpPr>
        <p:spPr>
          <a:xfrm>
            <a:off x="3409950" y="3934733"/>
            <a:ext cx="7610477" cy="646331"/>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　少しずつグループのメンバーとコミュニケーションをとることができ、知識も少しずつ理解できるようになってきた</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3" name="テキスト ボックス 12">
            <a:extLst>
              <a:ext uri="{FF2B5EF4-FFF2-40B4-BE49-F238E27FC236}">
                <a16:creationId xmlns:a16="http://schemas.microsoft.com/office/drawing/2014/main" id="{A6CA4B9A-A3B6-4F35-8389-02654467E163}"/>
              </a:ext>
            </a:extLst>
          </p:cNvPr>
          <p:cNvSpPr txBox="1"/>
          <p:nvPr/>
        </p:nvSpPr>
        <p:spPr>
          <a:xfrm>
            <a:off x="2990851" y="4727619"/>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▷今後の目標</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FA89B8B3-AA79-43B5-83C2-82538ED64424}"/>
              </a:ext>
            </a:extLst>
          </p:cNvPr>
          <p:cNvSpPr txBox="1"/>
          <p:nvPr/>
        </p:nvSpPr>
        <p:spPr>
          <a:xfrm>
            <a:off x="642344" y="3753464"/>
            <a:ext cx="1359296" cy="1200329"/>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コミュニケーション担当</a:t>
            </a:r>
            <a:endParaRPr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あぐい</a:t>
            </a:r>
          </a:p>
        </p:txBody>
      </p:sp>
      <p:pic>
        <p:nvPicPr>
          <p:cNvPr id="5122" name="Picture 2" descr="ミツバチのアイコン">
            <a:extLst>
              <a:ext uri="{FF2B5EF4-FFF2-40B4-BE49-F238E27FC236}">
                <a16:creationId xmlns:a16="http://schemas.microsoft.com/office/drawing/2014/main" id="{46EB40AC-1F2E-4094-B33F-CDA48632BE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304" y="4995398"/>
            <a:ext cx="1360395" cy="1360395"/>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449BCE91-6481-4B71-96F5-D6C4EF4C71E8}"/>
              </a:ext>
            </a:extLst>
          </p:cNvPr>
          <p:cNvSpPr txBox="1"/>
          <p:nvPr/>
        </p:nvSpPr>
        <p:spPr>
          <a:xfrm>
            <a:off x="3227110" y="5311710"/>
            <a:ext cx="7610477" cy="646331"/>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　知識の定着が不十分なので聞くこと、調べることを徹底しながら実務で経験を積みながら勉強していきたい</a:t>
            </a:r>
            <a:endParaRPr kumimoji="1" lang="ja-JP" altLang="en-US"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091201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050" name="Picture 2" descr="猫のアイコン">
            <a:extLst>
              <a:ext uri="{FF2B5EF4-FFF2-40B4-BE49-F238E27FC236}">
                <a16:creationId xmlns:a16="http://schemas.microsoft.com/office/drawing/2014/main" id="{C27A6192-D8CD-4DCB-B8F6-9228E5B2FD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3081" y="4953793"/>
            <a:ext cx="1325563" cy="1325563"/>
          </a:xfrm>
          <a:prstGeom prst="rect">
            <a:avLst/>
          </a:prstGeom>
          <a:noFill/>
          <a:extLst>
            <a:ext uri="{909E8E84-426E-40DD-AFC4-6F175D3DCCD1}">
              <a14:hiddenFill xmlns:a14="http://schemas.microsoft.com/office/drawing/2010/main">
                <a:solidFill>
                  <a:srgbClr val="FFFFFF"/>
                </a:solidFill>
              </a14:hiddenFill>
            </a:ext>
          </a:extLst>
        </p:spPr>
      </p:pic>
      <p:sp>
        <p:nvSpPr>
          <p:cNvPr id="5" name="吹き出し: 角を丸めた四角形 4">
            <a:extLst>
              <a:ext uri="{FF2B5EF4-FFF2-40B4-BE49-F238E27FC236}">
                <a16:creationId xmlns:a16="http://schemas.microsoft.com/office/drawing/2014/main" id="{0D899AD8-0D69-4BED-BC94-AA95E28A59A0}"/>
              </a:ext>
            </a:extLst>
          </p:cNvPr>
          <p:cNvSpPr/>
          <p:nvPr/>
        </p:nvSpPr>
        <p:spPr>
          <a:xfrm>
            <a:off x="2371725" y="590550"/>
            <a:ext cx="9297194" cy="5688806"/>
          </a:xfrm>
          <a:prstGeom prst="wedgeRoundRectCallout">
            <a:avLst>
              <a:gd name="adj1" fmla="val -56995"/>
              <a:gd name="adj2" fmla="val 3496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5556F35C-9D45-438D-BE0F-9C0A83B53BEF}"/>
              </a:ext>
            </a:extLst>
          </p:cNvPr>
          <p:cNvSpPr txBox="1"/>
          <p:nvPr/>
        </p:nvSpPr>
        <p:spPr>
          <a:xfrm>
            <a:off x="2924176" y="781050"/>
            <a:ext cx="8591550" cy="738664"/>
          </a:xfrm>
          <a:prstGeom prst="rect">
            <a:avLst/>
          </a:prstGeom>
          <a:noFill/>
        </p:spPr>
        <p:txBody>
          <a:bodyPr wrap="square" rtlCol="0">
            <a:spAutoFit/>
          </a:bodyPr>
          <a:lstStyle/>
          <a:p>
            <a:r>
              <a:rPr kumimoji="1" lang="ja-JP" altLang="en-US" sz="2400" dirty="0">
                <a:solidFill>
                  <a:srgbClr val="FF0000"/>
                </a:solidFill>
                <a:latin typeface="HG丸ｺﾞｼｯｸM-PRO" panose="020F0600000000000000" pitchFamily="50" charset="-128"/>
                <a:ea typeface="HG丸ｺﾞｼｯｸM-PRO" panose="020F0600000000000000" pitchFamily="50" charset="-128"/>
              </a:rPr>
              <a:t>▷課題・苦労したこと</a:t>
            </a:r>
            <a:endParaRPr kumimoji="1" lang="en-US" altLang="ja-JP" sz="2400" dirty="0">
              <a:solidFill>
                <a:srgbClr val="FF0000"/>
              </a:solidFill>
              <a:latin typeface="HG丸ｺﾞｼｯｸM-PRO" panose="020F0600000000000000" pitchFamily="50" charset="-128"/>
              <a:ea typeface="HG丸ｺﾞｼｯｸM-PRO" panose="020F0600000000000000" pitchFamily="50" charset="-128"/>
            </a:endParaRPr>
          </a:p>
          <a:p>
            <a:endParaRPr kumimoji="1" lang="ja-JP" altLang="en-US" dirty="0"/>
          </a:p>
        </p:txBody>
      </p:sp>
      <p:sp>
        <p:nvSpPr>
          <p:cNvPr id="7" name="テキスト ボックス 6">
            <a:extLst>
              <a:ext uri="{FF2B5EF4-FFF2-40B4-BE49-F238E27FC236}">
                <a16:creationId xmlns:a16="http://schemas.microsoft.com/office/drawing/2014/main" id="{1F2614EE-FB2C-4E8A-96FE-B1ED0E0D2420}"/>
              </a:ext>
            </a:extLst>
          </p:cNvPr>
          <p:cNvSpPr txBox="1"/>
          <p:nvPr/>
        </p:nvSpPr>
        <p:spPr>
          <a:xfrm>
            <a:off x="3409950" y="1325324"/>
            <a:ext cx="7600950" cy="646331"/>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5</a:t>
            </a:r>
            <a:r>
              <a:rPr lang="ja-JP" altLang="en-US" dirty="0">
                <a:latin typeface="HG丸ｺﾞｼｯｸM-PRO" panose="020F0600000000000000" pitchFamily="50" charset="-128"/>
                <a:ea typeface="HG丸ｺﾞｼｯｸM-PRO" panose="020F0600000000000000" pitchFamily="50" charset="-128"/>
              </a:rPr>
              <a:t>月の時点で内部機能を理解できていなかったので、</a:t>
            </a:r>
            <a:r>
              <a:rPr lang="en-US" altLang="ja-JP" dirty="0">
                <a:latin typeface="HG丸ｺﾞｼｯｸM-PRO" panose="020F0600000000000000" pitchFamily="50" charset="-128"/>
                <a:ea typeface="HG丸ｺﾞｼｯｸM-PRO" panose="020F0600000000000000" pitchFamily="50" charset="-128"/>
              </a:rPr>
              <a:t>DAO</a:t>
            </a:r>
            <a:r>
              <a:rPr lang="ja-JP" altLang="en-US" dirty="0">
                <a:latin typeface="HG丸ｺﾞｼｯｸM-PRO" panose="020F0600000000000000" pitchFamily="50" charset="-128"/>
                <a:ea typeface="HG丸ｺﾞｼｯｸM-PRO" panose="020F0600000000000000" pitchFamily="50" charset="-128"/>
              </a:rPr>
              <a:t>やサーブレットの理解を一から始めた。</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9" name="テキスト ボックス 8">
            <a:extLst>
              <a:ext uri="{FF2B5EF4-FFF2-40B4-BE49-F238E27FC236}">
                <a16:creationId xmlns:a16="http://schemas.microsoft.com/office/drawing/2014/main" id="{49E98EF4-4FE5-4134-8511-251965981FE8}"/>
              </a:ext>
            </a:extLst>
          </p:cNvPr>
          <p:cNvSpPr txBox="1"/>
          <p:nvPr/>
        </p:nvSpPr>
        <p:spPr>
          <a:xfrm>
            <a:off x="2924176" y="2110263"/>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▷解決策</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0" name="テキスト ボックス 9">
            <a:extLst>
              <a:ext uri="{FF2B5EF4-FFF2-40B4-BE49-F238E27FC236}">
                <a16:creationId xmlns:a16="http://schemas.microsoft.com/office/drawing/2014/main" id="{C12B73DF-F43B-4A43-A217-1519555F7B78}"/>
              </a:ext>
            </a:extLst>
          </p:cNvPr>
          <p:cNvSpPr txBox="1"/>
          <p:nvPr/>
        </p:nvSpPr>
        <p:spPr>
          <a:xfrm>
            <a:off x="3409950" y="2630028"/>
            <a:ext cx="7753350" cy="646331"/>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少しでも分からないところはすぐにメンバーに質問して助けてもらった。「理解が曖昧なまま進む」ということが無いよう徹底した。</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1" name="テキスト ボックス 10">
            <a:extLst>
              <a:ext uri="{FF2B5EF4-FFF2-40B4-BE49-F238E27FC236}">
                <a16:creationId xmlns:a16="http://schemas.microsoft.com/office/drawing/2014/main" id="{958FCDA3-C550-4E75-8FED-0336806AAF17}"/>
              </a:ext>
            </a:extLst>
          </p:cNvPr>
          <p:cNvSpPr txBox="1"/>
          <p:nvPr/>
        </p:nvSpPr>
        <p:spPr>
          <a:xfrm>
            <a:off x="2990851" y="3364542"/>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▷成長したと感じること</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4E38B916-8BC0-4FB3-BE89-67D4F3014E13}"/>
              </a:ext>
            </a:extLst>
          </p:cNvPr>
          <p:cNvSpPr txBox="1"/>
          <p:nvPr/>
        </p:nvSpPr>
        <p:spPr>
          <a:xfrm>
            <a:off x="3409950" y="3934733"/>
            <a:ext cx="7610477" cy="646331"/>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内部機能が理解できたことで、繋がりが分かるようになり、「楽しい」と感じることが増えた。</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3" name="テキスト ボックス 12">
            <a:extLst>
              <a:ext uri="{FF2B5EF4-FFF2-40B4-BE49-F238E27FC236}">
                <a16:creationId xmlns:a16="http://schemas.microsoft.com/office/drawing/2014/main" id="{A6CA4B9A-A3B6-4F35-8389-02654467E163}"/>
              </a:ext>
            </a:extLst>
          </p:cNvPr>
          <p:cNvSpPr txBox="1"/>
          <p:nvPr/>
        </p:nvSpPr>
        <p:spPr>
          <a:xfrm>
            <a:off x="2990851" y="4727619"/>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▷今後の目標</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4" name="テキスト ボックス 13">
            <a:extLst>
              <a:ext uri="{FF2B5EF4-FFF2-40B4-BE49-F238E27FC236}">
                <a16:creationId xmlns:a16="http://schemas.microsoft.com/office/drawing/2014/main" id="{F5B26454-7CD7-4F9F-8B12-734A0F74B5F2}"/>
              </a:ext>
            </a:extLst>
          </p:cNvPr>
          <p:cNvSpPr txBox="1"/>
          <p:nvPr/>
        </p:nvSpPr>
        <p:spPr>
          <a:xfrm>
            <a:off x="3409950" y="5306264"/>
            <a:ext cx="7410450" cy="646331"/>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まだまだ知識が曖昧なところがあるため、実務で経験値を積みながら勉強していきたい。</a:t>
            </a:r>
          </a:p>
        </p:txBody>
      </p:sp>
      <p:sp>
        <p:nvSpPr>
          <p:cNvPr id="8" name="テキスト ボックス 7">
            <a:extLst>
              <a:ext uri="{FF2B5EF4-FFF2-40B4-BE49-F238E27FC236}">
                <a16:creationId xmlns:a16="http://schemas.microsoft.com/office/drawing/2014/main" id="{FA89B8B3-AA79-43B5-83C2-82538ED64424}"/>
              </a:ext>
            </a:extLst>
          </p:cNvPr>
          <p:cNvSpPr txBox="1"/>
          <p:nvPr/>
        </p:nvSpPr>
        <p:spPr>
          <a:xfrm>
            <a:off x="671511" y="4265559"/>
            <a:ext cx="1200152" cy="646331"/>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発表担当</a:t>
            </a:r>
            <a:endParaRPr kumimoji="1"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きど</a:t>
            </a:r>
            <a:endParaRPr kumimoji="1" lang="ja-JP" altLang="en-US"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18820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1000"/>
                                        <p:tgtEl>
                                          <p:spTgt spid="1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0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1000"/>
                                        <p:tgtEl>
                                          <p:spTgt spid="1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9" grpId="0"/>
      <p:bldP spid="10" grpId="0"/>
      <p:bldP spid="11" grpId="0"/>
      <p:bldP spid="12" grpId="0"/>
      <p:bldP spid="13" grpId="0"/>
      <p:bldP spid="14"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0052EA-F9A7-41FB-BA0C-317EFE23BF4C}"/>
              </a:ext>
            </a:extLst>
          </p:cNvPr>
          <p:cNvSpPr>
            <a:spLocks noGrp="1"/>
          </p:cNvSpPr>
          <p:nvPr>
            <p:ph type="title"/>
          </p:nvPr>
        </p:nvSpPr>
        <p:spPr/>
        <p:txBody>
          <a:bodyPr>
            <a:normAutofit/>
          </a:bodyPr>
          <a:lstStyle/>
          <a:p>
            <a:r>
              <a:rPr kumimoji="1" lang="ja-JP" altLang="en-US" sz="4000" dirty="0">
                <a:latin typeface="HG丸ｺﾞｼｯｸM-PRO" panose="020F0600000000000000" pitchFamily="50" charset="-128"/>
                <a:ea typeface="HG丸ｺﾞｼｯｸM-PRO" panose="020F0600000000000000" pitchFamily="50" charset="-128"/>
              </a:rPr>
              <a:t>まとめ</a:t>
            </a:r>
          </a:p>
        </p:txBody>
      </p:sp>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正方形/長方形 5">
            <a:extLst>
              <a:ext uri="{FF2B5EF4-FFF2-40B4-BE49-F238E27FC236}">
                <a16:creationId xmlns:a16="http://schemas.microsoft.com/office/drawing/2014/main" id="{86BDE0B9-BFAD-41DB-8637-CD761EAC0AD1}"/>
              </a:ext>
            </a:extLst>
          </p:cNvPr>
          <p:cNvSpPr/>
          <p:nvPr/>
        </p:nvSpPr>
        <p:spPr>
          <a:xfrm>
            <a:off x="1028701" y="1524000"/>
            <a:ext cx="10239374" cy="1450181"/>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F7D94850-D30A-46DE-963E-3E27A1176F85}"/>
              </a:ext>
            </a:extLst>
          </p:cNvPr>
          <p:cNvSpPr/>
          <p:nvPr/>
        </p:nvSpPr>
        <p:spPr>
          <a:xfrm>
            <a:off x="1028700" y="1526382"/>
            <a:ext cx="2047875" cy="59055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HG丸ｺﾞｼｯｸM-PRO" panose="020F0600000000000000" pitchFamily="50" charset="-128"/>
                <a:ea typeface="HG丸ｺﾞｼｯｸM-PRO" panose="020F0600000000000000" pitchFamily="50" charset="-128"/>
              </a:rPr>
              <a:t>課題</a:t>
            </a:r>
          </a:p>
        </p:txBody>
      </p:sp>
      <p:sp>
        <p:nvSpPr>
          <p:cNvPr id="8" name="正方形/長方形 7">
            <a:extLst>
              <a:ext uri="{FF2B5EF4-FFF2-40B4-BE49-F238E27FC236}">
                <a16:creationId xmlns:a16="http://schemas.microsoft.com/office/drawing/2014/main" id="{1578B148-9785-44DB-865A-790049504A0E}"/>
              </a:ext>
            </a:extLst>
          </p:cNvPr>
          <p:cNvSpPr/>
          <p:nvPr/>
        </p:nvSpPr>
        <p:spPr>
          <a:xfrm>
            <a:off x="1028700" y="3273425"/>
            <a:ext cx="10239375" cy="1443038"/>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B8FB5A1D-64FB-4636-953B-CF40EFE96E8E}"/>
              </a:ext>
            </a:extLst>
          </p:cNvPr>
          <p:cNvSpPr/>
          <p:nvPr/>
        </p:nvSpPr>
        <p:spPr>
          <a:xfrm>
            <a:off x="1028700" y="3273425"/>
            <a:ext cx="2047875" cy="59055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HG丸ｺﾞｼｯｸM-PRO" panose="020F0600000000000000" pitchFamily="50" charset="-128"/>
                <a:ea typeface="HG丸ｺﾞｼｯｸM-PRO" panose="020F0600000000000000" pitchFamily="50" charset="-128"/>
              </a:rPr>
              <a:t>システム概要</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0" name="正方形/長方形 9">
            <a:extLst>
              <a:ext uri="{FF2B5EF4-FFF2-40B4-BE49-F238E27FC236}">
                <a16:creationId xmlns:a16="http://schemas.microsoft.com/office/drawing/2014/main" id="{9E10B85D-65A5-4B14-913A-3F720D80B97F}"/>
              </a:ext>
            </a:extLst>
          </p:cNvPr>
          <p:cNvSpPr/>
          <p:nvPr/>
        </p:nvSpPr>
        <p:spPr>
          <a:xfrm>
            <a:off x="1028701" y="5015707"/>
            <a:ext cx="10239374" cy="1356518"/>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334AF6B-22AB-46B4-906D-CB9E9C847E50}"/>
              </a:ext>
            </a:extLst>
          </p:cNvPr>
          <p:cNvSpPr/>
          <p:nvPr/>
        </p:nvSpPr>
        <p:spPr>
          <a:xfrm>
            <a:off x="1028700" y="5013325"/>
            <a:ext cx="2047875" cy="59055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HG丸ｺﾞｼｯｸM-PRO" panose="020F0600000000000000" pitchFamily="50" charset="-128"/>
                <a:ea typeface="HG丸ｺﾞｼｯｸM-PRO" panose="020F0600000000000000" pitchFamily="50" charset="-128"/>
              </a:rPr>
              <a:t>成果</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4E02D010-5319-4C11-A31C-0A5ED06CB42E}"/>
              </a:ext>
            </a:extLst>
          </p:cNvPr>
          <p:cNvSpPr txBox="1"/>
          <p:nvPr/>
        </p:nvSpPr>
        <p:spPr>
          <a:xfrm>
            <a:off x="3338512" y="1857474"/>
            <a:ext cx="6296025" cy="707886"/>
          </a:xfrm>
          <a:prstGeom prst="rect">
            <a:avLst/>
          </a:prstGeom>
          <a:noFill/>
        </p:spPr>
        <p:txBody>
          <a:bodyPr wrap="square" rtlCol="0">
            <a:spAutoFit/>
          </a:bodyPr>
          <a:lstStyle/>
          <a:p>
            <a:r>
              <a:rPr kumimoji="1" lang="ja-JP" altLang="en-US" sz="2000" dirty="0">
                <a:latin typeface="HG丸ｺﾞｼｯｸM-PRO" panose="020F0600000000000000" pitchFamily="50" charset="-128"/>
                <a:ea typeface="HG丸ｺﾞｼｯｸM-PRO" panose="020F0600000000000000" pitchFamily="50" charset="-128"/>
              </a:rPr>
              <a:t>・質問内容が管理されていない</a:t>
            </a:r>
            <a:endParaRPr kumimoji="1" lang="en-US" altLang="ja-JP" sz="2000" dirty="0">
              <a:latin typeface="HG丸ｺﾞｼｯｸM-PRO" panose="020F0600000000000000" pitchFamily="50" charset="-128"/>
              <a:ea typeface="HG丸ｺﾞｼｯｸM-PRO" panose="020F0600000000000000" pitchFamily="50" charset="-128"/>
            </a:endParaRPr>
          </a:p>
          <a:p>
            <a:r>
              <a:rPr kumimoji="1" lang="ja-JP" altLang="en-US" sz="2000" dirty="0">
                <a:latin typeface="HG丸ｺﾞｼｯｸM-PRO" panose="020F0600000000000000" pitchFamily="50" charset="-128"/>
                <a:ea typeface="HG丸ｺﾞｼｯｸM-PRO" panose="020F0600000000000000" pitchFamily="50" charset="-128"/>
              </a:rPr>
              <a:t>・質問の情報共有がしにくい</a:t>
            </a:r>
          </a:p>
        </p:txBody>
      </p:sp>
      <p:sp>
        <p:nvSpPr>
          <p:cNvPr id="13" name="テキスト ボックス 12">
            <a:extLst>
              <a:ext uri="{FF2B5EF4-FFF2-40B4-BE49-F238E27FC236}">
                <a16:creationId xmlns:a16="http://schemas.microsoft.com/office/drawing/2014/main" id="{D8A7D13B-CB97-4DD2-9392-ABD02532099F}"/>
              </a:ext>
            </a:extLst>
          </p:cNvPr>
          <p:cNvSpPr txBox="1"/>
          <p:nvPr/>
        </p:nvSpPr>
        <p:spPr>
          <a:xfrm>
            <a:off x="3338512" y="5186134"/>
            <a:ext cx="7672387" cy="1015663"/>
          </a:xfrm>
          <a:prstGeom prst="rect">
            <a:avLst/>
          </a:prstGeom>
          <a:noFill/>
        </p:spPr>
        <p:txBody>
          <a:bodyPr wrap="square" rtlCol="0">
            <a:spAutoFit/>
          </a:bodyPr>
          <a:lstStyle/>
          <a:p>
            <a:r>
              <a:rPr kumimoji="1" lang="ja-JP" altLang="en-US" sz="2000" dirty="0">
                <a:latin typeface="HG丸ｺﾞｼｯｸM-PRO" panose="020F0600000000000000" pitchFamily="50" charset="-128"/>
                <a:ea typeface="HG丸ｺﾞｼｯｸM-PRO" panose="020F0600000000000000" pitchFamily="50" charset="-128"/>
              </a:rPr>
              <a:t>・受講生、講師、事務局の三者からメリットが得られるシステムを開発することができた</a:t>
            </a:r>
            <a:endParaRPr kumimoji="1" lang="en-US" altLang="ja-JP" sz="2000" dirty="0">
              <a:latin typeface="HG丸ｺﾞｼｯｸM-PRO" panose="020F0600000000000000" pitchFamily="50" charset="-128"/>
              <a:ea typeface="HG丸ｺﾞｼｯｸM-PRO" panose="020F0600000000000000" pitchFamily="50" charset="-128"/>
            </a:endParaRPr>
          </a:p>
          <a:p>
            <a:r>
              <a:rPr lang="ja-JP" altLang="en-US" sz="2000" dirty="0">
                <a:latin typeface="HG丸ｺﾞｼｯｸM-PRO" panose="020F0600000000000000" pitchFamily="50" charset="-128"/>
                <a:ea typeface="HG丸ｺﾞｼｯｸM-PRO" panose="020F0600000000000000" pitchFamily="50" charset="-128"/>
              </a:rPr>
              <a:t>・個々の理解度を向上させることができた</a:t>
            </a:r>
            <a:endParaRPr kumimoji="1" lang="ja-JP" altLang="en-US" sz="2000" dirty="0">
              <a:latin typeface="HG丸ｺﾞｼｯｸM-PRO" panose="020F0600000000000000" pitchFamily="50" charset="-128"/>
              <a:ea typeface="HG丸ｺﾞｼｯｸM-PRO" panose="020F0600000000000000" pitchFamily="50" charset="-128"/>
            </a:endParaRPr>
          </a:p>
        </p:txBody>
      </p:sp>
      <p:sp>
        <p:nvSpPr>
          <p:cNvPr id="14" name="テキスト ボックス 13">
            <a:extLst>
              <a:ext uri="{FF2B5EF4-FFF2-40B4-BE49-F238E27FC236}">
                <a16:creationId xmlns:a16="http://schemas.microsoft.com/office/drawing/2014/main" id="{F5CA5E2F-79C2-473D-B539-A1C4220A85DC}"/>
              </a:ext>
            </a:extLst>
          </p:cNvPr>
          <p:cNvSpPr txBox="1"/>
          <p:nvPr/>
        </p:nvSpPr>
        <p:spPr>
          <a:xfrm>
            <a:off x="3338512" y="3473957"/>
            <a:ext cx="7672387" cy="1015663"/>
          </a:xfrm>
          <a:prstGeom prst="rect">
            <a:avLst/>
          </a:prstGeom>
          <a:noFill/>
        </p:spPr>
        <p:txBody>
          <a:bodyPr wrap="square" rtlCol="0">
            <a:spAutoFit/>
          </a:bodyPr>
          <a:lstStyle/>
          <a:p>
            <a:r>
              <a:rPr kumimoji="1" lang="ja-JP" altLang="en-US" sz="2000" dirty="0">
                <a:latin typeface="HG丸ｺﾞｼｯｸM-PRO" panose="020F0600000000000000" pitchFamily="50" charset="-128"/>
                <a:ea typeface="HG丸ｺﾞｼｯｸM-PRO" panose="020F0600000000000000" pitchFamily="50" charset="-128"/>
              </a:rPr>
              <a:t>・質問者は匿名性が得られる</a:t>
            </a:r>
            <a:endParaRPr kumimoji="1" lang="en-US" altLang="ja-JP" sz="2000" dirty="0">
              <a:latin typeface="HG丸ｺﾞｼｯｸM-PRO" panose="020F0600000000000000" pitchFamily="50" charset="-128"/>
              <a:ea typeface="HG丸ｺﾞｼｯｸM-PRO" panose="020F0600000000000000" pitchFamily="50" charset="-128"/>
            </a:endParaRPr>
          </a:p>
          <a:p>
            <a:r>
              <a:rPr lang="ja-JP" altLang="en-US" sz="2000" dirty="0">
                <a:latin typeface="HG丸ｺﾞｼｯｸM-PRO" panose="020F0600000000000000" pitchFamily="50" charset="-128"/>
                <a:ea typeface="HG丸ｺﾞｼｯｸM-PRO" panose="020F0600000000000000" pitchFamily="50" charset="-128"/>
              </a:rPr>
              <a:t>・回答者はマイページ上で自分の担当クラスの質問の閲覧が可能</a:t>
            </a:r>
            <a:endParaRPr lang="en-US" altLang="ja-JP" sz="2000" dirty="0">
              <a:latin typeface="HG丸ｺﾞｼｯｸM-PRO" panose="020F0600000000000000" pitchFamily="50" charset="-128"/>
              <a:ea typeface="HG丸ｺﾞｼｯｸM-PRO" panose="020F0600000000000000" pitchFamily="50" charset="-128"/>
            </a:endParaRPr>
          </a:p>
          <a:p>
            <a:r>
              <a:rPr kumimoji="1" lang="ja-JP" altLang="en-US" sz="2000" dirty="0">
                <a:latin typeface="HG丸ｺﾞｼｯｸM-PRO" panose="020F0600000000000000" pitchFamily="50" charset="-128"/>
                <a:ea typeface="HG丸ｺﾞｼｯｸM-PRO" panose="020F0600000000000000" pitchFamily="50" charset="-128"/>
              </a:rPr>
              <a:t>・過去の質問も蓄積されるので閲覧することが可能</a:t>
            </a:r>
          </a:p>
        </p:txBody>
      </p:sp>
      <mc:AlternateContent xmlns:mc="http://schemas.openxmlformats.org/markup-compatibility/2006" xmlns:p14="http://schemas.microsoft.com/office/powerpoint/2010/main">
        <mc:Choice Requires="p14">
          <p:contentPart p14:bwMode="auto" r:id="rId2">
            <p14:nvContentPartPr>
              <p14:cNvPr id="3" name="インク 2">
                <a:extLst>
                  <a:ext uri="{FF2B5EF4-FFF2-40B4-BE49-F238E27FC236}">
                    <a16:creationId xmlns:a16="http://schemas.microsoft.com/office/drawing/2014/main" id="{BACE4789-439C-4C48-86D5-D19D9A85F2A5}"/>
                  </a:ext>
                </a:extLst>
              </p14:cNvPr>
              <p14:cNvContentPartPr/>
              <p14:nvPr/>
            </p14:nvContentPartPr>
            <p14:xfrm>
              <a:off x="905061" y="1057129"/>
              <a:ext cx="1535040" cy="45000"/>
            </p14:xfrm>
          </p:contentPart>
        </mc:Choice>
        <mc:Fallback xmlns="">
          <p:pic>
            <p:nvPicPr>
              <p:cNvPr id="3" name="インク 2">
                <a:extLst>
                  <a:ext uri="{FF2B5EF4-FFF2-40B4-BE49-F238E27FC236}">
                    <a16:creationId xmlns:a16="http://schemas.microsoft.com/office/drawing/2014/main" id="{BACE4789-439C-4C48-86D5-D19D9A85F2A5}"/>
                  </a:ext>
                </a:extLst>
              </p:cNvPr>
              <p:cNvPicPr/>
              <p:nvPr/>
            </p:nvPicPr>
            <p:blipFill>
              <a:blip r:embed="rId3"/>
              <a:stretch>
                <a:fillRect/>
              </a:stretch>
            </p:blipFill>
            <p:spPr>
              <a:xfrm>
                <a:off x="815421" y="877489"/>
                <a:ext cx="1714680" cy="404640"/>
              </a:xfrm>
              <a:prstGeom prst="rect">
                <a:avLst/>
              </a:prstGeom>
            </p:spPr>
          </p:pic>
        </mc:Fallback>
      </mc:AlternateContent>
    </p:spTree>
    <p:extLst>
      <p:ext uri="{BB962C8B-B14F-4D97-AF65-F5344CB8AC3E}">
        <p14:creationId xmlns:p14="http://schemas.microsoft.com/office/powerpoint/2010/main" val="4265543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10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1000"/>
                                        <p:tgtEl>
                                          <p:spTgt spid="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10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1000"/>
                                        <p:tgtEl>
                                          <p:spTgt spid="9"/>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1000"/>
                                        <p:tgtEl>
                                          <p:spTgt spid="8"/>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10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down)">
                                      <p:cBhvr>
                                        <p:cTn id="29" dur="1000"/>
                                        <p:tgtEl>
                                          <p:spTgt spid="11"/>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1000"/>
                                        <p:tgtEl>
                                          <p:spTgt spid="13"/>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down)">
                                      <p:cBhvr>
                                        <p:cTn id="35"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0052EA-F9A7-41FB-BA0C-317EFE23BF4C}"/>
              </a:ext>
            </a:extLst>
          </p:cNvPr>
          <p:cNvSpPr>
            <a:spLocks noGrp="1"/>
          </p:cNvSpPr>
          <p:nvPr>
            <p:ph type="title"/>
          </p:nvPr>
        </p:nvSpPr>
        <p:spPr>
          <a:xfrm>
            <a:off x="838200" y="515144"/>
            <a:ext cx="9744076" cy="947738"/>
          </a:xfrm>
          <a:solidFill>
            <a:schemeClr val="bg1"/>
          </a:solidFill>
        </p:spPr>
        <p:txBody>
          <a:bodyPr>
            <a:normAutofit/>
          </a:bodyPr>
          <a:lstStyle/>
          <a:p>
            <a:r>
              <a:rPr kumimoji="1" lang="ja-JP" altLang="en-US" sz="4000" dirty="0">
                <a:latin typeface="HG丸ｺﾞｼｯｸM-PRO" panose="020F0600000000000000" pitchFamily="50" charset="-128"/>
                <a:ea typeface="HG丸ｺﾞｼｯｸM-PRO" panose="020F0600000000000000" pitchFamily="50" charset="-128"/>
              </a:rPr>
              <a:t>謝辞</a:t>
            </a:r>
          </a:p>
        </p:txBody>
      </p:sp>
      <p:sp>
        <p:nvSpPr>
          <p:cNvPr id="5" name="フレーム 4">
            <a:extLst>
              <a:ext uri="{FF2B5EF4-FFF2-40B4-BE49-F238E27FC236}">
                <a16:creationId xmlns:a16="http://schemas.microsoft.com/office/drawing/2014/main" id="{89E3D982-A656-422E-A1A8-6C9532BC15FE}"/>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6" name="Picture 2" descr="猫のアイコン">
            <a:extLst>
              <a:ext uri="{FF2B5EF4-FFF2-40B4-BE49-F238E27FC236}">
                <a16:creationId xmlns:a16="http://schemas.microsoft.com/office/drawing/2014/main" id="{06CD71B9-48B6-4F18-B651-C681303269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15090" y="5201923"/>
            <a:ext cx="1049174" cy="104917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ミツバチのアイコン">
            <a:extLst>
              <a:ext uri="{FF2B5EF4-FFF2-40B4-BE49-F238E27FC236}">
                <a16:creationId xmlns:a16="http://schemas.microsoft.com/office/drawing/2014/main" id="{EA9557D4-D97D-4655-9ECF-FD3284354B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5701" y="5201923"/>
            <a:ext cx="1049174" cy="104917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モンスターのアイコン9">
            <a:extLst>
              <a:ext uri="{FF2B5EF4-FFF2-40B4-BE49-F238E27FC236}">
                <a16:creationId xmlns:a16="http://schemas.microsoft.com/office/drawing/2014/main" id="{65C1AD7B-4BC1-4298-99B8-9288D57BFF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4359" y="5185800"/>
            <a:ext cx="1049174" cy="104917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象のアイコン">
            <a:extLst>
              <a:ext uri="{FF2B5EF4-FFF2-40B4-BE49-F238E27FC236}">
                <a16:creationId xmlns:a16="http://schemas.microsoft.com/office/drawing/2014/main" id="{3D966F65-5E84-4677-A6DB-8761675021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1064" y="5185800"/>
            <a:ext cx="1049174" cy="104917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男性の顔アイコン 4">
            <a:extLst>
              <a:ext uri="{FF2B5EF4-FFF2-40B4-BE49-F238E27FC236}">
                <a16:creationId xmlns:a16="http://schemas.microsoft.com/office/drawing/2014/main" id="{BAE5ECB1-E302-4C09-A5D9-1107398648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1676" y="5201924"/>
            <a:ext cx="1049173" cy="1049173"/>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29FDFB14-991F-47DD-AE08-1441620C9A2C}"/>
              </a:ext>
            </a:extLst>
          </p:cNvPr>
          <p:cNvSpPr/>
          <p:nvPr/>
        </p:nvSpPr>
        <p:spPr>
          <a:xfrm>
            <a:off x="1022537" y="1462882"/>
            <a:ext cx="10331263" cy="3008125"/>
          </a:xfrm>
          <a:prstGeom prst="wedgeRectCallout">
            <a:avLst>
              <a:gd name="adj1" fmla="val -4603"/>
              <a:gd name="adj2" fmla="val 6864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200" dirty="0">
                <a:latin typeface="HG丸ｺﾞｼｯｸM-PRO" panose="020F0600000000000000" pitchFamily="50" charset="-128"/>
                <a:ea typeface="HG丸ｺﾞｼｯｸM-PRO" panose="020F0600000000000000" pitchFamily="50" charset="-128"/>
              </a:rPr>
              <a:t>今回の開発演習に当たり、講師である樋口先生、冨原先生を始め、より円滑に作業が進むよう尽力してくださった</a:t>
            </a:r>
            <a:r>
              <a:rPr kumimoji="1" lang="en-US" altLang="ja-JP" sz="2200" dirty="0">
                <a:latin typeface="HG丸ｺﾞｼｯｸM-PRO" panose="020F0600000000000000" pitchFamily="50" charset="-128"/>
                <a:ea typeface="HG丸ｺﾞｼｯｸM-PRO" panose="020F0600000000000000" pitchFamily="50" charset="-128"/>
              </a:rPr>
              <a:t>SE</a:t>
            </a:r>
            <a:r>
              <a:rPr kumimoji="1" lang="ja-JP" altLang="en-US" sz="2200" dirty="0">
                <a:latin typeface="HG丸ｺﾞｼｯｸM-PRO" panose="020F0600000000000000" pitchFamily="50" charset="-128"/>
                <a:ea typeface="HG丸ｺﾞｼｯｸM-PRO" panose="020F0600000000000000" pitchFamily="50" charset="-128"/>
              </a:rPr>
              <a:t>プラスの社員の皆様には、温かいご支援・ご鞭撻を受け賜りました。</a:t>
            </a:r>
            <a:endParaRPr kumimoji="1" lang="en-US" altLang="ja-JP" sz="2200" dirty="0">
              <a:latin typeface="HG丸ｺﾞｼｯｸM-PRO" panose="020F0600000000000000" pitchFamily="50" charset="-128"/>
              <a:ea typeface="HG丸ｺﾞｼｯｸM-PRO" panose="020F0600000000000000" pitchFamily="50" charset="-128"/>
            </a:endParaRPr>
          </a:p>
          <a:p>
            <a:pPr algn="ctr"/>
            <a:r>
              <a:rPr lang="ja-JP" altLang="en-US" sz="2200" dirty="0">
                <a:latin typeface="HG丸ｺﾞｼｯｸM-PRO" panose="020F0600000000000000" pitchFamily="50" charset="-128"/>
                <a:ea typeface="HG丸ｺﾞｼｯｸM-PRO" panose="020F0600000000000000" pitchFamily="50" charset="-128"/>
              </a:rPr>
              <a:t>このような機会を設けてくださったことで、自分たちの成長を大いに感じられる研修となりました。</a:t>
            </a:r>
            <a:endParaRPr kumimoji="1" lang="en-US" altLang="ja-JP" sz="2200" dirty="0">
              <a:latin typeface="HG丸ｺﾞｼｯｸM-PRO" panose="020F0600000000000000" pitchFamily="50" charset="-128"/>
              <a:ea typeface="HG丸ｺﾞｼｯｸM-PRO" panose="020F0600000000000000" pitchFamily="50" charset="-128"/>
            </a:endParaRPr>
          </a:p>
          <a:p>
            <a:pPr algn="ctr"/>
            <a:r>
              <a:rPr lang="ja-JP" altLang="en-US" sz="2200" dirty="0">
                <a:latin typeface="HG丸ｺﾞｼｯｸM-PRO" panose="020F0600000000000000" pitchFamily="50" charset="-128"/>
                <a:ea typeface="HG丸ｺﾞｼｯｸM-PRO" panose="020F0600000000000000" pitchFamily="50" charset="-128"/>
              </a:rPr>
              <a:t>非常に貴重な経験をさせていただき、有難うございました。</a:t>
            </a:r>
            <a:endParaRPr kumimoji="1" lang="ja-JP" altLang="en-US" sz="2200" dirty="0">
              <a:latin typeface="HG丸ｺﾞｼｯｸM-PRO" panose="020F0600000000000000" pitchFamily="50" charset="-128"/>
              <a:ea typeface="HG丸ｺﾞｼｯｸM-PRO" panose="020F0600000000000000" pitchFamily="50" charset="-128"/>
            </a:endParaRPr>
          </a:p>
        </p:txBody>
      </p:sp>
      <mc:AlternateContent xmlns:mc="http://schemas.openxmlformats.org/markup-compatibility/2006" xmlns:p14="http://schemas.microsoft.com/office/powerpoint/2010/main">
        <mc:Choice Requires="p14">
          <p:contentPart p14:bwMode="auto" r:id="rId7">
            <p14:nvContentPartPr>
              <p14:cNvPr id="3" name="インク 2">
                <a:extLst>
                  <a:ext uri="{FF2B5EF4-FFF2-40B4-BE49-F238E27FC236}">
                    <a16:creationId xmlns:a16="http://schemas.microsoft.com/office/drawing/2014/main" id="{6D4F5030-7E22-4797-B1B3-05D5F9736EFF}"/>
                  </a:ext>
                </a:extLst>
              </p14:cNvPr>
              <p14:cNvContentPartPr/>
              <p14:nvPr/>
            </p14:nvContentPartPr>
            <p14:xfrm>
              <a:off x="1048341" y="1012129"/>
              <a:ext cx="860760" cy="19080"/>
            </p14:xfrm>
          </p:contentPart>
        </mc:Choice>
        <mc:Fallback xmlns="">
          <p:pic>
            <p:nvPicPr>
              <p:cNvPr id="3" name="インク 2">
                <a:extLst>
                  <a:ext uri="{FF2B5EF4-FFF2-40B4-BE49-F238E27FC236}">
                    <a16:creationId xmlns:a16="http://schemas.microsoft.com/office/drawing/2014/main" id="{6D4F5030-7E22-4797-B1B3-05D5F9736EFF}"/>
                  </a:ext>
                </a:extLst>
              </p:cNvPr>
              <p:cNvPicPr/>
              <p:nvPr/>
            </p:nvPicPr>
            <p:blipFill>
              <a:blip r:embed="rId8"/>
              <a:stretch>
                <a:fillRect/>
              </a:stretch>
            </p:blipFill>
            <p:spPr>
              <a:xfrm>
                <a:off x="958341" y="832489"/>
                <a:ext cx="1040400" cy="378720"/>
              </a:xfrm>
              <a:prstGeom prst="rect">
                <a:avLst/>
              </a:prstGeom>
            </p:spPr>
          </p:pic>
        </mc:Fallback>
      </mc:AlternateContent>
    </p:spTree>
    <p:extLst>
      <p:ext uri="{BB962C8B-B14F-4D97-AF65-F5344CB8AC3E}">
        <p14:creationId xmlns:p14="http://schemas.microsoft.com/office/powerpoint/2010/main" val="2107435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childTnLst>
                                </p:cTn>
                              </p:par>
                              <p:par>
                                <p:cTn id="20" presetID="10"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FEEB24-FF44-4A73-AC3C-894CEDC7F02E}"/>
              </a:ext>
            </a:extLst>
          </p:cNvPr>
          <p:cNvSpPr>
            <a:spLocks noGrp="1"/>
          </p:cNvSpPr>
          <p:nvPr>
            <p:ph type="title"/>
          </p:nvPr>
        </p:nvSpPr>
        <p:spPr/>
        <p:txBody>
          <a:bodyPr/>
          <a:lstStyle/>
          <a:p>
            <a:r>
              <a:rPr kumimoji="1" lang="ja-JP" altLang="en-US" dirty="0">
                <a:latin typeface="HG丸ｺﾞｼｯｸM-PRO" panose="020F0600000000000000" pitchFamily="50" charset="-128"/>
                <a:ea typeface="HG丸ｺﾞｼｯｸM-PRO" panose="020F0600000000000000" pitchFamily="50" charset="-128"/>
              </a:rPr>
              <a:t>発表概要</a:t>
            </a:r>
          </a:p>
        </p:txBody>
      </p:sp>
      <p:sp>
        <p:nvSpPr>
          <p:cNvPr id="4" name="フレーム 3">
            <a:extLst>
              <a:ext uri="{FF2B5EF4-FFF2-40B4-BE49-F238E27FC236}">
                <a16:creationId xmlns:a16="http://schemas.microsoft.com/office/drawing/2014/main" id="{7EC587C2-A8A9-4D4F-9C4F-102593EAE97C}"/>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35" name="インク 34">
                <a:extLst>
                  <a:ext uri="{FF2B5EF4-FFF2-40B4-BE49-F238E27FC236}">
                    <a16:creationId xmlns:a16="http://schemas.microsoft.com/office/drawing/2014/main" id="{92A31E80-C547-4A95-82C7-D48A0393D2EC}"/>
                  </a:ext>
                </a:extLst>
              </p14:cNvPr>
              <p14:cNvContentPartPr/>
              <p14:nvPr/>
            </p14:nvContentPartPr>
            <p14:xfrm>
              <a:off x="809355" y="1084710"/>
              <a:ext cx="2435040" cy="37800"/>
            </p14:xfrm>
          </p:contentPart>
        </mc:Choice>
        <mc:Fallback xmlns="">
          <p:pic>
            <p:nvPicPr>
              <p:cNvPr id="35" name="インク 34">
                <a:extLst>
                  <a:ext uri="{FF2B5EF4-FFF2-40B4-BE49-F238E27FC236}">
                    <a16:creationId xmlns:a16="http://schemas.microsoft.com/office/drawing/2014/main" id="{92A31E80-C547-4A95-82C7-D48A0393D2EC}"/>
                  </a:ext>
                </a:extLst>
              </p:cNvPr>
              <p:cNvPicPr/>
              <p:nvPr/>
            </p:nvPicPr>
            <p:blipFill>
              <a:blip r:embed="rId3"/>
              <a:stretch>
                <a:fillRect/>
              </a:stretch>
            </p:blipFill>
            <p:spPr>
              <a:xfrm>
                <a:off x="719715" y="904710"/>
                <a:ext cx="2614680" cy="397440"/>
              </a:xfrm>
              <a:prstGeom prst="rect">
                <a:avLst/>
              </a:prstGeom>
            </p:spPr>
          </p:pic>
        </mc:Fallback>
      </mc:AlternateContent>
      <p:sp>
        <p:nvSpPr>
          <p:cNvPr id="11" name="コンテンツ プレースホルダー 10">
            <a:extLst>
              <a:ext uri="{FF2B5EF4-FFF2-40B4-BE49-F238E27FC236}">
                <a16:creationId xmlns:a16="http://schemas.microsoft.com/office/drawing/2014/main" id="{BCE97FED-ABA3-4F88-806D-2F87757E62A2}"/>
              </a:ext>
            </a:extLst>
          </p:cNvPr>
          <p:cNvSpPr>
            <a:spLocks noGrp="1"/>
          </p:cNvSpPr>
          <p:nvPr>
            <p:ph idx="1"/>
          </p:nvPr>
        </p:nvSpPr>
        <p:spPr>
          <a:xfrm>
            <a:off x="-159027" y="2838485"/>
            <a:ext cx="11847443" cy="5032374"/>
          </a:xfrm>
        </p:spPr>
        <p:txBody>
          <a:bodyPr/>
          <a:lstStyle/>
          <a:p>
            <a:pPr marL="0" indent="0" algn="ctr">
              <a:buNone/>
            </a:pPr>
            <a:r>
              <a:rPr lang="ja-JP" altLang="en-US" sz="4800" b="1" dirty="0"/>
              <a:t>新人研修で使うシステムにおいて</a:t>
            </a:r>
            <a:endParaRPr lang="en-US" altLang="ja-JP" sz="4800" b="1" dirty="0"/>
          </a:p>
          <a:p>
            <a:pPr marL="0" indent="0" algn="ctr">
              <a:buNone/>
            </a:pPr>
            <a:r>
              <a:rPr lang="en-US" altLang="ja-JP" sz="4800" b="1" dirty="0"/>
              <a:t>	</a:t>
            </a:r>
            <a:r>
              <a:rPr lang="ja-JP" altLang="en-US" sz="6000" b="1" dirty="0">
                <a:effectLst>
                  <a:outerShdw blurRad="38100" dist="38100" dir="2700000" algn="tl">
                    <a:srgbClr val="000000">
                      <a:alpha val="43137"/>
                    </a:srgbClr>
                  </a:outerShdw>
                </a:effectLst>
              </a:rPr>
              <a:t>大切なこと</a:t>
            </a:r>
            <a:r>
              <a:rPr lang="ja-JP" altLang="en-US" sz="6000" b="1" dirty="0"/>
              <a:t>は？？</a:t>
            </a:r>
            <a:endParaRPr lang="en-US" altLang="ja-JP" sz="6000" b="1" dirty="0"/>
          </a:p>
          <a:p>
            <a:endParaRPr lang="ja-JP" altLang="en-US" dirty="0"/>
          </a:p>
        </p:txBody>
      </p:sp>
      <mc:AlternateContent xmlns:mc="http://schemas.openxmlformats.org/markup-compatibility/2006" xmlns:p14="http://schemas.microsoft.com/office/powerpoint/2010/main">
        <mc:Choice Requires="p14">
          <p:contentPart p14:bwMode="auto" r:id="rId4">
            <p14:nvContentPartPr>
              <p14:cNvPr id="13" name="インク 12">
                <a:extLst>
                  <a:ext uri="{FF2B5EF4-FFF2-40B4-BE49-F238E27FC236}">
                    <a16:creationId xmlns:a16="http://schemas.microsoft.com/office/drawing/2014/main" id="{AEAEC8CD-A645-4164-AD33-F30388160761}"/>
                  </a:ext>
                </a:extLst>
              </p14:cNvPr>
              <p14:cNvContentPartPr/>
              <p14:nvPr/>
            </p14:nvContentPartPr>
            <p14:xfrm flipV="1">
              <a:off x="3244395" y="4267199"/>
              <a:ext cx="3659988" cy="70919"/>
            </p14:xfrm>
          </p:contentPart>
        </mc:Choice>
        <mc:Fallback xmlns="">
          <p:pic>
            <p:nvPicPr>
              <p:cNvPr id="13" name="インク 12">
                <a:extLst>
                  <a:ext uri="{FF2B5EF4-FFF2-40B4-BE49-F238E27FC236}">
                    <a16:creationId xmlns:a16="http://schemas.microsoft.com/office/drawing/2014/main" id="{AEAEC8CD-A645-4164-AD33-F30388160761}"/>
                  </a:ext>
                </a:extLst>
              </p:cNvPr>
              <p:cNvPicPr/>
              <p:nvPr/>
            </p:nvPicPr>
            <p:blipFill>
              <a:blip r:embed="rId5"/>
              <a:stretch>
                <a:fillRect/>
              </a:stretch>
            </p:blipFill>
            <p:spPr>
              <a:xfrm flipV="1">
                <a:off x="3154389" y="4086283"/>
                <a:ext cx="3839639" cy="432389"/>
              </a:xfrm>
              <a:prstGeom prst="rect">
                <a:avLst/>
              </a:prstGeom>
            </p:spPr>
          </p:pic>
        </mc:Fallback>
      </mc:AlternateContent>
    </p:spTree>
    <p:extLst>
      <p:ext uri="{BB962C8B-B14F-4D97-AF65-F5344CB8AC3E}">
        <p14:creationId xmlns:p14="http://schemas.microsoft.com/office/powerpoint/2010/main" val="1801639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FEEB24-FF44-4A73-AC3C-894CEDC7F02E}"/>
              </a:ext>
            </a:extLst>
          </p:cNvPr>
          <p:cNvSpPr>
            <a:spLocks noGrp="1"/>
          </p:cNvSpPr>
          <p:nvPr>
            <p:ph type="title"/>
          </p:nvPr>
        </p:nvSpPr>
        <p:spPr/>
        <p:txBody>
          <a:bodyPr/>
          <a:lstStyle/>
          <a:p>
            <a:r>
              <a:rPr kumimoji="1" lang="ja-JP" altLang="en-US" dirty="0">
                <a:latin typeface="HG丸ｺﾞｼｯｸM-PRO" panose="020F0600000000000000" pitchFamily="50" charset="-128"/>
                <a:ea typeface="HG丸ｺﾞｼｯｸM-PRO" panose="020F0600000000000000" pitchFamily="50" charset="-128"/>
              </a:rPr>
              <a:t>発表概要</a:t>
            </a:r>
          </a:p>
        </p:txBody>
      </p:sp>
      <p:sp>
        <p:nvSpPr>
          <p:cNvPr id="3" name="コンテンツ プレースホルダー 2">
            <a:extLst>
              <a:ext uri="{FF2B5EF4-FFF2-40B4-BE49-F238E27FC236}">
                <a16:creationId xmlns:a16="http://schemas.microsoft.com/office/drawing/2014/main" id="{5B36D3D2-21C0-4321-95C5-D29735FD0108}"/>
              </a:ext>
            </a:extLst>
          </p:cNvPr>
          <p:cNvSpPr>
            <a:spLocks noGrp="1"/>
          </p:cNvSpPr>
          <p:nvPr>
            <p:ph idx="1"/>
          </p:nvPr>
        </p:nvSpPr>
        <p:spPr>
          <a:xfrm>
            <a:off x="1394014" y="2685533"/>
            <a:ext cx="4065492" cy="4359275"/>
          </a:xfrm>
        </p:spPr>
        <p:txBody>
          <a:bodyPr/>
          <a:lstStyle/>
          <a:p>
            <a:r>
              <a:rPr lang="ja-JP" altLang="en-US" dirty="0"/>
              <a:t>問題点</a:t>
            </a:r>
            <a:endParaRPr lang="en-US" altLang="ja-JP" dirty="0"/>
          </a:p>
          <a:p>
            <a:r>
              <a:rPr lang="ja-JP" altLang="en-US" dirty="0"/>
              <a:t>概要</a:t>
            </a:r>
            <a:endParaRPr lang="en-US" altLang="ja-JP" dirty="0"/>
          </a:p>
          <a:p>
            <a:r>
              <a:rPr lang="ja-JP" altLang="en-US" dirty="0"/>
              <a:t>期待できること</a:t>
            </a:r>
            <a:endParaRPr lang="en-US" altLang="ja-JP" dirty="0"/>
          </a:p>
          <a:p>
            <a:r>
              <a:rPr lang="ja-JP" altLang="en-US" dirty="0"/>
              <a:t>デモンストレーション</a:t>
            </a:r>
            <a:endParaRPr lang="en-US" altLang="ja-JP" dirty="0"/>
          </a:p>
          <a:p>
            <a:r>
              <a:rPr lang="ja-JP" altLang="en-US" dirty="0"/>
              <a:t>成果</a:t>
            </a:r>
            <a:endParaRPr kumimoji="1" lang="ja-JP" altLang="en-US" dirty="0"/>
          </a:p>
        </p:txBody>
      </p:sp>
      <p:sp>
        <p:nvSpPr>
          <p:cNvPr id="4" name="フレーム 3">
            <a:extLst>
              <a:ext uri="{FF2B5EF4-FFF2-40B4-BE49-F238E27FC236}">
                <a16:creationId xmlns:a16="http://schemas.microsoft.com/office/drawing/2014/main" id="{7EC587C2-A8A9-4D4F-9C4F-102593EAE97C}"/>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フレーム 5">
            <a:extLst>
              <a:ext uri="{FF2B5EF4-FFF2-40B4-BE49-F238E27FC236}">
                <a16:creationId xmlns:a16="http://schemas.microsoft.com/office/drawing/2014/main" id="{C84B8FBA-5233-427A-8B8A-C31956518BB8}"/>
              </a:ext>
            </a:extLst>
          </p:cNvPr>
          <p:cNvSpPr/>
          <p:nvPr/>
        </p:nvSpPr>
        <p:spPr>
          <a:xfrm>
            <a:off x="1210235" y="1909482"/>
            <a:ext cx="4249271" cy="4171016"/>
          </a:xfrm>
          <a:prstGeom prst="frame">
            <a:avLst>
              <a:gd name="adj1" fmla="val 2265"/>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solidFill>
                <a:schemeClr val="tx1"/>
              </a:solidFill>
            </a:endParaRPr>
          </a:p>
        </p:txBody>
      </p:sp>
      <p:sp>
        <p:nvSpPr>
          <p:cNvPr id="7" name="テキスト ボックス 6">
            <a:extLst>
              <a:ext uri="{FF2B5EF4-FFF2-40B4-BE49-F238E27FC236}">
                <a16:creationId xmlns:a16="http://schemas.microsoft.com/office/drawing/2014/main" id="{42C11B47-687C-4598-ABA6-89BADE9A581A}"/>
              </a:ext>
            </a:extLst>
          </p:cNvPr>
          <p:cNvSpPr txBox="1"/>
          <p:nvPr/>
        </p:nvSpPr>
        <p:spPr>
          <a:xfrm>
            <a:off x="1631575" y="1673364"/>
            <a:ext cx="3406589" cy="523220"/>
          </a:xfrm>
          <a:prstGeom prst="rect">
            <a:avLst/>
          </a:prstGeom>
          <a:solidFill>
            <a:schemeClr val="bg1"/>
          </a:solidFill>
        </p:spPr>
        <p:txBody>
          <a:bodyPr wrap="square" rtlCol="0">
            <a:spAutoFit/>
          </a:bodyPr>
          <a:lstStyle/>
          <a:p>
            <a:r>
              <a:rPr kumimoji="1" lang="ja-JP" altLang="en-US" sz="2800" b="1" dirty="0"/>
              <a:t>プロダクトについて</a:t>
            </a:r>
          </a:p>
        </p:txBody>
      </p:sp>
      <p:sp>
        <p:nvSpPr>
          <p:cNvPr id="8" name="コンテンツ プレースホルダー 2">
            <a:extLst>
              <a:ext uri="{FF2B5EF4-FFF2-40B4-BE49-F238E27FC236}">
                <a16:creationId xmlns:a16="http://schemas.microsoft.com/office/drawing/2014/main" id="{BA438E5A-E8E2-44E5-BF37-CA2203E4EDB2}"/>
              </a:ext>
            </a:extLst>
          </p:cNvPr>
          <p:cNvSpPr txBox="1">
            <a:spLocks/>
          </p:cNvSpPr>
          <p:nvPr/>
        </p:nvSpPr>
        <p:spPr>
          <a:xfrm>
            <a:off x="6916273" y="2863007"/>
            <a:ext cx="4065492" cy="4359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グループ</a:t>
            </a:r>
            <a:endParaRPr lang="en-US" altLang="ja-JP" dirty="0"/>
          </a:p>
          <a:p>
            <a:r>
              <a:rPr lang="ja-JP" altLang="en-US" dirty="0"/>
              <a:t>個人</a:t>
            </a:r>
            <a:endParaRPr lang="en-US" altLang="ja-JP" dirty="0"/>
          </a:p>
          <a:p>
            <a:r>
              <a:rPr lang="ja-JP" altLang="en-US" dirty="0"/>
              <a:t>まとめ</a:t>
            </a:r>
            <a:endParaRPr lang="en-US" altLang="ja-JP" dirty="0"/>
          </a:p>
          <a:p>
            <a:r>
              <a:rPr lang="ja-JP" altLang="en-US" dirty="0"/>
              <a:t>謝辞</a:t>
            </a:r>
            <a:endParaRPr lang="en-US" altLang="ja-JP" dirty="0"/>
          </a:p>
        </p:txBody>
      </p:sp>
      <p:sp>
        <p:nvSpPr>
          <p:cNvPr id="9" name="フレーム 8">
            <a:extLst>
              <a:ext uri="{FF2B5EF4-FFF2-40B4-BE49-F238E27FC236}">
                <a16:creationId xmlns:a16="http://schemas.microsoft.com/office/drawing/2014/main" id="{C61AFA19-BAD0-4055-A514-1012BB04E132}"/>
              </a:ext>
            </a:extLst>
          </p:cNvPr>
          <p:cNvSpPr/>
          <p:nvPr/>
        </p:nvSpPr>
        <p:spPr>
          <a:xfrm>
            <a:off x="6490446" y="1909482"/>
            <a:ext cx="4249271" cy="4171016"/>
          </a:xfrm>
          <a:prstGeom prst="frame">
            <a:avLst>
              <a:gd name="adj1" fmla="val 2265"/>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651399FE-D36B-4E0D-B747-EEACC7F72635}"/>
              </a:ext>
            </a:extLst>
          </p:cNvPr>
          <p:cNvSpPr txBox="1"/>
          <p:nvPr/>
        </p:nvSpPr>
        <p:spPr>
          <a:xfrm>
            <a:off x="6739217" y="1646420"/>
            <a:ext cx="3756214" cy="523220"/>
          </a:xfrm>
          <a:prstGeom prst="rect">
            <a:avLst/>
          </a:prstGeom>
          <a:solidFill>
            <a:schemeClr val="bg1"/>
          </a:solidFill>
        </p:spPr>
        <p:txBody>
          <a:bodyPr wrap="square" rtlCol="0">
            <a:spAutoFit/>
          </a:bodyPr>
          <a:lstStyle/>
          <a:p>
            <a:r>
              <a:rPr kumimoji="1" lang="ja-JP" altLang="en-US" sz="2800" b="1" dirty="0"/>
              <a:t>プロジェクトについて</a:t>
            </a:r>
          </a:p>
        </p:txBody>
      </p:sp>
      <mc:AlternateContent xmlns:mc="http://schemas.openxmlformats.org/markup-compatibility/2006" xmlns:p14="http://schemas.microsoft.com/office/powerpoint/2010/main">
        <mc:Choice Requires="p14">
          <p:contentPart p14:bwMode="auto" r:id="rId2">
            <p14:nvContentPartPr>
              <p14:cNvPr id="35" name="インク 34">
                <a:extLst>
                  <a:ext uri="{FF2B5EF4-FFF2-40B4-BE49-F238E27FC236}">
                    <a16:creationId xmlns:a16="http://schemas.microsoft.com/office/drawing/2014/main" id="{92A31E80-C547-4A95-82C7-D48A0393D2EC}"/>
                  </a:ext>
                </a:extLst>
              </p14:cNvPr>
              <p14:cNvContentPartPr/>
              <p14:nvPr/>
            </p14:nvContentPartPr>
            <p14:xfrm>
              <a:off x="809355" y="1084710"/>
              <a:ext cx="2435040" cy="37800"/>
            </p14:xfrm>
          </p:contentPart>
        </mc:Choice>
        <mc:Fallback xmlns="">
          <p:pic>
            <p:nvPicPr>
              <p:cNvPr id="35" name="インク 34">
                <a:extLst>
                  <a:ext uri="{FF2B5EF4-FFF2-40B4-BE49-F238E27FC236}">
                    <a16:creationId xmlns:a16="http://schemas.microsoft.com/office/drawing/2014/main" id="{92A31E80-C547-4A95-82C7-D48A0393D2EC}"/>
                  </a:ext>
                </a:extLst>
              </p:cNvPr>
              <p:cNvPicPr/>
              <p:nvPr/>
            </p:nvPicPr>
            <p:blipFill>
              <a:blip r:embed="rId3"/>
              <a:stretch>
                <a:fillRect/>
              </a:stretch>
            </p:blipFill>
            <p:spPr>
              <a:xfrm>
                <a:off x="719715" y="904710"/>
                <a:ext cx="2614680" cy="397440"/>
              </a:xfrm>
              <a:prstGeom prst="rect">
                <a:avLst/>
              </a:prstGeom>
            </p:spPr>
          </p:pic>
        </mc:Fallback>
      </mc:AlternateContent>
    </p:spTree>
    <p:extLst>
      <p:ext uri="{BB962C8B-B14F-4D97-AF65-F5344CB8AC3E}">
        <p14:creationId xmlns:p14="http://schemas.microsoft.com/office/powerpoint/2010/main" val="1124640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0052EA-F9A7-41FB-BA0C-317EFE23BF4C}"/>
              </a:ext>
            </a:extLst>
          </p:cNvPr>
          <p:cNvSpPr>
            <a:spLocks noGrp="1"/>
          </p:cNvSpPr>
          <p:nvPr>
            <p:ph type="title"/>
          </p:nvPr>
        </p:nvSpPr>
        <p:spPr/>
        <p:txBody>
          <a:bodyPr>
            <a:normAutofit/>
          </a:bodyPr>
          <a:lstStyle/>
          <a:p>
            <a:r>
              <a:rPr kumimoji="1" lang="ja-JP" altLang="en-US" sz="4000" dirty="0">
                <a:latin typeface="HG丸ｺﾞｼｯｸM-PRO" panose="020F0600000000000000" pitchFamily="50" charset="-128"/>
                <a:ea typeface="HG丸ｺﾞｼｯｸM-PRO" panose="020F0600000000000000" pitchFamily="50" charset="-128"/>
              </a:rPr>
              <a:t>ヒアリングで見えた問題点</a:t>
            </a:r>
          </a:p>
        </p:txBody>
      </p:sp>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11" name="インク 10">
                <a:extLst>
                  <a:ext uri="{FF2B5EF4-FFF2-40B4-BE49-F238E27FC236}">
                    <a16:creationId xmlns:a16="http://schemas.microsoft.com/office/drawing/2014/main" id="{82FDD027-B9AF-4019-888A-959BF7B918E7}"/>
                  </a:ext>
                </a:extLst>
              </p14:cNvPr>
              <p14:cNvContentPartPr/>
              <p14:nvPr/>
            </p14:nvContentPartPr>
            <p14:xfrm>
              <a:off x="923835" y="1027815"/>
              <a:ext cx="6100200" cy="86760"/>
            </p14:xfrm>
          </p:contentPart>
        </mc:Choice>
        <mc:Fallback xmlns="">
          <p:pic>
            <p:nvPicPr>
              <p:cNvPr id="11" name="インク 10">
                <a:extLst>
                  <a:ext uri="{FF2B5EF4-FFF2-40B4-BE49-F238E27FC236}">
                    <a16:creationId xmlns:a16="http://schemas.microsoft.com/office/drawing/2014/main" id="{82FDD027-B9AF-4019-888A-959BF7B918E7}"/>
                  </a:ext>
                </a:extLst>
              </p:cNvPr>
              <p:cNvPicPr/>
              <p:nvPr/>
            </p:nvPicPr>
            <p:blipFill>
              <a:blip r:embed="rId3"/>
              <a:stretch>
                <a:fillRect/>
              </a:stretch>
            </p:blipFill>
            <p:spPr>
              <a:xfrm>
                <a:off x="833835" y="847815"/>
                <a:ext cx="6279840" cy="446400"/>
              </a:xfrm>
              <a:prstGeom prst="rect">
                <a:avLst/>
              </a:prstGeom>
            </p:spPr>
          </p:pic>
        </mc:Fallback>
      </mc:AlternateContent>
      <p:pic>
        <p:nvPicPr>
          <p:cNvPr id="6" name="Picture 6" descr="スーツを着た女性のイラスト（笑顔）">
            <a:extLst>
              <a:ext uri="{FF2B5EF4-FFF2-40B4-BE49-F238E27FC236}">
                <a16:creationId xmlns:a16="http://schemas.microsoft.com/office/drawing/2014/main" id="{696C0A77-FD3E-4762-82B9-A500B71E68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495" y="1836646"/>
            <a:ext cx="759596" cy="103346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スーツを着た男性のイラスト（笑顔）">
            <a:extLst>
              <a:ext uri="{FF2B5EF4-FFF2-40B4-BE49-F238E27FC236}">
                <a16:creationId xmlns:a16="http://schemas.microsoft.com/office/drawing/2014/main" id="{F6F15919-54CD-45F6-86D2-37FBE29292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8990" y="1836646"/>
            <a:ext cx="759596" cy="103346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14F05BB4-AA74-4DD1-B443-8FD0D7FF64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3700" y="2697167"/>
            <a:ext cx="920100" cy="921717"/>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F3D586BF-0DE2-4E3F-B50F-2C8DA73A2ADE}"/>
              </a:ext>
            </a:extLst>
          </p:cNvPr>
          <p:cNvSpPr txBox="1"/>
          <p:nvPr/>
        </p:nvSpPr>
        <p:spPr>
          <a:xfrm>
            <a:off x="10433700" y="2324978"/>
            <a:ext cx="1268505" cy="369332"/>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事務局</a:t>
            </a:r>
          </a:p>
        </p:txBody>
      </p:sp>
      <p:sp>
        <p:nvSpPr>
          <p:cNvPr id="5" name="吹き出し: 四角形 4">
            <a:extLst>
              <a:ext uri="{FF2B5EF4-FFF2-40B4-BE49-F238E27FC236}">
                <a16:creationId xmlns:a16="http://schemas.microsoft.com/office/drawing/2014/main" id="{D54B5B77-16DF-4416-BA82-BDCB2A7E22D3}"/>
              </a:ext>
            </a:extLst>
          </p:cNvPr>
          <p:cNvSpPr/>
          <p:nvPr/>
        </p:nvSpPr>
        <p:spPr>
          <a:xfrm>
            <a:off x="2743200" y="1836646"/>
            <a:ext cx="4280835" cy="921717"/>
          </a:xfrm>
          <a:prstGeom prst="wedgeRectCallout">
            <a:avLst>
              <a:gd name="adj1" fmla="val -60622"/>
              <a:gd name="adj2" fmla="val 6089"/>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latin typeface="HG丸ｺﾞｼｯｸM-PRO" panose="020F0600000000000000" pitchFamily="50" charset="-128"/>
                <a:ea typeface="HG丸ｺﾞｼｯｸM-PRO" panose="020F0600000000000000" pitchFamily="50" charset="-128"/>
              </a:rPr>
              <a:t>今抱えている問題はありますか？</a:t>
            </a:r>
          </a:p>
        </p:txBody>
      </p:sp>
      <p:sp>
        <p:nvSpPr>
          <p:cNvPr id="12" name="テキスト ボックス 11">
            <a:extLst>
              <a:ext uri="{FF2B5EF4-FFF2-40B4-BE49-F238E27FC236}">
                <a16:creationId xmlns:a16="http://schemas.microsoft.com/office/drawing/2014/main" id="{132FF8F6-58B0-4EE7-B0CA-2ED524714FE8}"/>
              </a:ext>
            </a:extLst>
          </p:cNvPr>
          <p:cNvSpPr txBox="1"/>
          <p:nvPr/>
        </p:nvSpPr>
        <p:spPr>
          <a:xfrm>
            <a:off x="1048501" y="1424746"/>
            <a:ext cx="871180"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受講生</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0" name="吹き出し: 四角形 9">
            <a:extLst>
              <a:ext uri="{FF2B5EF4-FFF2-40B4-BE49-F238E27FC236}">
                <a16:creationId xmlns:a16="http://schemas.microsoft.com/office/drawing/2014/main" id="{7EDF92EA-4D1D-4270-9C25-CF9F70D20311}"/>
              </a:ext>
            </a:extLst>
          </p:cNvPr>
          <p:cNvSpPr/>
          <p:nvPr/>
        </p:nvSpPr>
        <p:spPr>
          <a:xfrm>
            <a:off x="724495" y="3158025"/>
            <a:ext cx="9029093" cy="1647057"/>
          </a:xfrm>
          <a:prstGeom prst="wedgeRectCallout">
            <a:avLst>
              <a:gd name="adj1" fmla="val 57175"/>
              <a:gd name="adj2" fmla="val -4426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latin typeface="HG丸ｺﾞｼｯｸM-PRO" panose="020F0600000000000000" pitchFamily="50" charset="-128"/>
                <a:ea typeface="HG丸ｺﾞｼｯｸM-PRO" panose="020F0600000000000000" pitchFamily="50" charset="-128"/>
              </a:rPr>
              <a:t>そうですね・・</a:t>
            </a:r>
            <a:endParaRPr kumimoji="1" lang="en-US" altLang="ja-JP" dirty="0">
              <a:latin typeface="HG丸ｺﾞｼｯｸM-PRO" panose="020F0600000000000000" pitchFamily="50" charset="-128"/>
              <a:ea typeface="HG丸ｺﾞｼｯｸM-PRO" panose="020F0600000000000000" pitchFamily="50" charset="-128"/>
            </a:endParaRPr>
          </a:p>
          <a:p>
            <a:pPr algn="ctr"/>
            <a:r>
              <a:rPr kumimoji="1" lang="ja-JP" altLang="en-US" dirty="0">
                <a:latin typeface="HG丸ｺﾞｼｯｸM-PRO" panose="020F0600000000000000" pitchFamily="50" charset="-128"/>
                <a:ea typeface="HG丸ｺﾞｼｯｸM-PRO" panose="020F0600000000000000" pitchFamily="50" charset="-128"/>
              </a:rPr>
              <a:t>オンラインになって顔と名前が覚えづらくなったことですね。</a:t>
            </a:r>
            <a:endParaRPr kumimoji="1" lang="en-US" altLang="ja-JP" dirty="0">
              <a:latin typeface="HG丸ｺﾞｼｯｸM-PRO" panose="020F0600000000000000" pitchFamily="50" charset="-128"/>
              <a:ea typeface="HG丸ｺﾞｼｯｸM-PRO" panose="020F0600000000000000" pitchFamily="50" charset="-128"/>
            </a:endParaRPr>
          </a:p>
          <a:p>
            <a:pPr algn="ctr"/>
            <a:r>
              <a:rPr kumimoji="1" lang="ja-JP" altLang="en-US" dirty="0">
                <a:latin typeface="HG丸ｺﾞｼｯｸM-PRO" panose="020F0600000000000000" pitchFamily="50" charset="-128"/>
                <a:ea typeface="HG丸ｺﾞｼｯｸM-PRO" panose="020F0600000000000000" pitchFamily="50" charset="-128"/>
              </a:rPr>
              <a:t>あとは、</a:t>
            </a:r>
            <a:r>
              <a:rPr kumimoji="1" lang="ja-JP" altLang="en-US" sz="2000" dirty="0">
                <a:solidFill>
                  <a:srgbClr val="FF0000"/>
                </a:solidFill>
                <a:latin typeface="HG丸ｺﾞｼｯｸM-PRO" panose="020F0600000000000000" pitchFamily="50" charset="-128"/>
                <a:ea typeface="HG丸ｺﾞｼｯｸM-PRO" panose="020F0600000000000000" pitchFamily="50" charset="-128"/>
              </a:rPr>
              <a:t>質問の情報共有ができていないこと</a:t>
            </a:r>
            <a:r>
              <a:rPr kumimoji="1" lang="ja-JP" altLang="en-US" dirty="0">
                <a:solidFill>
                  <a:schemeClr val="tx1"/>
                </a:solidFill>
                <a:latin typeface="HG丸ｺﾞｼｯｸM-PRO" panose="020F0600000000000000" pitchFamily="50" charset="-128"/>
                <a:ea typeface="HG丸ｺﾞｼｯｸM-PRO" panose="020F0600000000000000" pitchFamily="50" charset="-128"/>
              </a:rPr>
              <a:t>ですね。</a:t>
            </a:r>
            <a:endParaRPr kumimoji="1" lang="en-US" altLang="ja-JP" dirty="0">
              <a:solidFill>
                <a:schemeClr val="tx1"/>
              </a:solidFill>
              <a:latin typeface="HG丸ｺﾞｼｯｸM-PRO" panose="020F0600000000000000" pitchFamily="50" charset="-128"/>
              <a:ea typeface="HG丸ｺﾞｼｯｸM-PRO" panose="020F0600000000000000" pitchFamily="50" charset="-128"/>
            </a:endParaRPr>
          </a:p>
          <a:p>
            <a:pPr algn="ctr"/>
            <a:r>
              <a:rPr lang="ja-JP" altLang="en-US" dirty="0">
                <a:solidFill>
                  <a:schemeClr val="tx1"/>
                </a:solidFill>
                <a:latin typeface="HG丸ｺﾞｼｯｸM-PRO" panose="020F0600000000000000" pitchFamily="50" charset="-128"/>
                <a:ea typeface="HG丸ｺﾞｼｯｸM-PRO" panose="020F0600000000000000" pitchFamily="50" charset="-128"/>
              </a:rPr>
              <a:t>スラックは蓄積機能ではないので、</a:t>
            </a:r>
            <a:r>
              <a:rPr lang="ja-JP" altLang="en-US" sz="2000" dirty="0">
                <a:solidFill>
                  <a:srgbClr val="FF0000"/>
                </a:solidFill>
                <a:latin typeface="HG丸ｺﾞｼｯｸM-PRO" panose="020F0600000000000000" pitchFamily="50" charset="-128"/>
                <a:ea typeface="HG丸ｺﾞｼｯｸM-PRO" panose="020F0600000000000000" pitchFamily="50" charset="-128"/>
              </a:rPr>
              <a:t>同じ質問だったとき確かめられない</a:t>
            </a:r>
            <a:r>
              <a:rPr lang="ja-JP" altLang="en-US" dirty="0">
                <a:solidFill>
                  <a:schemeClr val="tx1"/>
                </a:solidFill>
                <a:latin typeface="HG丸ｺﾞｼｯｸM-PRO" panose="020F0600000000000000" pitchFamily="50" charset="-128"/>
                <a:ea typeface="HG丸ｺﾞｼｯｸM-PRO" panose="020F0600000000000000" pitchFamily="50" charset="-128"/>
              </a:rPr>
              <a:t>んです。</a:t>
            </a:r>
            <a:endParaRPr kumimoji="1" lang="ja-JP" altLang="en-US" dirty="0">
              <a:solidFill>
                <a:schemeClr val="tx1"/>
              </a:solidFill>
              <a:latin typeface="HG丸ｺﾞｼｯｸM-PRO" panose="020F0600000000000000" pitchFamily="50" charset="-128"/>
              <a:ea typeface="HG丸ｺﾞｼｯｸM-PRO" panose="020F0600000000000000" pitchFamily="50" charset="-128"/>
            </a:endParaRPr>
          </a:p>
        </p:txBody>
      </p:sp>
      <p:sp>
        <p:nvSpPr>
          <p:cNvPr id="14" name="矢印: ストライプ 13">
            <a:extLst>
              <a:ext uri="{FF2B5EF4-FFF2-40B4-BE49-F238E27FC236}">
                <a16:creationId xmlns:a16="http://schemas.microsoft.com/office/drawing/2014/main" id="{22F06A94-D396-423A-9691-C4D7543940C2}"/>
              </a:ext>
            </a:extLst>
          </p:cNvPr>
          <p:cNvSpPr/>
          <p:nvPr/>
        </p:nvSpPr>
        <p:spPr>
          <a:xfrm>
            <a:off x="2565140" y="5204744"/>
            <a:ext cx="1173143" cy="949215"/>
          </a:xfrm>
          <a:prstGeom prst="stripedRightArrow">
            <a:avLst>
              <a:gd name="adj1" fmla="val 56452"/>
              <a:gd name="adj2" fmla="val 46774"/>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A3B2C4D3-1133-488F-A875-039942FD6B74}"/>
              </a:ext>
            </a:extLst>
          </p:cNvPr>
          <p:cNvSpPr txBox="1"/>
          <p:nvPr/>
        </p:nvSpPr>
        <p:spPr>
          <a:xfrm>
            <a:off x="3973935" y="5448518"/>
            <a:ext cx="7221071"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「質問」</a:t>
            </a:r>
            <a:r>
              <a:rPr lang="ja-JP" altLang="en-US" sz="2400" dirty="0">
                <a:latin typeface="HG丸ｺﾞｼｯｸM-PRO" panose="020F0600000000000000" pitchFamily="50" charset="-128"/>
                <a:ea typeface="HG丸ｺﾞｼｯｸM-PRO" panose="020F0600000000000000" pitchFamily="50" charset="-128"/>
              </a:rPr>
              <a:t>や</a:t>
            </a:r>
            <a:r>
              <a:rPr lang="ja-JP" altLang="en-US" sz="2400" dirty="0">
                <a:solidFill>
                  <a:srgbClr val="FF0000"/>
                </a:solidFill>
                <a:latin typeface="HG丸ｺﾞｼｯｸM-PRO" panose="020F0600000000000000" pitchFamily="50" charset="-128"/>
                <a:ea typeface="HG丸ｺﾞｼｯｸM-PRO" panose="020F0600000000000000" pitchFamily="50" charset="-128"/>
              </a:rPr>
              <a:t>「回答」</a:t>
            </a:r>
            <a:r>
              <a:rPr lang="ja-JP" altLang="en-US" sz="2400" dirty="0">
                <a:latin typeface="HG丸ｺﾞｼｯｸM-PRO" panose="020F0600000000000000" pitchFamily="50" charset="-128"/>
                <a:ea typeface="HG丸ｺﾞｼｯｸM-PRO" panose="020F0600000000000000" pitchFamily="50" charset="-128"/>
              </a:rPr>
              <a:t>に注目するのはどうだろう？</a:t>
            </a:r>
            <a:endParaRPr kumimoji="1" lang="ja-JP" altLang="en-US" sz="24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005647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0052EA-F9A7-41FB-BA0C-317EFE23BF4C}"/>
              </a:ext>
            </a:extLst>
          </p:cNvPr>
          <p:cNvSpPr>
            <a:spLocks noGrp="1"/>
          </p:cNvSpPr>
          <p:nvPr>
            <p:ph type="title"/>
          </p:nvPr>
        </p:nvSpPr>
        <p:spPr/>
        <p:txBody>
          <a:bodyPr>
            <a:normAutofit/>
          </a:bodyPr>
          <a:lstStyle/>
          <a:p>
            <a:r>
              <a:rPr kumimoji="1" lang="ja-JP" altLang="en-US" sz="4000" dirty="0">
                <a:latin typeface="HG丸ｺﾞｼｯｸM-PRO" panose="020F0600000000000000" pitchFamily="50" charset="-128"/>
                <a:ea typeface="HG丸ｺﾞｼｯｸM-PRO" panose="020F0600000000000000" pitchFamily="50" charset="-128"/>
              </a:rPr>
              <a:t>システム概要</a:t>
            </a:r>
          </a:p>
        </p:txBody>
      </p:sp>
      <p:sp>
        <p:nvSpPr>
          <p:cNvPr id="3" name="コンテンツ プレースホルダー 2">
            <a:extLst>
              <a:ext uri="{FF2B5EF4-FFF2-40B4-BE49-F238E27FC236}">
                <a16:creationId xmlns:a16="http://schemas.microsoft.com/office/drawing/2014/main" id="{C3F67336-AEF3-4088-9E02-583B7C424338}"/>
              </a:ext>
            </a:extLst>
          </p:cNvPr>
          <p:cNvSpPr>
            <a:spLocks noGrp="1"/>
          </p:cNvSpPr>
          <p:nvPr>
            <p:ph idx="1"/>
          </p:nvPr>
        </p:nvSpPr>
        <p:spPr/>
        <p:txBody>
          <a:bodyPr/>
          <a:lstStyle/>
          <a:p>
            <a:pPr marL="0" indent="0">
              <a:buNone/>
            </a:pPr>
            <a:r>
              <a:rPr kumimoji="1" lang="ja-JP" altLang="en-US" dirty="0">
                <a:latin typeface="HG丸ｺﾞｼｯｸM-PRO" panose="020F0600000000000000" pitchFamily="50" charset="-128"/>
                <a:ea typeface="HG丸ｺﾞｼｯｸM-PRO" panose="020F0600000000000000" pitchFamily="50" charset="-128"/>
              </a:rPr>
              <a:t>＜ターゲット＞</a:t>
            </a:r>
            <a:endParaRPr kumimoji="1" lang="en-US" altLang="ja-JP" dirty="0">
              <a:latin typeface="HG丸ｺﾞｼｯｸM-PRO" panose="020F0600000000000000" pitchFamily="50" charset="-128"/>
              <a:ea typeface="HG丸ｺﾞｼｯｸM-PRO" panose="020F0600000000000000" pitchFamily="50" charset="-128"/>
            </a:endParaRPr>
          </a:p>
          <a:p>
            <a:pPr marL="0" indent="0">
              <a:buNone/>
            </a:pPr>
            <a:r>
              <a:rPr lang="en-US" altLang="ja-JP" dirty="0">
                <a:latin typeface="HG丸ｺﾞｼｯｸM-PRO" panose="020F0600000000000000" pitchFamily="50" charset="-128"/>
                <a:ea typeface="HG丸ｺﾞｼｯｸM-PRO" panose="020F0600000000000000" pitchFamily="50" charset="-128"/>
              </a:rPr>
              <a:t>		</a:t>
            </a:r>
            <a:r>
              <a:rPr lang="ja-JP" altLang="en-US" dirty="0">
                <a:latin typeface="HG丸ｺﾞｼｯｸM-PRO" panose="020F0600000000000000" pitchFamily="50" charset="-128"/>
                <a:ea typeface="HG丸ｺﾞｼｯｸM-PRO" panose="020F0600000000000000" pitchFamily="50" charset="-128"/>
              </a:rPr>
              <a:t>受講生・講師・事務局</a:t>
            </a:r>
            <a:endParaRPr lang="en-US" altLang="ja-JP" dirty="0">
              <a:latin typeface="HG丸ｺﾞｼｯｸM-PRO" panose="020F0600000000000000" pitchFamily="50" charset="-128"/>
              <a:ea typeface="HG丸ｺﾞｼｯｸM-PRO" panose="020F0600000000000000" pitchFamily="50" charset="-128"/>
            </a:endParaRPr>
          </a:p>
          <a:p>
            <a:pPr marL="0" indent="0">
              <a:buNone/>
            </a:pPr>
            <a:endParaRPr kumimoji="1" lang="en-US" altLang="ja-JP" dirty="0">
              <a:latin typeface="HG丸ｺﾞｼｯｸM-PRO" panose="020F0600000000000000" pitchFamily="50" charset="-128"/>
              <a:ea typeface="HG丸ｺﾞｼｯｸM-PRO" panose="020F0600000000000000" pitchFamily="50" charset="-128"/>
            </a:endParaRPr>
          </a:p>
          <a:p>
            <a:pPr marL="0" indent="0">
              <a:buNone/>
            </a:pPr>
            <a:r>
              <a:rPr kumimoji="1" lang="ja-JP" altLang="en-US" dirty="0">
                <a:latin typeface="HG丸ｺﾞｼｯｸM-PRO" panose="020F0600000000000000" pitchFamily="50" charset="-128"/>
                <a:ea typeface="HG丸ｺﾞｼｯｸM-PRO" panose="020F0600000000000000" pitchFamily="50" charset="-128"/>
              </a:rPr>
              <a:t>＜概要＞</a:t>
            </a:r>
            <a:endParaRPr kumimoji="1" lang="en-US" altLang="ja-JP" dirty="0">
              <a:latin typeface="HG丸ｺﾞｼｯｸM-PRO" panose="020F0600000000000000" pitchFamily="50" charset="-128"/>
              <a:ea typeface="HG丸ｺﾞｼｯｸM-PRO" panose="020F0600000000000000" pitchFamily="50" charset="-128"/>
            </a:endParaRPr>
          </a:p>
          <a:p>
            <a:pPr marL="0" indent="0">
              <a:buNone/>
            </a:pPr>
            <a:r>
              <a:rPr kumimoji="1" lang="en-US" altLang="ja-JP" dirty="0">
                <a:latin typeface="HG丸ｺﾞｼｯｸM-PRO" panose="020F0600000000000000" pitchFamily="50" charset="-128"/>
                <a:ea typeface="HG丸ｺﾞｼｯｸM-PRO" panose="020F0600000000000000" pitchFamily="50" charset="-128"/>
              </a:rPr>
              <a:t>		</a:t>
            </a:r>
            <a:r>
              <a:rPr kumimoji="1" lang="ja-JP" altLang="en-US" dirty="0">
                <a:latin typeface="HG丸ｺﾞｼｯｸM-PRO" panose="020F0600000000000000" pitchFamily="50" charset="-128"/>
                <a:ea typeface="HG丸ｺﾞｼｯｸM-PRO" panose="020F0600000000000000" pitchFamily="50" charset="-128"/>
              </a:rPr>
              <a:t>これまでの質問を管理することができ、</a:t>
            </a:r>
            <a:endParaRPr kumimoji="1" lang="en-US" altLang="ja-JP" dirty="0">
              <a:latin typeface="HG丸ｺﾞｼｯｸM-PRO" panose="020F0600000000000000" pitchFamily="50" charset="-128"/>
              <a:ea typeface="HG丸ｺﾞｼｯｸM-PRO" panose="020F0600000000000000" pitchFamily="50" charset="-128"/>
            </a:endParaRPr>
          </a:p>
          <a:p>
            <a:pPr marL="0" indent="0">
              <a:buNone/>
            </a:pPr>
            <a:r>
              <a:rPr lang="en-US" altLang="ja-JP" dirty="0">
                <a:latin typeface="HG丸ｺﾞｼｯｸM-PRO" panose="020F0600000000000000" pitchFamily="50" charset="-128"/>
                <a:ea typeface="HG丸ｺﾞｼｯｸM-PRO" panose="020F0600000000000000" pitchFamily="50" charset="-128"/>
              </a:rPr>
              <a:t>		</a:t>
            </a:r>
            <a:r>
              <a:rPr lang="ja-JP" altLang="en-US" dirty="0">
                <a:latin typeface="HG丸ｺﾞｼｯｸM-PRO" panose="020F0600000000000000" pitchFamily="50" charset="-128"/>
                <a:ea typeface="HG丸ｺﾞｼｯｸM-PRO" panose="020F0600000000000000" pitchFamily="50" charset="-128"/>
              </a:rPr>
              <a:t>受講生・講師・事務局それぞれの立場で</a:t>
            </a:r>
            <a:endParaRPr lang="en-US" altLang="ja-JP" dirty="0">
              <a:latin typeface="HG丸ｺﾞｼｯｸM-PRO" panose="020F0600000000000000" pitchFamily="50" charset="-128"/>
              <a:ea typeface="HG丸ｺﾞｼｯｸM-PRO" panose="020F0600000000000000" pitchFamily="50" charset="-128"/>
            </a:endParaRPr>
          </a:p>
          <a:p>
            <a:pPr marL="0" indent="0">
              <a:buNone/>
            </a:pPr>
            <a:r>
              <a:rPr kumimoji="1" lang="en-US" altLang="ja-JP" dirty="0">
                <a:latin typeface="HG丸ｺﾞｼｯｸM-PRO" panose="020F0600000000000000" pitchFamily="50" charset="-128"/>
                <a:ea typeface="HG丸ｺﾞｼｯｸM-PRO" panose="020F0600000000000000" pitchFamily="50" charset="-128"/>
              </a:rPr>
              <a:t>		</a:t>
            </a:r>
            <a:r>
              <a:rPr kumimoji="1" lang="ja-JP" altLang="en-US" dirty="0">
                <a:latin typeface="HG丸ｺﾞｼｯｸM-PRO" panose="020F0600000000000000" pitchFamily="50" charset="-128"/>
                <a:ea typeface="HG丸ｺﾞｼｯｸM-PRO" panose="020F0600000000000000" pitchFamily="50" charset="-128"/>
              </a:rPr>
              <a:t>質問・回答が円滑にできるシステム</a:t>
            </a:r>
          </a:p>
        </p:txBody>
      </p:sp>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13" name="インク 12">
                <a:extLst>
                  <a:ext uri="{FF2B5EF4-FFF2-40B4-BE49-F238E27FC236}">
                    <a16:creationId xmlns:a16="http://schemas.microsoft.com/office/drawing/2014/main" id="{00A9DCC3-B9DF-4DB2-B281-E12A9D59D827}"/>
                  </a:ext>
                </a:extLst>
              </p14:cNvPr>
              <p14:cNvContentPartPr/>
              <p14:nvPr/>
            </p14:nvContentPartPr>
            <p14:xfrm>
              <a:off x="875955" y="951495"/>
              <a:ext cx="3013560" cy="86760"/>
            </p14:xfrm>
          </p:contentPart>
        </mc:Choice>
        <mc:Fallback xmlns="">
          <p:pic>
            <p:nvPicPr>
              <p:cNvPr id="13" name="インク 12">
                <a:extLst>
                  <a:ext uri="{FF2B5EF4-FFF2-40B4-BE49-F238E27FC236}">
                    <a16:creationId xmlns:a16="http://schemas.microsoft.com/office/drawing/2014/main" id="{00A9DCC3-B9DF-4DB2-B281-E12A9D59D827}"/>
                  </a:ext>
                </a:extLst>
              </p:cNvPr>
              <p:cNvPicPr/>
              <p:nvPr/>
            </p:nvPicPr>
            <p:blipFill>
              <a:blip r:embed="rId3"/>
              <a:stretch>
                <a:fillRect/>
              </a:stretch>
            </p:blipFill>
            <p:spPr>
              <a:xfrm>
                <a:off x="786315" y="771855"/>
                <a:ext cx="3193200" cy="446400"/>
              </a:xfrm>
              <a:prstGeom prst="rect">
                <a:avLst/>
              </a:prstGeom>
            </p:spPr>
          </p:pic>
        </mc:Fallback>
      </mc:AlternateContent>
      <p:sp>
        <p:nvSpPr>
          <p:cNvPr id="14" name="矢印: ストライプ 13">
            <a:extLst>
              <a:ext uri="{FF2B5EF4-FFF2-40B4-BE49-F238E27FC236}">
                <a16:creationId xmlns:a16="http://schemas.microsoft.com/office/drawing/2014/main" id="{41576B5F-B255-4CA6-A9E8-E99CEB29A12D}"/>
              </a:ext>
            </a:extLst>
          </p:cNvPr>
          <p:cNvSpPr/>
          <p:nvPr/>
        </p:nvSpPr>
        <p:spPr>
          <a:xfrm>
            <a:off x="1362634" y="2360268"/>
            <a:ext cx="962025" cy="590550"/>
          </a:xfrm>
          <a:prstGeom prst="stripedRightArrow">
            <a:avLst>
              <a:gd name="adj1" fmla="val 56452"/>
              <a:gd name="adj2" fmla="val 46774"/>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5" name="矢印: ストライプ 14">
            <a:extLst>
              <a:ext uri="{FF2B5EF4-FFF2-40B4-BE49-F238E27FC236}">
                <a16:creationId xmlns:a16="http://schemas.microsoft.com/office/drawing/2014/main" id="{4065485B-90B9-4732-8075-8FB1BC47C75F}"/>
              </a:ext>
            </a:extLst>
          </p:cNvPr>
          <p:cNvSpPr/>
          <p:nvPr/>
        </p:nvSpPr>
        <p:spPr>
          <a:xfrm>
            <a:off x="1420710" y="4268615"/>
            <a:ext cx="962025" cy="590550"/>
          </a:xfrm>
          <a:prstGeom prst="stripedRightArrow">
            <a:avLst>
              <a:gd name="adj1" fmla="val 56452"/>
              <a:gd name="adj2" fmla="val 46774"/>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30261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0052EA-F9A7-41FB-BA0C-317EFE23BF4C}"/>
              </a:ext>
            </a:extLst>
          </p:cNvPr>
          <p:cNvSpPr>
            <a:spLocks noGrp="1"/>
          </p:cNvSpPr>
          <p:nvPr>
            <p:ph type="title"/>
          </p:nvPr>
        </p:nvSpPr>
        <p:spPr/>
        <p:txBody>
          <a:bodyPr>
            <a:normAutofit/>
          </a:bodyPr>
          <a:lstStyle/>
          <a:p>
            <a:r>
              <a:rPr kumimoji="1" lang="ja-JP" altLang="en-US" sz="4000" dirty="0">
                <a:latin typeface="HG丸ｺﾞｼｯｸM-PRO" panose="020F0600000000000000" pitchFamily="50" charset="-128"/>
                <a:ea typeface="HG丸ｺﾞｼｯｸM-PRO" panose="020F0600000000000000" pitchFamily="50" charset="-128"/>
              </a:rPr>
              <a:t>期待できること</a:t>
            </a:r>
          </a:p>
        </p:txBody>
      </p:sp>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楕円 5">
            <a:extLst>
              <a:ext uri="{FF2B5EF4-FFF2-40B4-BE49-F238E27FC236}">
                <a16:creationId xmlns:a16="http://schemas.microsoft.com/office/drawing/2014/main" id="{B295419D-2F83-48D5-AB44-5635CA0386C7}"/>
              </a:ext>
            </a:extLst>
          </p:cNvPr>
          <p:cNvSpPr/>
          <p:nvPr/>
        </p:nvSpPr>
        <p:spPr>
          <a:xfrm>
            <a:off x="2378142" y="1690688"/>
            <a:ext cx="7348953" cy="255377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7" name="楕円 6">
            <a:extLst>
              <a:ext uri="{FF2B5EF4-FFF2-40B4-BE49-F238E27FC236}">
                <a16:creationId xmlns:a16="http://schemas.microsoft.com/office/drawing/2014/main" id="{9B86F6A6-9709-4258-9631-739FF8E20D43}"/>
              </a:ext>
            </a:extLst>
          </p:cNvPr>
          <p:cNvSpPr/>
          <p:nvPr/>
        </p:nvSpPr>
        <p:spPr>
          <a:xfrm>
            <a:off x="571500" y="4257674"/>
            <a:ext cx="5143500" cy="20859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8" name="楕円 7">
            <a:extLst>
              <a:ext uri="{FF2B5EF4-FFF2-40B4-BE49-F238E27FC236}">
                <a16:creationId xmlns:a16="http://schemas.microsoft.com/office/drawing/2014/main" id="{882236E2-A3A4-450D-8BBD-39774AF9EF9A}"/>
              </a:ext>
            </a:extLst>
          </p:cNvPr>
          <p:cNvSpPr/>
          <p:nvPr/>
        </p:nvSpPr>
        <p:spPr>
          <a:xfrm>
            <a:off x="6477002" y="4257674"/>
            <a:ext cx="5143500" cy="20859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pic>
        <p:nvPicPr>
          <p:cNvPr id="1026" name="Picture 2">
            <a:extLst>
              <a:ext uri="{FF2B5EF4-FFF2-40B4-BE49-F238E27FC236}">
                <a16:creationId xmlns:a16="http://schemas.microsoft.com/office/drawing/2014/main" id="{10458797-603B-4142-A4E3-375B97F6C4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5013" y="3571875"/>
            <a:ext cx="1226569" cy="12287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男性の顔アイコン 12">
            <a:extLst>
              <a:ext uri="{FF2B5EF4-FFF2-40B4-BE49-F238E27FC236}">
                <a16:creationId xmlns:a16="http://schemas.microsoft.com/office/drawing/2014/main" id="{6F54F77A-EB20-4556-8423-0B7A9D41FF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5" y="3643311"/>
            <a:ext cx="1228725" cy="12287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スーツを着た女性のイラスト（笑顔）">
            <a:extLst>
              <a:ext uri="{FF2B5EF4-FFF2-40B4-BE49-F238E27FC236}">
                <a16:creationId xmlns:a16="http://schemas.microsoft.com/office/drawing/2014/main" id="{C86B97C1-340E-4366-A0B2-6F9280E096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7527" y="833439"/>
            <a:ext cx="1085136" cy="14763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スーツを着た男性のイラスト（笑顔）">
            <a:extLst>
              <a:ext uri="{FF2B5EF4-FFF2-40B4-BE49-F238E27FC236}">
                <a16:creationId xmlns:a16="http://schemas.microsoft.com/office/drawing/2014/main" id="{0E40DF48-D900-44C6-A981-F882B369BB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799" y="833438"/>
            <a:ext cx="1085136" cy="1476376"/>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0BA1F182-8C3E-49A1-8654-B26910DBBBE9}"/>
              </a:ext>
            </a:extLst>
          </p:cNvPr>
          <p:cNvSpPr txBox="1"/>
          <p:nvPr/>
        </p:nvSpPr>
        <p:spPr>
          <a:xfrm>
            <a:off x="5584209" y="458273"/>
            <a:ext cx="871180"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受講生</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4" name="テキスト ボックス 13">
            <a:extLst>
              <a:ext uri="{FF2B5EF4-FFF2-40B4-BE49-F238E27FC236}">
                <a16:creationId xmlns:a16="http://schemas.microsoft.com/office/drawing/2014/main" id="{4DE2495B-9BED-4209-A858-6332C02F2208}"/>
              </a:ext>
            </a:extLst>
          </p:cNvPr>
          <p:cNvSpPr txBox="1"/>
          <p:nvPr/>
        </p:nvSpPr>
        <p:spPr>
          <a:xfrm>
            <a:off x="923924" y="3178730"/>
            <a:ext cx="695325" cy="369332"/>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講師</a:t>
            </a:r>
          </a:p>
        </p:txBody>
      </p:sp>
      <p:sp>
        <p:nvSpPr>
          <p:cNvPr id="15" name="テキスト ボックス 14">
            <a:extLst>
              <a:ext uri="{FF2B5EF4-FFF2-40B4-BE49-F238E27FC236}">
                <a16:creationId xmlns:a16="http://schemas.microsoft.com/office/drawing/2014/main" id="{B79A0BC2-585A-4EF1-B202-07472C1E90F1}"/>
              </a:ext>
            </a:extLst>
          </p:cNvPr>
          <p:cNvSpPr txBox="1"/>
          <p:nvPr/>
        </p:nvSpPr>
        <p:spPr>
          <a:xfrm>
            <a:off x="9829801" y="3178730"/>
            <a:ext cx="1021782" cy="369332"/>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事務局</a:t>
            </a:r>
          </a:p>
        </p:txBody>
      </p:sp>
      <p:sp>
        <p:nvSpPr>
          <p:cNvPr id="11" name="テキスト ボックス 10">
            <a:extLst>
              <a:ext uri="{FF2B5EF4-FFF2-40B4-BE49-F238E27FC236}">
                <a16:creationId xmlns:a16="http://schemas.microsoft.com/office/drawing/2014/main" id="{2077C2A2-0F43-4062-B534-C0F1971B431C}"/>
              </a:ext>
            </a:extLst>
          </p:cNvPr>
          <p:cNvSpPr txBox="1"/>
          <p:nvPr/>
        </p:nvSpPr>
        <p:spPr>
          <a:xfrm>
            <a:off x="2885868" y="2330045"/>
            <a:ext cx="6841227" cy="1200329"/>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a:t>
            </a:r>
            <a:r>
              <a:rPr kumimoji="1" lang="ja-JP" altLang="en-US" sz="2400" dirty="0">
                <a:solidFill>
                  <a:srgbClr val="C00000"/>
                </a:solidFill>
                <a:latin typeface="HG丸ｺﾞｼｯｸM-PRO" panose="020F0600000000000000" pitchFamily="50" charset="-128"/>
                <a:ea typeface="HG丸ｺﾞｼｯｸM-PRO" panose="020F0600000000000000" pitchFamily="50" charset="-128"/>
              </a:rPr>
              <a:t>①匿名性</a:t>
            </a:r>
            <a:r>
              <a:rPr kumimoji="1" lang="ja-JP" altLang="en-US" dirty="0">
                <a:latin typeface="HG丸ｺﾞｼｯｸM-PRO" panose="020F0600000000000000" pitchFamily="50" charset="-128"/>
                <a:ea typeface="HG丸ｺﾞｼｯｸM-PRO" panose="020F0600000000000000" pitchFamily="50" charset="-128"/>
              </a:rPr>
              <a:t>であるため、気兼ねなく質問をすることができる</a:t>
            </a:r>
          </a:p>
          <a:p>
            <a:r>
              <a:rPr lang="ja-JP" altLang="en-US" dirty="0">
                <a:latin typeface="HG丸ｺﾞｼｯｸM-PRO" panose="020F0600000000000000" pitchFamily="50" charset="-128"/>
                <a:ea typeface="HG丸ｺﾞｼｯｸM-PRO" panose="020F0600000000000000" pitchFamily="50" charset="-128"/>
              </a:rPr>
              <a:t>・</a:t>
            </a:r>
            <a:r>
              <a:rPr lang="ja-JP" altLang="en-US" sz="2400" dirty="0">
                <a:solidFill>
                  <a:srgbClr val="C00000"/>
                </a:solidFill>
                <a:latin typeface="HG丸ｺﾞｼｯｸM-PRO" panose="020F0600000000000000" pitchFamily="50" charset="-128"/>
                <a:ea typeface="HG丸ｺﾞｼｯｸM-PRO" panose="020F0600000000000000" pitchFamily="50" charset="-128"/>
              </a:rPr>
              <a:t>②複数回のやり取り</a:t>
            </a:r>
            <a:r>
              <a:rPr lang="ja-JP" altLang="en-US" dirty="0">
                <a:latin typeface="HG丸ｺﾞｼｯｸM-PRO" panose="020F0600000000000000" pitchFamily="50" charset="-128"/>
                <a:ea typeface="HG丸ｺﾞｼｯｸM-PRO" panose="020F0600000000000000" pitchFamily="50" charset="-128"/>
              </a:rPr>
              <a:t>で納得いくまで質問ができる</a:t>
            </a:r>
            <a:endParaRPr kumimoji="1"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ja-JP" altLang="en-US" sz="2400" dirty="0">
                <a:solidFill>
                  <a:srgbClr val="C00000"/>
                </a:solidFill>
                <a:latin typeface="HG丸ｺﾞｼｯｸM-PRO" panose="020F0600000000000000" pitchFamily="50" charset="-128"/>
                <a:ea typeface="HG丸ｺﾞｼｯｸM-PRO" panose="020F0600000000000000" pitchFamily="50" charset="-128"/>
              </a:rPr>
              <a:t>③過去の質問を見て</a:t>
            </a:r>
            <a:r>
              <a:rPr lang="ja-JP" altLang="en-US" dirty="0">
                <a:latin typeface="HG丸ｺﾞｼｯｸM-PRO" panose="020F0600000000000000" pitchFamily="50" charset="-128"/>
                <a:ea typeface="HG丸ｺﾞｼｯｸM-PRO" panose="020F0600000000000000" pitchFamily="50" charset="-128"/>
              </a:rPr>
              <a:t>知識を得ることができる</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29C1BB0F-7A98-410C-A7FC-B3070DB78AF2}"/>
              </a:ext>
            </a:extLst>
          </p:cNvPr>
          <p:cNvSpPr txBox="1"/>
          <p:nvPr/>
        </p:nvSpPr>
        <p:spPr>
          <a:xfrm>
            <a:off x="923924" y="4947223"/>
            <a:ext cx="4746009" cy="738664"/>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・同じ質問に何度も対応することを防ぐ</a:t>
            </a:r>
          </a:p>
          <a:p>
            <a:r>
              <a:rPr kumimoji="1" lang="ja-JP" altLang="en-US" dirty="0">
                <a:latin typeface="HG丸ｺﾞｼｯｸM-PRO" panose="020F0600000000000000" pitchFamily="50" charset="-128"/>
                <a:ea typeface="HG丸ｺﾞｼｯｸM-PRO" panose="020F0600000000000000" pitchFamily="50" charset="-128"/>
              </a:rPr>
              <a:t>・</a:t>
            </a:r>
            <a:r>
              <a:rPr kumimoji="1" lang="ja-JP" altLang="en-US" sz="2400" dirty="0">
                <a:solidFill>
                  <a:srgbClr val="C00000"/>
                </a:solidFill>
                <a:latin typeface="HG丸ｺﾞｼｯｸM-PRO" panose="020F0600000000000000" pitchFamily="50" charset="-128"/>
                <a:ea typeface="HG丸ｺﾞｼｯｸM-PRO" panose="020F0600000000000000" pitchFamily="50" charset="-128"/>
              </a:rPr>
              <a:t>質問の管理</a:t>
            </a:r>
            <a:r>
              <a:rPr kumimoji="1" lang="ja-JP" altLang="en-US" dirty="0">
                <a:latin typeface="HG丸ｺﾞｼｯｸM-PRO" panose="020F0600000000000000" pitchFamily="50" charset="-128"/>
                <a:ea typeface="HG丸ｺﾞｼｯｸM-PRO" panose="020F0600000000000000" pitchFamily="50" charset="-128"/>
              </a:rPr>
              <a:t>がしやすい</a:t>
            </a:r>
          </a:p>
        </p:txBody>
      </p:sp>
      <p:sp>
        <p:nvSpPr>
          <p:cNvPr id="19" name="テキスト ボックス 18">
            <a:extLst>
              <a:ext uri="{FF2B5EF4-FFF2-40B4-BE49-F238E27FC236}">
                <a16:creationId xmlns:a16="http://schemas.microsoft.com/office/drawing/2014/main" id="{C95BC6C4-3965-4AAD-AA9C-903956651D13}"/>
              </a:ext>
            </a:extLst>
          </p:cNvPr>
          <p:cNvSpPr txBox="1"/>
          <p:nvPr/>
        </p:nvSpPr>
        <p:spPr>
          <a:xfrm>
            <a:off x="6868627" y="4947223"/>
            <a:ext cx="4746009" cy="461665"/>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a:t>
            </a:r>
            <a:r>
              <a:rPr kumimoji="1" lang="ja-JP" altLang="en-US" sz="2400" dirty="0">
                <a:solidFill>
                  <a:srgbClr val="C00000"/>
                </a:solidFill>
                <a:latin typeface="HG丸ｺﾞｼｯｸM-PRO" panose="020F0600000000000000" pitchFamily="50" charset="-128"/>
                <a:ea typeface="HG丸ｺﾞｼｯｸM-PRO" panose="020F0600000000000000" pitchFamily="50" charset="-128"/>
              </a:rPr>
              <a:t>質問の管理</a:t>
            </a:r>
            <a:r>
              <a:rPr kumimoji="1" lang="ja-JP" altLang="en-US" dirty="0">
                <a:latin typeface="HG丸ｺﾞｼｯｸM-PRO" panose="020F0600000000000000" pitchFamily="50" charset="-128"/>
                <a:ea typeface="HG丸ｺﾞｼｯｸM-PRO" panose="020F0600000000000000" pitchFamily="50" charset="-128"/>
              </a:rPr>
              <a:t>がしやすい</a:t>
            </a:r>
            <a:endParaRPr kumimoji="1" lang="en-US" altLang="ja-JP" dirty="0">
              <a:latin typeface="HG丸ｺﾞｼｯｸM-PRO" panose="020F0600000000000000" pitchFamily="50" charset="-128"/>
              <a:ea typeface="HG丸ｺﾞｼｯｸM-PRO" panose="020F0600000000000000" pitchFamily="50" charset="-128"/>
            </a:endParaRPr>
          </a:p>
        </p:txBody>
      </p:sp>
      <mc:AlternateContent xmlns:mc="http://schemas.openxmlformats.org/markup-compatibility/2006" xmlns:p14="http://schemas.microsoft.com/office/powerpoint/2010/main">
        <mc:Choice Requires="p14">
          <p:contentPart p14:bwMode="auto" r:id="rId6">
            <p14:nvContentPartPr>
              <p14:cNvPr id="3" name="インク 2">
                <a:extLst>
                  <a:ext uri="{FF2B5EF4-FFF2-40B4-BE49-F238E27FC236}">
                    <a16:creationId xmlns:a16="http://schemas.microsoft.com/office/drawing/2014/main" id="{1587BD2D-BBCB-460C-ADAA-5543A3AC63F1}"/>
                  </a:ext>
                </a:extLst>
              </p14:cNvPr>
              <p14:cNvContentPartPr/>
              <p14:nvPr/>
            </p14:nvContentPartPr>
            <p14:xfrm>
              <a:off x="896421" y="1074409"/>
              <a:ext cx="3577680" cy="46440"/>
            </p14:xfrm>
          </p:contentPart>
        </mc:Choice>
        <mc:Fallback xmlns="">
          <p:pic>
            <p:nvPicPr>
              <p:cNvPr id="3" name="インク 2">
                <a:extLst>
                  <a:ext uri="{FF2B5EF4-FFF2-40B4-BE49-F238E27FC236}">
                    <a16:creationId xmlns:a16="http://schemas.microsoft.com/office/drawing/2014/main" id="{1587BD2D-BBCB-460C-ADAA-5543A3AC63F1}"/>
                  </a:ext>
                </a:extLst>
              </p:cNvPr>
              <p:cNvPicPr/>
              <p:nvPr/>
            </p:nvPicPr>
            <p:blipFill>
              <a:blip r:embed="rId7"/>
              <a:stretch>
                <a:fillRect/>
              </a:stretch>
            </p:blipFill>
            <p:spPr>
              <a:xfrm>
                <a:off x="806421" y="894769"/>
                <a:ext cx="3757320" cy="406080"/>
              </a:xfrm>
              <a:prstGeom prst="rect">
                <a:avLst/>
              </a:prstGeom>
            </p:spPr>
          </p:pic>
        </mc:Fallback>
      </mc:AlternateContent>
    </p:spTree>
    <p:extLst>
      <p:ext uri="{BB962C8B-B14F-4D97-AF65-F5344CB8AC3E}">
        <p14:creationId xmlns:p14="http://schemas.microsoft.com/office/powerpoint/2010/main" val="3378597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down)">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wipe(down)">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wipe(down)">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9">
                                            <p:txEl>
                                              <p:pRg st="0" end="0"/>
                                            </p:txEl>
                                          </p:spTgt>
                                        </p:tgtEl>
                                        <p:attrNameLst>
                                          <p:attrName>style.visibility</p:attrName>
                                        </p:attrNameLst>
                                      </p:cBhvr>
                                      <p:to>
                                        <p:strVal val="visible"/>
                                      </p:to>
                                    </p:set>
                                    <p:animEffect transition="in" filter="wipe(down)">
                                      <p:cBhvr>
                                        <p:cTn id="22" dur="500"/>
                                        <p:tgtEl>
                                          <p:spTgt spid="19">
                                            <p:txEl>
                                              <p:pRg st="0" end="0"/>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animEffect transition="in" filter="wipe(down)">
                                      <p:cBhvr>
                                        <p:cTn id="25" dur="500"/>
                                        <p:tgtEl>
                                          <p:spTgt spid="12">
                                            <p:txEl>
                                              <p:pRg st="1" end="1"/>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12">
                                            <p:txEl>
                                              <p:pRg st="0" end="0"/>
                                            </p:txEl>
                                          </p:spTgt>
                                        </p:tgtEl>
                                        <p:attrNameLst>
                                          <p:attrName>style.visibility</p:attrName>
                                        </p:attrNameLst>
                                      </p:cBhvr>
                                      <p:to>
                                        <p:strVal val="visible"/>
                                      </p:to>
                                    </p:set>
                                    <p:animEffect transition="in" filter="wipe(down)">
                                      <p:cBhvr>
                                        <p:cTn id="28"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0052EA-F9A7-41FB-BA0C-317EFE23BF4C}"/>
              </a:ext>
            </a:extLst>
          </p:cNvPr>
          <p:cNvSpPr>
            <a:spLocks noGrp="1"/>
          </p:cNvSpPr>
          <p:nvPr>
            <p:ph type="title"/>
          </p:nvPr>
        </p:nvSpPr>
        <p:spPr/>
        <p:txBody>
          <a:bodyPr>
            <a:normAutofit/>
          </a:bodyPr>
          <a:lstStyle/>
          <a:p>
            <a:r>
              <a:rPr kumimoji="1" lang="ja-JP" altLang="en-US" sz="4000" dirty="0">
                <a:latin typeface="HG丸ｺﾞｼｯｸM-PRO" panose="020F0600000000000000" pitchFamily="50" charset="-128"/>
                <a:ea typeface="HG丸ｺﾞｼｯｸM-PRO" panose="020F0600000000000000" pitchFamily="50" charset="-128"/>
              </a:rPr>
              <a:t>成果</a:t>
            </a:r>
          </a:p>
        </p:txBody>
      </p:sp>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5" name="インク 4">
                <a:extLst>
                  <a:ext uri="{FF2B5EF4-FFF2-40B4-BE49-F238E27FC236}">
                    <a16:creationId xmlns:a16="http://schemas.microsoft.com/office/drawing/2014/main" id="{A2B8E68C-A6F5-489E-9D78-A639F6075853}"/>
                  </a:ext>
                </a:extLst>
              </p14:cNvPr>
              <p14:cNvContentPartPr/>
              <p14:nvPr/>
            </p14:nvContentPartPr>
            <p14:xfrm>
              <a:off x="896421" y="1003849"/>
              <a:ext cx="998640" cy="26280"/>
            </p14:xfrm>
          </p:contentPart>
        </mc:Choice>
        <mc:Fallback xmlns="">
          <p:pic>
            <p:nvPicPr>
              <p:cNvPr id="5" name="インク 4">
                <a:extLst>
                  <a:ext uri="{FF2B5EF4-FFF2-40B4-BE49-F238E27FC236}">
                    <a16:creationId xmlns:a16="http://schemas.microsoft.com/office/drawing/2014/main" id="{A2B8E68C-A6F5-489E-9D78-A639F6075853}"/>
                  </a:ext>
                </a:extLst>
              </p:cNvPr>
              <p:cNvPicPr/>
              <p:nvPr/>
            </p:nvPicPr>
            <p:blipFill>
              <a:blip r:embed="rId3"/>
              <a:stretch>
                <a:fillRect/>
              </a:stretch>
            </p:blipFill>
            <p:spPr>
              <a:xfrm>
                <a:off x="806421" y="823849"/>
                <a:ext cx="1178280" cy="385920"/>
              </a:xfrm>
              <a:prstGeom prst="rect">
                <a:avLst/>
              </a:prstGeom>
            </p:spPr>
          </p:pic>
        </mc:Fallback>
      </mc:AlternateContent>
      <p:graphicFrame>
        <p:nvGraphicFramePr>
          <p:cNvPr id="9" name="グラフ 8">
            <a:extLst>
              <a:ext uri="{FF2B5EF4-FFF2-40B4-BE49-F238E27FC236}">
                <a16:creationId xmlns:a16="http://schemas.microsoft.com/office/drawing/2014/main" id="{9ADD1BDF-9438-42E0-9B11-C1EE1528528B}"/>
              </a:ext>
            </a:extLst>
          </p:cNvPr>
          <p:cNvGraphicFramePr/>
          <p:nvPr/>
        </p:nvGraphicFramePr>
        <p:xfrm>
          <a:off x="2054087" y="782122"/>
          <a:ext cx="8113261" cy="5241196"/>
        </p:xfrm>
        <a:graphic>
          <a:graphicData uri="http://schemas.openxmlformats.org/drawingml/2006/chart">
            <c:chart xmlns:c="http://schemas.openxmlformats.org/drawingml/2006/chart" xmlns:r="http://schemas.openxmlformats.org/officeDocument/2006/relationships" r:id="rId4"/>
          </a:graphicData>
        </a:graphic>
      </p:graphicFrame>
      <p:sp>
        <p:nvSpPr>
          <p:cNvPr id="6" name="テキスト ボックス 5">
            <a:extLst>
              <a:ext uri="{FF2B5EF4-FFF2-40B4-BE49-F238E27FC236}">
                <a16:creationId xmlns:a16="http://schemas.microsoft.com/office/drawing/2014/main" id="{07A74BD9-471C-4919-A3EC-2785683701CB}"/>
              </a:ext>
            </a:extLst>
          </p:cNvPr>
          <p:cNvSpPr txBox="1"/>
          <p:nvPr/>
        </p:nvSpPr>
        <p:spPr>
          <a:xfrm>
            <a:off x="7337141" y="1069275"/>
            <a:ext cx="5601543" cy="2646878"/>
          </a:xfrm>
          <a:prstGeom prst="rect">
            <a:avLst/>
          </a:prstGeom>
          <a:noFill/>
        </p:spPr>
        <p:txBody>
          <a:bodyPr wrap="square" rtlCol="0">
            <a:spAutoFit/>
          </a:bodyPr>
          <a:lstStyle/>
          <a:p>
            <a:r>
              <a:rPr kumimoji="1" lang="en-US" altLang="ja-JP" sz="16600" dirty="0">
                <a:solidFill>
                  <a:schemeClr val="accent2">
                    <a:lumMod val="60000"/>
                    <a:lumOff val="40000"/>
                  </a:schemeClr>
                </a:solidFill>
              </a:rPr>
              <a:t>70</a:t>
            </a:r>
            <a:r>
              <a:rPr kumimoji="1" lang="ja-JP" altLang="en-US" sz="16600" dirty="0">
                <a:solidFill>
                  <a:schemeClr val="accent2">
                    <a:lumMod val="60000"/>
                    <a:lumOff val="40000"/>
                  </a:schemeClr>
                </a:solidFill>
              </a:rPr>
              <a:t>％</a:t>
            </a:r>
          </a:p>
        </p:txBody>
      </p:sp>
      <p:sp>
        <p:nvSpPr>
          <p:cNvPr id="7" name="矢印: 右 6">
            <a:extLst>
              <a:ext uri="{FF2B5EF4-FFF2-40B4-BE49-F238E27FC236}">
                <a16:creationId xmlns:a16="http://schemas.microsoft.com/office/drawing/2014/main" id="{84F493BA-64A7-40C4-9F4D-1B339C6EF4BF}"/>
              </a:ext>
            </a:extLst>
          </p:cNvPr>
          <p:cNvSpPr/>
          <p:nvPr/>
        </p:nvSpPr>
        <p:spPr>
          <a:xfrm>
            <a:off x="838200" y="1532023"/>
            <a:ext cx="3124200" cy="860691"/>
          </a:xfrm>
          <a:prstGeom prst="rightArrow">
            <a:avLst>
              <a:gd name="adj1" fmla="val 100000"/>
              <a:gd name="adj2" fmla="val 56452"/>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　チーム演習の</a:t>
            </a:r>
            <a:r>
              <a:rPr kumimoji="1" lang="ja-JP" altLang="en-US" dirty="0"/>
              <a:t>達成度</a:t>
            </a:r>
          </a:p>
        </p:txBody>
      </p:sp>
    </p:spTree>
    <p:extLst>
      <p:ext uri="{BB962C8B-B14F-4D97-AF65-F5344CB8AC3E}">
        <p14:creationId xmlns:p14="http://schemas.microsoft.com/office/powerpoint/2010/main" val="3124081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0052EA-F9A7-41FB-BA0C-317EFE23BF4C}"/>
              </a:ext>
            </a:extLst>
          </p:cNvPr>
          <p:cNvSpPr>
            <a:spLocks noGrp="1"/>
          </p:cNvSpPr>
          <p:nvPr>
            <p:ph type="title"/>
          </p:nvPr>
        </p:nvSpPr>
        <p:spPr/>
        <p:txBody>
          <a:bodyPr>
            <a:normAutofit/>
          </a:bodyPr>
          <a:lstStyle/>
          <a:p>
            <a:r>
              <a:rPr kumimoji="1" lang="ja-JP" altLang="en-US" sz="4000" dirty="0">
                <a:latin typeface="HG丸ｺﾞｼｯｸM-PRO" panose="020F0600000000000000" pitchFamily="50" charset="-128"/>
                <a:ea typeface="HG丸ｺﾞｼｯｸM-PRO" panose="020F0600000000000000" pitchFamily="50" charset="-128"/>
              </a:rPr>
              <a:t>成果</a:t>
            </a:r>
          </a:p>
        </p:txBody>
      </p:sp>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5" name="インク 4">
                <a:extLst>
                  <a:ext uri="{FF2B5EF4-FFF2-40B4-BE49-F238E27FC236}">
                    <a16:creationId xmlns:a16="http://schemas.microsoft.com/office/drawing/2014/main" id="{A2B8E68C-A6F5-489E-9D78-A639F6075853}"/>
                  </a:ext>
                </a:extLst>
              </p14:cNvPr>
              <p14:cNvContentPartPr/>
              <p14:nvPr/>
            </p14:nvContentPartPr>
            <p14:xfrm>
              <a:off x="896421" y="1003849"/>
              <a:ext cx="998640" cy="26280"/>
            </p14:xfrm>
          </p:contentPart>
        </mc:Choice>
        <mc:Fallback xmlns="">
          <p:pic>
            <p:nvPicPr>
              <p:cNvPr id="5" name="インク 4">
                <a:extLst>
                  <a:ext uri="{FF2B5EF4-FFF2-40B4-BE49-F238E27FC236}">
                    <a16:creationId xmlns:a16="http://schemas.microsoft.com/office/drawing/2014/main" id="{A2B8E68C-A6F5-489E-9D78-A639F6075853}"/>
                  </a:ext>
                </a:extLst>
              </p:cNvPr>
              <p:cNvPicPr/>
              <p:nvPr/>
            </p:nvPicPr>
            <p:blipFill>
              <a:blip r:embed="rId3"/>
              <a:stretch>
                <a:fillRect/>
              </a:stretch>
            </p:blipFill>
            <p:spPr>
              <a:xfrm>
                <a:off x="806421" y="823849"/>
                <a:ext cx="1178280" cy="385920"/>
              </a:xfrm>
              <a:prstGeom prst="rect">
                <a:avLst/>
              </a:prstGeom>
            </p:spPr>
          </p:pic>
        </mc:Fallback>
      </mc:AlternateContent>
      <p:graphicFrame>
        <p:nvGraphicFramePr>
          <p:cNvPr id="9" name="グラフ 8">
            <a:extLst>
              <a:ext uri="{FF2B5EF4-FFF2-40B4-BE49-F238E27FC236}">
                <a16:creationId xmlns:a16="http://schemas.microsoft.com/office/drawing/2014/main" id="{9ADD1BDF-9438-42E0-9B11-C1EE1528528B}"/>
              </a:ext>
            </a:extLst>
          </p:cNvPr>
          <p:cNvGraphicFramePr/>
          <p:nvPr/>
        </p:nvGraphicFramePr>
        <p:xfrm>
          <a:off x="2902014" y="1197976"/>
          <a:ext cx="5983331" cy="4237870"/>
        </p:xfrm>
        <a:graphic>
          <a:graphicData uri="http://schemas.openxmlformats.org/drawingml/2006/chart">
            <c:chart xmlns:c="http://schemas.openxmlformats.org/drawingml/2006/chart" xmlns:r="http://schemas.openxmlformats.org/officeDocument/2006/relationships" r:id="rId4"/>
          </a:graphicData>
        </a:graphic>
      </p:graphicFrame>
      <p:sp>
        <p:nvSpPr>
          <p:cNvPr id="3" name="テキスト ボックス 2">
            <a:extLst>
              <a:ext uri="{FF2B5EF4-FFF2-40B4-BE49-F238E27FC236}">
                <a16:creationId xmlns:a16="http://schemas.microsoft.com/office/drawing/2014/main" id="{C99F354C-F287-421D-8285-1E2F0CD0C429}"/>
              </a:ext>
            </a:extLst>
          </p:cNvPr>
          <p:cNvSpPr txBox="1"/>
          <p:nvPr/>
        </p:nvSpPr>
        <p:spPr>
          <a:xfrm>
            <a:off x="7669058" y="1317764"/>
            <a:ext cx="5637704" cy="3693319"/>
          </a:xfrm>
          <a:prstGeom prst="rect">
            <a:avLst/>
          </a:prstGeom>
          <a:noFill/>
        </p:spPr>
        <p:txBody>
          <a:bodyPr wrap="square" rtlCol="0">
            <a:spAutoFit/>
          </a:bodyPr>
          <a:lstStyle/>
          <a:p>
            <a:r>
              <a:rPr lang="ja-JP" altLang="en-US" sz="2400" dirty="0"/>
              <a:t>◎</a:t>
            </a:r>
            <a:r>
              <a:rPr kumimoji="1" lang="ja-JP" altLang="en-US" sz="2400" dirty="0"/>
              <a:t>基本的な機能の実装</a:t>
            </a:r>
            <a:endParaRPr kumimoji="1" lang="en-US" altLang="ja-JP" sz="2400" dirty="0"/>
          </a:p>
          <a:p>
            <a:r>
              <a:rPr lang="ja-JP" altLang="en-US" sz="2400" dirty="0"/>
              <a:t>・会員情報登録</a:t>
            </a:r>
            <a:r>
              <a:rPr lang="en-US" altLang="ja-JP" sz="2400" dirty="0"/>
              <a:t>/</a:t>
            </a:r>
            <a:r>
              <a:rPr lang="ja-JP" altLang="en-US" sz="2400" dirty="0"/>
              <a:t>変更</a:t>
            </a:r>
            <a:endParaRPr lang="en-US" altLang="ja-JP" sz="2400" dirty="0"/>
          </a:p>
          <a:p>
            <a:r>
              <a:rPr kumimoji="1" lang="ja-JP" altLang="en-US" sz="2400" dirty="0"/>
              <a:t>・質問</a:t>
            </a:r>
            <a:endParaRPr kumimoji="1" lang="en-US" altLang="ja-JP" sz="2400" dirty="0"/>
          </a:p>
          <a:p>
            <a:r>
              <a:rPr lang="ja-JP" altLang="en-US" sz="2400" dirty="0"/>
              <a:t>・回答</a:t>
            </a:r>
            <a:endParaRPr kumimoji="1" lang="en-US" altLang="ja-JP" sz="2400" dirty="0"/>
          </a:p>
          <a:p>
            <a:endParaRPr lang="en-US" altLang="ja-JP" sz="2400" dirty="0"/>
          </a:p>
          <a:p>
            <a:r>
              <a:rPr lang="ja-JP" altLang="en-US" sz="2400" dirty="0"/>
              <a:t>◎</a:t>
            </a:r>
            <a:r>
              <a:rPr lang="en-US" altLang="ja-JP" sz="2400" dirty="0"/>
              <a:t>DOJO</a:t>
            </a:r>
            <a:r>
              <a:rPr lang="ja-JP" altLang="en-US" sz="2400" dirty="0"/>
              <a:t>イメージの実現</a:t>
            </a:r>
            <a:endParaRPr kumimoji="1" lang="en-US" altLang="ja-JP" sz="2400" dirty="0"/>
          </a:p>
          <a:p>
            <a:endParaRPr kumimoji="1" lang="en-US" altLang="ja-JP" sz="2400" dirty="0"/>
          </a:p>
          <a:p>
            <a:r>
              <a:rPr lang="ja-JP" altLang="en-US" sz="2400" dirty="0">
                <a:solidFill>
                  <a:srgbClr val="C00000"/>
                </a:solidFill>
              </a:rPr>
              <a:t>◎チームメンバーの理解度</a:t>
            </a:r>
            <a:endParaRPr lang="en-US" altLang="ja-JP" sz="2400" dirty="0">
              <a:solidFill>
                <a:srgbClr val="C00000"/>
              </a:solidFill>
            </a:endParaRPr>
          </a:p>
          <a:p>
            <a:r>
              <a:rPr lang="ja-JP" altLang="en-US" sz="2400" dirty="0">
                <a:solidFill>
                  <a:srgbClr val="C00000"/>
                </a:solidFill>
              </a:rPr>
              <a:t>　をそろえる</a:t>
            </a:r>
            <a:endParaRPr kumimoji="1" lang="en-US" altLang="ja-JP" sz="2400" dirty="0">
              <a:solidFill>
                <a:srgbClr val="C00000"/>
              </a:solidFill>
            </a:endParaRPr>
          </a:p>
          <a:p>
            <a:endParaRPr lang="en-US" altLang="ja-JP" dirty="0"/>
          </a:p>
        </p:txBody>
      </p:sp>
      <p:sp>
        <p:nvSpPr>
          <p:cNvPr id="11" name="テキスト ボックス 10">
            <a:extLst>
              <a:ext uri="{FF2B5EF4-FFF2-40B4-BE49-F238E27FC236}">
                <a16:creationId xmlns:a16="http://schemas.microsoft.com/office/drawing/2014/main" id="{71B7B777-729C-4CBB-94AE-784C980655C8}"/>
              </a:ext>
            </a:extLst>
          </p:cNvPr>
          <p:cNvSpPr txBox="1"/>
          <p:nvPr/>
        </p:nvSpPr>
        <p:spPr>
          <a:xfrm>
            <a:off x="1380229" y="4681281"/>
            <a:ext cx="3043570" cy="1200329"/>
          </a:xfrm>
          <a:prstGeom prst="rect">
            <a:avLst/>
          </a:prstGeom>
          <a:noFill/>
        </p:spPr>
        <p:txBody>
          <a:bodyPr wrap="square" rtlCol="0">
            <a:spAutoFit/>
          </a:bodyPr>
          <a:lstStyle/>
          <a:p>
            <a:r>
              <a:rPr lang="ja-JP" altLang="en-US" dirty="0"/>
              <a:t>〇</a:t>
            </a:r>
            <a:r>
              <a:rPr kumimoji="1" lang="ja-JP" altLang="en-US" dirty="0"/>
              <a:t>画像（登録・表示）</a:t>
            </a:r>
            <a:endParaRPr kumimoji="1" lang="en-US" altLang="ja-JP" dirty="0"/>
          </a:p>
          <a:p>
            <a:endParaRPr kumimoji="1" lang="en-US" altLang="ja-JP" dirty="0"/>
          </a:p>
          <a:p>
            <a:r>
              <a:rPr lang="ja-JP" altLang="en-US" dirty="0"/>
              <a:t>〇ページ分割の</a:t>
            </a:r>
            <a:r>
              <a:rPr lang="en-US" altLang="ja-JP" dirty="0"/>
              <a:t>jQuery</a:t>
            </a:r>
          </a:p>
          <a:p>
            <a:r>
              <a:rPr lang="ja-JP" altLang="en-US" dirty="0"/>
              <a:t>　（</a:t>
            </a:r>
            <a:r>
              <a:rPr lang="en-US" altLang="ja-JP" dirty="0"/>
              <a:t>20</a:t>
            </a:r>
            <a:r>
              <a:rPr lang="ja-JP" altLang="en-US" dirty="0"/>
              <a:t>件ずつ表示など）</a:t>
            </a:r>
            <a:endParaRPr lang="en-US" altLang="ja-JP" dirty="0"/>
          </a:p>
        </p:txBody>
      </p:sp>
      <p:sp>
        <p:nvSpPr>
          <p:cNvPr id="7" name="テキスト ボックス 6">
            <a:extLst>
              <a:ext uri="{FF2B5EF4-FFF2-40B4-BE49-F238E27FC236}">
                <a16:creationId xmlns:a16="http://schemas.microsoft.com/office/drawing/2014/main" id="{87977FC0-4F59-41C7-BA5A-65B4C09DCD52}"/>
              </a:ext>
            </a:extLst>
          </p:cNvPr>
          <p:cNvSpPr txBox="1"/>
          <p:nvPr/>
        </p:nvSpPr>
        <p:spPr>
          <a:xfrm>
            <a:off x="7934582" y="620446"/>
            <a:ext cx="2610009" cy="584775"/>
          </a:xfrm>
          <a:prstGeom prst="rect">
            <a:avLst/>
          </a:prstGeom>
          <a:noFill/>
        </p:spPr>
        <p:txBody>
          <a:bodyPr wrap="square" rtlCol="0">
            <a:spAutoFit/>
          </a:bodyPr>
          <a:lstStyle/>
          <a:p>
            <a:r>
              <a:rPr kumimoji="1" lang="ja-JP" altLang="en-US" sz="3200" dirty="0">
                <a:solidFill>
                  <a:schemeClr val="accent2">
                    <a:lumMod val="75000"/>
                  </a:schemeClr>
                </a:solidFill>
              </a:rPr>
              <a:t>できたこと</a:t>
            </a:r>
          </a:p>
        </p:txBody>
      </p:sp>
      <p:sp>
        <p:nvSpPr>
          <p:cNvPr id="12" name="テキスト ボックス 11">
            <a:extLst>
              <a:ext uri="{FF2B5EF4-FFF2-40B4-BE49-F238E27FC236}">
                <a16:creationId xmlns:a16="http://schemas.microsoft.com/office/drawing/2014/main" id="{2D78A90F-8101-4C2D-B852-CA51CFEDD06F}"/>
              </a:ext>
            </a:extLst>
          </p:cNvPr>
          <p:cNvSpPr txBox="1"/>
          <p:nvPr/>
        </p:nvSpPr>
        <p:spPr>
          <a:xfrm>
            <a:off x="1163707" y="4081136"/>
            <a:ext cx="2924189" cy="461665"/>
          </a:xfrm>
          <a:prstGeom prst="rect">
            <a:avLst/>
          </a:prstGeom>
          <a:noFill/>
        </p:spPr>
        <p:txBody>
          <a:bodyPr wrap="square" rtlCol="0">
            <a:spAutoFit/>
          </a:bodyPr>
          <a:lstStyle/>
          <a:p>
            <a:r>
              <a:rPr kumimoji="1" lang="ja-JP" altLang="en-US" sz="2400" dirty="0">
                <a:solidFill>
                  <a:schemeClr val="accent1">
                    <a:lumMod val="75000"/>
                  </a:schemeClr>
                </a:solidFill>
              </a:rPr>
              <a:t>できなかったこと</a:t>
            </a:r>
          </a:p>
        </p:txBody>
      </p:sp>
      <p:sp>
        <p:nvSpPr>
          <p:cNvPr id="8" name="スマイル 7">
            <a:extLst>
              <a:ext uri="{FF2B5EF4-FFF2-40B4-BE49-F238E27FC236}">
                <a16:creationId xmlns:a16="http://schemas.microsoft.com/office/drawing/2014/main" id="{362B08C2-BCD1-4F8D-ABA2-B7AA11056D1A}"/>
              </a:ext>
            </a:extLst>
          </p:cNvPr>
          <p:cNvSpPr/>
          <p:nvPr/>
        </p:nvSpPr>
        <p:spPr>
          <a:xfrm>
            <a:off x="10049343" y="620446"/>
            <a:ext cx="499421" cy="503712"/>
          </a:xfrm>
          <a:prstGeom prst="smileyFace">
            <a:avLst>
              <a:gd name="adj" fmla="val 4653"/>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a:extLst>
              <a:ext uri="{FF2B5EF4-FFF2-40B4-BE49-F238E27FC236}">
                <a16:creationId xmlns:a16="http://schemas.microsoft.com/office/drawing/2014/main" id="{D98CE251-7B99-4B5D-9869-330AE6B3E909}"/>
              </a:ext>
            </a:extLst>
          </p:cNvPr>
          <p:cNvGrpSpPr/>
          <p:nvPr/>
        </p:nvGrpSpPr>
        <p:grpSpPr>
          <a:xfrm>
            <a:off x="7561083" y="4742872"/>
            <a:ext cx="4570633" cy="1404051"/>
            <a:chOff x="7561083" y="4742872"/>
            <a:chExt cx="4570633" cy="1404051"/>
          </a:xfrm>
        </p:grpSpPr>
        <p:sp>
          <p:nvSpPr>
            <p:cNvPr id="14" name="矢印: 下 13">
              <a:extLst>
                <a:ext uri="{FF2B5EF4-FFF2-40B4-BE49-F238E27FC236}">
                  <a16:creationId xmlns:a16="http://schemas.microsoft.com/office/drawing/2014/main" id="{9DCA7770-804C-4C0C-80A5-BD3CF79F6E0D}"/>
                </a:ext>
              </a:extLst>
            </p:cNvPr>
            <p:cNvSpPr/>
            <p:nvPr/>
          </p:nvSpPr>
          <p:spPr>
            <a:xfrm>
              <a:off x="9289986" y="4742872"/>
              <a:ext cx="393895" cy="652831"/>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5660BEEB-DBA6-491C-AEDC-C45BD98509C7}"/>
                </a:ext>
              </a:extLst>
            </p:cNvPr>
            <p:cNvSpPr txBox="1"/>
            <p:nvPr/>
          </p:nvSpPr>
          <p:spPr>
            <a:xfrm>
              <a:off x="7561083" y="5500592"/>
              <a:ext cx="4570633" cy="646331"/>
            </a:xfrm>
            <a:prstGeom prst="rect">
              <a:avLst/>
            </a:prstGeom>
            <a:noFill/>
          </p:spPr>
          <p:txBody>
            <a:bodyPr wrap="square" rtlCol="0">
              <a:spAutoFit/>
            </a:bodyPr>
            <a:lstStyle/>
            <a:p>
              <a:r>
                <a:rPr lang="ja-JP" altLang="en-US" dirty="0"/>
                <a:t>わからなくても置き去りにならない！</a:t>
              </a:r>
              <a:endParaRPr kumimoji="1" lang="en-US" altLang="ja-JP" dirty="0"/>
            </a:p>
            <a:p>
              <a:r>
                <a:rPr kumimoji="1" lang="ja-JP" altLang="en-US" dirty="0"/>
                <a:t>一人ひとりの成長がしっかり感じられた</a:t>
              </a:r>
            </a:p>
          </p:txBody>
        </p:sp>
      </p:grpSp>
      <p:sp>
        <p:nvSpPr>
          <p:cNvPr id="16" name="矢印: 右カーブ 15">
            <a:extLst>
              <a:ext uri="{FF2B5EF4-FFF2-40B4-BE49-F238E27FC236}">
                <a16:creationId xmlns:a16="http://schemas.microsoft.com/office/drawing/2014/main" id="{7F9585B0-FF9A-4E2A-A6BB-EF5AD32E4EE7}"/>
              </a:ext>
            </a:extLst>
          </p:cNvPr>
          <p:cNvSpPr/>
          <p:nvPr/>
        </p:nvSpPr>
        <p:spPr>
          <a:xfrm rot="4017886">
            <a:off x="3797079" y="2813307"/>
            <a:ext cx="526412" cy="1181212"/>
          </a:xfrm>
          <a:prstGeom prst="curvedRightArrow">
            <a:avLst>
              <a:gd name="adj1" fmla="val 30746"/>
              <a:gd name="adj2" fmla="val 50000"/>
              <a:gd name="adj3" fmla="val 25000"/>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矢印: 右カーブ 17">
            <a:extLst>
              <a:ext uri="{FF2B5EF4-FFF2-40B4-BE49-F238E27FC236}">
                <a16:creationId xmlns:a16="http://schemas.microsoft.com/office/drawing/2014/main" id="{A25CB272-090A-4E33-9B86-4CA156C4CB91}"/>
              </a:ext>
            </a:extLst>
          </p:cNvPr>
          <p:cNvSpPr/>
          <p:nvPr/>
        </p:nvSpPr>
        <p:spPr>
          <a:xfrm rot="16200000" flipH="1">
            <a:off x="6866919" y="1811161"/>
            <a:ext cx="520957" cy="1181212"/>
          </a:xfrm>
          <a:prstGeom prst="curvedRightArrow">
            <a:avLst/>
          </a:prstGeom>
          <a:solidFill>
            <a:schemeClr val="accent4">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569153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0052EA-F9A7-41FB-BA0C-317EFE23BF4C}"/>
              </a:ext>
            </a:extLst>
          </p:cNvPr>
          <p:cNvSpPr>
            <a:spLocks noGrp="1"/>
          </p:cNvSpPr>
          <p:nvPr>
            <p:ph type="title"/>
          </p:nvPr>
        </p:nvSpPr>
        <p:spPr/>
        <p:txBody>
          <a:bodyPr>
            <a:normAutofit/>
          </a:bodyPr>
          <a:lstStyle/>
          <a:p>
            <a:r>
              <a:rPr kumimoji="1" lang="ja-JP" altLang="en-US" sz="4000" dirty="0">
                <a:latin typeface="HG丸ｺﾞｼｯｸM-PRO" panose="020F0600000000000000" pitchFamily="50" charset="-128"/>
                <a:ea typeface="HG丸ｺﾞｼｯｸM-PRO" panose="020F0600000000000000" pitchFamily="50" charset="-128"/>
              </a:rPr>
              <a:t>グループ～役割紹介～</a:t>
            </a:r>
          </a:p>
        </p:txBody>
      </p:sp>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楕円 5">
            <a:extLst>
              <a:ext uri="{FF2B5EF4-FFF2-40B4-BE49-F238E27FC236}">
                <a16:creationId xmlns:a16="http://schemas.microsoft.com/office/drawing/2014/main" id="{B9C3A525-A8B5-40DE-8D16-82FAF3D8C4C2}"/>
              </a:ext>
            </a:extLst>
          </p:cNvPr>
          <p:cNvSpPr/>
          <p:nvPr/>
        </p:nvSpPr>
        <p:spPr>
          <a:xfrm>
            <a:off x="8143875" y="1676353"/>
            <a:ext cx="2914650" cy="1131888"/>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solidFill>
                  <a:schemeClr val="tx1"/>
                </a:solidFill>
                <a:latin typeface="HG丸ｺﾞｼｯｸM-PRO" panose="020F0600000000000000" pitchFamily="50" charset="-128"/>
                <a:ea typeface="HG丸ｺﾞｼｯｸM-PRO" panose="020F0600000000000000" pitchFamily="50" charset="-128"/>
              </a:rPr>
              <a:t>梶井ももか</a:t>
            </a:r>
            <a:endParaRPr kumimoji="1" lang="en-US" altLang="ja-JP" dirty="0">
              <a:solidFill>
                <a:schemeClr val="tx1"/>
              </a:solidFill>
              <a:latin typeface="HG丸ｺﾞｼｯｸM-PRO" panose="020F0600000000000000" pitchFamily="50" charset="-128"/>
              <a:ea typeface="HG丸ｺﾞｼｯｸM-PRO" panose="020F0600000000000000" pitchFamily="50" charset="-128"/>
            </a:endParaRPr>
          </a:p>
          <a:p>
            <a:pPr algn="ctr"/>
            <a:r>
              <a:rPr kumimoji="1" lang="en-US" altLang="ja-JP" dirty="0">
                <a:solidFill>
                  <a:schemeClr val="tx1"/>
                </a:solidFill>
                <a:latin typeface="HG丸ｺﾞｼｯｸM-PRO" panose="020F0600000000000000" pitchFamily="50" charset="-128"/>
                <a:ea typeface="HG丸ｺﾞｼｯｸM-PRO" panose="020F0600000000000000" pitchFamily="50" charset="-128"/>
              </a:rPr>
              <a:t>DB</a:t>
            </a:r>
            <a:r>
              <a:rPr kumimoji="1" lang="ja-JP" altLang="en-US" dirty="0">
                <a:solidFill>
                  <a:schemeClr val="tx1"/>
                </a:solidFill>
                <a:latin typeface="HG丸ｺﾞｼｯｸM-PRO" panose="020F0600000000000000" pitchFamily="50" charset="-128"/>
                <a:ea typeface="HG丸ｺﾞｼｯｸM-PRO" panose="020F0600000000000000" pitchFamily="50" charset="-128"/>
              </a:rPr>
              <a:t>担当</a:t>
            </a:r>
          </a:p>
        </p:txBody>
      </p:sp>
      <p:sp>
        <p:nvSpPr>
          <p:cNvPr id="8" name="楕円 7">
            <a:extLst>
              <a:ext uri="{FF2B5EF4-FFF2-40B4-BE49-F238E27FC236}">
                <a16:creationId xmlns:a16="http://schemas.microsoft.com/office/drawing/2014/main" id="{342C6168-2E08-4659-9A23-E822B9FEF1DF}"/>
              </a:ext>
            </a:extLst>
          </p:cNvPr>
          <p:cNvSpPr/>
          <p:nvPr/>
        </p:nvSpPr>
        <p:spPr>
          <a:xfrm>
            <a:off x="4381500" y="1676353"/>
            <a:ext cx="3181350" cy="1131888"/>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dirty="0">
                <a:solidFill>
                  <a:schemeClr val="tx1"/>
                </a:solidFill>
                <a:latin typeface="HG丸ｺﾞｼｯｸM-PRO" panose="020F0600000000000000" pitchFamily="50" charset="-128"/>
                <a:ea typeface="HG丸ｺﾞｼｯｸM-PRO" panose="020F0600000000000000" pitchFamily="50" charset="-128"/>
              </a:rPr>
              <a:t>近藤隆矢</a:t>
            </a:r>
            <a:endParaRPr lang="en-US" altLang="ja-JP" dirty="0">
              <a:solidFill>
                <a:schemeClr val="tx1"/>
              </a:solidFill>
              <a:latin typeface="HG丸ｺﾞｼｯｸM-PRO" panose="020F0600000000000000" pitchFamily="50" charset="-128"/>
              <a:ea typeface="HG丸ｺﾞｼｯｸM-PRO" panose="020F0600000000000000" pitchFamily="50" charset="-128"/>
            </a:endParaRPr>
          </a:p>
          <a:p>
            <a:pPr algn="ctr"/>
            <a:r>
              <a:rPr lang="ja-JP" altLang="en-US" dirty="0">
                <a:solidFill>
                  <a:schemeClr val="tx1"/>
                </a:solidFill>
                <a:latin typeface="HG丸ｺﾞｼｯｸM-PRO" panose="020F0600000000000000" pitchFamily="50" charset="-128"/>
                <a:ea typeface="HG丸ｺﾞｼｯｸM-PRO" panose="020F0600000000000000" pitchFamily="50" charset="-128"/>
              </a:rPr>
              <a:t>構成管理・品質管理</a:t>
            </a:r>
            <a:endParaRPr kumimoji="1" lang="en-US" altLang="ja-JP" dirty="0">
              <a:solidFill>
                <a:schemeClr val="tx1"/>
              </a:solidFill>
              <a:latin typeface="HG丸ｺﾞｼｯｸM-PRO" panose="020F0600000000000000" pitchFamily="50" charset="-128"/>
              <a:ea typeface="HG丸ｺﾞｼｯｸM-PRO" panose="020F0600000000000000" pitchFamily="50" charset="-128"/>
            </a:endParaRPr>
          </a:p>
        </p:txBody>
      </p:sp>
      <p:sp>
        <p:nvSpPr>
          <p:cNvPr id="9" name="楕円 8">
            <a:extLst>
              <a:ext uri="{FF2B5EF4-FFF2-40B4-BE49-F238E27FC236}">
                <a16:creationId xmlns:a16="http://schemas.microsoft.com/office/drawing/2014/main" id="{7996DC24-B4B5-40C9-B9BD-559DECA90B87}"/>
              </a:ext>
            </a:extLst>
          </p:cNvPr>
          <p:cNvSpPr/>
          <p:nvPr/>
        </p:nvSpPr>
        <p:spPr>
          <a:xfrm>
            <a:off x="990600" y="1676353"/>
            <a:ext cx="2914650" cy="1131888"/>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solidFill>
                  <a:schemeClr val="tx1"/>
                </a:solidFill>
                <a:latin typeface="HG丸ｺﾞｼｯｸM-PRO" panose="020F0600000000000000" pitchFamily="50" charset="-128"/>
                <a:ea typeface="HG丸ｺﾞｼｯｸM-PRO" panose="020F0600000000000000" pitchFamily="50" charset="-128"/>
              </a:rPr>
              <a:t>矢島鉄平</a:t>
            </a:r>
            <a:endParaRPr kumimoji="1" lang="en-US" altLang="ja-JP" dirty="0">
              <a:solidFill>
                <a:schemeClr val="tx1"/>
              </a:solidFill>
              <a:latin typeface="HG丸ｺﾞｼｯｸM-PRO" panose="020F0600000000000000" pitchFamily="50" charset="-128"/>
              <a:ea typeface="HG丸ｺﾞｼｯｸM-PRO" panose="020F0600000000000000" pitchFamily="50" charset="-128"/>
            </a:endParaRPr>
          </a:p>
          <a:p>
            <a:pPr algn="ctr"/>
            <a:r>
              <a:rPr lang="ja-JP" altLang="en-US" dirty="0">
                <a:solidFill>
                  <a:schemeClr val="tx1"/>
                </a:solidFill>
                <a:latin typeface="HG丸ｺﾞｼｯｸM-PRO" panose="020F0600000000000000" pitchFamily="50" charset="-128"/>
                <a:ea typeface="HG丸ｺﾞｼｯｸM-PRO" panose="020F0600000000000000" pitchFamily="50" charset="-128"/>
              </a:rPr>
              <a:t>チームリーダー</a:t>
            </a:r>
            <a:endParaRPr kumimoji="1" lang="ja-JP" altLang="en-US" dirty="0">
              <a:solidFill>
                <a:schemeClr val="tx1"/>
              </a:solidFill>
              <a:latin typeface="HG丸ｺﾞｼｯｸM-PRO" panose="020F0600000000000000" pitchFamily="50" charset="-128"/>
              <a:ea typeface="HG丸ｺﾞｼｯｸM-PRO" panose="020F0600000000000000" pitchFamily="50" charset="-128"/>
            </a:endParaRPr>
          </a:p>
        </p:txBody>
      </p:sp>
      <p:sp>
        <p:nvSpPr>
          <p:cNvPr id="10" name="楕円 9">
            <a:extLst>
              <a:ext uri="{FF2B5EF4-FFF2-40B4-BE49-F238E27FC236}">
                <a16:creationId xmlns:a16="http://schemas.microsoft.com/office/drawing/2014/main" id="{20A67684-32BB-4FE0-913D-1E77E9E2AB90}"/>
              </a:ext>
            </a:extLst>
          </p:cNvPr>
          <p:cNvSpPr/>
          <p:nvPr/>
        </p:nvSpPr>
        <p:spPr>
          <a:xfrm>
            <a:off x="2152650" y="3149624"/>
            <a:ext cx="3943350" cy="1131888"/>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1800" dirty="0">
                <a:solidFill>
                  <a:schemeClr val="tx1"/>
                </a:solidFill>
                <a:latin typeface="HG丸ｺﾞｼｯｸM-PRO" panose="020F0600000000000000" pitchFamily="50" charset="-128"/>
                <a:ea typeface="HG丸ｺﾞｼｯｸM-PRO" panose="020F0600000000000000" pitchFamily="50" charset="-128"/>
              </a:rPr>
              <a:t>安居院眞結　</a:t>
            </a:r>
            <a:endParaRPr kumimoji="1" lang="en-US" altLang="ja-JP" dirty="0">
              <a:solidFill>
                <a:schemeClr val="tx1"/>
              </a:solidFill>
              <a:latin typeface="HG丸ｺﾞｼｯｸM-PRO" panose="020F0600000000000000" pitchFamily="50" charset="-128"/>
              <a:ea typeface="HG丸ｺﾞｼｯｸM-PRO" panose="020F0600000000000000" pitchFamily="50" charset="-128"/>
            </a:endParaRPr>
          </a:p>
          <a:p>
            <a:pPr algn="ctr"/>
            <a:r>
              <a:rPr kumimoji="1" lang="ja-JP" altLang="en-US" dirty="0">
                <a:solidFill>
                  <a:schemeClr val="tx1"/>
                </a:solidFill>
                <a:latin typeface="HG丸ｺﾞｼｯｸM-PRO" panose="020F0600000000000000" pitchFamily="50" charset="-128"/>
                <a:ea typeface="HG丸ｺﾞｼｯｸM-PRO" panose="020F0600000000000000" pitchFamily="50" charset="-128"/>
              </a:rPr>
              <a:t>コミュニケーション担当</a:t>
            </a:r>
          </a:p>
        </p:txBody>
      </p:sp>
      <p:sp>
        <p:nvSpPr>
          <p:cNvPr id="13" name="楕円 12">
            <a:extLst>
              <a:ext uri="{FF2B5EF4-FFF2-40B4-BE49-F238E27FC236}">
                <a16:creationId xmlns:a16="http://schemas.microsoft.com/office/drawing/2014/main" id="{D18E61F3-A3F5-4938-81CA-2F6F39ADC925}"/>
              </a:ext>
            </a:extLst>
          </p:cNvPr>
          <p:cNvSpPr/>
          <p:nvPr/>
        </p:nvSpPr>
        <p:spPr>
          <a:xfrm>
            <a:off x="6686550" y="3176961"/>
            <a:ext cx="2914650" cy="1131888"/>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dirty="0">
                <a:solidFill>
                  <a:schemeClr val="tx1"/>
                </a:solidFill>
                <a:latin typeface="HG丸ｺﾞｼｯｸM-PRO" panose="020F0600000000000000" pitchFamily="50" charset="-128"/>
                <a:ea typeface="HG丸ｺﾞｼｯｸM-PRO" panose="020F0600000000000000" pitchFamily="50" charset="-128"/>
              </a:rPr>
              <a:t>城戸沙月</a:t>
            </a:r>
            <a:endParaRPr kumimoji="1" lang="en-US" altLang="ja-JP" dirty="0">
              <a:solidFill>
                <a:schemeClr val="tx1"/>
              </a:solidFill>
              <a:latin typeface="HG丸ｺﾞｼｯｸM-PRO" panose="020F0600000000000000" pitchFamily="50" charset="-128"/>
              <a:ea typeface="HG丸ｺﾞｼｯｸM-PRO" panose="020F0600000000000000" pitchFamily="50" charset="-128"/>
            </a:endParaRPr>
          </a:p>
          <a:p>
            <a:pPr algn="ctr"/>
            <a:r>
              <a:rPr kumimoji="1" lang="ja-JP" altLang="en-US" dirty="0">
                <a:solidFill>
                  <a:schemeClr val="tx1"/>
                </a:solidFill>
                <a:latin typeface="HG丸ｺﾞｼｯｸM-PRO" panose="020F0600000000000000" pitchFamily="50" charset="-128"/>
                <a:ea typeface="HG丸ｺﾞｼｯｸM-PRO" panose="020F0600000000000000" pitchFamily="50" charset="-128"/>
              </a:rPr>
              <a:t>発表担当</a:t>
            </a:r>
          </a:p>
        </p:txBody>
      </p:sp>
      <p:sp>
        <p:nvSpPr>
          <p:cNvPr id="11" name="吹き出し: 角を丸めた四角形 10">
            <a:extLst>
              <a:ext uri="{FF2B5EF4-FFF2-40B4-BE49-F238E27FC236}">
                <a16:creationId xmlns:a16="http://schemas.microsoft.com/office/drawing/2014/main" id="{CA249E97-8BB4-44D6-B7B6-78CA05C633A0}"/>
              </a:ext>
            </a:extLst>
          </p:cNvPr>
          <p:cNvSpPr/>
          <p:nvPr/>
        </p:nvSpPr>
        <p:spPr>
          <a:xfrm>
            <a:off x="2085976" y="4815705"/>
            <a:ext cx="6200774" cy="1276350"/>
          </a:xfrm>
          <a:prstGeom prst="wedgeRoundRectCallout">
            <a:avLst>
              <a:gd name="adj1" fmla="val 64559"/>
              <a:gd name="adj2" fmla="val 1772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latin typeface="HG丸ｺﾞｼｯｸM-PRO" panose="020F0600000000000000" pitchFamily="50" charset="-128"/>
                <a:ea typeface="HG丸ｺﾞｼｯｸM-PRO" panose="020F0600000000000000" pitchFamily="50" charset="-128"/>
              </a:rPr>
              <a:t>温厚な人が多い、平和に進みそう・・</a:t>
            </a:r>
            <a:endParaRPr kumimoji="1" lang="en-US" altLang="ja-JP" dirty="0">
              <a:latin typeface="HG丸ｺﾞｼｯｸM-PRO" panose="020F0600000000000000" pitchFamily="50" charset="-128"/>
              <a:ea typeface="HG丸ｺﾞｼｯｸM-PRO" panose="020F0600000000000000" pitchFamily="50" charset="-128"/>
            </a:endParaRPr>
          </a:p>
          <a:p>
            <a:pPr algn="ctr"/>
            <a:r>
              <a:rPr lang="ja-JP" altLang="en-US" dirty="0">
                <a:latin typeface="HG丸ｺﾞｼｯｸM-PRO" panose="020F0600000000000000" pitchFamily="50" charset="-128"/>
                <a:ea typeface="HG丸ｺﾞｼｯｸM-PRO" panose="020F0600000000000000" pitchFamily="50" charset="-128"/>
              </a:rPr>
              <a:t>ついでにリーダーの名前をもじってみよう！</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3076" name="Picture 4" descr="無人島のイラスト">
            <a:extLst>
              <a:ext uri="{FF2B5EF4-FFF2-40B4-BE49-F238E27FC236}">
                <a16:creationId xmlns:a16="http://schemas.microsoft.com/office/drawing/2014/main" id="{A914047D-F93A-4748-B089-5E2BB4AECC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3526" y="4568078"/>
            <a:ext cx="2394058" cy="1771603"/>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8C51BE11-481E-453D-83EA-701B976A520D}"/>
              </a:ext>
            </a:extLst>
          </p:cNvPr>
          <p:cNvSpPr txBox="1"/>
          <p:nvPr/>
        </p:nvSpPr>
        <p:spPr>
          <a:xfrm rot="19857887">
            <a:off x="9649231" y="4631039"/>
            <a:ext cx="495301" cy="369332"/>
          </a:xfrm>
          <a:prstGeom prst="rect">
            <a:avLst/>
          </a:prstGeom>
          <a:noFill/>
        </p:spPr>
        <p:txBody>
          <a:bodyPr wrap="square" rtlCol="0">
            <a:spAutoFit/>
          </a:bodyPr>
          <a:lstStyle/>
          <a:p>
            <a:r>
              <a:rPr kumimoji="1" lang="ja-JP" altLang="en-US" dirty="0"/>
              <a:t>平</a:t>
            </a:r>
          </a:p>
        </p:txBody>
      </p:sp>
      <p:sp>
        <p:nvSpPr>
          <p:cNvPr id="18" name="テキスト ボックス 17">
            <a:extLst>
              <a:ext uri="{FF2B5EF4-FFF2-40B4-BE49-F238E27FC236}">
                <a16:creationId xmlns:a16="http://schemas.microsoft.com/office/drawing/2014/main" id="{15830F66-6FF7-4DBC-9D01-D4D7D48117C4}"/>
              </a:ext>
            </a:extLst>
          </p:cNvPr>
          <p:cNvSpPr txBox="1"/>
          <p:nvPr/>
        </p:nvSpPr>
        <p:spPr>
          <a:xfrm>
            <a:off x="10061683" y="4535788"/>
            <a:ext cx="495301" cy="369332"/>
          </a:xfrm>
          <a:prstGeom prst="rect">
            <a:avLst/>
          </a:prstGeom>
          <a:noFill/>
        </p:spPr>
        <p:txBody>
          <a:bodyPr wrap="square" rtlCol="0">
            <a:spAutoFit/>
          </a:bodyPr>
          <a:lstStyle/>
          <a:p>
            <a:r>
              <a:rPr lang="ja-JP" altLang="en-US" dirty="0"/>
              <a:t>和</a:t>
            </a:r>
            <a:endParaRPr kumimoji="1" lang="ja-JP" altLang="en-US" dirty="0"/>
          </a:p>
        </p:txBody>
      </p:sp>
      <p:sp>
        <p:nvSpPr>
          <p:cNvPr id="19" name="テキスト ボックス 18">
            <a:extLst>
              <a:ext uri="{FF2B5EF4-FFF2-40B4-BE49-F238E27FC236}">
                <a16:creationId xmlns:a16="http://schemas.microsoft.com/office/drawing/2014/main" id="{2DCE8C2B-D06F-4A9F-89D5-78F2C1818E99}"/>
              </a:ext>
            </a:extLst>
          </p:cNvPr>
          <p:cNvSpPr txBox="1"/>
          <p:nvPr/>
        </p:nvSpPr>
        <p:spPr>
          <a:xfrm rot="1037289">
            <a:off x="10480783" y="4631039"/>
            <a:ext cx="495301" cy="369332"/>
          </a:xfrm>
          <a:prstGeom prst="rect">
            <a:avLst/>
          </a:prstGeom>
          <a:noFill/>
        </p:spPr>
        <p:txBody>
          <a:bodyPr wrap="square" rtlCol="0">
            <a:spAutoFit/>
          </a:bodyPr>
          <a:lstStyle/>
          <a:p>
            <a:r>
              <a:rPr lang="ja-JP" altLang="en-US" dirty="0"/>
              <a:t>島</a:t>
            </a:r>
            <a:endParaRPr kumimoji="1" lang="ja-JP" altLang="en-US" dirty="0"/>
          </a:p>
        </p:txBody>
      </p:sp>
      <p:sp>
        <p:nvSpPr>
          <p:cNvPr id="20" name="テキスト ボックス 19">
            <a:extLst>
              <a:ext uri="{FF2B5EF4-FFF2-40B4-BE49-F238E27FC236}">
                <a16:creationId xmlns:a16="http://schemas.microsoft.com/office/drawing/2014/main" id="{523D900E-6E18-49A1-AEFA-334AC8C04C03}"/>
              </a:ext>
            </a:extLst>
          </p:cNvPr>
          <p:cNvSpPr txBox="1"/>
          <p:nvPr/>
        </p:nvSpPr>
        <p:spPr>
          <a:xfrm rot="4507268">
            <a:off x="9407165" y="4827752"/>
            <a:ext cx="495301" cy="369332"/>
          </a:xfrm>
          <a:prstGeom prst="rect">
            <a:avLst/>
          </a:prstGeom>
          <a:noFill/>
        </p:spPr>
        <p:txBody>
          <a:bodyPr wrap="square" rtlCol="0">
            <a:spAutoFit/>
          </a:bodyPr>
          <a:lstStyle/>
          <a:p>
            <a:r>
              <a:rPr lang="ja-JP" altLang="en-US" dirty="0"/>
              <a:t>／</a:t>
            </a:r>
            <a:endParaRPr kumimoji="1" lang="ja-JP" altLang="en-US" dirty="0"/>
          </a:p>
        </p:txBody>
      </p:sp>
      <p:sp>
        <p:nvSpPr>
          <p:cNvPr id="21" name="テキスト ボックス 20">
            <a:extLst>
              <a:ext uri="{FF2B5EF4-FFF2-40B4-BE49-F238E27FC236}">
                <a16:creationId xmlns:a16="http://schemas.microsoft.com/office/drawing/2014/main" id="{A90130B1-5961-4069-838C-E7FF1DD924BC}"/>
              </a:ext>
            </a:extLst>
          </p:cNvPr>
          <p:cNvSpPr txBox="1"/>
          <p:nvPr/>
        </p:nvSpPr>
        <p:spPr>
          <a:xfrm>
            <a:off x="10702216" y="4726290"/>
            <a:ext cx="495301" cy="369332"/>
          </a:xfrm>
          <a:prstGeom prst="rect">
            <a:avLst/>
          </a:prstGeom>
          <a:noFill/>
        </p:spPr>
        <p:txBody>
          <a:bodyPr wrap="square" rtlCol="0">
            <a:spAutoFit/>
          </a:bodyPr>
          <a:lstStyle/>
          <a:p>
            <a:r>
              <a:rPr lang="ja-JP" altLang="en-US" dirty="0"/>
              <a:t>／</a:t>
            </a:r>
            <a:endParaRPr kumimoji="1" lang="ja-JP" altLang="en-US" dirty="0"/>
          </a:p>
        </p:txBody>
      </p:sp>
      <mc:AlternateContent xmlns:mc="http://schemas.openxmlformats.org/markup-compatibility/2006" xmlns:p14="http://schemas.microsoft.com/office/powerpoint/2010/main">
        <mc:Choice Requires="p14">
          <p:contentPart p14:bwMode="auto" r:id="rId3">
            <p14:nvContentPartPr>
              <p14:cNvPr id="3" name="インク 2">
                <a:extLst>
                  <a:ext uri="{FF2B5EF4-FFF2-40B4-BE49-F238E27FC236}">
                    <a16:creationId xmlns:a16="http://schemas.microsoft.com/office/drawing/2014/main" id="{B9272ADB-2AAB-4EA7-B84B-F1DC73884DCA}"/>
                  </a:ext>
                </a:extLst>
              </p14:cNvPr>
              <p14:cNvContentPartPr/>
              <p14:nvPr/>
            </p14:nvContentPartPr>
            <p14:xfrm>
              <a:off x="923061" y="904129"/>
              <a:ext cx="5213160" cy="129240"/>
            </p14:xfrm>
          </p:contentPart>
        </mc:Choice>
        <mc:Fallback xmlns="">
          <p:pic>
            <p:nvPicPr>
              <p:cNvPr id="3" name="インク 2">
                <a:extLst>
                  <a:ext uri="{FF2B5EF4-FFF2-40B4-BE49-F238E27FC236}">
                    <a16:creationId xmlns:a16="http://schemas.microsoft.com/office/drawing/2014/main" id="{B9272ADB-2AAB-4EA7-B84B-F1DC73884DCA}"/>
                  </a:ext>
                </a:extLst>
              </p:cNvPr>
              <p:cNvPicPr/>
              <p:nvPr/>
            </p:nvPicPr>
            <p:blipFill>
              <a:blip r:embed="rId4"/>
              <a:stretch>
                <a:fillRect/>
              </a:stretch>
            </p:blipFill>
            <p:spPr>
              <a:xfrm>
                <a:off x="833061" y="724489"/>
                <a:ext cx="5392800" cy="488880"/>
              </a:xfrm>
              <a:prstGeom prst="rect">
                <a:avLst/>
              </a:prstGeom>
            </p:spPr>
          </p:pic>
        </mc:Fallback>
      </mc:AlternateContent>
    </p:spTree>
    <p:extLst>
      <p:ext uri="{BB962C8B-B14F-4D97-AF65-F5344CB8AC3E}">
        <p14:creationId xmlns:p14="http://schemas.microsoft.com/office/powerpoint/2010/main" val="81706627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2833</TotalTime>
  <Words>1218</Words>
  <Application>Microsoft Office PowerPoint</Application>
  <PresentationFormat>ワイド画面</PresentationFormat>
  <Paragraphs>165</Paragraphs>
  <Slides>17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HG丸ｺﾞｼｯｸM-PRO</vt:lpstr>
      <vt:lpstr>游ゴシック</vt:lpstr>
      <vt:lpstr>游ゴシック Light</vt:lpstr>
      <vt:lpstr>Arial</vt:lpstr>
      <vt:lpstr>Office テーマ</vt:lpstr>
      <vt:lpstr>PowerPoint プレゼンテーション</vt:lpstr>
      <vt:lpstr>発表概要</vt:lpstr>
      <vt:lpstr>発表概要</vt:lpstr>
      <vt:lpstr>ヒアリングで見えた問題点</vt:lpstr>
      <vt:lpstr>システム概要</vt:lpstr>
      <vt:lpstr>期待できること</vt:lpstr>
      <vt:lpstr>成果</vt:lpstr>
      <vt:lpstr>成果</vt:lpstr>
      <vt:lpstr>グループ～役割紹介～</vt:lpstr>
      <vt:lpstr>グループ</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まとめ</vt:lpstr>
      <vt:lpstr>謝辞</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QAManagement ～～</dc:title>
  <dc:creator>城戸　沙月</dc:creator>
  <cp:lastModifiedBy>城戸　沙月</cp:lastModifiedBy>
  <cp:revision>56</cp:revision>
  <dcterms:created xsi:type="dcterms:W3CDTF">2021-06-20T13:49:23Z</dcterms:created>
  <dcterms:modified xsi:type="dcterms:W3CDTF">2021-06-25T02:24:39Z</dcterms:modified>
</cp:coreProperties>
</file>