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0.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7" r:id="rId3"/>
    <p:sldId id="286" r:id="rId4"/>
    <p:sldId id="287" r:id="rId5"/>
    <p:sldId id="278" r:id="rId6"/>
    <p:sldId id="261" r:id="rId7"/>
    <p:sldId id="260" r:id="rId8"/>
    <p:sldId id="279" r:id="rId9"/>
    <p:sldId id="280" r:id="rId10"/>
    <p:sldId id="281" r:id="rId11"/>
    <p:sldId id="288" r:id="rId12"/>
    <p:sldId id="289" r:id="rId13"/>
    <p:sldId id="283" r:id="rId14"/>
    <p:sldId id="285" r:id="rId15"/>
    <p:sldId id="284" r:id="rId16"/>
    <p:sldId id="282" r:id="rId17"/>
    <p:sldId id="268" r:id="rId18"/>
    <p:sldId id="269"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0F0F0"/>
    <a:srgbClr val="F7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alpha val="60000"/>
                </a:srgbClr>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alpha val="60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6.40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0 128,'0'1,"1"-1,-1 1,0-1,0 1,0-1,1 1,-1-1,0 1,1-1,-1 1,0-1,1 1,-1-1,1 1,-1-1,0 0,1 1,-1-1,1 0,-1 0,1 1,-1-1,1 0,0 0,-1 0,1 1,0-1,22 4,-20-4,241 15,-40-4,189 37,87 8,60-62,-292-5,116 4,399-14,1415-29,-1449 4,1043-85,-916 131,-391 3,447 11,-623-9,118 7,-335-3,-1 4,104 31,-92-21,89 12,59-13,-124-14,113 23,-145-18,136 7,73-19,111 7,-268 2,102 11,-201-16,-1-2,0-1,1-1,-1-1,1-1,50-10,-19-1,118-8,61 15,-199 4,48 1,101 12,-186-12,63 13,-62-13,0 1,1 0,-1 0,0 1,-1-1,1 1,0-1,0 1,-1 0,1 0,-1 0,1 0,-1 0,0 1,3 3,-4-5,-1 0,0 0,0 1,1-1,-1 0,0 0,0 0,0 1,0-1,0 0,0 0,-1 0,1 1,0-1,-1 0,1 0,-1 0,1 0,-1 0,1 0,-1 0,0 0,1 0,-1 0,0 0,0 0,0 0,0 0,0-1,0 1,0 0,0-1,0 1,0-1,0 1,0-1,-2 1,-2 1,0 0,0 0,0 0,-1-1,1 1,0-1,-6 0,7-1,1 0,-1-1,0 0,1 1,-1-1,1 0,-6-3,-19-12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16.71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1 327,'336'2,"469"-8,-372-29,40-1,-328 33,254-19,239-77,-535 81,268-30,-215 30,495-26,4 45,-257 2,98-3,-470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3.4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2,'321'-1,"485"6,-369 38,64 3,4-38,-86 3,-95 0,245-25,-223 3,-311 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7.84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2,'332'-1,"356"3,-391 9,88 3,-252-2,-9 0,173-13,-281-1,1 0,-1-1,0-1,27-9,-17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07:00:28.83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1 109,'27'15,"0"-2,2-2,-1 1,1-3,37 4,150 10,833-16,-583-12,910 6,1080-4,-1346-20,505-3,-1172 30,597-8,-1020 4,1 0,0-2,0-2,-2 0,39-14,-57 18,1-2,-1 2,2-2,-1 2,-1-2,1 0,1 0,-2 2,1-2,-1 1,1-1,-1 0,1 0,-2 0,4-4,-4 5,0 1,0-2,0 2,0-2,0 2,0-2,0 2,0-2,0 2,0-2,-1 2,1-2,0 2,0-2,0 2,-2-1,2 1,0 0,0-2,-1 2,1-2,0 2,-2 0,2-2,0 2,-1 0,-1-2,-4-4,0 3,0-1,0 0,0 0,-1 1,1 1,-11-4,-27-5,-1 3,0 1,-89 5,68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1 111,'36'-16,"1"2,1 2,1 0,-1 2,51-5,203-9,1121 16,-786 14,1225-8,1456 6,-1813 20,679 5,-1577-33,804 8,-1375-4,3 0,-1 2,0 2,-1 0,50 16,-75-20,0 2,0-2,2 2,-2-2,0 2,0 0,2 0,-2-2,0 2,0 0,0 0,0 0,0 0,-2 0,6 4,-6-4,0-2,0 2,0-2,0 2,0-2,0 3,0-3,0 2,0-2,0 2,-2-2,2 2,0-2,0 2,0-2,-2 2,2-2,0 0,0 2,-2-2,2 2,0-2,-2 0,2 2,0-2,-2 0,0 2,-6 4,0-2,0 0,0 0,0 0,-3 0,3-2,-14 4,-37 6,-1-4,-1 0,-119-5,91-10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4.11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1 241,'13'-1,"0"0,0-1,22-6,8-1,287-22,3 27,-209 4,75 1,328-12,-328-18,-39 3,589-17,-476 34,1270-5,-1013 16,2001-2,-2441-2,0-4,95-18,-141 15,0 3,1 1,0 3,1 1,47 6,-88-5,-1 1,0 0,1 0,-1 0,0 1,1-1,-1 1,0 0,0 0,0 0,-1 1,7 5,3 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4:56.59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53,'24'-1,"0"-1,39-8,7-2,372-14,4 25,-262 1,3849 2,-2809 65,-367-9,-382-69,-145-3,45 15,128-2,-206-15,-120 5,-34 0,106-2,-228 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082D1-7410-4F5F-8D85-2D1887650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CF0373-D255-41DF-80FF-A378B4F8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203B8-2ED6-4798-82AA-17A011E02A25}"/>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DF010E38-9421-42A3-88CE-2684D93090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DC23A-AF5B-41B9-AC5D-221180C3A5D1}"/>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926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CCFDF-0B28-4C68-8096-FE7DDA1731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A0FD24-FBE5-41D1-91E2-919D8334DD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F4488-7FA4-4D47-90D3-2D417A645BAC}"/>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C97CB1DC-DE8D-4CFC-B452-26A53378A6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BF67EA-6928-494D-972B-7A5869AB15CA}"/>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6658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FCC5F4-E149-4227-BC9E-455DBDFD83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61F3B1-AE10-42C2-B632-09D7BF8BE7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AE3ED-CD5A-453C-AC4D-0FAF82FF9158}"/>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B243C425-8592-4E1C-BCAE-DDBB02B3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B6412-870D-4470-A937-8285B6FC3B80}"/>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19807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A3353-52C3-43D4-BDD8-0C41518D1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F77D0-3FF7-480D-978F-1610BF7580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29AD2-FAA4-432D-A47A-060B3F51C220}"/>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BDE8171B-43C3-47F2-BDB7-E45AB999C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42DBEA-0235-4BF7-8E0F-BE20AC0F73F4}"/>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15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15318-FFC0-488B-925B-8E702F5DB79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DC7899-D968-460A-83CD-1623231EA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94F1A-8F34-45CA-9C20-F6555E5421A6}"/>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21CD4E37-DE90-4EF4-B324-5A1529ABF9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EFCD3-6151-4CBA-B968-70061CCF73C6}"/>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8726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855FC-E08C-4C1C-B56E-CAA63CCFEA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1670A4-61EC-4373-9E84-3B834C047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77A1E-B561-4BAE-972A-1843B7EF4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53E088-E95F-4D96-957C-C768A0A3DCAD}"/>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55FC0548-B44F-4BCF-ACC8-55811D7EE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F9F21-A230-401E-9DAD-B60A009C2D57}"/>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4923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E52F4-41ED-4361-8D90-CC093C7E83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CE420F-937C-4573-92B8-41D592F5B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D643FF-56FE-447E-8CE0-0C69811F77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AB4B61-5573-408A-BE2C-8FD8AFD8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746C88-2B1F-4F10-A212-618D2016A0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5D5462-A454-4A4A-8CF9-23CD3140D498}"/>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8" name="フッター プレースホルダー 7">
            <a:extLst>
              <a:ext uri="{FF2B5EF4-FFF2-40B4-BE49-F238E27FC236}">
                <a16:creationId xmlns:a16="http://schemas.microsoft.com/office/drawing/2014/main" id="{F258F08C-6F10-4228-B0B3-BE16E5098C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B26A8-E47A-4A41-94E3-5D29E189892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3077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A03C6-C813-4B90-89E6-33EEA14A19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8D6B6CC-1304-4234-A986-D5246D7C1A60}"/>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4" name="フッター プレースホルダー 3">
            <a:extLst>
              <a:ext uri="{FF2B5EF4-FFF2-40B4-BE49-F238E27FC236}">
                <a16:creationId xmlns:a16="http://schemas.microsoft.com/office/drawing/2014/main" id="{D66D98EF-B056-4650-AB89-788385EC4F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67A7D3-83DF-4541-8145-D0D701B29333}"/>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8753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4DC0E8-2B71-4BAB-990B-6516101068BB}"/>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3" name="フッター プレースホルダー 2">
            <a:extLst>
              <a:ext uri="{FF2B5EF4-FFF2-40B4-BE49-F238E27FC236}">
                <a16:creationId xmlns:a16="http://schemas.microsoft.com/office/drawing/2014/main" id="{8FD547EA-7F39-44F5-96A7-C8176CB1E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8F4D1-AA70-4DAA-97C0-8BC4225A273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992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20678-8678-40F8-B133-130A11E8D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94D0-C312-47D6-BD3D-86658EC1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69043A-FCAD-45BF-A481-0586E6BD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6B443E-A639-4292-9843-A1CA4E1DB3D6}"/>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2CB04232-8722-4A3C-BFEF-B7E564CE4B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598086-1B89-4266-8F6E-C94A270AF125}"/>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442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A728-F1B0-4FA2-B192-9F11804DA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62AAAA-AFEA-47D2-8990-6A684EAF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EC8A7A-D0F2-4EFE-ABF4-7D06CB511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9AB70D-7ECF-46E9-8D07-932AA7F73239}"/>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A83167FE-A61B-4CAF-9B84-3E8F8770CE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4535AF-E2B4-4758-84E3-7CC5EA8B082D}"/>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5422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924460-D851-4C94-8070-B0B3A4FC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7D92-D303-4C0D-AA6B-01D4A1C6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CEBE4-97A5-4C5C-8ADD-E5B65A0AB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DB69D8E2-7384-496E-96EF-71889E711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33DA07-2D8C-4E92-9E53-C2606D40F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9269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customXml" Target="../ink/ink1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22DE618-0DF0-4310-806A-2F4690E0B2D2}"/>
              </a:ext>
            </a:extLst>
          </p:cNvPr>
          <p:cNvSpPr>
            <a:spLocks noGrp="1"/>
          </p:cNvSpPr>
          <p:nvPr>
            <p:ph type="subTitle" idx="1"/>
          </p:nvPr>
        </p:nvSpPr>
        <p:spPr>
          <a:xfrm>
            <a:off x="1523999" y="3878263"/>
            <a:ext cx="9144000" cy="1655762"/>
          </a:xfrm>
        </p:spPr>
        <p:txBody>
          <a:bodyPr/>
          <a:lstStyle/>
          <a:p>
            <a:r>
              <a:rPr kumimoji="1" lang="ja-JP" altLang="en-US" dirty="0"/>
              <a:t>～快適な質問ライフをあなたへ～</a:t>
            </a:r>
            <a:endParaRPr kumimoji="1" lang="en-US" altLang="ja-JP" dirty="0"/>
          </a:p>
          <a:p>
            <a:endParaRPr lang="en-US" altLang="ja-JP" dirty="0"/>
          </a:p>
          <a:p>
            <a:r>
              <a:rPr kumimoji="1" lang="ja-JP" altLang="en-US" dirty="0">
                <a:latin typeface="HG丸ｺﾞｼｯｸM-PRO" panose="020F0600000000000000" pitchFamily="50" charset="-128"/>
                <a:ea typeface="HG丸ｺﾞｼｯｸM-PRO" panose="020F0600000000000000" pitchFamily="50" charset="-128"/>
              </a:rPr>
              <a:t>平和島</a:t>
            </a:r>
          </a:p>
        </p:txBody>
      </p:sp>
      <p:sp>
        <p:nvSpPr>
          <p:cNvPr id="6" name="フレーム 5">
            <a:extLst>
              <a:ext uri="{FF2B5EF4-FFF2-40B4-BE49-F238E27FC236}">
                <a16:creationId xmlns:a16="http://schemas.microsoft.com/office/drawing/2014/main" id="{75A67A54-FDA3-40C2-9863-0BA339438DBF}"/>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直角三角形 6">
            <a:extLst>
              <a:ext uri="{FF2B5EF4-FFF2-40B4-BE49-F238E27FC236}">
                <a16:creationId xmlns:a16="http://schemas.microsoft.com/office/drawing/2014/main" id="{90F64B42-F3F9-4E00-9BD4-25A9D70CC5DD}"/>
              </a:ext>
            </a:extLst>
          </p:cNvPr>
          <p:cNvSpPr/>
          <p:nvPr/>
        </p:nvSpPr>
        <p:spPr>
          <a:xfrm flipV="1">
            <a:off x="0" y="0"/>
            <a:ext cx="5405718" cy="1846729"/>
          </a:xfrm>
          <a:prstGeom prst="rtTriangle">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9B7F043-862B-4495-A8A9-D4D4C97D4216}"/>
              </a:ext>
            </a:extLst>
          </p:cNvPr>
          <p:cNvPicPr>
            <a:picLocks noChangeAspect="1"/>
          </p:cNvPicPr>
          <p:nvPr/>
        </p:nvPicPr>
        <p:blipFill>
          <a:blip r:embed="rId2">
            <a:duotone>
              <a:prstClr val="black"/>
              <a:schemeClr val="accent6">
                <a:tint val="45000"/>
                <a:satMod val="400000"/>
              </a:schemeClr>
            </a:duotone>
          </a:blip>
          <a:stretch>
            <a:fillRect/>
          </a:stretch>
        </p:blipFill>
        <p:spPr>
          <a:xfrm rot="10800000">
            <a:off x="6784379" y="5010751"/>
            <a:ext cx="5407621" cy="1847248"/>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90BED94B-F8AC-4C3D-8A34-DBD9326D4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5" y="1528483"/>
            <a:ext cx="2644589" cy="2027518"/>
          </a:xfrm>
          <a:prstGeom prst="rect">
            <a:avLst/>
          </a:prstGeom>
        </p:spPr>
      </p:pic>
    </p:spTree>
    <p:extLst>
      <p:ext uri="{BB962C8B-B14F-4D97-AF65-F5344CB8AC3E}">
        <p14:creationId xmlns:p14="http://schemas.microsoft.com/office/powerpoint/2010/main" val="96342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2902014" y="1197976"/>
          <a:ext cx="5983331" cy="423787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C99F354C-F287-421D-8285-1E2F0CD0C429}"/>
              </a:ext>
            </a:extLst>
          </p:cNvPr>
          <p:cNvSpPr txBox="1"/>
          <p:nvPr/>
        </p:nvSpPr>
        <p:spPr>
          <a:xfrm>
            <a:off x="7669058" y="1317764"/>
            <a:ext cx="5637704" cy="3693319"/>
          </a:xfrm>
          <a:prstGeom prst="rect">
            <a:avLst/>
          </a:prstGeom>
          <a:noFill/>
        </p:spPr>
        <p:txBody>
          <a:bodyPr wrap="square" rtlCol="0">
            <a:spAutoFit/>
          </a:bodyPr>
          <a:lstStyle/>
          <a:p>
            <a:r>
              <a:rPr lang="ja-JP" altLang="en-US" sz="2400" dirty="0"/>
              <a:t>◎</a:t>
            </a:r>
            <a:r>
              <a:rPr kumimoji="1" lang="ja-JP" altLang="en-US" sz="2400" dirty="0"/>
              <a:t>基本的な機能の実装</a:t>
            </a:r>
            <a:endParaRPr kumimoji="1" lang="en-US" altLang="ja-JP" sz="2400" dirty="0"/>
          </a:p>
          <a:p>
            <a:r>
              <a:rPr lang="ja-JP" altLang="en-US" sz="2400" dirty="0"/>
              <a:t>・会員情報登録</a:t>
            </a:r>
            <a:r>
              <a:rPr lang="en-US" altLang="ja-JP" sz="2400" dirty="0"/>
              <a:t>/</a:t>
            </a:r>
            <a:r>
              <a:rPr lang="ja-JP" altLang="en-US" sz="2400" dirty="0"/>
              <a:t>変更</a:t>
            </a:r>
            <a:endParaRPr lang="en-US" altLang="ja-JP" sz="2400" dirty="0"/>
          </a:p>
          <a:p>
            <a:r>
              <a:rPr kumimoji="1" lang="ja-JP" altLang="en-US" sz="2400" dirty="0"/>
              <a:t>・質問</a:t>
            </a:r>
            <a:endParaRPr kumimoji="1" lang="en-US" altLang="ja-JP" sz="2400" dirty="0"/>
          </a:p>
          <a:p>
            <a:r>
              <a:rPr lang="ja-JP" altLang="en-US" sz="2400" dirty="0"/>
              <a:t>・回答</a:t>
            </a:r>
            <a:endParaRPr kumimoji="1" lang="en-US" altLang="ja-JP" sz="2400" dirty="0"/>
          </a:p>
          <a:p>
            <a:endParaRPr lang="en-US" altLang="ja-JP" sz="2400" dirty="0"/>
          </a:p>
          <a:p>
            <a:r>
              <a:rPr lang="ja-JP" altLang="en-US" sz="2400" dirty="0"/>
              <a:t>◎</a:t>
            </a:r>
            <a:r>
              <a:rPr lang="en-US" altLang="ja-JP" sz="2400" dirty="0"/>
              <a:t>DOJO</a:t>
            </a:r>
            <a:r>
              <a:rPr lang="ja-JP" altLang="en-US" sz="2400" dirty="0"/>
              <a:t>イメージの実現</a:t>
            </a:r>
            <a:endParaRPr kumimoji="1" lang="en-US" altLang="ja-JP" sz="2400" dirty="0"/>
          </a:p>
          <a:p>
            <a:endParaRPr kumimoji="1" lang="en-US" altLang="ja-JP" sz="2400" dirty="0"/>
          </a:p>
          <a:p>
            <a:r>
              <a:rPr lang="ja-JP" altLang="en-US" sz="2400" dirty="0">
                <a:solidFill>
                  <a:srgbClr val="C00000"/>
                </a:solidFill>
              </a:rPr>
              <a:t>◎チームメンバーの理解度</a:t>
            </a:r>
            <a:endParaRPr lang="en-US" altLang="ja-JP" sz="2400" dirty="0">
              <a:solidFill>
                <a:srgbClr val="C00000"/>
              </a:solidFill>
            </a:endParaRPr>
          </a:p>
          <a:p>
            <a:r>
              <a:rPr lang="ja-JP" altLang="en-US" sz="2400" dirty="0">
                <a:solidFill>
                  <a:srgbClr val="C00000"/>
                </a:solidFill>
              </a:rPr>
              <a:t>　をそろえる</a:t>
            </a:r>
            <a:endParaRPr kumimoji="1" lang="en-US" altLang="ja-JP" sz="2400" dirty="0">
              <a:solidFill>
                <a:srgbClr val="C00000"/>
              </a:solidFill>
            </a:endParaRPr>
          </a:p>
          <a:p>
            <a:endParaRPr lang="en-US" altLang="ja-JP" dirty="0"/>
          </a:p>
        </p:txBody>
      </p:sp>
      <p:sp>
        <p:nvSpPr>
          <p:cNvPr id="11" name="テキスト ボックス 10">
            <a:extLst>
              <a:ext uri="{FF2B5EF4-FFF2-40B4-BE49-F238E27FC236}">
                <a16:creationId xmlns:a16="http://schemas.microsoft.com/office/drawing/2014/main" id="{71B7B777-729C-4CBB-94AE-784C980655C8}"/>
              </a:ext>
            </a:extLst>
          </p:cNvPr>
          <p:cNvSpPr txBox="1"/>
          <p:nvPr/>
        </p:nvSpPr>
        <p:spPr>
          <a:xfrm>
            <a:off x="1380229" y="4681281"/>
            <a:ext cx="3043570" cy="1200329"/>
          </a:xfrm>
          <a:prstGeom prst="rect">
            <a:avLst/>
          </a:prstGeom>
          <a:noFill/>
        </p:spPr>
        <p:txBody>
          <a:bodyPr wrap="square" rtlCol="0">
            <a:spAutoFit/>
          </a:bodyPr>
          <a:lstStyle/>
          <a:p>
            <a:r>
              <a:rPr lang="ja-JP" altLang="en-US" dirty="0"/>
              <a:t>〇</a:t>
            </a:r>
            <a:r>
              <a:rPr kumimoji="1" lang="ja-JP" altLang="en-US" dirty="0"/>
              <a:t>画像（登録・表示）</a:t>
            </a:r>
            <a:endParaRPr kumimoji="1" lang="en-US" altLang="ja-JP" dirty="0"/>
          </a:p>
          <a:p>
            <a:endParaRPr kumimoji="1" lang="en-US" altLang="ja-JP" dirty="0"/>
          </a:p>
          <a:p>
            <a:r>
              <a:rPr lang="ja-JP" altLang="en-US" dirty="0"/>
              <a:t>〇ページ分割の</a:t>
            </a:r>
            <a:r>
              <a:rPr lang="en-US" altLang="ja-JP" dirty="0"/>
              <a:t>jQuery</a:t>
            </a:r>
          </a:p>
          <a:p>
            <a:r>
              <a:rPr lang="ja-JP" altLang="en-US" dirty="0"/>
              <a:t>　（</a:t>
            </a:r>
            <a:r>
              <a:rPr lang="en-US" altLang="ja-JP" dirty="0"/>
              <a:t>20</a:t>
            </a:r>
            <a:r>
              <a:rPr lang="ja-JP" altLang="en-US" dirty="0"/>
              <a:t>件ずつ表示など）</a:t>
            </a:r>
            <a:endParaRPr lang="en-US" altLang="ja-JP" dirty="0"/>
          </a:p>
        </p:txBody>
      </p:sp>
      <p:sp>
        <p:nvSpPr>
          <p:cNvPr id="7" name="テキスト ボックス 6">
            <a:extLst>
              <a:ext uri="{FF2B5EF4-FFF2-40B4-BE49-F238E27FC236}">
                <a16:creationId xmlns:a16="http://schemas.microsoft.com/office/drawing/2014/main" id="{87977FC0-4F59-41C7-BA5A-65B4C09DCD52}"/>
              </a:ext>
            </a:extLst>
          </p:cNvPr>
          <p:cNvSpPr txBox="1"/>
          <p:nvPr/>
        </p:nvSpPr>
        <p:spPr>
          <a:xfrm>
            <a:off x="7934582" y="620446"/>
            <a:ext cx="2610009" cy="584775"/>
          </a:xfrm>
          <a:prstGeom prst="rect">
            <a:avLst/>
          </a:prstGeom>
          <a:noFill/>
        </p:spPr>
        <p:txBody>
          <a:bodyPr wrap="square" rtlCol="0">
            <a:spAutoFit/>
          </a:bodyPr>
          <a:lstStyle/>
          <a:p>
            <a:r>
              <a:rPr kumimoji="1" lang="ja-JP" altLang="en-US" sz="3200" dirty="0">
                <a:solidFill>
                  <a:schemeClr val="accent2">
                    <a:lumMod val="75000"/>
                  </a:schemeClr>
                </a:solidFill>
              </a:rPr>
              <a:t>できたこと</a:t>
            </a:r>
          </a:p>
        </p:txBody>
      </p:sp>
      <p:sp>
        <p:nvSpPr>
          <p:cNvPr id="12" name="テキスト ボックス 11">
            <a:extLst>
              <a:ext uri="{FF2B5EF4-FFF2-40B4-BE49-F238E27FC236}">
                <a16:creationId xmlns:a16="http://schemas.microsoft.com/office/drawing/2014/main" id="{2D78A90F-8101-4C2D-B852-CA51CFEDD06F}"/>
              </a:ext>
            </a:extLst>
          </p:cNvPr>
          <p:cNvSpPr txBox="1"/>
          <p:nvPr/>
        </p:nvSpPr>
        <p:spPr>
          <a:xfrm>
            <a:off x="1163707" y="4081136"/>
            <a:ext cx="2924189" cy="461665"/>
          </a:xfrm>
          <a:prstGeom prst="rect">
            <a:avLst/>
          </a:prstGeom>
          <a:noFill/>
        </p:spPr>
        <p:txBody>
          <a:bodyPr wrap="square" rtlCol="0">
            <a:spAutoFit/>
          </a:bodyPr>
          <a:lstStyle/>
          <a:p>
            <a:r>
              <a:rPr kumimoji="1" lang="ja-JP" altLang="en-US" sz="2400" dirty="0">
                <a:solidFill>
                  <a:schemeClr val="accent1">
                    <a:lumMod val="75000"/>
                  </a:schemeClr>
                </a:solidFill>
              </a:rPr>
              <a:t>できなかったこと</a:t>
            </a:r>
          </a:p>
        </p:txBody>
      </p:sp>
      <p:sp>
        <p:nvSpPr>
          <p:cNvPr id="8" name="スマイル 7">
            <a:extLst>
              <a:ext uri="{FF2B5EF4-FFF2-40B4-BE49-F238E27FC236}">
                <a16:creationId xmlns:a16="http://schemas.microsoft.com/office/drawing/2014/main" id="{362B08C2-BCD1-4F8D-ABA2-B7AA11056D1A}"/>
              </a:ext>
            </a:extLst>
          </p:cNvPr>
          <p:cNvSpPr/>
          <p:nvPr/>
        </p:nvSpPr>
        <p:spPr>
          <a:xfrm>
            <a:off x="10049343" y="620446"/>
            <a:ext cx="499421" cy="503712"/>
          </a:xfrm>
          <a:prstGeom prst="smileyFace">
            <a:avLst>
              <a:gd name="adj" fmla="val 4653"/>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8CE251-7B99-4B5D-9869-330AE6B3E909}"/>
              </a:ext>
            </a:extLst>
          </p:cNvPr>
          <p:cNvGrpSpPr/>
          <p:nvPr/>
        </p:nvGrpSpPr>
        <p:grpSpPr>
          <a:xfrm>
            <a:off x="7561083" y="4742872"/>
            <a:ext cx="4570633" cy="1404051"/>
            <a:chOff x="7561083" y="4742872"/>
            <a:chExt cx="4570633" cy="1404051"/>
          </a:xfrm>
        </p:grpSpPr>
        <p:sp>
          <p:nvSpPr>
            <p:cNvPr id="14" name="矢印: 下 13">
              <a:extLst>
                <a:ext uri="{FF2B5EF4-FFF2-40B4-BE49-F238E27FC236}">
                  <a16:creationId xmlns:a16="http://schemas.microsoft.com/office/drawing/2014/main" id="{9DCA7770-804C-4C0C-80A5-BD3CF79F6E0D}"/>
                </a:ext>
              </a:extLst>
            </p:cNvPr>
            <p:cNvSpPr/>
            <p:nvPr/>
          </p:nvSpPr>
          <p:spPr>
            <a:xfrm>
              <a:off x="9289986" y="4742872"/>
              <a:ext cx="393895" cy="65283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660BEEB-DBA6-491C-AEDC-C45BD98509C7}"/>
                </a:ext>
              </a:extLst>
            </p:cNvPr>
            <p:cNvSpPr txBox="1"/>
            <p:nvPr/>
          </p:nvSpPr>
          <p:spPr>
            <a:xfrm>
              <a:off x="7561083" y="5500592"/>
              <a:ext cx="4570633" cy="646331"/>
            </a:xfrm>
            <a:prstGeom prst="rect">
              <a:avLst/>
            </a:prstGeom>
            <a:noFill/>
          </p:spPr>
          <p:txBody>
            <a:bodyPr wrap="square" rtlCol="0">
              <a:spAutoFit/>
            </a:bodyPr>
            <a:lstStyle/>
            <a:p>
              <a:r>
                <a:rPr lang="ja-JP" altLang="en-US" dirty="0"/>
                <a:t>わからなくても置き去りにならない！</a:t>
              </a:r>
              <a:endParaRPr kumimoji="1" lang="en-US" altLang="ja-JP" dirty="0"/>
            </a:p>
            <a:p>
              <a:r>
                <a:rPr kumimoji="1" lang="ja-JP" altLang="en-US" dirty="0"/>
                <a:t>一人ひとりの成長がしっかり感じられた</a:t>
              </a:r>
            </a:p>
          </p:txBody>
        </p:sp>
      </p:grpSp>
      <p:sp>
        <p:nvSpPr>
          <p:cNvPr id="16" name="矢印: 右カーブ 15">
            <a:extLst>
              <a:ext uri="{FF2B5EF4-FFF2-40B4-BE49-F238E27FC236}">
                <a16:creationId xmlns:a16="http://schemas.microsoft.com/office/drawing/2014/main" id="{7F9585B0-FF9A-4E2A-A6BB-EF5AD32E4EE7}"/>
              </a:ext>
            </a:extLst>
          </p:cNvPr>
          <p:cNvSpPr/>
          <p:nvPr/>
        </p:nvSpPr>
        <p:spPr>
          <a:xfrm rot="4017886">
            <a:off x="3797079" y="2813307"/>
            <a:ext cx="526412" cy="1181212"/>
          </a:xfrm>
          <a:prstGeom prst="curvedRightArrow">
            <a:avLst>
              <a:gd name="adj1" fmla="val 30746"/>
              <a:gd name="adj2" fmla="val 50000"/>
              <a:gd name="adj3" fmla="val 25000"/>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矢印: 右カーブ 17">
            <a:extLst>
              <a:ext uri="{FF2B5EF4-FFF2-40B4-BE49-F238E27FC236}">
                <a16:creationId xmlns:a16="http://schemas.microsoft.com/office/drawing/2014/main" id="{A25CB272-090A-4E33-9B86-4CA156C4CB91}"/>
              </a:ext>
            </a:extLst>
          </p:cNvPr>
          <p:cNvSpPr/>
          <p:nvPr/>
        </p:nvSpPr>
        <p:spPr>
          <a:xfrm rot="16200000" flipH="1">
            <a:off x="6866919" y="1811161"/>
            <a:ext cx="520957" cy="1181212"/>
          </a:xfrm>
          <a:prstGeom prst="curvedRightArrow">
            <a:avLst/>
          </a:prstGeom>
          <a:solidFill>
            <a:schemeClr val="accent4">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691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グループ～役割紹介～</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9C3A525-A8B5-40DE-8D16-82FAF3D8C4C2}"/>
              </a:ext>
            </a:extLst>
          </p:cNvPr>
          <p:cNvSpPr/>
          <p:nvPr/>
        </p:nvSpPr>
        <p:spPr>
          <a:xfrm>
            <a:off x="8143875"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梶井ももか</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en-US" altLang="ja-JP" dirty="0">
                <a:solidFill>
                  <a:schemeClr val="tx1"/>
                </a:solidFill>
                <a:latin typeface="HG丸ｺﾞｼｯｸM-PRO" panose="020F0600000000000000" pitchFamily="50" charset="-128"/>
                <a:ea typeface="HG丸ｺﾞｼｯｸM-PRO" panose="020F0600000000000000" pitchFamily="50" charset="-128"/>
              </a:rPr>
              <a:t>DB</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担当</a:t>
            </a:r>
          </a:p>
        </p:txBody>
      </p:sp>
      <p:sp>
        <p:nvSpPr>
          <p:cNvPr id="8" name="楕円 7">
            <a:extLst>
              <a:ext uri="{FF2B5EF4-FFF2-40B4-BE49-F238E27FC236}">
                <a16:creationId xmlns:a16="http://schemas.microsoft.com/office/drawing/2014/main" id="{342C6168-2E08-4659-9A23-E822B9FEF1DF}"/>
              </a:ext>
            </a:extLst>
          </p:cNvPr>
          <p:cNvSpPr/>
          <p:nvPr/>
        </p:nvSpPr>
        <p:spPr>
          <a:xfrm>
            <a:off x="4381500" y="1676353"/>
            <a:ext cx="3181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近藤隆矢</a:t>
            </a:r>
            <a:endParaRPr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構成管理・品質管理</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楕円 8">
            <a:extLst>
              <a:ext uri="{FF2B5EF4-FFF2-40B4-BE49-F238E27FC236}">
                <a16:creationId xmlns:a16="http://schemas.microsoft.com/office/drawing/2014/main" id="{7996DC24-B4B5-40C9-B9BD-559DECA90B87}"/>
              </a:ext>
            </a:extLst>
          </p:cNvPr>
          <p:cNvSpPr/>
          <p:nvPr/>
        </p:nvSpPr>
        <p:spPr>
          <a:xfrm>
            <a:off x="990600"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矢島鉄平</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チームリーダー</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楕円 9">
            <a:extLst>
              <a:ext uri="{FF2B5EF4-FFF2-40B4-BE49-F238E27FC236}">
                <a16:creationId xmlns:a16="http://schemas.microsoft.com/office/drawing/2014/main" id="{20A67684-32BB-4FE0-913D-1E77E9E2AB90}"/>
              </a:ext>
            </a:extLst>
          </p:cNvPr>
          <p:cNvSpPr/>
          <p:nvPr/>
        </p:nvSpPr>
        <p:spPr>
          <a:xfrm>
            <a:off x="2152650" y="3149624"/>
            <a:ext cx="3943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800" dirty="0">
                <a:solidFill>
                  <a:schemeClr val="tx1"/>
                </a:solidFill>
                <a:latin typeface="HG丸ｺﾞｼｯｸM-PRO" panose="020F0600000000000000" pitchFamily="50" charset="-128"/>
                <a:ea typeface="HG丸ｺﾞｼｯｸM-PRO" panose="020F0600000000000000" pitchFamily="50" charset="-128"/>
              </a:rPr>
              <a:t>安居院眞結　</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コミュニケーション担当</a:t>
            </a:r>
          </a:p>
        </p:txBody>
      </p:sp>
      <p:sp>
        <p:nvSpPr>
          <p:cNvPr id="13" name="楕円 12">
            <a:extLst>
              <a:ext uri="{FF2B5EF4-FFF2-40B4-BE49-F238E27FC236}">
                <a16:creationId xmlns:a16="http://schemas.microsoft.com/office/drawing/2014/main" id="{D18E61F3-A3F5-4938-81CA-2F6F39ADC925}"/>
              </a:ext>
            </a:extLst>
          </p:cNvPr>
          <p:cNvSpPr/>
          <p:nvPr/>
        </p:nvSpPr>
        <p:spPr>
          <a:xfrm>
            <a:off x="6686550" y="3176961"/>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城戸沙月</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発表担当</a:t>
            </a:r>
          </a:p>
        </p:txBody>
      </p:sp>
      <p:sp>
        <p:nvSpPr>
          <p:cNvPr id="11" name="吹き出し: 角を丸めた四角形 10">
            <a:extLst>
              <a:ext uri="{FF2B5EF4-FFF2-40B4-BE49-F238E27FC236}">
                <a16:creationId xmlns:a16="http://schemas.microsoft.com/office/drawing/2014/main" id="{CA249E97-8BB4-44D6-B7B6-78CA05C633A0}"/>
              </a:ext>
            </a:extLst>
          </p:cNvPr>
          <p:cNvSpPr/>
          <p:nvPr/>
        </p:nvSpPr>
        <p:spPr>
          <a:xfrm>
            <a:off x="2085976" y="4815705"/>
            <a:ext cx="6200774" cy="1276350"/>
          </a:xfrm>
          <a:prstGeom prst="wedgeRoundRectCallout">
            <a:avLst>
              <a:gd name="adj1" fmla="val 64559"/>
              <a:gd name="adj2" fmla="val 177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温厚な人が多い、平和に進みそう・・</a:t>
            </a:r>
            <a:endParaRPr kumimoji="1" lang="en-US" altLang="ja-JP" dirty="0">
              <a:latin typeface="HG丸ｺﾞｼｯｸM-PRO" panose="020F0600000000000000" pitchFamily="50" charset="-128"/>
              <a:ea typeface="HG丸ｺﾞｼｯｸM-PRO" panose="020F0600000000000000" pitchFamily="50" charset="-128"/>
            </a:endParaRPr>
          </a:p>
          <a:p>
            <a:pPr algn="ctr"/>
            <a:r>
              <a:rPr lang="ja-JP" altLang="en-US" dirty="0">
                <a:latin typeface="HG丸ｺﾞｼｯｸM-PRO" panose="020F0600000000000000" pitchFamily="50" charset="-128"/>
                <a:ea typeface="HG丸ｺﾞｼｯｸM-PRO" panose="020F0600000000000000" pitchFamily="50" charset="-128"/>
              </a:rPr>
              <a:t>ついでにリーダーの名前をもじってみよう！</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3076" name="Picture 4" descr="無人島のイラスト">
            <a:extLst>
              <a:ext uri="{FF2B5EF4-FFF2-40B4-BE49-F238E27FC236}">
                <a16:creationId xmlns:a16="http://schemas.microsoft.com/office/drawing/2014/main" id="{A914047D-F93A-4748-B089-5E2BB4AE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526" y="4568078"/>
            <a:ext cx="2394058" cy="1771603"/>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8C51BE11-481E-453D-83EA-701B976A520D}"/>
              </a:ext>
            </a:extLst>
          </p:cNvPr>
          <p:cNvSpPr txBox="1"/>
          <p:nvPr/>
        </p:nvSpPr>
        <p:spPr>
          <a:xfrm rot="19857887">
            <a:off x="9649231" y="4631039"/>
            <a:ext cx="495301" cy="369332"/>
          </a:xfrm>
          <a:prstGeom prst="rect">
            <a:avLst/>
          </a:prstGeom>
          <a:noFill/>
        </p:spPr>
        <p:txBody>
          <a:bodyPr wrap="square" rtlCol="0">
            <a:spAutoFit/>
          </a:bodyPr>
          <a:lstStyle/>
          <a:p>
            <a:r>
              <a:rPr kumimoji="1" lang="ja-JP" altLang="en-US" dirty="0"/>
              <a:t>平</a:t>
            </a:r>
          </a:p>
        </p:txBody>
      </p:sp>
      <p:sp>
        <p:nvSpPr>
          <p:cNvPr id="18" name="テキスト ボックス 17">
            <a:extLst>
              <a:ext uri="{FF2B5EF4-FFF2-40B4-BE49-F238E27FC236}">
                <a16:creationId xmlns:a16="http://schemas.microsoft.com/office/drawing/2014/main" id="{15830F66-6FF7-4DBC-9D01-D4D7D48117C4}"/>
              </a:ext>
            </a:extLst>
          </p:cNvPr>
          <p:cNvSpPr txBox="1"/>
          <p:nvPr/>
        </p:nvSpPr>
        <p:spPr>
          <a:xfrm>
            <a:off x="10061683" y="4535788"/>
            <a:ext cx="495301" cy="369332"/>
          </a:xfrm>
          <a:prstGeom prst="rect">
            <a:avLst/>
          </a:prstGeom>
          <a:noFill/>
        </p:spPr>
        <p:txBody>
          <a:bodyPr wrap="square" rtlCol="0">
            <a:spAutoFit/>
          </a:bodyPr>
          <a:lstStyle/>
          <a:p>
            <a:r>
              <a:rPr lang="ja-JP" altLang="en-US" dirty="0"/>
              <a:t>和</a:t>
            </a:r>
            <a:endParaRPr kumimoji="1" lang="ja-JP" altLang="en-US" dirty="0"/>
          </a:p>
        </p:txBody>
      </p:sp>
      <p:sp>
        <p:nvSpPr>
          <p:cNvPr id="19" name="テキスト ボックス 18">
            <a:extLst>
              <a:ext uri="{FF2B5EF4-FFF2-40B4-BE49-F238E27FC236}">
                <a16:creationId xmlns:a16="http://schemas.microsoft.com/office/drawing/2014/main" id="{2DCE8C2B-D06F-4A9F-89D5-78F2C1818E99}"/>
              </a:ext>
            </a:extLst>
          </p:cNvPr>
          <p:cNvSpPr txBox="1"/>
          <p:nvPr/>
        </p:nvSpPr>
        <p:spPr>
          <a:xfrm rot="1037289">
            <a:off x="10480783" y="4631039"/>
            <a:ext cx="495301" cy="369332"/>
          </a:xfrm>
          <a:prstGeom prst="rect">
            <a:avLst/>
          </a:prstGeom>
          <a:noFill/>
        </p:spPr>
        <p:txBody>
          <a:bodyPr wrap="square" rtlCol="0">
            <a:spAutoFit/>
          </a:bodyPr>
          <a:lstStyle/>
          <a:p>
            <a:r>
              <a:rPr lang="ja-JP" altLang="en-US" dirty="0"/>
              <a:t>島</a:t>
            </a:r>
            <a:endParaRPr kumimoji="1" lang="ja-JP" altLang="en-US" dirty="0"/>
          </a:p>
        </p:txBody>
      </p:sp>
      <p:sp>
        <p:nvSpPr>
          <p:cNvPr id="20" name="テキスト ボックス 19">
            <a:extLst>
              <a:ext uri="{FF2B5EF4-FFF2-40B4-BE49-F238E27FC236}">
                <a16:creationId xmlns:a16="http://schemas.microsoft.com/office/drawing/2014/main" id="{523D900E-6E18-49A1-AEFA-334AC8C04C03}"/>
              </a:ext>
            </a:extLst>
          </p:cNvPr>
          <p:cNvSpPr txBox="1"/>
          <p:nvPr/>
        </p:nvSpPr>
        <p:spPr>
          <a:xfrm rot="4507268">
            <a:off x="9407165" y="4827752"/>
            <a:ext cx="495301" cy="369332"/>
          </a:xfrm>
          <a:prstGeom prst="rect">
            <a:avLst/>
          </a:prstGeom>
          <a:noFill/>
        </p:spPr>
        <p:txBody>
          <a:bodyPr wrap="square" rtlCol="0">
            <a:spAutoFit/>
          </a:bodyPr>
          <a:lstStyle/>
          <a:p>
            <a:r>
              <a:rPr lang="ja-JP" altLang="en-US" dirty="0"/>
              <a:t>／</a:t>
            </a:r>
            <a:endParaRPr kumimoji="1" lang="ja-JP" altLang="en-US" dirty="0"/>
          </a:p>
        </p:txBody>
      </p:sp>
      <p:sp>
        <p:nvSpPr>
          <p:cNvPr id="21" name="テキスト ボックス 20">
            <a:extLst>
              <a:ext uri="{FF2B5EF4-FFF2-40B4-BE49-F238E27FC236}">
                <a16:creationId xmlns:a16="http://schemas.microsoft.com/office/drawing/2014/main" id="{A90130B1-5961-4069-838C-E7FF1DD924BC}"/>
              </a:ext>
            </a:extLst>
          </p:cNvPr>
          <p:cNvSpPr txBox="1"/>
          <p:nvPr/>
        </p:nvSpPr>
        <p:spPr>
          <a:xfrm>
            <a:off x="10702216" y="4726290"/>
            <a:ext cx="495301" cy="369332"/>
          </a:xfrm>
          <a:prstGeom prst="rect">
            <a:avLst/>
          </a:prstGeom>
          <a:noFill/>
        </p:spPr>
        <p:txBody>
          <a:bodyPr wrap="square" rtlCol="0">
            <a:spAutoFit/>
          </a:bodyPr>
          <a:lstStyle/>
          <a:p>
            <a:r>
              <a:rPr lang="ja-JP" altLang="en-US" dirty="0"/>
              <a:t>／</a:t>
            </a:r>
            <a:endParaRPr kumimoji="1" lang="ja-JP" altLang="en-US" dirty="0"/>
          </a:p>
        </p:txBody>
      </p:sp>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id="{B9272ADB-2AAB-4EA7-B84B-F1DC73884DCA}"/>
                  </a:ext>
                </a:extLst>
              </p14:cNvPr>
              <p14:cNvContentPartPr/>
              <p14:nvPr/>
            </p14:nvContentPartPr>
            <p14:xfrm>
              <a:off x="923061" y="904129"/>
              <a:ext cx="5213160" cy="129240"/>
            </p14:xfrm>
          </p:contentPart>
        </mc:Choice>
        <mc:Fallback xmlns="">
          <p:pic>
            <p:nvPicPr>
              <p:cNvPr id="3" name="インク 2">
                <a:extLst>
                  <a:ext uri="{FF2B5EF4-FFF2-40B4-BE49-F238E27FC236}">
                    <a16:creationId xmlns:a16="http://schemas.microsoft.com/office/drawing/2014/main" id="{B9272ADB-2AAB-4EA7-B84B-F1DC73884DCA}"/>
                  </a:ext>
                </a:extLst>
              </p:cNvPr>
              <p:cNvPicPr/>
              <p:nvPr/>
            </p:nvPicPr>
            <p:blipFill>
              <a:blip r:embed="rId4"/>
              <a:stretch>
                <a:fillRect/>
              </a:stretch>
            </p:blipFill>
            <p:spPr>
              <a:xfrm>
                <a:off x="833061" y="724489"/>
                <a:ext cx="5392800" cy="488880"/>
              </a:xfrm>
              <a:prstGeom prst="rect">
                <a:avLst/>
              </a:prstGeom>
            </p:spPr>
          </p:pic>
        </mc:Fallback>
      </mc:AlternateContent>
    </p:spTree>
    <p:extLst>
      <p:ext uri="{BB962C8B-B14F-4D97-AF65-F5344CB8AC3E}">
        <p14:creationId xmlns:p14="http://schemas.microsoft.com/office/powerpoint/2010/main" val="2515495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wipe(down)">
                                      <p:cBhvr>
                                        <p:cTn id="37" dur="580">
                                          <p:stCondLst>
                                            <p:cond delay="0"/>
                                          </p:stCondLst>
                                        </p:cTn>
                                        <p:tgtEl>
                                          <p:spTgt spid="3076"/>
                                        </p:tgtEl>
                                      </p:cBhvr>
                                    </p:animEffect>
                                    <p:anim calcmode="lin" valueType="num">
                                      <p:cBhvr>
                                        <p:cTn id="38"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43" dur="26">
                                          <p:stCondLst>
                                            <p:cond delay="650"/>
                                          </p:stCondLst>
                                        </p:cTn>
                                        <p:tgtEl>
                                          <p:spTgt spid="3076"/>
                                        </p:tgtEl>
                                      </p:cBhvr>
                                      <p:to x="100000" y="60000"/>
                                    </p:animScale>
                                    <p:animScale>
                                      <p:cBhvr>
                                        <p:cTn id="44" dur="166" decel="50000">
                                          <p:stCondLst>
                                            <p:cond delay="676"/>
                                          </p:stCondLst>
                                        </p:cTn>
                                        <p:tgtEl>
                                          <p:spTgt spid="3076"/>
                                        </p:tgtEl>
                                      </p:cBhvr>
                                      <p:to x="100000" y="100000"/>
                                    </p:animScale>
                                    <p:animScale>
                                      <p:cBhvr>
                                        <p:cTn id="45" dur="26">
                                          <p:stCondLst>
                                            <p:cond delay="1312"/>
                                          </p:stCondLst>
                                        </p:cTn>
                                        <p:tgtEl>
                                          <p:spTgt spid="3076"/>
                                        </p:tgtEl>
                                      </p:cBhvr>
                                      <p:to x="100000" y="80000"/>
                                    </p:animScale>
                                    <p:animScale>
                                      <p:cBhvr>
                                        <p:cTn id="46" dur="166" decel="50000">
                                          <p:stCondLst>
                                            <p:cond delay="1338"/>
                                          </p:stCondLst>
                                        </p:cTn>
                                        <p:tgtEl>
                                          <p:spTgt spid="3076"/>
                                        </p:tgtEl>
                                      </p:cBhvr>
                                      <p:to x="100000" y="100000"/>
                                    </p:animScale>
                                    <p:animScale>
                                      <p:cBhvr>
                                        <p:cTn id="47" dur="26">
                                          <p:stCondLst>
                                            <p:cond delay="1642"/>
                                          </p:stCondLst>
                                        </p:cTn>
                                        <p:tgtEl>
                                          <p:spTgt spid="3076"/>
                                        </p:tgtEl>
                                      </p:cBhvr>
                                      <p:to x="100000" y="90000"/>
                                    </p:animScale>
                                    <p:animScale>
                                      <p:cBhvr>
                                        <p:cTn id="48" dur="166" decel="50000">
                                          <p:stCondLst>
                                            <p:cond delay="1668"/>
                                          </p:stCondLst>
                                        </p:cTn>
                                        <p:tgtEl>
                                          <p:spTgt spid="3076"/>
                                        </p:tgtEl>
                                      </p:cBhvr>
                                      <p:to x="100000" y="100000"/>
                                    </p:animScale>
                                    <p:animScale>
                                      <p:cBhvr>
                                        <p:cTn id="49" dur="26">
                                          <p:stCondLst>
                                            <p:cond delay="1808"/>
                                          </p:stCondLst>
                                        </p:cTn>
                                        <p:tgtEl>
                                          <p:spTgt spid="3076"/>
                                        </p:tgtEl>
                                      </p:cBhvr>
                                      <p:to x="100000" y="95000"/>
                                    </p:animScale>
                                    <p:animScale>
                                      <p:cBhvr>
                                        <p:cTn id="50" dur="166" decel="50000">
                                          <p:stCondLst>
                                            <p:cond delay="1834"/>
                                          </p:stCondLst>
                                        </p:cTn>
                                        <p:tgtEl>
                                          <p:spTgt spid="3076"/>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199" y="1317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グループ</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0"/>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317BC431-20DD-4729-A6A8-CD8E57E72464}"/>
              </a:ext>
            </a:extLst>
          </p:cNvPr>
          <p:cNvSpPr txBox="1"/>
          <p:nvPr/>
        </p:nvSpPr>
        <p:spPr>
          <a:xfrm>
            <a:off x="1357312" y="1504155"/>
            <a:ext cx="9477375" cy="1477328"/>
          </a:xfrm>
          <a:prstGeom prst="rect">
            <a:avLst/>
          </a:prstGeom>
          <a:noFill/>
          <a:ln>
            <a:solidFill>
              <a:schemeClr val="accent6">
                <a:lumMod val="60000"/>
                <a:lumOff val="40000"/>
              </a:schemeClr>
            </a:solidFill>
          </a:ln>
        </p:spPr>
        <p:txBody>
          <a:bodyPr wrap="square" rtlCol="0">
            <a:spAutoFit/>
          </a:bodyPr>
          <a:lstStyle/>
          <a:p>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・当初は、理解度の差があり、開発に必要な知識を全員が理解するのに時間がかかった</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・知識が足りてない分、自分の意見を言語化できず、相手に伝わらないことがあった</a:t>
            </a:r>
            <a:endParaRPr lang="en-US" altLang="ja-JP" dirty="0">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スクロール: 横 6">
            <a:extLst>
              <a:ext uri="{FF2B5EF4-FFF2-40B4-BE49-F238E27FC236}">
                <a16:creationId xmlns:a16="http://schemas.microsoft.com/office/drawing/2014/main" id="{264458B8-5A5F-4C20-B119-3E2F1394B837}"/>
              </a:ext>
            </a:extLst>
          </p:cNvPr>
          <p:cNvSpPr/>
          <p:nvPr/>
        </p:nvSpPr>
        <p:spPr>
          <a:xfrm>
            <a:off x="1781175" y="1054463"/>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課題・苦労したこと</a:t>
            </a:r>
          </a:p>
        </p:txBody>
      </p:sp>
      <p:sp>
        <p:nvSpPr>
          <p:cNvPr id="9" name="テキスト ボックス 8">
            <a:extLst>
              <a:ext uri="{FF2B5EF4-FFF2-40B4-BE49-F238E27FC236}">
                <a16:creationId xmlns:a16="http://schemas.microsoft.com/office/drawing/2014/main" id="{6A65759B-E635-4E4F-A107-04EEFA07ECE3}"/>
              </a:ext>
            </a:extLst>
          </p:cNvPr>
          <p:cNvSpPr txBox="1"/>
          <p:nvPr/>
        </p:nvSpPr>
        <p:spPr>
          <a:xfrm>
            <a:off x="1357312" y="3318669"/>
            <a:ext cx="9477375" cy="1477328"/>
          </a:xfrm>
          <a:prstGeom prst="rect">
            <a:avLst/>
          </a:prstGeom>
          <a:noFill/>
          <a:ln>
            <a:solidFill>
              <a:schemeClr val="accent6">
                <a:lumMod val="60000"/>
                <a:lumOff val="40000"/>
              </a:schemeClr>
            </a:solidFill>
          </a:ln>
        </p:spPr>
        <p:txBody>
          <a:bodyPr wrap="square" rtlCol="0">
            <a:spAutoFit/>
          </a:bodyPr>
          <a:lstStyle/>
          <a:p>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・新しい分野に入る度に一度全体で共有しながら理解度を位置させることにこだわった</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・一度立ち止まる時間を作り、分からないことを一つ一つ整理しながら話すようにした。また、図解をしてみたり、言語化にこだわらず伝えるように努力した</a:t>
            </a:r>
            <a:endParaRPr kumimoji="1" lang="en-US" altLang="ja-JP" dirty="0"/>
          </a:p>
        </p:txBody>
      </p:sp>
      <p:sp>
        <p:nvSpPr>
          <p:cNvPr id="10" name="スクロール: 横 9">
            <a:extLst>
              <a:ext uri="{FF2B5EF4-FFF2-40B4-BE49-F238E27FC236}">
                <a16:creationId xmlns:a16="http://schemas.microsoft.com/office/drawing/2014/main" id="{4011881A-DF2F-48DB-A234-70F1492BA09E}"/>
              </a:ext>
            </a:extLst>
          </p:cNvPr>
          <p:cNvSpPr/>
          <p:nvPr/>
        </p:nvSpPr>
        <p:spPr>
          <a:xfrm>
            <a:off x="1781175" y="2966244"/>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解決策</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137443-4E43-4BDB-B199-F3DC1C3F1E04}"/>
              </a:ext>
            </a:extLst>
          </p:cNvPr>
          <p:cNvSpPr txBox="1"/>
          <p:nvPr/>
        </p:nvSpPr>
        <p:spPr>
          <a:xfrm>
            <a:off x="1357312" y="5133183"/>
            <a:ext cx="9477375" cy="1200329"/>
          </a:xfrm>
          <a:prstGeom prst="rect">
            <a:avLst/>
          </a:prstGeom>
          <a:noFill/>
          <a:ln>
            <a:solidFill>
              <a:schemeClr val="accent6">
                <a:lumMod val="60000"/>
                <a:lumOff val="40000"/>
              </a:schemeClr>
            </a:solidFill>
          </a:ln>
        </p:spPr>
        <p:txBody>
          <a:bodyPr wrap="square" rtlCol="0">
            <a:spAutoFit/>
          </a:bodyPr>
          <a:lstStyle/>
          <a:p>
            <a:endParaRPr kumimoji="1" lang="en-US" altLang="ja-JP" dirty="0"/>
          </a:p>
          <a:p>
            <a:endParaRPr lang="en-US" altLang="ja-JP" dirty="0"/>
          </a:p>
          <a:p>
            <a:r>
              <a:rPr lang="ja-JP" altLang="en-US" dirty="0">
                <a:latin typeface="HG丸ｺﾞｼｯｸM-PRO" panose="020F0600000000000000" pitchFamily="50" charset="-128"/>
                <a:ea typeface="HG丸ｺﾞｼｯｸM-PRO" panose="020F0600000000000000" pitchFamily="50" charset="-128"/>
              </a:rPr>
              <a:t>・疑問点を一つ一つ解決する時間があったおかげで、だんだん自分の分からない点を言語化できるようになった</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スクロール: 横 11">
            <a:extLst>
              <a:ext uri="{FF2B5EF4-FFF2-40B4-BE49-F238E27FC236}">
                <a16:creationId xmlns:a16="http://schemas.microsoft.com/office/drawing/2014/main" id="{B6DCD596-6DEB-4585-9AC2-C00CE1C7BB27}"/>
              </a:ext>
            </a:extLst>
          </p:cNvPr>
          <p:cNvSpPr/>
          <p:nvPr/>
        </p:nvSpPr>
        <p:spPr>
          <a:xfrm>
            <a:off x="1759858" y="4815138"/>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成果</a:t>
            </a: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8E97BBEF-F9A6-4CCE-A0C5-FD427F08BB5E}"/>
                  </a:ext>
                </a:extLst>
              </p14:cNvPr>
              <p14:cNvContentPartPr/>
              <p14:nvPr/>
            </p14:nvContentPartPr>
            <p14:xfrm>
              <a:off x="869061" y="787489"/>
              <a:ext cx="2190960" cy="118800"/>
            </p14:xfrm>
          </p:contentPart>
        </mc:Choice>
        <mc:Fallback xmlns="">
          <p:pic>
            <p:nvPicPr>
              <p:cNvPr id="5" name="インク 4">
                <a:extLst>
                  <a:ext uri="{FF2B5EF4-FFF2-40B4-BE49-F238E27FC236}">
                    <a16:creationId xmlns:a16="http://schemas.microsoft.com/office/drawing/2014/main" id="{8E97BBEF-F9A6-4CCE-A0C5-FD427F08BB5E}"/>
                  </a:ext>
                </a:extLst>
              </p:cNvPr>
              <p:cNvPicPr/>
              <p:nvPr/>
            </p:nvPicPr>
            <p:blipFill>
              <a:blip r:embed="rId3"/>
              <a:stretch>
                <a:fillRect/>
              </a:stretch>
            </p:blipFill>
            <p:spPr>
              <a:xfrm>
                <a:off x="779421" y="607489"/>
                <a:ext cx="2370600" cy="478440"/>
              </a:xfrm>
              <a:prstGeom prst="rect">
                <a:avLst/>
              </a:prstGeom>
            </p:spPr>
          </p:pic>
        </mc:Fallback>
      </mc:AlternateContent>
    </p:spTree>
    <p:extLst>
      <p:ext uri="{BB962C8B-B14F-4D97-AF65-F5344CB8AC3E}">
        <p14:creationId xmlns:p14="http://schemas.microsoft.com/office/powerpoint/2010/main" val="2079460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開発スケジュールとメンバーの技術に対する理解度のバランス調整。</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難しいファイルの作成を全員で共有しながら行って理解度を深め、その後分担作業にして時短を狙いつつも全員がアウトプットできるようにした。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何よりもコミュニケーション能力。</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バグを見つけても対処法が分からないケースが多かったので、そのあたりのノウハウをもっとつけていきたい。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リーダー</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やじま</a:t>
            </a:r>
          </a:p>
        </p:txBody>
      </p:sp>
      <p:pic>
        <p:nvPicPr>
          <p:cNvPr id="6146" name="Picture 2" descr="男性の顔アイコン 4">
            <a:extLst>
              <a:ext uri="{FF2B5EF4-FFF2-40B4-BE49-F238E27FC236}">
                <a16:creationId xmlns:a16="http://schemas.microsoft.com/office/drawing/2014/main" id="{E0C6905F-49EB-47F3-BFA2-DC36BC08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5013608"/>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問題点や複雑な処理についてグループに説明する際に</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上手く噛み砕いて説明することが難しい</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その処理までの流れやその処理で何がしたいのかといった</a:t>
            </a:r>
            <a:r>
              <a:rPr lang="ja-JP" altLang="en-US" dirty="0">
                <a:latin typeface="HG丸ｺﾞｼｯｸM-PRO" panose="020F0600000000000000" pitchFamily="50" charset="-128"/>
                <a:ea typeface="HG丸ｺﾞｼｯｸM-PRO" panose="020F0600000000000000" pitchFamily="50" charset="-128"/>
              </a:rPr>
              <a:t>ことを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復習した上でこう記述しようと提案する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自分の記述したコードについて説明する能力</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何があっても視野を広く持ち続ける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82225" y="4030463"/>
            <a:ext cx="1200152"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構成管理</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品質管理</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こんどう</a:t>
            </a:r>
          </a:p>
        </p:txBody>
      </p:sp>
      <p:pic>
        <p:nvPicPr>
          <p:cNvPr id="7170" name="Picture 2" descr="象のアイコン">
            <a:extLst>
              <a:ext uri="{FF2B5EF4-FFF2-40B4-BE49-F238E27FC236}">
                <a16:creationId xmlns:a16="http://schemas.microsoft.com/office/drawing/2014/main" id="{E0F73C17-1DF3-41F2-B6D5-B90D3AE5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 y="4889501"/>
            <a:ext cx="1389855" cy="13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9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データベースを介する情報の受け渡しのイメージが名刺管理アプリで扱ったものの理解程度。</a:t>
            </a:r>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の構文は</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割程度の理解度。</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を中心になって作成し、書いているコードの役割の理解、データの受け渡しのイメージをしっかり持つように意識した。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チームのシステムに必要な情報の項目を自分で考え、提案することができた。データベースに親しみをもてるようになった！</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サーブレットや</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の設計をイメージできるようになりたい。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→必要なメソッド、いつ使うのか理解度を高める必要がある。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DB</a:t>
            </a:r>
            <a:r>
              <a:rPr kumimoji="1" lang="ja-JP" altLang="en-US" dirty="0">
                <a:latin typeface="HG丸ｺﾞｼｯｸM-PRO" panose="020F0600000000000000" pitchFamily="50" charset="-128"/>
                <a:ea typeface="HG丸ｺﾞｼｯｸM-PRO" panose="020F0600000000000000" pitchFamily="50" charset="-128"/>
              </a:rPr>
              <a:t>担当</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かじい</a:t>
            </a:r>
          </a:p>
        </p:txBody>
      </p:sp>
      <p:pic>
        <p:nvPicPr>
          <p:cNvPr id="4098" name="Picture 2" descr="モンスターのアイコン9">
            <a:extLst>
              <a:ext uri="{FF2B5EF4-FFF2-40B4-BE49-F238E27FC236}">
                <a16:creationId xmlns:a16="http://schemas.microsoft.com/office/drawing/2014/main" id="{103294CA-9626-419C-B63F-48C278A7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4911890"/>
            <a:ext cx="1428751"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4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５月の成果物では、内部機能に触れていなく理解できていなかった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グループのメンバーとコミュニケーションをとることができなかった</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　グループのメンバーや樋口講師に助けてもらいながら、現状の進捗理解やコミュニケーションをとるようにした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　少しずつグループのメンバーとコミュニケーションをとることができ、知識も少しずつ理解できるようになってきた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42344" y="3753464"/>
            <a:ext cx="1359296"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コミュニケーション担当</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あぐい</a:t>
            </a:r>
          </a:p>
        </p:txBody>
      </p:sp>
      <p:pic>
        <p:nvPicPr>
          <p:cNvPr id="5122" name="Picture 2" descr="ミツバチのアイコン">
            <a:extLst>
              <a:ext uri="{FF2B5EF4-FFF2-40B4-BE49-F238E27FC236}">
                <a16:creationId xmlns:a16="http://schemas.microsoft.com/office/drawing/2014/main" id="{46EB40AC-1F2E-4094-B33F-CDA48632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4" y="4995398"/>
            <a:ext cx="1360395" cy="1360395"/>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49BCE91-6481-4B71-96F5-D6C4EF4C71E8}"/>
              </a:ext>
            </a:extLst>
          </p:cNvPr>
          <p:cNvSpPr txBox="1"/>
          <p:nvPr/>
        </p:nvSpPr>
        <p:spPr>
          <a:xfrm>
            <a:off x="3227110" y="5311710"/>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　知識の定着が不十分なので聞くこと、調べることを徹底しながら実務で経験を積みながら勉強していきたい</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9120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50" name="Picture 2" descr="猫のアイコン">
            <a:extLst>
              <a:ext uri="{FF2B5EF4-FFF2-40B4-BE49-F238E27FC236}">
                <a16:creationId xmlns:a16="http://schemas.microsoft.com/office/drawing/2014/main" id="{C27A6192-D8CD-4DCB-B8F6-9228E5B2F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081" y="4953793"/>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月の時点で内部機能を理解できていなかったので、</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やサーブレットの理解を一から始めた。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少しでも分からないところはすぐにメンバーに質問して助けてもらった。「理解が曖昧なまま進む」ということが無いよう徹底した。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内部機能が理解できたことで、繋がりが分かるようになり、「楽しい」と感じることが増えた。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まだまだ知識が曖昧なところがあるため、実務で経験値を積みながら勉強していきたい。</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発表担当</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きど</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820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p:bldP spid="11" grpId="0"/>
      <p:bldP spid="12" grpId="0"/>
      <p:bldP spid="13" grpId="0"/>
      <p:bldP spid="1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まとめ</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6BDE0B9-BFAD-41DB-8637-CD761EAC0AD1}"/>
              </a:ext>
            </a:extLst>
          </p:cNvPr>
          <p:cNvSpPr/>
          <p:nvPr/>
        </p:nvSpPr>
        <p:spPr>
          <a:xfrm>
            <a:off x="1028701" y="1524000"/>
            <a:ext cx="10239374" cy="14501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7D94850-D30A-46DE-963E-3E27A1176F85}"/>
              </a:ext>
            </a:extLst>
          </p:cNvPr>
          <p:cNvSpPr/>
          <p:nvPr/>
        </p:nvSpPr>
        <p:spPr>
          <a:xfrm>
            <a:off x="1028700" y="1526382"/>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a:t>
            </a:r>
          </a:p>
        </p:txBody>
      </p:sp>
      <p:sp>
        <p:nvSpPr>
          <p:cNvPr id="8" name="正方形/長方形 7">
            <a:extLst>
              <a:ext uri="{FF2B5EF4-FFF2-40B4-BE49-F238E27FC236}">
                <a16:creationId xmlns:a16="http://schemas.microsoft.com/office/drawing/2014/main" id="{1578B148-9785-44DB-865A-790049504A0E}"/>
              </a:ext>
            </a:extLst>
          </p:cNvPr>
          <p:cNvSpPr/>
          <p:nvPr/>
        </p:nvSpPr>
        <p:spPr>
          <a:xfrm>
            <a:off x="1028700" y="3273425"/>
            <a:ext cx="10239375" cy="144303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8FB5A1D-64FB-4636-953B-CF40EFE96E8E}"/>
              </a:ext>
            </a:extLst>
          </p:cNvPr>
          <p:cNvSpPr/>
          <p:nvPr/>
        </p:nvSpPr>
        <p:spPr>
          <a:xfrm>
            <a:off x="1028700" y="32734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システム概要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9E10B85D-65A5-4B14-913A-3F720D80B97F}"/>
              </a:ext>
            </a:extLst>
          </p:cNvPr>
          <p:cNvSpPr/>
          <p:nvPr/>
        </p:nvSpPr>
        <p:spPr>
          <a:xfrm>
            <a:off x="1028701" y="5015707"/>
            <a:ext cx="10239374" cy="135651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334AF6B-22AB-46B4-906D-CB9E9C847E50}"/>
              </a:ext>
            </a:extLst>
          </p:cNvPr>
          <p:cNvSpPr/>
          <p:nvPr/>
        </p:nvSpPr>
        <p:spPr>
          <a:xfrm>
            <a:off x="1028700" y="50133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成果</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02D010-5319-4C11-A31C-0A5ED06CB42E}"/>
              </a:ext>
            </a:extLst>
          </p:cNvPr>
          <p:cNvSpPr txBox="1"/>
          <p:nvPr/>
        </p:nvSpPr>
        <p:spPr>
          <a:xfrm>
            <a:off x="3338512" y="1857474"/>
            <a:ext cx="6296025" cy="707886"/>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・質問内容が管理されていない</a:t>
            </a:r>
            <a:endParaRPr kumimoji="1"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・質問の情報共有がしにくい</a:t>
            </a:r>
          </a:p>
        </p:txBody>
      </p:sp>
      <p:sp>
        <p:nvSpPr>
          <p:cNvPr id="13" name="テキスト ボックス 12">
            <a:extLst>
              <a:ext uri="{FF2B5EF4-FFF2-40B4-BE49-F238E27FC236}">
                <a16:creationId xmlns:a16="http://schemas.microsoft.com/office/drawing/2014/main" id="{D8A7D13B-CB97-4DD2-9392-ABD02532099F}"/>
              </a:ext>
            </a:extLst>
          </p:cNvPr>
          <p:cNvSpPr txBox="1"/>
          <p:nvPr/>
        </p:nvSpPr>
        <p:spPr>
          <a:xfrm>
            <a:off x="3338512" y="5186134"/>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・受講生、講師、事務局の三者からメリットが得られるシステムを開発することができた</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・個々の理解度を向上させることができた</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CA5E2F-79C2-473D-B539-A1C4220A85DC}"/>
              </a:ext>
            </a:extLst>
          </p:cNvPr>
          <p:cNvSpPr txBox="1"/>
          <p:nvPr/>
        </p:nvSpPr>
        <p:spPr>
          <a:xfrm>
            <a:off x="3338512" y="3473957"/>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・質問者は匿名性が得られる</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・回答者はマイページ上で自分の担当クラスの質問の閲覧が可能</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・過去の質問も蓄積されるので閲覧することが可能</a:t>
            </a:r>
          </a:p>
        </p:txBody>
      </p:sp>
      <mc:AlternateContent xmlns:mc="http://schemas.openxmlformats.org/markup-compatibility/2006" xmlns:p14="http://schemas.microsoft.com/office/powerpoint/2010/main">
        <mc:Choice Requires="p14">
          <p:contentPart p14:bwMode="auto" r:id="rId2">
            <p14:nvContentPartPr>
              <p14:cNvPr id="3" name="インク 2">
                <a:extLst>
                  <a:ext uri="{FF2B5EF4-FFF2-40B4-BE49-F238E27FC236}">
                    <a16:creationId xmlns:a16="http://schemas.microsoft.com/office/drawing/2014/main" id="{BACE4789-439C-4C48-86D5-D19D9A85F2A5}"/>
                  </a:ext>
                </a:extLst>
              </p14:cNvPr>
              <p14:cNvContentPartPr/>
              <p14:nvPr/>
            </p14:nvContentPartPr>
            <p14:xfrm>
              <a:off x="905061" y="1057129"/>
              <a:ext cx="1535040" cy="45000"/>
            </p14:xfrm>
          </p:contentPart>
        </mc:Choice>
        <mc:Fallback xmlns="">
          <p:pic>
            <p:nvPicPr>
              <p:cNvPr id="3" name="インク 2">
                <a:extLst>
                  <a:ext uri="{FF2B5EF4-FFF2-40B4-BE49-F238E27FC236}">
                    <a16:creationId xmlns:a16="http://schemas.microsoft.com/office/drawing/2014/main" id="{BACE4789-439C-4C48-86D5-D19D9A85F2A5}"/>
                  </a:ext>
                </a:extLst>
              </p:cNvPr>
              <p:cNvPicPr/>
              <p:nvPr/>
            </p:nvPicPr>
            <p:blipFill>
              <a:blip r:embed="rId3"/>
              <a:stretch>
                <a:fillRect/>
              </a:stretch>
            </p:blipFill>
            <p:spPr>
              <a:xfrm>
                <a:off x="815421" y="877489"/>
                <a:ext cx="1714680" cy="404640"/>
              </a:xfrm>
              <a:prstGeom prst="rect">
                <a:avLst/>
              </a:prstGeom>
            </p:spPr>
          </p:pic>
        </mc:Fallback>
      </mc:AlternateContent>
    </p:spTree>
    <p:extLst>
      <p:ext uri="{BB962C8B-B14F-4D97-AF65-F5344CB8AC3E}">
        <p14:creationId xmlns:p14="http://schemas.microsoft.com/office/powerpoint/2010/main" val="426554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10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10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1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10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10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515144"/>
            <a:ext cx="9744076" cy="947738"/>
          </a:xfrm>
          <a:solidFill>
            <a:schemeClr val="bg1"/>
          </a:solidFill>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謝辞</a:t>
            </a:r>
          </a:p>
        </p:txBody>
      </p:sp>
      <p:sp>
        <p:nvSpPr>
          <p:cNvPr id="5" name="フレーム 4">
            <a:extLst>
              <a:ext uri="{FF2B5EF4-FFF2-40B4-BE49-F238E27FC236}">
                <a16:creationId xmlns:a16="http://schemas.microsoft.com/office/drawing/2014/main" id="{89E3D982-A656-422E-A1A8-6C9532BC15FE}"/>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Picture 2" descr="猫のアイコン">
            <a:extLst>
              <a:ext uri="{FF2B5EF4-FFF2-40B4-BE49-F238E27FC236}">
                <a16:creationId xmlns:a16="http://schemas.microsoft.com/office/drawing/2014/main" id="{06CD71B9-48B6-4F18-B651-C68130326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5090"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ミツバチのアイコン">
            <a:extLst>
              <a:ext uri="{FF2B5EF4-FFF2-40B4-BE49-F238E27FC236}">
                <a16:creationId xmlns:a16="http://schemas.microsoft.com/office/drawing/2014/main" id="{EA9557D4-D97D-4655-9ECF-FD3284354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701"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モンスターのアイコン9">
            <a:extLst>
              <a:ext uri="{FF2B5EF4-FFF2-40B4-BE49-F238E27FC236}">
                <a16:creationId xmlns:a16="http://schemas.microsoft.com/office/drawing/2014/main" id="{65C1AD7B-4BC1-4298-99B8-9288D57BF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359"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象のアイコン">
            <a:extLst>
              <a:ext uri="{FF2B5EF4-FFF2-40B4-BE49-F238E27FC236}">
                <a16:creationId xmlns:a16="http://schemas.microsoft.com/office/drawing/2014/main" id="{3D966F65-5E84-4677-A6DB-876167502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1064"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男性の顔アイコン 4">
            <a:extLst>
              <a:ext uri="{FF2B5EF4-FFF2-40B4-BE49-F238E27FC236}">
                <a16:creationId xmlns:a16="http://schemas.microsoft.com/office/drawing/2014/main" id="{BAE5ECB1-E302-4C09-A5D9-11073986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676" y="5201924"/>
            <a:ext cx="1049173" cy="1049173"/>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29FDFB14-991F-47DD-AE08-1441620C9A2C}"/>
              </a:ext>
            </a:extLst>
          </p:cNvPr>
          <p:cNvSpPr/>
          <p:nvPr/>
        </p:nvSpPr>
        <p:spPr>
          <a:xfrm>
            <a:off x="1022537" y="1462882"/>
            <a:ext cx="10331263" cy="3008125"/>
          </a:xfrm>
          <a:prstGeom prst="wedgeRectCallout">
            <a:avLst>
              <a:gd name="adj1" fmla="val -4603"/>
              <a:gd name="adj2" fmla="val 686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200" dirty="0">
                <a:latin typeface="HG丸ｺﾞｼｯｸM-PRO" panose="020F0600000000000000" pitchFamily="50" charset="-128"/>
                <a:ea typeface="HG丸ｺﾞｼｯｸM-PRO" panose="020F0600000000000000" pitchFamily="50" charset="-128"/>
              </a:rPr>
              <a:t>今回の開発演習に当たり、講師である樋口先生、冨原先生を始め、より円滑に作業が進むよう尽力してくださった</a:t>
            </a:r>
            <a:r>
              <a:rPr kumimoji="1" lang="en-US" altLang="ja-JP" sz="2200" dirty="0">
                <a:latin typeface="HG丸ｺﾞｼｯｸM-PRO" panose="020F0600000000000000" pitchFamily="50" charset="-128"/>
                <a:ea typeface="HG丸ｺﾞｼｯｸM-PRO" panose="020F0600000000000000" pitchFamily="50" charset="-128"/>
              </a:rPr>
              <a:t>SE</a:t>
            </a:r>
            <a:r>
              <a:rPr kumimoji="1" lang="ja-JP" altLang="en-US" sz="2200" dirty="0">
                <a:latin typeface="HG丸ｺﾞｼｯｸM-PRO" panose="020F0600000000000000" pitchFamily="50" charset="-128"/>
                <a:ea typeface="HG丸ｺﾞｼｯｸM-PRO" panose="020F0600000000000000" pitchFamily="50" charset="-128"/>
              </a:rPr>
              <a:t>プラスの社員の皆様には、温かいご支援・ご鞭撻を受け賜りました。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このような機会を設けてくださったことで、自分たちの成長を大いに感じられる研修となりました。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非常に貴重な経験をさせていただき、有難うございました。</a:t>
            </a:r>
            <a:endParaRPr kumimoji="1" lang="ja-JP" altLang="en-US" sz="22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7">
            <p14:nvContentPartPr>
              <p14:cNvPr id="3" name="インク 2">
                <a:extLst>
                  <a:ext uri="{FF2B5EF4-FFF2-40B4-BE49-F238E27FC236}">
                    <a16:creationId xmlns:a16="http://schemas.microsoft.com/office/drawing/2014/main" id="{6D4F5030-7E22-4797-B1B3-05D5F9736EFF}"/>
                  </a:ext>
                </a:extLst>
              </p14:cNvPr>
              <p14:cNvContentPartPr/>
              <p14:nvPr/>
            </p14:nvContentPartPr>
            <p14:xfrm>
              <a:off x="1048341" y="1012129"/>
              <a:ext cx="860760" cy="19080"/>
            </p14:xfrm>
          </p:contentPart>
        </mc:Choice>
        <mc:Fallback xmlns="">
          <p:pic>
            <p:nvPicPr>
              <p:cNvPr id="3" name="インク 2">
                <a:extLst>
                  <a:ext uri="{FF2B5EF4-FFF2-40B4-BE49-F238E27FC236}">
                    <a16:creationId xmlns:a16="http://schemas.microsoft.com/office/drawing/2014/main" id="{6D4F5030-7E22-4797-B1B3-05D5F9736EFF}"/>
                  </a:ext>
                </a:extLst>
              </p:cNvPr>
              <p:cNvPicPr/>
              <p:nvPr/>
            </p:nvPicPr>
            <p:blipFill>
              <a:blip r:embed="rId8"/>
              <a:stretch>
                <a:fillRect/>
              </a:stretch>
            </p:blipFill>
            <p:spPr>
              <a:xfrm>
                <a:off x="958341" y="832489"/>
                <a:ext cx="1040400" cy="378720"/>
              </a:xfrm>
              <a:prstGeom prst="rect">
                <a:avLst/>
              </a:prstGeom>
            </p:spPr>
          </p:pic>
        </mc:Fallback>
      </mc:AlternateContent>
    </p:spTree>
    <p:extLst>
      <p:ext uri="{BB962C8B-B14F-4D97-AF65-F5344CB8AC3E}">
        <p14:creationId xmlns:p14="http://schemas.microsoft.com/office/powerpoint/2010/main" val="210743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
        <p:nvSpPr>
          <p:cNvPr id="11" name="コンテンツ プレースホルダー 10">
            <a:extLst>
              <a:ext uri="{FF2B5EF4-FFF2-40B4-BE49-F238E27FC236}">
                <a16:creationId xmlns:a16="http://schemas.microsoft.com/office/drawing/2014/main" id="{BCE97FED-ABA3-4F88-806D-2F87757E62A2}"/>
              </a:ext>
            </a:extLst>
          </p:cNvPr>
          <p:cNvSpPr>
            <a:spLocks noGrp="1"/>
          </p:cNvSpPr>
          <p:nvPr>
            <p:ph idx="1"/>
          </p:nvPr>
        </p:nvSpPr>
        <p:spPr>
          <a:xfrm>
            <a:off x="-159027" y="2838485"/>
            <a:ext cx="11847443" cy="5032374"/>
          </a:xfrm>
        </p:spPr>
        <p:txBody>
          <a:bodyPr/>
          <a:lstStyle/>
          <a:p>
            <a:pPr marL="0" indent="0" algn="ctr">
              <a:buNone/>
            </a:pPr>
            <a:r>
              <a:rPr lang="ja-JP" altLang="en-US" sz="4800" b="1" dirty="0"/>
              <a:t>新人研修で使うシステムにおいて</a:t>
            </a:r>
            <a:endParaRPr lang="en-US" altLang="ja-JP" sz="4800" b="1" dirty="0"/>
          </a:p>
          <a:p>
            <a:pPr marL="0" indent="0" algn="ctr">
              <a:buNone/>
            </a:pPr>
            <a:r>
              <a:rPr lang="en-US" altLang="ja-JP" sz="4800" b="1" dirty="0"/>
              <a:t>	</a:t>
            </a:r>
            <a:r>
              <a:rPr lang="ja-JP" altLang="en-US" sz="6000" b="1" dirty="0">
                <a:effectLst>
                  <a:outerShdw blurRad="38100" dist="38100" dir="2700000" algn="tl">
                    <a:srgbClr val="000000">
                      <a:alpha val="43137"/>
                    </a:srgbClr>
                  </a:outerShdw>
                </a:effectLst>
              </a:rPr>
              <a:t>大切なこと</a:t>
            </a:r>
            <a:r>
              <a:rPr lang="ja-JP" altLang="en-US" sz="6000" b="1" dirty="0"/>
              <a:t>は？？</a:t>
            </a:r>
            <a:endParaRPr lang="en-US" altLang="ja-JP" sz="6000" b="1" dirty="0"/>
          </a:p>
          <a:p>
            <a:endParaRPr lang="ja-JP" altLang="en-US" dirty="0"/>
          </a:p>
        </p:txBody>
      </p:sp>
      <mc:AlternateContent xmlns:mc="http://schemas.openxmlformats.org/markup-compatibility/2006" xmlns:p14="http://schemas.microsoft.com/office/powerpoint/2010/main">
        <mc:Choice Requires="p14">
          <p:contentPart p14:bwMode="auto" r:id="rId4">
            <p14:nvContentPartPr>
              <p14:cNvPr id="13" name="インク 12">
                <a:extLst>
                  <a:ext uri="{FF2B5EF4-FFF2-40B4-BE49-F238E27FC236}">
                    <a16:creationId xmlns:a16="http://schemas.microsoft.com/office/drawing/2014/main" id="{AEAEC8CD-A645-4164-AD33-F30388160761}"/>
                  </a:ext>
                </a:extLst>
              </p14:cNvPr>
              <p14:cNvContentPartPr/>
              <p14:nvPr/>
            </p14:nvContentPartPr>
            <p14:xfrm flipV="1">
              <a:off x="3244395" y="4267199"/>
              <a:ext cx="3659988" cy="70919"/>
            </p14:xfrm>
          </p:contentPart>
        </mc:Choice>
        <mc:Fallback xmlns="">
          <p:pic>
            <p:nvPicPr>
              <p:cNvPr id="13" name="インク 12">
                <a:extLst>
                  <a:ext uri="{FF2B5EF4-FFF2-40B4-BE49-F238E27FC236}">
                    <a16:creationId xmlns:a16="http://schemas.microsoft.com/office/drawing/2014/main" id="{AEAEC8CD-A645-4164-AD33-F30388160761}"/>
                  </a:ext>
                </a:extLst>
              </p:cNvPr>
              <p:cNvPicPr/>
              <p:nvPr/>
            </p:nvPicPr>
            <p:blipFill>
              <a:blip r:embed="rId5"/>
              <a:stretch>
                <a:fillRect/>
              </a:stretch>
            </p:blipFill>
            <p:spPr>
              <a:xfrm flipV="1">
                <a:off x="3154389" y="4086283"/>
                <a:ext cx="3839639" cy="432389"/>
              </a:xfrm>
              <a:prstGeom prst="rect">
                <a:avLst/>
              </a:prstGeom>
            </p:spPr>
          </p:pic>
        </mc:Fallback>
      </mc:AlternateContent>
    </p:spTree>
    <p:extLst>
      <p:ext uri="{BB962C8B-B14F-4D97-AF65-F5344CB8AC3E}">
        <p14:creationId xmlns:p14="http://schemas.microsoft.com/office/powerpoint/2010/main" val="180163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
        <p:nvSpPr>
          <p:cNvPr id="11" name="コンテンツ プレースホルダー 10">
            <a:extLst>
              <a:ext uri="{FF2B5EF4-FFF2-40B4-BE49-F238E27FC236}">
                <a16:creationId xmlns:a16="http://schemas.microsoft.com/office/drawing/2014/main" id="{BCE97FED-ABA3-4F88-806D-2F87757E62A2}"/>
              </a:ext>
            </a:extLst>
          </p:cNvPr>
          <p:cNvSpPr>
            <a:spLocks noGrp="1"/>
          </p:cNvSpPr>
          <p:nvPr>
            <p:ph idx="1"/>
          </p:nvPr>
        </p:nvSpPr>
        <p:spPr>
          <a:xfrm rot="20897895">
            <a:off x="1060174" y="1866326"/>
            <a:ext cx="3313043" cy="681785"/>
          </a:xfrm>
        </p:spPr>
        <p:txBody>
          <a:bodyPr>
            <a:normAutofit/>
          </a:bodyPr>
          <a:lstStyle/>
          <a:p>
            <a:pPr marL="0" indent="0">
              <a:buNone/>
            </a:pPr>
            <a:r>
              <a:rPr lang="ja-JP" altLang="en-US" sz="3600" b="1" dirty="0"/>
              <a:t>使いやすさ</a:t>
            </a:r>
            <a:r>
              <a:rPr lang="ja-JP" altLang="en-US" sz="3600" dirty="0"/>
              <a:t>？</a:t>
            </a:r>
          </a:p>
        </p:txBody>
      </p:sp>
      <p:sp>
        <p:nvSpPr>
          <p:cNvPr id="7" name="コンテンツ プレースホルダー 10">
            <a:extLst>
              <a:ext uri="{FF2B5EF4-FFF2-40B4-BE49-F238E27FC236}">
                <a16:creationId xmlns:a16="http://schemas.microsoft.com/office/drawing/2014/main" id="{BDDAC03B-9299-4C39-94A7-5F032C945CD6}"/>
              </a:ext>
            </a:extLst>
          </p:cNvPr>
          <p:cNvSpPr txBox="1">
            <a:spLocks/>
          </p:cNvSpPr>
          <p:nvPr/>
        </p:nvSpPr>
        <p:spPr>
          <a:xfrm rot="558729">
            <a:off x="4441259" y="1800993"/>
            <a:ext cx="3313043" cy="6817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effectLst>
                  <a:outerShdw blurRad="38100" dist="38100" dir="2700000" algn="tl">
                    <a:srgbClr val="000000">
                      <a:alpha val="43137"/>
                    </a:srgbClr>
                  </a:outerShdw>
                </a:effectLst>
              </a:rPr>
              <a:t>お堅い雰囲気</a:t>
            </a:r>
            <a:r>
              <a:rPr lang="ja-JP" altLang="en-US" sz="3600" dirty="0"/>
              <a:t>？</a:t>
            </a:r>
          </a:p>
        </p:txBody>
      </p:sp>
      <p:sp>
        <p:nvSpPr>
          <p:cNvPr id="8" name="コンテンツ プレースホルダー 10">
            <a:extLst>
              <a:ext uri="{FF2B5EF4-FFF2-40B4-BE49-F238E27FC236}">
                <a16:creationId xmlns:a16="http://schemas.microsoft.com/office/drawing/2014/main" id="{0FE25443-9151-4BFF-BD4D-59F0D9EFDCF0}"/>
              </a:ext>
            </a:extLst>
          </p:cNvPr>
          <p:cNvSpPr txBox="1">
            <a:spLocks/>
          </p:cNvSpPr>
          <p:nvPr/>
        </p:nvSpPr>
        <p:spPr>
          <a:xfrm>
            <a:off x="2132892" y="2448407"/>
            <a:ext cx="4296817" cy="9462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i="1" dirty="0">
                <a:effectLst>
                  <a:outerShdw blurRad="38100" dist="38100" dir="2700000" algn="tl">
                    <a:srgbClr val="000000">
                      <a:alpha val="43137"/>
                    </a:srgbClr>
                  </a:outerShdw>
                </a:effectLst>
              </a:rPr>
              <a:t>スタイリッシュ</a:t>
            </a:r>
            <a:r>
              <a:rPr lang="ja-JP" altLang="en-US" sz="3600" dirty="0"/>
              <a:t>さ？</a:t>
            </a:r>
          </a:p>
        </p:txBody>
      </p:sp>
      <p:sp>
        <p:nvSpPr>
          <p:cNvPr id="3" name="テキスト ボックス 2">
            <a:extLst>
              <a:ext uri="{FF2B5EF4-FFF2-40B4-BE49-F238E27FC236}">
                <a16:creationId xmlns:a16="http://schemas.microsoft.com/office/drawing/2014/main" id="{22A6499B-2B46-487B-8E42-1A0EF96F3414}"/>
              </a:ext>
            </a:extLst>
          </p:cNvPr>
          <p:cNvSpPr txBox="1"/>
          <p:nvPr/>
        </p:nvSpPr>
        <p:spPr>
          <a:xfrm>
            <a:off x="961790" y="3981003"/>
            <a:ext cx="11230210" cy="1200329"/>
          </a:xfrm>
          <a:prstGeom prst="rect">
            <a:avLst/>
          </a:prstGeom>
          <a:noFill/>
        </p:spPr>
        <p:txBody>
          <a:bodyPr wrap="square" rtlCol="0">
            <a:spAutoFit/>
          </a:bodyPr>
          <a:lstStyle/>
          <a:p>
            <a:r>
              <a:rPr kumimoji="1" lang="ja-JP" altLang="en-US" sz="7200" b="1" u="sng" dirty="0">
                <a:solidFill>
                  <a:schemeClr val="accent4"/>
                </a:solidFill>
                <a:latin typeface="HG創英角ﾎﾟｯﾌﾟ体" panose="040B0A09000000000000" pitchFamily="49" charset="-128"/>
                <a:ea typeface="HG創英角ﾎﾟｯﾌﾟ体" panose="040B0A09000000000000" pitchFamily="49" charset="-128"/>
              </a:rPr>
              <a:t>ちょっとしたポンコツさ</a:t>
            </a:r>
          </a:p>
        </p:txBody>
      </p:sp>
      <p:sp>
        <p:nvSpPr>
          <p:cNvPr id="15" name="フレーム 14">
            <a:extLst>
              <a:ext uri="{FF2B5EF4-FFF2-40B4-BE49-F238E27FC236}">
                <a16:creationId xmlns:a16="http://schemas.microsoft.com/office/drawing/2014/main" id="{C3CA80E8-C5B6-4F43-B28A-4CBD9891F8D8}"/>
              </a:ext>
            </a:extLst>
          </p:cNvPr>
          <p:cNvSpPr/>
          <p:nvPr/>
        </p:nvSpPr>
        <p:spPr>
          <a:xfrm>
            <a:off x="152400" y="15240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1548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ポンコツである利点</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915371" y="1225387"/>
              <a:ext cx="4928837" cy="76512"/>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825363" y="1044934"/>
                <a:ext cx="5108493" cy="437057"/>
              </a:xfrm>
              <a:prstGeom prst="rect">
                <a:avLst/>
              </a:prstGeom>
            </p:spPr>
          </p:pic>
        </mc:Fallback>
      </mc:AlternateContent>
      <p:sp>
        <p:nvSpPr>
          <p:cNvPr id="15" name="フレーム 14">
            <a:extLst>
              <a:ext uri="{FF2B5EF4-FFF2-40B4-BE49-F238E27FC236}">
                <a16:creationId xmlns:a16="http://schemas.microsoft.com/office/drawing/2014/main" id="{C3CA80E8-C5B6-4F43-B28A-4CBD9891F8D8}"/>
              </a:ext>
            </a:extLst>
          </p:cNvPr>
          <p:cNvSpPr/>
          <p:nvPr/>
        </p:nvSpPr>
        <p:spPr>
          <a:xfrm>
            <a:off x="152400" y="15240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コンテンツ プレースホルダー 5">
            <a:extLst>
              <a:ext uri="{FF2B5EF4-FFF2-40B4-BE49-F238E27FC236}">
                <a16:creationId xmlns:a16="http://schemas.microsoft.com/office/drawing/2014/main" id="{D4D80591-4F3C-4578-866A-543167543BF2}"/>
              </a:ext>
            </a:extLst>
          </p:cNvPr>
          <p:cNvSpPr>
            <a:spLocks noGrp="1"/>
          </p:cNvSpPr>
          <p:nvPr>
            <p:ph idx="1"/>
          </p:nvPr>
        </p:nvSpPr>
        <p:spPr>
          <a:xfrm>
            <a:off x="583097" y="1825625"/>
            <a:ext cx="11224590" cy="4351338"/>
          </a:xfrm>
        </p:spPr>
        <p:txBody>
          <a:bodyPr>
            <a:normAutofit fontScale="85000" lnSpcReduction="10000"/>
          </a:bodyPr>
          <a:lstStyle/>
          <a:p>
            <a:r>
              <a:rPr lang="ja-JP" altLang="en-US" sz="4700" dirty="0"/>
              <a:t>研修生が</a:t>
            </a:r>
            <a:r>
              <a:rPr lang="ja-JP" altLang="en-US" sz="4700" b="1" u="sng" dirty="0"/>
              <a:t>親しみやすさ</a:t>
            </a:r>
            <a:r>
              <a:rPr lang="ja-JP" altLang="en-US" sz="4700" dirty="0"/>
              <a:t>を覚える</a:t>
            </a:r>
            <a:endParaRPr lang="en-US" altLang="ja-JP" sz="4700" dirty="0"/>
          </a:p>
          <a:p>
            <a:endParaRPr lang="en-US" altLang="ja-JP" sz="3200" dirty="0"/>
          </a:p>
          <a:p>
            <a:endParaRPr lang="en-US" altLang="ja-JP" sz="3200" dirty="0"/>
          </a:p>
          <a:p>
            <a:r>
              <a:rPr lang="ja-JP" altLang="en-US" sz="4300" b="1" dirty="0"/>
              <a:t>愛着</a:t>
            </a:r>
            <a:r>
              <a:rPr lang="ja-JP" altLang="en-US" sz="4300" dirty="0"/>
              <a:t>がわく</a:t>
            </a:r>
            <a:endParaRPr lang="en-US" altLang="ja-JP" sz="4300" dirty="0"/>
          </a:p>
          <a:p>
            <a:endParaRPr lang="en-US" altLang="ja-JP" sz="3200" dirty="0"/>
          </a:p>
          <a:p>
            <a:endParaRPr lang="en-US" altLang="ja-JP" sz="3200" dirty="0"/>
          </a:p>
          <a:p>
            <a:r>
              <a:rPr lang="ja-JP" altLang="en-US" sz="4300" dirty="0"/>
              <a:t>研修が進むにつれ、</a:t>
            </a:r>
            <a:r>
              <a:rPr lang="ja-JP" altLang="en-US" sz="4300" b="1" u="sng" dirty="0"/>
              <a:t>内部が想像</a:t>
            </a:r>
            <a:r>
              <a:rPr lang="ja-JP" altLang="en-US" sz="4300" b="1" dirty="0"/>
              <a:t>できる</a:t>
            </a:r>
            <a:r>
              <a:rPr lang="ja-JP" altLang="en-US" sz="4300" dirty="0"/>
              <a:t>ようになる</a:t>
            </a:r>
            <a:endParaRPr lang="en-US" altLang="ja-JP" sz="4300" dirty="0"/>
          </a:p>
          <a:p>
            <a:pPr marL="0" indent="0">
              <a:buNone/>
            </a:pPr>
            <a:r>
              <a:rPr lang="ja-JP" altLang="en-US" sz="4300" dirty="0"/>
              <a:t>　→</a:t>
            </a:r>
            <a:r>
              <a:rPr lang="ja-JP" altLang="en-US" sz="4300" b="1" dirty="0"/>
              <a:t>これなら作れそう</a:t>
            </a:r>
            <a:r>
              <a:rPr lang="ja-JP" altLang="en-US" sz="4300" dirty="0"/>
              <a:t>と</a:t>
            </a:r>
            <a:r>
              <a:rPr lang="ja-JP" altLang="en-US" sz="4300" b="1" u="sng" dirty="0"/>
              <a:t>やる気アップ</a:t>
            </a:r>
            <a:r>
              <a:rPr lang="ja-JP" altLang="en-US" sz="4300" dirty="0"/>
              <a:t>につながる！</a:t>
            </a:r>
          </a:p>
        </p:txBody>
      </p:sp>
    </p:spTree>
    <p:extLst>
      <p:ext uri="{BB962C8B-B14F-4D97-AF65-F5344CB8AC3E}">
        <p14:creationId xmlns:p14="http://schemas.microsoft.com/office/powerpoint/2010/main" val="100146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3" name="コンテンツ プレースホルダー 2">
            <a:extLst>
              <a:ext uri="{FF2B5EF4-FFF2-40B4-BE49-F238E27FC236}">
                <a16:creationId xmlns:a16="http://schemas.microsoft.com/office/drawing/2014/main" id="{5B36D3D2-21C0-4321-95C5-D29735FD0108}"/>
              </a:ext>
            </a:extLst>
          </p:cNvPr>
          <p:cNvSpPr>
            <a:spLocks noGrp="1"/>
          </p:cNvSpPr>
          <p:nvPr>
            <p:ph idx="1"/>
          </p:nvPr>
        </p:nvSpPr>
        <p:spPr>
          <a:xfrm>
            <a:off x="1394014" y="2685533"/>
            <a:ext cx="4065492" cy="4359275"/>
          </a:xfrm>
        </p:spPr>
        <p:txBody>
          <a:bodyPr/>
          <a:lstStyle/>
          <a:p>
            <a:r>
              <a:rPr lang="ja-JP" altLang="en-US" dirty="0"/>
              <a:t>問題点</a:t>
            </a:r>
            <a:endParaRPr lang="en-US" altLang="ja-JP" dirty="0"/>
          </a:p>
          <a:p>
            <a:r>
              <a:rPr lang="ja-JP" altLang="en-US" dirty="0"/>
              <a:t>概要</a:t>
            </a:r>
            <a:endParaRPr lang="en-US" altLang="ja-JP" dirty="0"/>
          </a:p>
          <a:p>
            <a:r>
              <a:rPr lang="ja-JP" altLang="en-US" dirty="0"/>
              <a:t>期待できること</a:t>
            </a:r>
            <a:endParaRPr lang="en-US" altLang="ja-JP" dirty="0"/>
          </a:p>
          <a:p>
            <a:r>
              <a:rPr lang="ja-JP" altLang="en-US" dirty="0"/>
              <a:t>デモンストレーション</a:t>
            </a:r>
            <a:endParaRPr lang="en-US" altLang="ja-JP" dirty="0"/>
          </a:p>
          <a:p>
            <a:r>
              <a:rPr lang="ja-JP" altLang="en-US" dirty="0"/>
              <a:t>成果</a:t>
            </a:r>
            <a:endParaRPr kumimoji="1" lang="ja-JP" altLang="en-US" dirty="0"/>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レーム 5">
            <a:extLst>
              <a:ext uri="{FF2B5EF4-FFF2-40B4-BE49-F238E27FC236}">
                <a16:creationId xmlns:a16="http://schemas.microsoft.com/office/drawing/2014/main" id="{C84B8FBA-5233-427A-8B8A-C31956518BB8}"/>
              </a:ext>
            </a:extLst>
          </p:cNvPr>
          <p:cNvSpPr/>
          <p:nvPr/>
        </p:nvSpPr>
        <p:spPr>
          <a:xfrm>
            <a:off x="1210235"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42C11B47-687C-4598-ABA6-89BADE9A581A}"/>
              </a:ext>
            </a:extLst>
          </p:cNvPr>
          <p:cNvSpPr txBox="1"/>
          <p:nvPr/>
        </p:nvSpPr>
        <p:spPr>
          <a:xfrm>
            <a:off x="1631575" y="1673364"/>
            <a:ext cx="3406589" cy="523220"/>
          </a:xfrm>
          <a:prstGeom prst="rect">
            <a:avLst/>
          </a:prstGeom>
          <a:solidFill>
            <a:schemeClr val="bg1"/>
          </a:solidFill>
        </p:spPr>
        <p:txBody>
          <a:bodyPr wrap="square" rtlCol="0">
            <a:spAutoFit/>
          </a:bodyPr>
          <a:lstStyle/>
          <a:p>
            <a:r>
              <a:rPr kumimoji="1" lang="ja-JP" altLang="en-US" sz="2800" b="1" dirty="0"/>
              <a:t>プロダクトについて</a:t>
            </a:r>
          </a:p>
        </p:txBody>
      </p:sp>
      <p:sp>
        <p:nvSpPr>
          <p:cNvPr id="8" name="コンテンツ プレースホルダー 2">
            <a:extLst>
              <a:ext uri="{FF2B5EF4-FFF2-40B4-BE49-F238E27FC236}">
                <a16:creationId xmlns:a16="http://schemas.microsoft.com/office/drawing/2014/main" id="{BA438E5A-E8E2-44E5-BF37-CA2203E4EDB2}"/>
              </a:ext>
            </a:extLst>
          </p:cNvPr>
          <p:cNvSpPr txBox="1">
            <a:spLocks/>
          </p:cNvSpPr>
          <p:nvPr/>
        </p:nvSpPr>
        <p:spPr>
          <a:xfrm>
            <a:off x="6916273" y="2863007"/>
            <a:ext cx="4065492"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グループ</a:t>
            </a:r>
            <a:endParaRPr lang="en-US" altLang="ja-JP" dirty="0"/>
          </a:p>
          <a:p>
            <a:r>
              <a:rPr lang="ja-JP" altLang="en-US" dirty="0"/>
              <a:t>個人</a:t>
            </a:r>
            <a:endParaRPr lang="en-US" altLang="ja-JP" dirty="0"/>
          </a:p>
          <a:p>
            <a:r>
              <a:rPr lang="ja-JP" altLang="en-US" dirty="0"/>
              <a:t>まとめ</a:t>
            </a:r>
            <a:endParaRPr lang="en-US" altLang="ja-JP" dirty="0"/>
          </a:p>
          <a:p>
            <a:r>
              <a:rPr lang="ja-JP" altLang="en-US" dirty="0"/>
              <a:t>謝辞</a:t>
            </a:r>
            <a:endParaRPr lang="en-US" altLang="ja-JP" dirty="0"/>
          </a:p>
        </p:txBody>
      </p:sp>
      <p:sp>
        <p:nvSpPr>
          <p:cNvPr id="9" name="フレーム 8">
            <a:extLst>
              <a:ext uri="{FF2B5EF4-FFF2-40B4-BE49-F238E27FC236}">
                <a16:creationId xmlns:a16="http://schemas.microsoft.com/office/drawing/2014/main" id="{C61AFA19-BAD0-4055-A514-1012BB04E132}"/>
              </a:ext>
            </a:extLst>
          </p:cNvPr>
          <p:cNvSpPr/>
          <p:nvPr/>
        </p:nvSpPr>
        <p:spPr>
          <a:xfrm>
            <a:off x="6490446"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51399FE-D36B-4E0D-B747-EEACC7F72635}"/>
              </a:ext>
            </a:extLst>
          </p:cNvPr>
          <p:cNvSpPr txBox="1"/>
          <p:nvPr/>
        </p:nvSpPr>
        <p:spPr>
          <a:xfrm>
            <a:off x="6739217" y="1646420"/>
            <a:ext cx="3756214" cy="523220"/>
          </a:xfrm>
          <a:prstGeom prst="rect">
            <a:avLst/>
          </a:prstGeom>
          <a:solidFill>
            <a:schemeClr val="bg1"/>
          </a:solidFill>
        </p:spPr>
        <p:txBody>
          <a:bodyPr wrap="square" rtlCol="0">
            <a:spAutoFit/>
          </a:bodyPr>
          <a:lstStyle/>
          <a:p>
            <a:r>
              <a:rPr kumimoji="1" lang="ja-JP" altLang="en-US" sz="2800" b="1" dirty="0"/>
              <a:t>プロジェクトについて</a:t>
            </a: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Tree>
    <p:extLst>
      <p:ext uri="{BB962C8B-B14F-4D97-AF65-F5344CB8AC3E}">
        <p14:creationId xmlns:p14="http://schemas.microsoft.com/office/powerpoint/2010/main" val="112464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xmlns="">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pic>
        <p:nvPicPr>
          <p:cNvPr id="6" name="Picture 6" descr="スーツを着た女性のイラスト（笑顔）">
            <a:extLst>
              <a:ext uri="{FF2B5EF4-FFF2-40B4-BE49-F238E27FC236}">
                <a16:creationId xmlns:a16="http://schemas.microsoft.com/office/drawing/2014/main" id="{696C0A77-FD3E-4762-82B9-A500B71E6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5" y="1836646"/>
            <a:ext cx="759596" cy="1033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スーツを着た男性のイラスト（笑顔）">
            <a:extLst>
              <a:ext uri="{FF2B5EF4-FFF2-40B4-BE49-F238E27FC236}">
                <a16:creationId xmlns:a16="http://schemas.microsoft.com/office/drawing/2014/main" id="{F6F15919-54CD-45F6-86D2-37FBE2929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990" y="1836646"/>
            <a:ext cx="759596" cy="10334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4F05BB4-AA74-4DD1-B443-8FD0D7FF6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3700" y="2697167"/>
            <a:ext cx="920100" cy="9217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F3D586BF-0DE2-4E3F-B50F-2C8DA73A2ADE}"/>
              </a:ext>
            </a:extLst>
          </p:cNvPr>
          <p:cNvSpPr txBox="1"/>
          <p:nvPr/>
        </p:nvSpPr>
        <p:spPr>
          <a:xfrm>
            <a:off x="10433700" y="2324978"/>
            <a:ext cx="126850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5" name="吹き出し: 四角形 4">
            <a:extLst>
              <a:ext uri="{FF2B5EF4-FFF2-40B4-BE49-F238E27FC236}">
                <a16:creationId xmlns:a16="http://schemas.microsoft.com/office/drawing/2014/main" id="{D54B5B77-16DF-4416-BA82-BDCB2A7E22D3}"/>
              </a:ext>
            </a:extLst>
          </p:cNvPr>
          <p:cNvSpPr/>
          <p:nvPr/>
        </p:nvSpPr>
        <p:spPr>
          <a:xfrm>
            <a:off x="2743200" y="1836646"/>
            <a:ext cx="4280835" cy="921717"/>
          </a:xfrm>
          <a:prstGeom prst="wedgeRectCallout">
            <a:avLst>
              <a:gd name="adj1" fmla="val -60622"/>
              <a:gd name="adj2" fmla="val 60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今抱えている問題はありますか？</a:t>
            </a:r>
          </a:p>
        </p:txBody>
      </p:sp>
      <p:sp>
        <p:nvSpPr>
          <p:cNvPr id="12" name="テキスト ボックス 11">
            <a:extLst>
              <a:ext uri="{FF2B5EF4-FFF2-40B4-BE49-F238E27FC236}">
                <a16:creationId xmlns:a16="http://schemas.microsoft.com/office/drawing/2014/main" id="{132FF8F6-58B0-4EE7-B0CA-2ED524714FE8}"/>
              </a:ext>
            </a:extLst>
          </p:cNvPr>
          <p:cNvSpPr txBox="1"/>
          <p:nvPr/>
        </p:nvSpPr>
        <p:spPr>
          <a:xfrm>
            <a:off x="1048501" y="1424746"/>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吹き出し: 四角形 9">
            <a:extLst>
              <a:ext uri="{FF2B5EF4-FFF2-40B4-BE49-F238E27FC236}">
                <a16:creationId xmlns:a16="http://schemas.microsoft.com/office/drawing/2014/main" id="{7EDF92EA-4D1D-4270-9C25-CF9F70D20311}"/>
              </a:ext>
            </a:extLst>
          </p:cNvPr>
          <p:cNvSpPr/>
          <p:nvPr/>
        </p:nvSpPr>
        <p:spPr>
          <a:xfrm>
            <a:off x="724495" y="3158025"/>
            <a:ext cx="9029093" cy="1647057"/>
          </a:xfrm>
          <a:prstGeom prst="wedgeRectCallout">
            <a:avLst>
              <a:gd name="adj1" fmla="val 57175"/>
              <a:gd name="adj2" fmla="val -442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そうですね・・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オンラインになって顔と名前が覚えづらくなったことですね。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あとは、</a:t>
            </a:r>
            <a:r>
              <a:rPr kumimoji="1" lang="ja-JP" altLang="en-US" sz="2000" dirty="0">
                <a:solidFill>
                  <a:srgbClr val="FF0000"/>
                </a:solidFill>
                <a:latin typeface="HG丸ｺﾞｼｯｸM-PRO" panose="020F0600000000000000" pitchFamily="50" charset="-128"/>
                <a:ea typeface="HG丸ｺﾞｼｯｸM-PRO" panose="020F0600000000000000" pitchFamily="50" charset="-128"/>
              </a:rPr>
              <a:t>質問の情報共有ができていないこと</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ですね。</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スラックは蓄積機能ではないので、</a:t>
            </a:r>
            <a:r>
              <a:rPr lang="ja-JP" altLang="en-US" sz="2000" dirty="0">
                <a:solidFill>
                  <a:srgbClr val="FF0000"/>
                </a:solidFill>
                <a:latin typeface="HG丸ｺﾞｼｯｸM-PRO" panose="020F0600000000000000" pitchFamily="50" charset="-128"/>
                <a:ea typeface="HG丸ｺﾞｼｯｸM-PRO" panose="020F0600000000000000" pitchFamily="50" charset="-128"/>
              </a:rPr>
              <a:t>同じ質問だったとき確かめられない</a:t>
            </a:r>
            <a:r>
              <a:rPr lang="ja-JP" altLang="en-US" dirty="0">
                <a:solidFill>
                  <a:schemeClr val="tx1"/>
                </a:solidFill>
                <a:latin typeface="HG丸ｺﾞｼｯｸM-PRO" panose="020F0600000000000000" pitchFamily="50" charset="-128"/>
                <a:ea typeface="HG丸ｺﾞｼｯｸM-PRO" panose="020F0600000000000000" pitchFamily="50" charset="-128"/>
              </a:rPr>
              <a:t>んです。</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4" name="矢印: ストライプ 13">
            <a:extLst>
              <a:ext uri="{FF2B5EF4-FFF2-40B4-BE49-F238E27FC236}">
                <a16:creationId xmlns:a16="http://schemas.microsoft.com/office/drawing/2014/main" id="{22F06A94-D396-423A-9691-C4D7543940C2}"/>
              </a:ext>
            </a:extLst>
          </p:cNvPr>
          <p:cNvSpPr/>
          <p:nvPr/>
        </p:nvSpPr>
        <p:spPr>
          <a:xfrm>
            <a:off x="2565140" y="5204744"/>
            <a:ext cx="1173143" cy="949215"/>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3B2C4D3-1133-488F-A875-039942FD6B74}"/>
              </a:ext>
            </a:extLst>
          </p:cNvPr>
          <p:cNvSpPr txBox="1"/>
          <p:nvPr/>
        </p:nvSpPr>
        <p:spPr>
          <a:xfrm>
            <a:off x="3973935" y="5448518"/>
            <a:ext cx="7221071"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「質問」</a:t>
            </a:r>
            <a:r>
              <a:rPr lang="ja-JP" altLang="en-US" sz="2400" dirty="0">
                <a:latin typeface="HG丸ｺﾞｼｯｸM-PRO" panose="020F0600000000000000" pitchFamily="50" charset="-128"/>
                <a:ea typeface="HG丸ｺﾞｼｯｸM-PRO" panose="020F0600000000000000" pitchFamily="50" charset="-128"/>
              </a:rPr>
              <a:t>や</a:t>
            </a:r>
            <a:r>
              <a:rPr lang="ja-JP" altLang="en-US" sz="2400" dirty="0">
                <a:solidFill>
                  <a:srgbClr val="FF0000"/>
                </a:solidFill>
                <a:latin typeface="HG丸ｺﾞｼｯｸM-PRO" panose="020F0600000000000000" pitchFamily="50" charset="-128"/>
                <a:ea typeface="HG丸ｺﾞｼｯｸM-PRO" panose="020F0600000000000000" pitchFamily="50" charset="-128"/>
              </a:rPr>
              <a:t>「回答」</a:t>
            </a:r>
            <a:r>
              <a:rPr lang="ja-JP" altLang="en-US" sz="2400" dirty="0">
                <a:latin typeface="HG丸ｺﾞｼｯｸM-PRO" panose="020F0600000000000000" pitchFamily="50" charset="-128"/>
                <a:ea typeface="HG丸ｺﾞｼｯｸM-PRO" panose="020F0600000000000000" pitchFamily="50" charset="-128"/>
              </a:rPr>
              <a:t>に注目するのはどうだろう？</a:t>
            </a:r>
            <a:endParaRPr kumimoji="1" lang="ja-JP" altLang="en-US"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0564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システム概要</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pPr marL="0" indent="0">
              <a:buNone/>
            </a:pPr>
            <a:r>
              <a:rPr kumimoji="1" lang="ja-JP" altLang="en-US" dirty="0">
                <a:latin typeface="HG丸ｺﾞｼｯｸM-PRO" panose="020F0600000000000000" pitchFamily="50" charset="-128"/>
                <a:ea typeface="HG丸ｺﾞｼｯｸM-PRO" panose="020F0600000000000000" pitchFamily="50" charset="-128"/>
              </a:rPr>
              <a:t>＜ターゲット＞</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＜概要＞</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これまでの質問を管理することができ、</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受講生・講師・事務局それぞれの立場で</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質問・回答が円滑にできるシステム</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3" name="インク 12">
                <a:extLst>
                  <a:ext uri="{FF2B5EF4-FFF2-40B4-BE49-F238E27FC236}">
                    <a16:creationId xmlns:a16="http://schemas.microsoft.com/office/drawing/2014/main" id="{00A9DCC3-B9DF-4DB2-B281-E12A9D59D827}"/>
                  </a:ext>
                </a:extLst>
              </p14:cNvPr>
              <p14:cNvContentPartPr/>
              <p14:nvPr/>
            </p14:nvContentPartPr>
            <p14:xfrm>
              <a:off x="875955" y="951495"/>
              <a:ext cx="3013560" cy="86760"/>
            </p14:xfrm>
          </p:contentPart>
        </mc:Choice>
        <mc:Fallback xmlns="">
          <p:pic>
            <p:nvPicPr>
              <p:cNvPr id="13" name="インク 12">
                <a:extLst>
                  <a:ext uri="{FF2B5EF4-FFF2-40B4-BE49-F238E27FC236}">
                    <a16:creationId xmlns:a16="http://schemas.microsoft.com/office/drawing/2014/main" id="{00A9DCC3-B9DF-4DB2-B281-E12A9D59D827}"/>
                  </a:ext>
                </a:extLst>
              </p:cNvPr>
              <p:cNvPicPr/>
              <p:nvPr/>
            </p:nvPicPr>
            <p:blipFill>
              <a:blip r:embed="rId3"/>
              <a:stretch>
                <a:fillRect/>
              </a:stretch>
            </p:blipFill>
            <p:spPr>
              <a:xfrm>
                <a:off x="786315" y="771855"/>
                <a:ext cx="3193200" cy="446400"/>
              </a:xfrm>
              <a:prstGeom prst="rect">
                <a:avLst/>
              </a:prstGeom>
            </p:spPr>
          </p:pic>
        </mc:Fallback>
      </mc:AlternateContent>
      <p:sp>
        <p:nvSpPr>
          <p:cNvPr id="14" name="矢印: ストライプ 13">
            <a:extLst>
              <a:ext uri="{FF2B5EF4-FFF2-40B4-BE49-F238E27FC236}">
                <a16:creationId xmlns:a16="http://schemas.microsoft.com/office/drawing/2014/main" id="{41576B5F-B255-4CA6-A9E8-E99CEB29A12D}"/>
              </a:ext>
            </a:extLst>
          </p:cNvPr>
          <p:cNvSpPr/>
          <p:nvPr/>
        </p:nvSpPr>
        <p:spPr>
          <a:xfrm>
            <a:off x="1362634" y="236026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矢印: ストライプ 14">
            <a:extLst>
              <a:ext uri="{FF2B5EF4-FFF2-40B4-BE49-F238E27FC236}">
                <a16:creationId xmlns:a16="http://schemas.microsoft.com/office/drawing/2014/main" id="{4065485B-90B9-4732-8075-8FB1BC47C75F}"/>
              </a:ext>
            </a:extLst>
          </p:cNvPr>
          <p:cNvSpPr/>
          <p:nvPr/>
        </p:nvSpPr>
        <p:spPr>
          <a:xfrm>
            <a:off x="1420710" y="4268615"/>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26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期待できること</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295419D-2F83-48D5-AB44-5635CA0386C7}"/>
              </a:ext>
            </a:extLst>
          </p:cNvPr>
          <p:cNvSpPr/>
          <p:nvPr/>
        </p:nvSpPr>
        <p:spPr>
          <a:xfrm>
            <a:off x="2378142" y="1690688"/>
            <a:ext cx="7348953" cy="25537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B86F6A6-9709-4258-9631-739FF8E20D43}"/>
              </a:ext>
            </a:extLst>
          </p:cNvPr>
          <p:cNvSpPr/>
          <p:nvPr/>
        </p:nvSpPr>
        <p:spPr>
          <a:xfrm>
            <a:off x="571500"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楕円 7">
            <a:extLst>
              <a:ext uri="{FF2B5EF4-FFF2-40B4-BE49-F238E27FC236}">
                <a16:creationId xmlns:a16="http://schemas.microsoft.com/office/drawing/2014/main" id="{882236E2-A3A4-450D-8BBD-39774AF9EF9A}"/>
              </a:ext>
            </a:extLst>
          </p:cNvPr>
          <p:cNvSpPr/>
          <p:nvPr/>
        </p:nvSpPr>
        <p:spPr>
          <a:xfrm>
            <a:off x="6477002"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10458797-603B-4142-A4E3-375B97F6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013" y="3571875"/>
            <a:ext cx="1226569"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男性の顔アイコン 12">
            <a:extLst>
              <a:ext uri="{FF2B5EF4-FFF2-40B4-BE49-F238E27FC236}">
                <a16:creationId xmlns:a16="http://schemas.microsoft.com/office/drawing/2014/main" id="{6F54F77A-EB20-4556-8423-0B7A9D41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643311"/>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スーツを着た女性のイラスト（笑顔）">
            <a:extLst>
              <a:ext uri="{FF2B5EF4-FFF2-40B4-BE49-F238E27FC236}">
                <a16:creationId xmlns:a16="http://schemas.microsoft.com/office/drawing/2014/main" id="{C86B97C1-340E-4366-A0B2-6F9280E09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7" y="833439"/>
            <a:ext cx="1085136"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ーツを着た男性のイラスト（笑顔）">
            <a:extLst>
              <a:ext uri="{FF2B5EF4-FFF2-40B4-BE49-F238E27FC236}">
                <a16:creationId xmlns:a16="http://schemas.microsoft.com/office/drawing/2014/main" id="{0E40DF48-D900-44C6-A981-F882B369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9" y="833438"/>
            <a:ext cx="1085136" cy="147637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BA1F182-8C3E-49A1-8654-B26910DBBBE9}"/>
              </a:ext>
            </a:extLst>
          </p:cNvPr>
          <p:cNvSpPr txBox="1"/>
          <p:nvPr/>
        </p:nvSpPr>
        <p:spPr>
          <a:xfrm>
            <a:off x="5584209" y="458273"/>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4DE2495B-9BED-4209-A858-6332C02F2208}"/>
              </a:ext>
            </a:extLst>
          </p:cNvPr>
          <p:cNvSpPr txBox="1"/>
          <p:nvPr/>
        </p:nvSpPr>
        <p:spPr>
          <a:xfrm>
            <a:off x="923924" y="3178730"/>
            <a:ext cx="69532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講師</a:t>
            </a:r>
          </a:p>
        </p:txBody>
      </p:sp>
      <p:sp>
        <p:nvSpPr>
          <p:cNvPr id="15" name="テキスト ボックス 14">
            <a:extLst>
              <a:ext uri="{FF2B5EF4-FFF2-40B4-BE49-F238E27FC236}">
                <a16:creationId xmlns:a16="http://schemas.microsoft.com/office/drawing/2014/main" id="{B79A0BC2-585A-4EF1-B202-07472C1E90F1}"/>
              </a:ext>
            </a:extLst>
          </p:cNvPr>
          <p:cNvSpPr txBox="1"/>
          <p:nvPr/>
        </p:nvSpPr>
        <p:spPr>
          <a:xfrm>
            <a:off x="9829801" y="3178730"/>
            <a:ext cx="1021782"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11" name="テキスト ボックス 10">
            <a:extLst>
              <a:ext uri="{FF2B5EF4-FFF2-40B4-BE49-F238E27FC236}">
                <a16:creationId xmlns:a16="http://schemas.microsoft.com/office/drawing/2014/main" id="{2077C2A2-0F43-4062-B534-C0F1971B431C}"/>
              </a:ext>
            </a:extLst>
          </p:cNvPr>
          <p:cNvSpPr txBox="1"/>
          <p:nvPr/>
        </p:nvSpPr>
        <p:spPr>
          <a:xfrm>
            <a:off x="2885868" y="2330045"/>
            <a:ext cx="6841227"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①匿名性</a:t>
            </a:r>
            <a:r>
              <a:rPr kumimoji="1" lang="ja-JP" altLang="en-US" dirty="0">
                <a:latin typeface="HG丸ｺﾞｼｯｸM-PRO" panose="020F0600000000000000" pitchFamily="50" charset="-128"/>
                <a:ea typeface="HG丸ｺﾞｼｯｸM-PRO" panose="020F0600000000000000" pitchFamily="50" charset="-128"/>
              </a:rPr>
              <a:t>であるため、気兼ねなく質問をすることができる</a:t>
            </a: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②複数回のやり取り</a:t>
            </a:r>
            <a:r>
              <a:rPr lang="ja-JP" altLang="en-US" dirty="0">
                <a:latin typeface="HG丸ｺﾞｼｯｸM-PRO" panose="020F0600000000000000" pitchFamily="50" charset="-128"/>
                <a:ea typeface="HG丸ｺﾞｼｯｸM-PRO" panose="020F0600000000000000" pitchFamily="50" charset="-128"/>
              </a:rPr>
              <a:t>で納得いくまで質問ができる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③過去の質問を見て</a:t>
            </a:r>
            <a:r>
              <a:rPr lang="ja-JP" altLang="en-US" dirty="0">
                <a:latin typeface="HG丸ｺﾞｼｯｸM-PRO" panose="020F0600000000000000" pitchFamily="50" charset="-128"/>
                <a:ea typeface="HG丸ｺﾞｼｯｸM-PRO" panose="020F0600000000000000" pitchFamily="50" charset="-128"/>
              </a:rPr>
              <a:t>知識を得ることができる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29C1BB0F-7A98-410C-A7FC-B3070DB78AF2}"/>
              </a:ext>
            </a:extLst>
          </p:cNvPr>
          <p:cNvSpPr txBox="1"/>
          <p:nvPr/>
        </p:nvSpPr>
        <p:spPr>
          <a:xfrm>
            <a:off x="923924" y="4947223"/>
            <a:ext cx="4746009" cy="73866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・同じ質問に何度も対応することを防ぐ</a:t>
            </a:r>
          </a:p>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p>
        </p:txBody>
      </p:sp>
      <p:sp>
        <p:nvSpPr>
          <p:cNvPr id="19" name="テキスト ボックス 18">
            <a:extLst>
              <a:ext uri="{FF2B5EF4-FFF2-40B4-BE49-F238E27FC236}">
                <a16:creationId xmlns:a16="http://schemas.microsoft.com/office/drawing/2014/main" id="{C95BC6C4-3965-4AAD-AA9C-903956651D13}"/>
              </a:ext>
            </a:extLst>
          </p:cNvPr>
          <p:cNvSpPr txBox="1"/>
          <p:nvPr/>
        </p:nvSpPr>
        <p:spPr>
          <a:xfrm>
            <a:off x="6868627" y="4947223"/>
            <a:ext cx="4746009" cy="46166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endParaRPr kumimoji="1" lang="en-US" altLang="ja-JP"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6">
            <p14:nvContentPartPr>
              <p14:cNvPr id="3" name="インク 2">
                <a:extLst>
                  <a:ext uri="{FF2B5EF4-FFF2-40B4-BE49-F238E27FC236}">
                    <a16:creationId xmlns:a16="http://schemas.microsoft.com/office/drawing/2014/main" id="{1587BD2D-BBCB-460C-ADAA-5543A3AC63F1}"/>
                  </a:ext>
                </a:extLst>
              </p14:cNvPr>
              <p14:cNvContentPartPr/>
              <p14:nvPr/>
            </p14:nvContentPartPr>
            <p14:xfrm>
              <a:off x="896421" y="1074409"/>
              <a:ext cx="3577680" cy="46440"/>
            </p14:xfrm>
          </p:contentPart>
        </mc:Choice>
        <mc:Fallback xmlns="">
          <p:pic>
            <p:nvPicPr>
              <p:cNvPr id="3" name="インク 2">
                <a:extLst>
                  <a:ext uri="{FF2B5EF4-FFF2-40B4-BE49-F238E27FC236}">
                    <a16:creationId xmlns:a16="http://schemas.microsoft.com/office/drawing/2014/main" id="{1587BD2D-BBCB-460C-ADAA-5543A3AC63F1}"/>
                  </a:ext>
                </a:extLst>
              </p:cNvPr>
              <p:cNvPicPr/>
              <p:nvPr/>
            </p:nvPicPr>
            <p:blipFill>
              <a:blip r:embed="rId7"/>
              <a:stretch>
                <a:fillRect/>
              </a:stretch>
            </p:blipFill>
            <p:spPr>
              <a:xfrm>
                <a:off x="806421" y="894769"/>
                <a:ext cx="3757320" cy="406080"/>
              </a:xfrm>
              <a:prstGeom prst="rect">
                <a:avLst/>
              </a:prstGeom>
            </p:spPr>
          </p:pic>
        </mc:Fallback>
      </mc:AlternateContent>
    </p:spTree>
    <p:extLst>
      <p:ext uri="{BB962C8B-B14F-4D97-AF65-F5344CB8AC3E}">
        <p14:creationId xmlns:p14="http://schemas.microsoft.com/office/powerpoint/2010/main" val="337859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wipe(down)">
                                      <p:cBhvr>
                                        <p:cTn id="25" dur="500"/>
                                        <p:tgtEl>
                                          <p:spTgt spid="12">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2054087" y="782122"/>
          <a:ext cx="8113261" cy="5241196"/>
        </p:xfrm>
        <a:graphic>
          <a:graphicData uri="http://schemas.openxmlformats.org/drawingml/2006/chart">
            <c:chart xmlns:c="http://schemas.openxmlformats.org/drawingml/2006/chart" xmlns:r="http://schemas.openxmlformats.org/officeDocument/2006/relationships" r:id="rId4"/>
          </a:graphicData>
        </a:graphic>
      </p:graphicFrame>
      <p:sp>
        <p:nvSpPr>
          <p:cNvPr id="6" name="テキスト ボックス 5">
            <a:extLst>
              <a:ext uri="{FF2B5EF4-FFF2-40B4-BE49-F238E27FC236}">
                <a16:creationId xmlns:a16="http://schemas.microsoft.com/office/drawing/2014/main" id="{07A74BD9-471C-4919-A3EC-2785683701CB}"/>
              </a:ext>
            </a:extLst>
          </p:cNvPr>
          <p:cNvSpPr txBox="1"/>
          <p:nvPr/>
        </p:nvSpPr>
        <p:spPr>
          <a:xfrm>
            <a:off x="7337141" y="1069275"/>
            <a:ext cx="5601543" cy="2646878"/>
          </a:xfrm>
          <a:prstGeom prst="rect">
            <a:avLst/>
          </a:prstGeom>
          <a:noFill/>
        </p:spPr>
        <p:txBody>
          <a:bodyPr wrap="square" rtlCol="0">
            <a:spAutoFit/>
          </a:bodyPr>
          <a:lstStyle/>
          <a:p>
            <a:r>
              <a:rPr kumimoji="1" lang="en-US" altLang="ja-JP" sz="16600" dirty="0">
                <a:solidFill>
                  <a:schemeClr val="accent2">
                    <a:lumMod val="60000"/>
                    <a:lumOff val="40000"/>
                  </a:schemeClr>
                </a:solidFill>
              </a:rPr>
              <a:t>70</a:t>
            </a:r>
            <a:r>
              <a:rPr kumimoji="1" lang="ja-JP" altLang="en-US" sz="16600" dirty="0">
                <a:solidFill>
                  <a:schemeClr val="accent2">
                    <a:lumMod val="60000"/>
                    <a:lumOff val="40000"/>
                  </a:schemeClr>
                </a:solidFill>
              </a:rPr>
              <a:t>％</a:t>
            </a:r>
          </a:p>
        </p:txBody>
      </p:sp>
      <p:sp>
        <p:nvSpPr>
          <p:cNvPr id="7" name="矢印: 右 6">
            <a:extLst>
              <a:ext uri="{FF2B5EF4-FFF2-40B4-BE49-F238E27FC236}">
                <a16:creationId xmlns:a16="http://schemas.microsoft.com/office/drawing/2014/main" id="{84F493BA-64A7-40C4-9F4D-1B339C6EF4BF}"/>
              </a:ext>
            </a:extLst>
          </p:cNvPr>
          <p:cNvSpPr/>
          <p:nvPr/>
        </p:nvSpPr>
        <p:spPr>
          <a:xfrm>
            <a:off x="838200" y="1532023"/>
            <a:ext cx="3124200" cy="860691"/>
          </a:xfrm>
          <a:prstGeom prst="rightArrow">
            <a:avLst>
              <a:gd name="adj1" fmla="val 100000"/>
              <a:gd name="adj2" fmla="val 56452"/>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　チーム演習の</a:t>
            </a:r>
            <a:r>
              <a:rPr kumimoji="1" lang="ja-JP" altLang="en-US" dirty="0"/>
              <a:t>達成度</a:t>
            </a:r>
          </a:p>
        </p:txBody>
      </p:sp>
    </p:spTree>
    <p:extLst>
      <p:ext uri="{BB962C8B-B14F-4D97-AF65-F5344CB8AC3E}">
        <p14:creationId xmlns:p14="http://schemas.microsoft.com/office/powerpoint/2010/main" val="312408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1263</Words>
  <Application>Microsoft Office PowerPoint</Application>
  <PresentationFormat>ワイド画面</PresentationFormat>
  <Paragraphs>185</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HG丸ｺﾞｼｯｸM-PRO</vt:lpstr>
      <vt:lpstr>HG創英角ﾎﾟｯﾌﾟ体</vt:lpstr>
      <vt:lpstr>游ゴシック</vt:lpstr>
      <vt:lpstr>游ゴシック Light</vt:lpstr>
      <vt:lpstr>Arial</vt:lpstr>
      <vt:lpstr>Office テーマ</vt:lpstr>
      <vt:lpstr>PowerPoint プレゼンテーション</vt:lpstr>
      <vt:lpstr>発表概要</vt:lpstr>
      <vt:lpstr>発表概要</vt:lpstr>
      <vt:lpstr>ポンコツである利点</vt:lpstr>
      <vt:lpstr>発表概要</vt:lpstr>
      <vt:lpstr>ヒアリングで見えた問題点</vt:lpstr>
      <vt:lpstr>システム概要</vt:lpstr>
      <vt:lpstr>期待できること</vt:lpstr>
      <vt:lpstr>成果</vt:lpstr>
      <vt:lpstr>成果</vt:lpstr>
      <vt:lpstr>グループ～役割紹介～</vt:lpstr>
      <vt:lpstr>グループ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QAManagement ～～</dc:title>
  <dc:creator>城戸　沙月</dc:creator>
  <cp:lastModifiedBy>城戸　沙月</cp:lastModifiedBy>
  <cp:revision>58</cp:revision>
  <dcterms:created xsi:type="dcterms:W3CDTF">2021-06-20T13:49:23Z</dcterms:created>
  <dcterms:modified xsi:type="dcterms:W3CDTF">2021-06-25T02:30:50Z</dcterms:modified>
</cp:coreProperties>
</file>