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301" r:id="rId3"/>
    <p:sldId id="297" r:id="rId4"/>
    <p:sldId id="284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11" r:id="rId14"/>
    <p:sldId id="310" r:id="rId15"/>
    <p:sldId id="312" r:id="rId16"/>
    <p:sldId id="308" r:id="rId17"/>
    <p:sldId id="313" r:id="rId18"/>
    <p:sldId id="327" r:id="rId19"/>
    <p:sldId id="314" r:id="rId20"/>
    <p:sldId id="309" r:id="rId21"/>
    <p:sldId id="316" r:id="rId22"/>
    <p:sldId id="317" r:id="rId23"/>
    <p:sldId id="319" r:id="rId24"/>
    <p:sldId id="318" r:id="rId25"/>
    <p:sldId id="320" r:id="rId26"/>
    <p:sldId id="322" r:id="rId27"/>
    <p:sldId id="321" r:id="rId28"/>
    <p:sldId id="324" r:id="rId29"/>
    <p:sldId id="323" r:id="rId30"/>
    <p:sldId id="325" r:id="rId31"/>
    <p:sldId id="326" r:id="rId32"/>
  </p:sldIdLst>
  <p:sldSz cx="24384000" cy="13716000"/>
  <p:notesSz cx="6858000" cy="9144000"/>
  <p:embeddedFontLst>
    <p:embeddedFont>
      <p:font typeface="Helvetica Neue" panose="020B0600070205080204" charset="0"/>
      <p:regular r:id="rId34"/>
      <p:bold r:id="rId35"/>
      <p:italic r:id="rId36"/>
      <p:boldItalic r:id="rId37"/>
    </p:embeddedFont>
    <p:embeddedFont>
      <p:font typeface="Helvetica Neue Light" panose="020B060007020508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野　真由香" initials="吉野　真由香" lastIdx="1" clrIdx="0">
    <p:extLst>
      <p:ext uri="{19B8F6BF-5375-455C-9EA6-DF929625EA0E}">
        <p15:presenceInfo xmlns:p15="http://schemas.microsoft.com/office/powerpoint/2012/main" userId="S::yoshino@seplus2016.onmicrosoft.com::03102be2-cadf-4152-8a7d-bfe93688d4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06F"/>
    <a:srgbClr val="FF6600"/>
    <a:srgbClr val="FF9933"/>
    <a:srgbClr val="FB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586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53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594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33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300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04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45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24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631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81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236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620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215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237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4111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329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60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69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67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53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43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73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74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Alt Ana Başlık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- Orta">
  <p:cSld name="Başlık - Ort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ğraf - Düşey">
  <p:cSld name="Fotoğraf - Düşe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- Üst">
  <p:cSld name="Başlık - Üs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ddeler">
  <p:cSld name="Maddel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ğraf - 3 Yukarı">
  <p:cSld name="Fotoğraf - 3 Yukarı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">
  <p:cSld name="Alıntı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ğraf">
  <p:cSld name="Fotoğraf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>
  <p:cSld name="Boş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">
            <a:extLst>
              <a:ext uri="{FF2B5EF4-FFF2-40B4-BE49-F238E27FC236}">
                <a16:creationId xmlns:a16="http://schemas.microsoft.com/office/drawing/2014/main" id="{6778AF19-B43B-49E4-A151-9D6672858B38}"/>
              </a:ext>
            </a:extLst>
          </p:cNvPr>
          <p:cNvSpPr/>
          <p:nvPr/>
        </p:nvSpPr>
        <p:spPr>
          <a:xfrm rot="16200000" flipH="1" flipV="1">
            <a:off x="4601191" y="-504014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pic>
        <p:nvPicPr>
          <p:cNvPr id="6" name="図 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EC3CAA4-7283-4584-83CF-F02EC584B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2"/>
          <a:stretch/>
        </p:blipFill>
        <p:spPr>
          <a:xfrm>
            <a:off x="10420251" y="1"/>
            <a:ext cx="13963749" cy="13716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</p:pic>
      <p:sp>
        <p:nvSpPr>
          <p:cNvPr id="8" name="文本框 18">
            <a:extLst>
              <a:ext uri="{FF2B5EF4-FFF2-40B4-BE49-F238E27FC236}">
                <a16:creationId xmlns:a16="http://schemas.microsoft.com/office/drawing/2014/main" id="{87FCC3A4-6A3E-42AE-BA2B-61F44CE2A160}"/>
              </a:ext>
            </a:extLst>
          </p:cNvPr>
          <p:cNvSpPr txBox="1"/>
          <p:nvPr/>
        </p:nvSpPr>
        <p:spPr>
          <a:xfrm>
            <a:off x="0" y="5944857"/>
            <a:ext cx="11411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ja-JP" sz="9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Open Q&amp;A System</a:t>
            </a: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2045B001-1503-41F4-8110-14279C8F3023}"/>
              </a:ext>
            </a:extLst>
          </p:cNvPr>
          <p:cNvSpPr txBox="1"/>
          <p:nvPr/>
        </p:nvSpPr>
        <p:spPr>
          <a:xfrm>
            <a:off x="361452" y="7703947"/>
            <a:ext cx="11411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～あなたの心の扉、開きます～</a:t>
            </a:r>
            <a:endParaRPr lang="en-US" altLang="ja-JP" sz="6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id="{71752BA0-C73F-4C69-8A47-1CE07A6900C3}"/>
              </a:ext>
            </a:extLst>
          </p:cNvPr>
          <p:cNvSpPr txBox="1"/>
          <p:nvPr/>
        </p:nvSpPr>
        <p:spPr>
          <a:xfrm>
            <a:off x="361452" y="12266598"/>
            <a:ext cx="8268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チーム至計ファミリー</a:t>
            </a:r>
            <a:endParaRPr lang="en-US" altLang="ja-JP" sz="6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14D27B-9C0F-4611-85CF-3446925F384C}"/>
              </a:ext>
            </a:extLst>
          </p:cNvPr>
          <p:cNvSpPr txBox="1"/>
          <p:nvPr/>
        </p:nvSpPr>
        <p:spPr>
          <a:xfrm>
            <a:off x="432981" y="2657589"/>
            <a:ext cx="247415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Slack</a:t>
            </a:r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に代わる新しい質問チャットアプリ、登場！</a:t>
            </a:r>
            <a:endParaRPr lang="zh-CN" altLang="en-US" sz="80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2" name="図 11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A928DBA-F375-44EB-AA0D-43AD5CF7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774" y="5400545"/>
            <a:ext cx="7704451" cy="770445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C96962-C735-446F-BC31-E3B96F918122}"/>
              </a:ext>
            </a:extLst>
          </p:cNvPr>
          <p:cNvSpPr txBox="1"/>
          <p:nvPr/>
        </p:nvSpPr>
        <p:spPr>
          <a:xfrm>
            <a:off x="432981" y="3981028"/>
            <a:ext cx="107398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18</a:t>
            </a:r>
            <a:r>
              <a:rPr lang="ja-JP" altLang="en-US" sz="80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個</a:t>
            </a:r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の機能を搭載！</a:t>
            </a:r>
            <a:endParaRPr lang="zh-CN" altLang="en-US" sz="80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251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9737685" y="5060607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8892018" y="5849169"/>
            <a:ext cx="11867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デモンストレーション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200" dirty="0">
              <a:solidFill>
                <a:srgbClr val="4EB06F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B62C93-EAA7-4630-8EDA-501A9E966C04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3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9" name="直接连接符 7">
            <a:extLst>
              <a:ext uri="{FF2B5EF4-FFF2-40B4-BE49-F238E27FC236}">
                <a16:creationId xmlns:a16="http://schemas.microsoft.com/office/drawing/2014/main" id="{219891C6-4C51-4BE4-A164-627D9319E589}"/>
              </a:ext>
            </a:extLst>
          </p:cNvPr>
          <p:cNvCxnSpPr>
            <a:cxnSpLocks/>
          </p:cNvCxnSpPr>
          <p:nvPr/>
        </p:nvCxnSpPr>
        <p:spPr>
          <a:xfrm>
            <a:off x="9737685" y="7957688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1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C7DB7793-4704-4651-B173-64D452AB5684}"/>
              </a:ext>
            </a:extLst>
          </p:cNvPr>
          <p:cNvSpPr txBox="1"/>
          <p:nvPr/>
        </p:nvSpPr>
        <p:spPr>
          <a:xfrm>
            <a:off x="1275917" y="681364"/>
            <a:ext cx="5096181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匿名機能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4CDF049-4932-443E-A651-272779EA5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2418"/>
          <a:stretch/>
        </p:blipFill>
        <p:spPr>
          <a:xfrm>
            <a:off x="5291110" y="3404840"/>
            <a:ext cx="14401800" cy="648762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2AD3E24-AD04-4871-B29F-8A63A4112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42" t="1615" r="64227" b="18375"/>
          <a:stretch/>
        </p:blipFill>
        <p:spPr>
          <a:xfrm>
            <a:off x="13616021" y="9809740"/>
            <a:ext cx="4257675" cy="175769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C287CAD-1731-4657-BD14-22301B500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366" y="9892464"/>
            <a:ext cx="5096181" cy="1445725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7D9711ED-B54A-44BA-8069-6648EB12188C}"/>
              </a:ext>
            </a:extLst>
          </p:cNvPr>
          <p:cNvSpPr/>
          <p:nvPr/>
        </p:nvSpPr>
        <p:spPr>
          <a:xfrm>
            <a:off x="10325347" y="10038990"/>
            <a:ext cx="2542930" cy="1299199"/>
          </a:xfrm>
          <a:prstGeom prst="rightArrow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10B64C3-A7A1-4084-984F-8B2A0D700910}"/>
              </a:ext>
            </a:extLst>
          </p:cNvPr>
          <p:cNvSpPr/>
          <p:nvPr/>
        </p:nvSpPr>
        <p:spPr>
          <a:xfrm>
            <a:off x="11263439" y="5092944"/>
            <a:ext cx="1790396" cy="1028700"/>
          </a:xfrm>
          <a:prstGeom prst="rect">
            <a:avLst/>
          </a:prstGeom>
          <a:noFill/>
          <a:ln w="28575" cap="flat" cmpd="sng" algn="ctr">
            <a:solidFill>
              <a:srgbClr val="4EB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接连接符 7">
            <a:extLst>
              <a:ext uri="{FF2B5EF4-FFF2-40B4-BE49-F238E27FC236}">
                <a16:creationId xmlns:a16="http://schemas.microsoft.com/office/drawing/2014/main" id="{59F6A042-D2F4-40C9-BBDA-836B39684023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11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C7DB7793-4704-4651-B173-64D452AB5684}"/>
              </a:ext>
            </a:extLst>
          </p:cNvPr>
          <p:cNvSpPr txBox="1"/>
          <p:nvPr/>
        </p:nvSpPr>
        <p:spPr>
          <a:xfrm>
            <a:off x="1232196" y="521357"/>
            <a:ext cx="84833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アカウント機能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44CA07-7E70-4A6B-9382-D7901ABA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894" y="3164290"/>
            <a:ext cx="8825106" cy="8976741"/>
          </a:xfrm>
          <a:prstGeom prst="rect">
            <a:avLst/>
          </a:prstGeom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EB41E2AE-4F0F-468D-8ED1-5ABBCFDB6729}"/>
              </a:ext>
            </a:extLst>
          </p:cNvPr>
          <p:cNvSpPr/>
          <p:nvPr/>
        </p:nvSpPr>
        <p:spPr>
          <a:xfrm>
            <a:off x="16002000" y="7652660"/>
            <a:ext cx="7800975" cy="3239428"/>
          </a:xfrm>
          <a:prstGeom prst="wedgeEllipseCallout">
            <a:avLst>
              <a:gd name="adj1" fmla="val -64789"/>
              <a:gd name="adj2" fmla="val 24570"/>
            </a:avLst>
          </a:prstGeom>
          <a:solidFill>
            <a:schemeClr val="bg1"/>
          </a:solidFill>
          <a:ln w="28575"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講師用</a:t>
            </a:r>
            <a:r>
              <a:rPr lang="en-US" altLang="ja-JP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PW</a:t>
            </a:r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を設定！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2244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A9AD91C-842F-4978-9486-C08743EF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75" y="4623531"/>
            <a:ext cx="18512245" cy="567689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C7DB7793-4704-4651-B173-64D452AB5684}"/>
              </a:ext>
            </a:extLst>
          </p:cNvPr>
          <p:cNvSpPr txBox="1"/>
          <p:nvPr/>
        </p:nvSpPr>
        <p:spPr>
          <a:xfrm>
            <a:off x="1032171" y="466500"/>
            <a:ext cx="74546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質問検索機能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E3154DA-21E6-4CD8-91F4-A7E496338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00" y="2620121"/>
            <a:ext cx="4219672" cy="17341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A39AEB7-AF4B-468E-BA0B-699087A03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777" y="4121801"/>
            <a:ext cx="21104025" cy="87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デモンストレーション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C7DB7793-4704-4651-B173-64D452AB5684}"/>
              </a:ext>
            </a:extLst>
          </p:cNvPr>
          <p:cNvSpPr txBox="1"/>
          <p:nvPr/>
        </p:nvSpPr>
        <p:spPr>
          <a:xfrm>
            <a:off x="460671" y="2780549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わたしもボタン機能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545067-C18E-47B1-8D22-D26321D1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1" y="5092282"/>
            <a:ext cx="9844633" cy="54145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744B6E6-ED6C-4AC9-83EB-FA0BBD32E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854" y="4685434"/>
            <a:ext cx="12861216" cy="5821392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73A015A7-B0B8-40F0-8A4D-49F05E808E87}"/>
              </a:ext>
            </a:extLst>
          </p:cNvPr>
          <p:cNvSpPr/>
          <p:nvPr/>
        </p:nvSpPr>
        <p:spPr>
          <a:xfrm>
            <a:off x="10644679" y="6858000"/>
            <a:ext cx="2542930" cy="2431856"/>
          </a:xfrm>
          <a:prstGeom prst="rightArrow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1C014B28-95FE-4138-B7A2-FBD4E7F2A040}"/>
              </a:ext>
            </a:extLst>
          </p:cNvPr>
          <p:cNvSpPr txBox="1"/>
          <p:nvPr/>
        </p:nvSpPr>
        <p:spPr>
          <a:xfrm>
            <a:off x="8110784" y="10718987"/>
            <a:ext cx="10153650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「わからない」を可視化！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881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9737685" y="5060607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8892018" y="5849169"/>
            <a:ext cx="11867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アプリの効果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200" dirty="0">
              <a:solidFill>
                <a:srgbClr val="4EB06F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B62C93-EAA7-4630-8EDA-501A9E966C04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4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9" name="直接连接符 7">
            <a:extLst>
              <a:ext uri="{FF2B5EF4-FFF2-40B4-BE49-F238E27FC236}">
                <a16:creationId xmlns:a16="http://schemas.microsoft.com/office/drawing/2014/main" id="{219891C6-4C51-4BE4-A164-627D9319E589}"/>
              </a:ext>
            </a:extLst>
          </p:cNvPr>
          <p:cNvCxnSpPr>
            <a:cxnSpLocks/>
          </p:cNvCxnSpPr>
          <p:nvPr/>
        </p:nvCxnSpPr>
        <p:spPr>
          <a:xfrm>
            <a:off x="9737685" y="7957688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37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7D1FDF5A-A8CA-464A-B06A-71E8EB7C2333}"/>
              </a:ext>
            </a:extLst>
          </p:cNvPr>
          <p:cNvSpPr txBox="1"/>
          <p:nvPr/>
        </p:nvSpPr>
        <p:spPr>
          <a:xfrm>
            <a:off x="18584273" y="11264593"/>
            <a:ext cx="201874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3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分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2ADD45FB-F849-407A-A9C7-5009772C5BA4}"/>
              </a:ext>
            </a:extLst>
          </p:cNvPr>
          <p:cNvSpPr txBox="1"/>
          <p:nvPr/>
        </p:nvSpPr>
        <p:spPr>
          <a:xfrm>
            <a:off x="5305887" y="11196320"/>
            <a:ext cx="201874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30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分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145412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アプリの効果</a:t>
            </a:r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―</a:t>
            </a:r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待ち時間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451351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3A5783FC-CF7C-4305-968D-25791C9A8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1" b="19592"/>
          <a:stretch/>
        </p:blipFill>
        <p:spPr>
          <a:xfrm>
            <a:off x="828674" y="2838969"/>
            <a:ext cx="9501188" cy="8022918"/>
          </a:xfrm>
          <a:prstGeom prst="rect">
            <a:avLst/>
          </a:prstGeom>
        </p:spPr>
      </p:pic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3157721" y="10761225"/>
            <a:ext cx="6315075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Before</a:t>
            </a: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平均：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DBF208A2-D0D7-4EB6-AD30-750842F5A015}"/>
              </a:ext>
            </a:extLst>
          </p:cNvPr>
          <p:cNvSpPr txBox="1"/>
          <p:nvPr/>
        </p:nvSpPr>
        <p:spPr>
          <a:xfrm>
            <a:off x="16144875" y="10002399"/>
            <a:ext cx="6315075" cy="360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After</a:t>
            </a: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平均：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23DAE2A-F3A8-491B-B8F7-19ADD3C9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253" y="3265773"/>
            <a:ext cx="10480073" cy="366728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168819F-EFEC-42B9-A8F7-ACFB1BF5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5253" y="6850428"/>
            <a:ext cx="8939134" cy="3909241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CA9AF36-8D2D-43F7-BC3D-340DA14AABFB}"/>
              </a:ext>
            </a:extLst>
          </p:cNvPr>
          <p:cNvSpPr/>
          <p:nvPr/>
        </p:nvSpPr>
        <p:spPr>
          <a:xfrm>
            <a:off x="21564752" y="3285317"/>
            <a:ext cx="1790396" cy="1028700"/>
          </a:xfrm>
          <a:prstGeom prst="rect">
            <a:avLst/>
          </a:prstGeom>
          <a:noFill/>
          <a:ln w="76200" cap="flat" cmpd="sng" algn="ctr">
            <a:solidFill>
              <a:srgbClr val="4EB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AA38E02-F57E-4BB7-A718-E5E2E7194BBF}"/>
              </a:ext>
            </a:extLst>
          </p:cNvPr>
          <p:cNvSpPr/>
          <p:nvPr/>
        </p:nvSpPr>
        <p:spPr>
          <a:xfrm>
            <a:off x="15603794" y="7279996"/>
            <a:ext cx="5960958" cy="1028700"/>
          </a:xfrm>
          <a:prstGeom prst="rect">
            <a:avLst/>
          </a:prstGeom>
          <a:noFill/>
          <a:ln w="76200" cap="flat" cmpd="sng" algn="ctr">
            <a:solidFill>
              <a:srgbClr val="4EB06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7BE132-65E6-4EAA-A57A-50F6A6E10BAA}"/>
              </a:ext>
            </a:extLst>
          </p:cNvPr>
          <p:cNvSpPr/>
          <p:nvPr/>
        </p:nvSpPr>
        <p:spPr>
          <a:xfrm>
            <a:off x="352516" y="2939081"/>
            <a:ext cx="24383998" cy="9907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27</a:t>
            </a:r>
            <a:r>
              <a:rPr lang="ja-JP" altLang="en-US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分の短縮！！</a:t>
            </a:r>
            <a:endParaRPr lang="zh-CN" altLang="en-US" sz="166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501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8097972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アプリの効果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451351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EC03700B-E436-4601-8391-B9992282C445}"/>
              </a:ext>
            </a:extLst>
          </p:cNvPr>
          <p:cNvSpPr/>
          <p:nvPr/>
        </p:nvSpPr>
        <p:spPr>
          <a:xfrm>
            <a:off x="1089020" y="8874420"/>
            <a:ext cx="8534215" cy="3264139"/>
          </a:xfrm>
          <a:prstGeom prst="wedgeEllipseCallout">
            <a:avLst>
              <a:gd name="adj1" fmla="val 35083"/>
              <a:gd name="adj2" fmla="val -62205"/>
            </a:avLst>
          </a:prstGeom>
          <a:solidFill>
            <a:schemeClr val="bg1"/>
          </a:soli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回答者も「教える」ことを学べる</a:t>
            </a:r>
            <a:endParaRPr lang="en-US" altLang="ja-JP" sz="4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9D6B8A-5BEA-4045-B5FD-8D9CD4855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25" y="2788177"/>
            <a:ext cx="8534215" cy="512052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BE6BD9-9738-4D05-9DAF-DAE6BD6B2E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57"/>
          <a:stretch/>
        </p:blipFill>
        <p:spPr>
          <a:xfrm>
            <a:off x="12264952" y="2917552"/>
            <a:ext cx="9612046" cy="29364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5B5281-4B82-4B7D-BEBB-B4BB19DC35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031"/>
          <a:stretch/>
        </p:blipFill>
        <p:spPr>
          <a:xfrm>
            <a:off x="12401977" y="6420693"/>
            <a:ext cx="10060703" cy="26429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24A8C13-E99F-48FE-863A-7BE74E82CA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810"/>
          <a:stretch/>
        </p:blipFill>
        <p:spPr>
          <a:xfrm>
            <a:off x="12401977" y="9948879"/>
            <a:ext cx="11982023" cy="26827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9CAA7EE-3B8B-4F93-BBAF-30DEEFDAC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116559"/>
            <a:ext cx="2943636" cy="34294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1A5783-06A9-471F-9CA1-895BAA0F50BD}"/>
              </a:ext>
            </a:extLst>
          </p:cNvPr>
          <p:cNvSpPr txBox="1"/>
          <p:nvPr/>
        </p:nvSpPr>
        <p:spPr>
          <a:xfrm>
            <a:off x="10219277" y="3057948"/>
            <a:ext cx="18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1D273B"/>
                </a:solidFill>
                <a:latin typeface="+mj-lt"/>
              </a:rPr>
              <a:t>回答</a:t>
            </a:r>
            <a:r>
              <a:rPr kumimoji="1" lang="en-US" altLang="ja-JP" sz="4800" b="1" dirty="0">
                <a:solidFill>
                  <a:srgbClr val="1D273B"/>
                </a:solidFill>
                <a:latin typeface="+mj-lt"/>
              </a:rPr>
              <a:t>1</a:t>
            </a:r>
            <a:endParaRPr kumimoji="1" lang="ja-JP" altLang="en-US" sz="4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C00195-D33D-435D-B16B-FE71149E799C}"/>
              </a:ext>
            </a:extLst>
          </p:cNvPr>
          <p:cNvSpPr txBox="1"/>
          <p:nvPr/>
        </p:nvSpPr>
        <p:spPr>
          <a:xfrm>
            <a:off x="10219277" y="6180602"/>
            <a:ext cx="18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1D273B"/>
                </a:solidFill>
                <a:latin typeface="+mj-lt"/>
              </a:rPr>
              <a:t>回答</a:t>
            </a:r>
            <a:r>
              <a:rPr kumimoji="1" lang="en-US" altLang="ja-JP" sz="4800" b="1" dirty="0">
                <a:solidFill>
                  <a:srgbClr val="1D273B"/>
                </a:solidFill>
                <a:latin typeface="+mj-lt"/>
              </a:rPr>
              <a:t>2</a:t>
            </a:r>
            <a:endParaRPr kumimoji="1" lang="ja-JP" altLang="en-US" sz="4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0FE7D9D-E4F3-427B-BBFB-208B02789AAC}"/>
              </a:ext>
            </a:extLst>
          </p:cNvPr>
          <p:cNvSpPr txBox="1"/>
          <p:nvPr/>
        </p:nvSpPr>
        <p:spPr>
          <a:xfrm>
            <a:off x="10219277" y="9531081"/>
            <a:ext cx="18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1D273B"/>
                </a:solidFill>
                <a:latin typeface="+mj-lt"/>
              </a:rPr>
              <a:t>回答</a:t>
            </a:r>
            <a:r>
              <a:rPr kumimoji="1" lang="en-US" altLang="ja-JP" sz="4800" b="1" dirty="0">
                <a:solidFill>
                  <a:srgbClr val="1D273B"/>
                </a:solidFill>
                <a:latin typeface="+mj-lt"/>
              </a:rPr>
              <a:t>3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90912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DCDA6C51-7189-4F1A-8EC3-792173AF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424" y="2782083"/>
            <a:ext cx="12158814" cy="795881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アプリの効果</a:t>
            </a:r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―</a:t>
            </a:r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投稿数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3182642" y="10761225"/>
            <a:ext cx="6315075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Before</a:t>
            </a: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平均：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1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日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2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件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DBF208A2-D0D7-4EB6-AD30-750842F5A015}"/>
              </a:ext>
            </a:extLst>
          </p:cNvPr>
          <p:cNvSpPr txBox="1"/>
          <p:nvPr/>
        </p:nvSpPr>
        <p:spPr>
          <a:xfrm>
            <a:off x="16287750" y="10286124"/>
            <a:ext cx="6315075" cy="360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After</a:t>
            </a: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平均：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1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日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20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件</a:t>
            </a:r>
            <a:endParaRPr lang="zh-CN" altLang="en-US" sz="54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E8FFCDF-3E16-4B75-9C71-CF624E632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2478036"/>
            <a:ext cx="9143999" cy="856691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BF9BF6-2B34-4EE5-8DD3-55629A5D0B70}"/>
              </a:ext>
            </a:extLst>
          </p:cNvPr>
          <p:cNvSpPr/>
          <p:nvPr/>
        </p:nvSpPr>
        <p:spPr>
          <a:xfrm>
            <a:off x="0" y="2536057"/>
            <a:ext cx="23829616" cy="10441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約</a:t>
            </a:r>
            <a:r>
              <a:rPr lang="en-US" altLang="ja-JP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10</a:t>
            </a:r>
            <a:r>
              <a:rPr lang="ja-JP" altLang="en-US" sz="166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倍！！</a:t>
            </a:r>
            <a:endParaRPr lang="zh-CN" altLang="en-US" sz="166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17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7454366" y="1877408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9782126" y="1966284"/>
            <a:ext cx="8848774" cy="1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10390987" y="2155608"/>
            <a:ext cx="7261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チームの概要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7906265" y="1977442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1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  <p:cxnSp>
        <p:nvCxnSpPr>
          <p:cNvPr id="13" name="直接连接符 7">
            <a:extLst>
              <a:ext uri="{FF2B5EF4-FFF2-40B4-BE49-F238E27FC236}">
                <a16:creationId xmlns:a16="http://schemas.microsoft.com/office/drawing/2014/main" id="{B24D14B4-89CE-480E-ADBF-C940892D5158}"/>
              </a:ext>
            </a:extLst>
          </p:cNvPr>
          <p:cNvCxnSpPr>
            <a:cxnSpLocks/>
          </p:cNvCxnSpPr>
          <p:nvPr/>
        </p:nvCxnSpPr>
        <p:spPr>
          <a:xfrm>
            <a:off x="9782126" y="3452927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8">
            <a:extLst>
              <a:ext uri="{FF2B5EF4-FFF2-40B4-BE49-F238E27FC236}">
                <a16:creationId xmlns:a16="http://schemas.microsoft.com/office/drawing/2014/main" id="{A8A85C2C-7C2F-440A-8820-1BEC2C585981}"/>
              </a:ext>
            </a:extLst>
          </p:cNvPr>
          <p:cNvSpPr txBox="1"/>
          <p:nvPr/>
        </p:nvSpPr>
        <p:spPr>
          <a:xfrm>
            <a:off x="10390987" y="4196809"/>
            <a:ext cx="7261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製作物について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2" name="直接连接符 7">
            <a:extLst>
              <a:ext uri="{FF2B5EF4-FFF2-40B4-BE49-F238E27FC236}">
                <a16:creationId xmlns:a16="http://schemas.microsoft.com/office/drawing/2014/main" id="{3938754C-0A7F-4ADE-A0A9-68B5654A03FE}"/>
              </a:ext>
            </a:extLst>
          </p:cNvPr>
          <p:cNvCxnSpPr>
            <a:cxnSpLocks/>
          </p:cNvCxnSpPr>
          <p:nvPr/>
        </p:nvCxnSpPr>
        <p:spPr>
          <a:xfrm>
            <a:off x="9782126" y="4046242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7">
            <a:extLst>
              <a:ext uri="{FF2B5EF4-FFF2-40B4-BE49-F238E27FC236}">
                <a16:creationId xmlns:a16="http://schemas.microsoft.com/office/drawing/2014/main" id="{F06F12AA-5AB0-403E-99AF-ACDEA8F0A80C}"/>
              </a:ext>
            </a:extLst>
          </p:cNvPr>
          <p:cNvCxnSpPr>
            <a:cxnSpLocks/>
          </p:cNvCxnSpPr>
          <p:nvPr/>
        </p:nvCxnSpPr>
        <p:spPr>
          <a:xfrm>
            <a:off x="9782126" y="5574033"/>
            <a:ext cx="8848774" cy="53363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8">
            <a:extLst>
              <a:ext uri="{FF2B5EF4-FFF2-40B4-BE49-F238E27FC236}">
                <a16:creationId xmlns:a16="http://schemas.microsoft.com/office/drawing/2014/main" id="{301CC1AC-DBC2-4465-BB52-C74BC08F7A7B}"/>
              </a:ext>
            </a:extLst>
          </p:cNvPr>
          <p:cNvSpPr txBox="1"/>
          <p:nvPr/>
        </p:nvSpPr>
        <p:spPr>
          <a:xfrm>
            <a:off x="9782126" y="6188218"/>
            <a:ext cx="9097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デモンストレーション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5" name="直接连接符 7">
            <a:extLst>
              <a:ext uri="{FF2B5EF4-FFF2-40B4-BE49-F238E27FC236}">
                <a16:creationId xmlns:a16="http://schemas.microsoft.com/office/drawing/2014/main" id="{BB3440FF-EF9F-47AE-AED3-BE0A30DBD74D}"/>
              </a:ext>
            </a:extLst>
          </p:cNvPr>
          <p:cNvCxnSpPr>
            <a:cxnSpLocks/>
          </p:cNvCxnSpPr>
          <p:nvPr/>
        </p:nvCxnSpPr>
        <p:spPr>
          <a:xfrm>
            <a:off x="9782126" y="5990685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7">
            <a:extLst>
              <a:ext uri="{FF2B5EF4-FFF2-40B4-BE49-F238E27FC236}">
                <a16:creationId xmlns:a16="http://schemas.microsoft.com/office/drawing/2014/main" id="{53524172-F3B0-4C02-B37D-620C70E3814D}"/>
              </a:ext>
            </a:extLst>
          </p:cNvPr>
          <p:cNvCxnSpPr>
            <a:cxnSpLocks/>
          </p:cNvCxnSpPr>
          <p:nvPr/>
        </p:nvCxnSpPr>
        <p:spPr>
          <a:xfrm>
            <a:off x="9782126" y="7376799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7">
            <a:extLst>
              <a:ext uri="{FF2B5EF4-FFF2-40B4-BE49-F238E27FC236}">
                <a16:creationId xmlns:a16="http://schemas.microsoft.com/office/drawing/2014/main" id="{E722C65E-5B3C-45A9-9516-E7B390E647F1}"/>
              </a:ext>
            </a:extLst>
          </p:cNvPr>
          <p:cNvCxnSpPr>
            <a:cxnSpLocks/>
          </p:cNvCxnSpPr>
          <p:nvPr/>
        </p:nvCxnSpPr>
        <p:spPr>
          <a:xfrm>
            <a:off x="9782126" y="8161902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7">
            <a:extLst>
              <a:ext uri="{FF2B5EF4-FFF2-40B4-BE49-F238E27FC236}">
                <a16:creationId xmlns:a16="http://schemas.microsoft.com/office/drawing/2014/main" id="{326A7AD0-DA72-4DA7-8A2B-B916863B58CB}"/>
              </a:ext>
            </a:extLst>
          </p:cNvPr>
          <p:cNvCxnSpPr>
            <a:cxnSpLocks/>
          </p:cNvCxnSpPr>
          <p:nvPr/>
        </p:nvCxnSpPr>
        <p:spPr>
          <a:xfrm>
            <a:off x="9782126" y="9462774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8">
            <a:extLst>
              <a:ext uri="{FF2B5EF4-FFF2-40B4-BE49-F238E27FC236}">
                <a16:creationId xmlns:a16="http://schemas.microsoft.com/office/drawing/2014/main" id="{017FF549-B388-48C9-BB7E-888CFBF84952}"/>
              </a:ext>
            </a:extLst>
          </p:cNvPr>
          <p:cNvSpPr txBox="1"/>
          <p:nvPr/>
        </p:nvSpPr>
        <p:spPr>
          <a:xfrm>
            <a:off x="10390987" y="8161902"/>
            <a:ext cx="7261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アプリの効果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30" name="文本框 18">
            <a:extLst>
              <a:ext uri="{FF2B5EF4-FFF2-40B4-BE49-F238E27FC236}">
                <a16:creationId xmlns:a16="http://schemas.microsoft.com/office/drawing/2014/main" id="{BE1B3E1B-0859-45B0-BC41-B6EBBB5BC159}"/>
              </a:ext>
            </a:extLst>
          </p:cNvPr>
          <p:cNvSpPr txBox="1"/>
          <p:nvPr/>
        </p:nvSpPr>
        <p:spPr>
          <a:xfrm>
            <a:off x="10390987" y="10307992"/>
            <a:ext cx="7261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振り返り</a:t>
            </a:r>
            <a:endParaRPr lang="zh-CN" altLang="en-US" sz="66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35" name="直接连接符 7">
            <a:extLst>
              <a:ext uri="{FF2B5EF4-FFF2-40B4-BE49-F238E27FC236}">
                <a16:creationId xmlns:a16="http://schemas.microsoft.com/office/drawing/2014/main" id="{8EED76FB-3759-4774-B23C-3AE2EE0C9E97}"/>
              </a:ext>
            </a:extLst>
          </p:cNvPr>
          <p:cNvCxnSpPr>
            <a:cxnSpLocks/>
          </p:cNvCxnSpPr>
          <p:nvPr/>
        </p:nvCxnSpPr>
        <p:spPr>
          <a:xfrm>
            <a:off x="9782126" y="10062629"/>
            <a:ext cx="8848774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7811955B-1A0F-40E8-A043-4748FD37F2BE}"/>
              </a:ext>
            </a:extLst>
          </p:cNvPr>
          <p:cNvCxnSpPr>
            <a:cxnSpLocks/>
          </p:cNvCxnSpPr>
          <p:nvPr/>
        </p:nvCxnSpPr>
        <p:spPr>
          <a:xfrm flipV="1">
            <a:off x="10511861" y="11509179"/>
            <a:ext cx="8295938" cy="168105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: 空心 20">
            <a:extLst>
              <a:ext uri="{FF2B5EF4-FFF2-40B4-BE49-F238E27FC236}">
                <a16:creationId xmlns:a16="http://schemas.microsoft.com/office/drawing/2014/main" id="{7FC3E64C-FC59-4312-B89F-E820B4685E2E}"/>
              </a:ext>
            </a:extLst>
          </p:cNvPr>
          <p:cNvSpPr/>
          <p:nvPr/>
        </p:nvSpPr>
        <p:spPr>
          <a:xfrm>
            <a:off x="7382634" y="5988823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8" name="圆: 空心 20">
            <a:extLst>
              <a:ext uri="{FF2B5EF4-FFF2-40B4-BE49-F238E27FC236}">
                <a16:creationId xmlns:a16="http://schemas.microsoft.com/office/drawing/2014/main" id="{43BD0868-0D87-459A-B6D9-5F376DFF724F}"/>
              </a:ext>
            </a:extLst>
          </p:cNvPr>
          <p:cNvSpPr/>
          <p:nvPr/>
        </p:nvSpPr>
        <p:spPr>
          <a:xfrm>
            <a:off x="7382634" y="3962296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9" name="圆: 空心 20">
            <a:extLst>
              <a:ext uri="{FF2B5EF4-FFF2-40B4-BE49-F238E27FC236}">
                <a16:creationId xmlns:a16="http://schemas.microsoft.com/office/drawing/2014/main" id="{03CF36D6-C7A4-4BA7-B8B2-AB5B02575E06}"/>
              </a:ext>
            </a:extLst>
          </p:cNvPr>
          <p:cNvSpPr/>
          <p:nvPr/>
        </p:nvSpPr>
        <p:spPr>
          <a:xfrm>
            <a:off x="7382634" y="7932708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40" name="圆: 空心 20">
            <a:extLst>
              <a:ext uri="{FF2B5EF4-FFF2-40B4-BE49-F238E27FC236}">
                <a16:creationId xmlns:a16="http://schemas.microsoft.com/office/drawing/2014/main" id="{4C726078-4468-41CA-918E-E6810CAD692F}"/>
              </a:ext>
            </a:extLst>
          </p:cNvPr>
          <p:cNvSpPr/>
          <p:nvPr/>
        </p:nvSpPr>
        <p:spPr>
          <a:xfrm>
            <a:off x="7415605" y="9959235"/>
            <a:ext cx="1818198" cy="175866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7A47122-19F9-4634-AB07-4E7889C3E1C7}"/>
              </a:ext>
            </a:extLst>
          </p:cNvPr>
          <p:cNvSpPr txBox="1"/>
          <p:nvPr/>
        </p:nvSpPr>
        <p:spPr>
          <a:xfrm>
            <a:off x="7906264" y="4127483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2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788319F-C042-4BC1-931E-C2EC169169DD}"/>
              </a:ext>
            </a:extLst>
          </p:cNvPr>
          <p:cNvSpPr txBox="1"/>
          <p:nvPr/>
        </p:nvSpPr>
        <p:spPr>
          <a:xfrm>
            <a:off x="7901284" y="6150110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3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A7CC762-D27B-45D0-82D9-50D65FE36D0A}"/>
              </a:ext>
            </a:extLst>
          </p:cNvPr>
          <p:cNvSpPr txBox="1"/>
          <p:nvPr/>
        </p:nvSpPr>
        <p:spPr>
          <a:xfrm>
            <a:off x="7915551" y="8074379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4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A557620-CE15-4000-B0E9-0BA563DA90CE}"/>
              </a:ext>
            </a:extLst>
          </p:cNvPr>
          <p:cNvSpPr txBox="1"/>
          <p:nvPr/>
        </p:nvSpPr>
        <p:spPr>
          <a:xfrm>
            <a:off x="7940045" y="10062629"/>
            <a:ext cx="8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4EB06F"/>
                </a:solidFill>
              </a:rPr>
              <a:t>5</a:t>
            </a:r>
            <a:endParaRPr kumimoji="1" lang="ja-JP" altLang="en-US" sz="1200" dirty="0">
              <a:solidFill>
                <a:srgbClr val="4EB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9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21" grpId="0"/>
      <p:bldP spid="24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9737685" y="5060607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11733354" y="5800610"/>
            <a:ext cx="6184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200" dirty="0">
              <a:solidFill>
                <a:srgbClr val="4EB06F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B62C93-EAA7-4630-8EDA-501A9E966C04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5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9" name="直接连接符 7">
            <a:extLst>
              <a:ext uri="{FF2B5EF4-FFF2-40B4-BE49-F238E27FC236}">
                <a16:creationId xmlns:a16="http://schemas.microsoft.com/office/drawing/2014/main" id="{219891C6-4C51-4BE4-A164-627D9319E589}"/>
              </a:ext>
            </a:extLst>
          </p:cNvPr>
          <p:cNvCxnSpPr>
            <a:cxnSpLocks/>
          </p:cNvCxnSpPr>
          <p:nvPr/>
        </p:nvCxnSpPr>
        <p:spPr>
          <a:xfrm>
            <a:off x="9737685" y="7957688"/>
            <a:ext cx="10176278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01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1928811" y="3190826"/>
            <a:ext cx="50434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チームの強み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DBF208A2-D0D7-4EB6-AD30-750842F5A015}"/>
              </a:ext>
            </a:extLst>
          </p:cNvPr>
          <p:cNvSpPr txBox="1"/>
          <p:nvPr/>
        </p:nvSpPr>
        <p:spPr>
          <a:xfrm>
            <a:off x="1928811" y="4986869"/>
            <a:ext cx="19188114" cy="360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9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・コミュニケーションおばけ！！</a:t>
            </a:r>
            <a:endParaRPr lang="en-US" altLang="ja-JP" sz="9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9" name="グラフィックス 8" descr="幽霊 枠線">
            <a:extLst>
              <a:ext uri="{FF2B5EF4-FFF2-40B4-BE49-F238E27FC236}">
                <a16:creationId xmlns:a16="http://schemas.microsoft.com/office/drawing/2014/main" id="{E7CFCD37-A66B-4E9D-ABB1-7F1CBEB6F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45274" y="3754002"/>
            <a:ext cx="5038726" cy="6207995"/>
          </a:xfrm>
          <a:prstGeom prst="rect">
            <a:avLst/>
          </a:prstGeom>
        </p:spPr>
      </p:pic>
      <p:sp>
        <p:nvSpPr>
          <p:cNvPr id="16" name="Google Shape;75;p15">
            <a:extLst>
              <a:ext uri="{FF2B5EF4-FFF2-40B4-BE49-F238E27FC236}">
                <a16:creationId xmlns:a16="http://schemas.microsoft.com/office/drawing/2014/main" id="{819F12FD-84AE-4D57-BEFB-EABC3C6C456F}"/>
              </a:ext>
            </a:extLst>
          </p:cNvPr>
          <p:cNvSpPr txBox="1"/>
          <p:nvPr/>
        </p:nvSpPr>
        <p:spPr>
          <a:xfrm>
            <a:off x="1928811" y="8002047"/>
            <a:ext cx="5272089" cy="360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9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・主体的</a:t>
            </a:r>
            <a:endParaRPr lang="en-US" altLang="ja-JP" sz="9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752358C2-D8BD-47D7-8515-95B7032DC7E3}"/>
              </a:ext>
            </a:extLst>
          </p:cNvPr>
          <p:cNvSpPr txBox="1"/>
          <p:nvPr/>
        </p:nvSpPr>
        <p:spPr>
          <a:xfrm>
            <a:off x="7750967" y="8589619"/>
            <a:ext cx="7543802" cy="24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(</a:t>
            </a:r>
            <a:r>
              <a:rPr lang="ja-JP" altLang="en-US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仕事の奪い合い</a:t>
            </a:r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427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3025377" y="2617393"/>
            <a:ext cx="5965032" cy="161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おしゃべり故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….</a:t>
            </a: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DBF208A2-D0D7-4EB6-AD30-750842F5A015}"/>
              </a:ext>
            </a:extLst>
          </p:cNvPr>
          <p:cNvSpPr txBox="1"/>
          <p:nvPr/>
        </p:nvSpPr>
        <p:spPr>
          <a:xfrm>
            <a:off x="5032771" y="3103254"/>
            <a:ext cx="17091425" cy="3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9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</a:t>
            </a:r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話の本筋がずれる</a:t>
            </a:r>
            <a:endParaRPr lang="en-US" altLang="ja-JP" sz="8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8725091E-E403-4DF6-989D-CBC4A5CF43E4}"/>
              </a:ext>
            </a:extLst>
          </p:cNvPr>
          <p:cNvSpPr txBox="1"/>
          <p:nvPr/>
        </p:nvSpPr>
        <p:spPr>
          <a:xfrm>
            <a:off x="5032771" y="7172642"/>
            <a:ext cx="15005449" cy="3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</a:t>
            </a:r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競合が多発</a:t>
            </a:r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！</a:t>
            </a:r>
            <a:endParaRPr lang="en-US" altLang="ja-JP" sz="8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CDDA7C5F-55D8-43E6-96DA-8B38DA15B782}"/>
              </a:ext>
            </a:extLst>
          </p:cNvPr>
          <p:cNvSpPr txBox="1"/>
          <p:nvPr/>
        </p:nvSpPr>
        <p:spPr>
          <a:xfrm>
            <a:off x="3025377" y="6383559"/>
            <a:ext cx="4050507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主体的故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….</a:t>
            </a: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B07303B6-ABE1-453D-A0D1-2EAD95340DB3}"/>
              </a:ext>
            </a:extLst>
          </p:cNvPr>
          <p:cNvSpPr txBox="1"/>
          <p:nvPr/>
        </p:nvSpPr>
        <p:spPr>
          <a:xfrm>
            <a:off x="941135" y="629656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A3AF5080-EA54-4D70-B9F1-76500B665E99}"/>
              </a:ext>
            </a:extLst>
          </p:cNvPr>
          <p:cNvSpPr txBox="1"/>
          <p:nvPr/>
        </p:nvSpPr>
        <p:spPr>
          <a:xfrm>
            <a:off x="5719763" y="5154979"/>
            <a:ext cx="17091425" cy="1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→コミュニケーションに齟齬がある？</a:t>
            </a:r>
            <a:endParaRPr lang="en-US" altLang="ja-JP" sz="8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E0BD45A4-D72C-4CAE-A2F2-01C2A43D900D}"/>
              </a:ext>
            </a:extLst>
          </p:cNvPr>
          <p:cNvSpPr txBox="1"/>
          <p:nvPr/>
        </p:nvSpPr>
        <p:spPr>
          <a:xfrm>
            <a:off x="5651897" y="9679320"/>
            <a:ext cx="17091425" cy="1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→</a:t>
            </a:r>
            <a:r>
              <a:rPr lang="ja-JP" altLang="en-US" sz="6000" b="1" dirty="0">
                <a:solidFill>
                  <a:srgbClr val="1D273B"/>
                </a:solidFill>
                <a:ea typeface="微软简" pitchFamily="2" charset="-122"/>
              </a:rPr>
              <a:t>ファイル</a:t>
            </a:r>
            <a:r>
              <a:rPr lang="en-US" altLang="ja-JP" sz="6000" b="1" dirty="0">
                <a:solidFill>
                  <a:srgbClr val="1D273B"/>
                </a:solidFill>
                <a:ea typeface="微软简" pitchFamily="2" charset="-122"/>
              </a:rPr>
              <a:t>/</a:t>
            </a:r>
            <a:r>
              <a:rPr lang="ja-JP" altLang="en-US" sz="6000" b="1" dirty="0">
                <a:solidFill>
                  <a:srgbClr val="1D273B"/>
                </a:solidFill>
                <a:ea typeface="微软简" pitchFamily="2" charset="-122"/>
              </a:rPr>
              <a:t>進捗管理ができてない？</a:t>
            </a:r>
            <a:endParaRPr lang="en-US" altLang="ja-JP" sz="8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71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AD14D7B6-BA49-43B3-B9E5-4B322B5A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22" y="2974994"/>
            <a:ext cx="11510020" cy="727799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FC2DCB8-D363-4370-8238-58637555C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3927" y="2792841"/>
            <a:ext cx="12117960" cy="6573991"/>
          </a:xfrm>
          <a:prstGeom prst="rect">
            <a:avLst/>
          </a:prstGeom>
        </p:spPr>
      </p:pic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AFB18761-6935-4130-88DB-F298AA3E2BCD}"/>
              </a:ext>
            </a:extLst>
          </p:cNvPr>
          <p:cNvSpPr txBox="1"/>
          <p:nvPr/>
        </p:nvSpPr>
        <p:spPr>
          <a:xfrm>
            <a:off x="941135" y="629656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CEE2DF10-220A-449B-921E-97706AEE1008}"/>
              </a:ext>
            </a:extLst>
          </p:cNvPr>
          <p:cNvSpPr txBox="1"/>
          <p:nvPr/>
        </p:nvSpPr>
        <p:spPr>
          <a:xfrm>
            <a:off x="14498345" y="9612440"/>
            <a:ext cx="7510364" cy="309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72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気付かぬうちに、</a:t>
            </a:r>
            <a:endParaRPr lang="en-US" altLang="ja-JP" sz="72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72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KPT</a:t>
            </a:r>
            <a:r>
              <a:rPr lang="ja-JP" altLang="en-US" sz="7200" b="1" dirty="0">
                <a:solidFill>
                  <a:srgbClr val="FF6600"/>
                </a:solidFill>
                <a:latin typeface="+mj-lt"/>
                <a:ea typeface="微软简" pitchFamily="2" charset="-122"/>
              </a:rPr>
              <a:t>を実践！！！</a:t>
            </a:r>
            <a:endParaRPr lang="en-US" altLang="ja-JP" sz="72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7AF79881-DDD5-4ED5-BEC9-D3CF4C81E9F5}"/>
              </a:ext>
            </a:extLst>
          </p:cNvPr>
          <p:cNvSpPr txBox="1"/>
          <p:nvPr/>
        </p:nvSpPr>
        <p:spPr>
          <a:xfrm>
            <a:off x="5412610" y="9092776"/>
            <a:ext cx="698864" cy="309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3200" b="1" dirty="0">
                <a:solidFill>
                  <a:srgbClr val="1D273B"/>
                </a:solidFill>
                <a:ea typeface="微软简" pitchFamily="2" charset="-122"/>
              </a:rPr>
              <a:t>.</a:t>
            </a:r>
          </a:p>
          <a:p>
            <a:r>
              <a:rPr lang="en-US" altLang="ja-JP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.</a:t>
            </a:r>
          </a:p>
          <a:p>
            <a:r>
              <a:rPr lang="en-US" altLang="ja-JP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.</a:t>
            </a:r>
            <a:endParaRPr lang="en-US" altLang="ja-JP" sz="80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919A6296-F79D-416B-BE76-2DE4E4E8CFFF}"/>
              </a:ext>
            </a:extLst>
          </p:cNvPr>
          <p:cNvSpPr txBox="1"/>
          <p:nvPr/>
        </p:nvSpPr>
        <p:spPr>
          <a:xfrm>
            <a:off x="17134043" y="7826442"/>
            <a:ext cx="698864" cy="309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3200" b="1" dirty="0">
                <a:solidFill>
                  <a:srgbClr val="1D273B"/>
                </a:solidFill>
                <a:ea typeface="微软简" pitchFamily="2" charset="-122"/>
              </a:rPr>
              <a:t>.</a:t>
            </a:r>
          </a:p>
          <a:p>
            <a:r>
              <a:rPr lang="en-US" altLang="ja-JP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.</a:t>
            </a:r>
          </a:p>
          <a:p>
            <a:r>
              <a:rPr lang="en-US" altLang="ja-JP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.</a:t>
            </a:r>
            <a:endParaRPr lang="en-US" altLang="ja-JP" sz="8000" b="1" dirty="0">
              <a:solidFill>
                <a:srgbClr val="FF6600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375292" y="10817970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1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か月で合計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150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件！！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460AAE2-CD0C-41D0-BB51-508A25DFBA95}"/>
              </a:ext>
            </a:extLst>
          </p:cNvPr>
          <p:cNvSpPr/>
          <p:nvPr/>
        </p:nvSpPr>
        <p:spPr>
          <a:xfrm>
            <a:off x="941135" y="2803605"/>
            <a:ext cx="22522025" cy="7300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9900" b="1" dirty="0">
                <a:solidFill>
                  <a:srgbClr val="FF6600"/>
                </a:solidFill>
                <a:latin typeface="+mj-lt"/>
              </a:rPr>
              <a:t>圧倒的成長！！</a:t>
            </a:r>
            <a:endParaRPr kumimoji="1" lang="ja-JP" altLang="en-US" sz="19900" dirty="0">
              <a:solidFill>
                <a:srgbClr val="FF6600"/>
              </a:solidFill>
            </a:endParaRP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AD026443-8441-4B12-BDD5-435BCE6F1B1A}"/>
              </a:ext>
            </a:extLst>
          </p:cNvPr>
          <p:cNvSpPr/>
          <p:nvPr/>
        </p:nvSpPr>
        <p:spPr>
          <a:xfrm>
            <a:off x="12435436" y="80272"/>
            <a:ext cx="11456451" cy="2770725"/>
          </a:xfrm>
          <a:prstGeom prst="wedgeEllipseCallout">
            <a:avLst/>
          </a:prstGeom>
          <a:solidFill>
            <a:schemeClr val="bg1"/>
          </a:solidFill>
          <a:ln w="38100"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コミュニケーションの問題は</a:t>
            </a:r>
            <a:endParaRPr kumimoji="1"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kumimoji="1"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コミュニケーションで解決！！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86341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941135" y="2350825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作業を可視化！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0805BF-C4F8-444F-B7EF-C317E8A2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51" y="4116559"/>
            <a:ext cx="10795715" cy="86642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AD62001-25B3-456C-BF44-7E6E000A8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9918" y="4326558"/>
            <a:ext cx="9323209" cy="6188936"/>
          </a:xfrm>
          <a:prstGeom prst="rect">
            <a:avLst/>
          </a:prstGeom>
        </p:spPr>
      </p:pic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AD026443-8441-4B12-BDD5-435BCE6F1B1A}"/>
              </a:ext>
            </a:extLst>
          </p:cNvPr>
          <p:cNvSpPr/>
          <p:nvPr/>
        </p:nvSpPr>
        <p:spPr>
          <a:xfrm>
            <a:off x="6948791" y="1772967"/>
            <a:ext cx="7472365" cy="288607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 err="1">
                <a:solidFill>
                  <a:srgbClr val="1D273B"/>
                </a:solidFill>
                <a:latin typeface="+mj-lt"/>
                <a:ea typeface="微软简" pitchFamily="2" charset="-122"/>
              </a:rPr>
              <a:t>GoogleDrive</a:t>
            </a:r>
            <a:r>
              <a:rPr kumimoji="1" lang="ja-JP" altLang="en-US" sz="4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で</a:t>
            </a:r>
            <a:endParaRPr kumimoji="1" lang="en-US" altLang="ja-JP" sz="4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kumimoji="1" lang="ja-JP" altLang="en-US" sz="4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リアルタイム管理</a:t>
            </a:r>
            <a:endParaRPr kumimoji="1" lang="en-US" altLang="ja-JP" sz="48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0" name="Google Shape;75;p15">
            <a:extLst>
              <a:ext uri="{FF2B5EF4-FFF2-40B4-BE49-F238E27FC236}">
                <a16:creationId xmlns:a16="http://schemas.microsoft.com/office/drawing/2014/main" id="{67BB85DF-C5F0-4A0A-BD82-1FF3EAD88307}"/>
              </a:ext>
            </a:extLst>
          </p:cNvPr>
          <p:cNvSpPr txBox="1"/>
          <p:nvPr/>
        </p:nvSpPr>
        <p:spPr>
          <a:xfrm>
            <a:off x="941135" y="629656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D86738A3-8932-40F4-8432-6DC7D7E6E6CC}"/>
              </a:ext>
            </a:extLst>
          </p:cNvPr>
          <p:cNvSpPr txBox="1"/>
          <p:nvPr/>
        </p:nvSpPr>
        <p:spPr>
          <a:xfrm>
            <a:off x="2271711" y="9021332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AEBBA35A-1CC7-477B-8673-E6B5911EA461}"/>
              </a:ext>
            </a:extLst>
          </p:cNvPr>
          <p:cNvSpPr/>
          <p:nvPr/>
        </p:nvSpPr>
        <p:spPr>
          <a:xfrm>
            <a:off x="15428778" y="10509577"/>
            <a:ext cx="8955222" cy="2642933"/>
          </a:xfrm>
          <a:prstGeom prst="wedgeEllipseCallout">
            <a:avLst>
              <a:gd name="adj1" fmla="val -35830"/>
              <a:gd name="adj2" fmla="val -66161"/>
            </a:avLst>
          </a:prstGeom>
          <a:solidFill>
            <a:schemeClr val="bg1"/>
          </a:soli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ファイル構成一覧表で振り返り！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4385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290240" y="2570878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学び：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3871911" y="3512608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おしゃべりだけがコミュニケーションではない！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885528CA-9D3A-4F6D-B8FC-14753B9C2150}"/>
              </a:ext>
            </a:extLst>
          </p:cNvPr>
          <p:cNvSpPr txBox="1"/>
          <p:nvPr/>
        </p:nvSpPr>
        <p:spPr>
          <a:xfrm>
            <a:off x="2173554" y="5288135"/>
            <a:ext cx="747236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身についた力：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55BBF51F-B73F-4617-BA4D-70039CAC4641}"/>
              </a:ext>
            </a:extLst>
          </p:cNvPr>
          <p:cNvSpPr txBox="1"/>
          <p:nvPr/>
        </p:nvSpPr>
        <p:spPr>
          <a:xfrm>
            <a:off x="4929186" y="6862023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・傾聴力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863148CE-701C-43F1-A4EC-E186F6454D5F}"/>
              </a:ext>
            </a:extLst>
          </p:cNvPr>
          <p:cNvSpPr txBox="1"/>
          <p:nvPr/>
        </p:nvSpPr>
        <p:spPr>
          <a:xfrm>
            <a:off x="4918987" y="10304054"/>
            <a:ext cx="72628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・技術力の底上げ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51DB285C-E47D-47EF-83A5-8D94B47CF893}"/>
              </a:ext>
            </a:extLst>
          </p:cNvPr>
          <p:cNvSpPr txBox="1"/>
          <p:nvPr/>
        </p:nvSpPr>
        <p:spPr>
          <a:xfrm>
            <a:off x="4918987" y="8498394"/>
            <a:ext cx="806491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・反省を次に生かす力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08B68-FB66-481C-8045-2C9BB324FE8C}"/>
              </a:ext>
            </a:extLst>
          </p:cNvPr>
          <p:cNvSpPr/>
          <p:nvPr/>
        </p:nvSpPr>
        <p:spPr>
          <a:xfrm rot="20895889">
            <a:off x="261549" y="714765"/>
            <a:ext cx="25444714" cy="11231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9900" b="1" dirty="0">
                <a:solidFill>
                  <a:srgbClr val="FF6600"/>
                </a:solidFill>
                <a:latin typeface="+mj-lt"/>
              </a:rPr>
              <a:t>圧倒的成長！！</a:t>
            </a:r>
            <a:endParaRPr kumimoji="1" lang="ja-JP" altLang="en-US" sz="19900" dirty="0">
              <a:solidFill>
                <a:srgbClr val="FF66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Google Shape;75;p15">
            <a:extLst>
              <a:ext uri="{FF2B5EF4-FFF2-40B4-BE49-F238E27FC236}">
                <a16:creationId xmlns:a16="http://schemas.microsoft.com/office/drawing/2014/main" id="{0DAA03E8-1D1F-4C7F-9C02-D963D14EAC76}"/>
              </a:ext>
            </a:extLst>
          </p:cNvPr>
          <p:cNvSpPr txBox="1"/>
          <p:nvPr/>
        </p:nvSpPr>
        <p:spPr>
          <a:xfrm>
            <a:off x="739396" y="464692"/>
            <a:ext cx="10340679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174602" y="17979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3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4" grpId="0"/>
      <p:bldP spid="18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3497205" y="3815249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6149251" y="3937317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個性豊かなチームメンバーがバラバラにならないように頑張る！！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10253" y="-124576"/>
            <a:ext cx="2566758" cy="2642933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19836307" y="1962972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大井川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3336569" y="6686551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6149251" y="6768414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意見が対立したり、大量に出すぎてまとまらないこともあったがチームの仲が悪くなることなく、予定通りにアプリを作成することができた！！！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1718608" y="10248819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6149251" y="1024881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これからもっとプログラミングの知識を身につけ、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コミュニケーションだけでなく技術力でもみんなのリーダーになります！！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E70BD12F-3F32-4020-BB71-40A565EF9D13}"/>
              </a:ext>
            </a:extLst>
          </p:cNvPr>
          <p:cNvSpPr txBox="1"/>
          <p:nvPr/>
        </p:nvSpPr>
        <p:spPr>
          <a:xfrm>
            <a:off x="14639927" y="256504"/>
            <a:ext cx="6329535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チームリーダー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72402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584162" y="3775513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5788819" y="4116558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5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月で学んできたことを復習するために、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様々な機能に挑戦する。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78907" y="-386094"/>
            <a:ext cx="2475383" cy="2548846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19572024" y="1694115"/>
            <a:ext cx="2743137" cy="992774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椹</a:t>
            </a:r>
            <a:r>
              <a:rPr lang="en-US" altLang="ja-JP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(</a:t>
            </a:r>
            <a:r>
              <a:rPr lang="ja-JP" altLang="en-US" sz="2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さわらぎ</a:t>
            </a:r>
            <a:r>
              <a:rPr lang="en-US" altLang="ja-JP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)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2584161" y="6242750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5617982" y="651789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復習だけでなく、新たな知識も学ぶことができた。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教えることはとても難しいと学んだ。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803093" y="8878147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5617982" y="946814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プログラミングの知識はもちろん、伝え方についても考え、しっかりとしたコミュニケーション能力も身につけていく。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6" name="Google Shape;75;p15">
            <a:extLst>
              <a:ext uri="{FF2B5EF4-FFF2-40B4-BE49-F238E27FC236}">
                <a16:creationId xmlns:a16="http://schemas.microsoft.com/office/drawing/2014/main" id="{49E949FE-6FD9-459D-B37F-3DF19EA8C48D}"/>
              </a:ext>
            </a:extLst>
          </p:cNvPr>
          <p:cNvSpPr txBox="1"/>
          <p:nvPr/>
        </p:nvSpPr>
        <p:spPr>
          <a:xfrm>
            <a:off x="16503617" y="169214"/>
            <a:ext cx="4133848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構成管理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20706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584162" y="3775513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5788819" y="3825310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技術力と共有力の向上！積極性を身につける！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51738" y="-57673"/>
            <a:ext cx="2475383" cy="2548846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20032104" y="1985654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清水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2584161" y="6242750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5617982" y="6280661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技術的な理解が深まり、チームメンバーへの情報共有も行えた！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803093" y="8878147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5617982" y="909312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能動的な姿勢を忘れない！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チームメンバーのように本筋を忘れず、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積極的に自分の意見を出せるように努力していく！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76DDC820-38F7-4EDA-B22E-F86ED3A6591A}"/>
              </a:ext>
            </a:extLst>
          </p:cNvPr>
          <p:cNvSpPr txBox="1"/>
          <p:nvPr/>
        </p:nvSpPr>
        <p:spPr>
          <a:xfrm>
            <a:off x="12680360" y="97461"/>
            <a:ext cx="7940676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DB/</a:t>
            </a:r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コミュニケーション担当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17114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584162" y="3775513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5788819" y="3825310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エラーを嫌がらない！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86212" y="-135419"/>
            <a:ext cx="2308786" cy="2377305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19783280" y="1731247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横倉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2584161" y="6242750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5617982" y="6280661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エラーに</a:t>
            </a:r>
            <a:r>
              <a:rPr lang="ja-JP" altLang="en-US" sz="5400" b="1" dirty="0">
                <a:solidFill>
                  <a:srgbClr val="1D273B"/>
                </a:solidFill>
                <a:latin typeface="+mn-ea"/>
                <a:ea typeface="+mn-ea"/>
              </a:rPr>
              <a:t>直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面していくうちに、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学びに繋がると前向きに考えられるようになった。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803093" y="8878147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5617982" y="909312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エラーを好きになる！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原因を学んで知識として吸収し、自分なりの効率が良い対処法を確立する。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4EB97D85-728E-44CB-BCA0-FE15992EC3A4}"/>
              </a:ext>
            </a:extLst>
          </p:cNvPr>
          <p:cNvSpPr txBox="1"/>
          <p:nvPr/>
        </p:nvSpPr>
        <p:spPr>
          <a:xfrm>
            <a:off x="16891675" y="10683"/>
            <a:ext cx="3324683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品質管理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281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10583352" y="5003457"/>
            <a:ext cx="6647373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9849388" y="5877549"/>
            <a:ext cx="8115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チームの概要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1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3" name="直接连接符 7">
            <a:extLst>
              <a:ext uri="{FF2B5EF4-FFF2-40B4-BE49-F238E27FC236}">
                <a16:creationId xmlns:a16="http://schemas.microsoft.com/office/drawing/2014/main" id="{B24D14B4-89CE-480E-ADBF-C940892D5158}"/>
              </a:ext>
            </a:extLst>
          </p:cNvPr>
          <p:cNvCxnSpPr>
            <a:cxnSpLocks/>
          </p:cNvCxnSpPr>
          <p:nvPr/>
        </p:nvCxnSpPr>
        <p:spPr>
          <a:xfrm>
            <a:off x="10583351" y="8181975"/>
            <a:ext cx="6647373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20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60671" y="769013"/>
            <a:ext cx="928340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個人の振り返り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669D71E4-1B82-48C2-8FB7-BCA4B3D9EAC6}"/>
              </a:ext>
            </a:extLst>
          </p:cNvPr>
          <p:cNvSpPr txBox="1"/>
          <p:nvPr/>
        </p:nvSpPr>
        <p:spPr>
          <a:xfrm>
            <a:off x="2584162" y="3775513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目標：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5788819" y="3825310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4,5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月で曖昧だった知識をアウトプットし、定着</a:t>
            </a:r>
            <a:r>
              <a:rPr lang="ja-JP" altLang="en-US" sz="5400" b="1" dirty="0">
                <a:solidFill>
                  <a:srgbClr val="1D273B"/>
                </a:solidFill>
                <a:latin typeface="+mn-ea"/>
                <a:ea typeface="+mn-ea"/>
              </a:rPr>
              <a:t>化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する。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5DD43D01-210A-4F2D-A20D-C1BEA3C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1330" y="-36199"/>
            <a:ext cx="2128570" cy="2191741"/>
          </a:xfrm>
          <a:prstGeom prst="rect">
            <a:avLst/>
          </a:prstGeom>
        </p:spPr>
      </p:pic>
      <p:sp>
        <p:nvSpPr>
          <p:cNvPr id="20" name="フローチャート: 端子 19">
            <a:extLst>
              <a:ext uri="{FF2B5EF4-FFF2-40B4-BE49-F238E27FC236}">
                <a16:creationId xmlns:a16="http://schemas.microsoft.com/office/drawing/2014/main" id="{BB6E3AC8-BD11-4B8C-B7CE-0E35359FC3CB}"/>
              </a:ext>
            </a:extLst>
          </p:cNvPr>
          <p:cNvSpPr/>
          <p:nvPr/>
        </p:nvSpPr>
        <p:spPr>
          <a:xfrm>
            <a:off x="19647963" y="1785014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吉野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5ADD3029-2C9C-4E18-92FA-1631A89455DE}"/>
              </a:ext>
            </a:extLst>
          </p:cNvPr>
          <p:cNvSpPr txBox="1"/>
          <p:nvPr/>
        </p:nvSpPr>
        <p:spPr>
          <a:xfrm>
            <a:off x="2584161" y="6242750"/>
            <a:ext cx="2440131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成果：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16FB8D0C-E8AD-4FEF-BA60-DA4B2C11CCA0}"/>
              </a:ext>
            </a:extLst>
          </p:cNvPr>
          <p:cNvSpPr txBox="1"/>
          <p:nvPr/>
        </p:nvSpPr>
        <p:spPr>
          <a:xfrm>
            <a:off x="5617982" y="6280661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実際に手を動かし自分で作ってみることで、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MVC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モデルの相互関係がようやく理解できた。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Google Shape;75;p15">
            <a:extLst>
              <a:ext uri="{FF2B5EF4-FFF2-40B4-BE49-F238E27FC236}">
                <a16:creationId xmlns:a16="http://schemas.microsoft.com/office/drawing/2014/main" id="{BA2AB547-4C19-439E-B21D-249DA3639AB5}"/>
              </a:ext>
            </a:extLst>
          </p:cNvPr>
          <p:cNvSpPr txBox="1"/>
          <p:nvPr/>
        </p:nvSpPr>
        <p:spPr>
          <a:xfrm>
            <a:off x="803093" y="8878147"/>
            <a:ext cx="4814889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今後の課題：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10DC6FD-555D-4159-8D77-EFC7222A2054}"/>
              </a:ext>
            </a:extLst>
          </p:cNvPr>
          <p:cNvSpPr txBox="1"/>
          <p:nvPr/>
        </p:nvSpPr>
        <p:spPr>
          <a:xfrm>
            <a:off x="5617982" y="9093129"/>
            <a:ext cx="17702214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エラーの原因の探り方のパターンを自分の中で持っていないので、現場の先輩のエラー対処法を盗んで勉強する。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FDCFB176-568B-4E14-B985-1597AC1074D0}"/>
              </a:ext>
            </a:extLst>
          </p:cNvPr>
          <p:cNvSpPr txBox="1"/>
          <p:nvPr/>
        </p:nvSpPr>
        <p:spPr>
          <a:xfrm>
            <a:off x="17200038" y="144588"/>
            <a:ext cx="3324683" cy="208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発表担当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89365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1889421" y="621075"/>
            <a:ext cx="339860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謝辞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 flipV="1">
            <a:off x="488361" y="1843391"/>
            <a:ext cx="6512514" cy="68834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E267F153-ED1C-45F4-8FFD-42608D26C0B2}"/>
              </a:ext>
            </a:extLst>
          </p:cNvPr>
          <p:cNvSpPr txBox="1"/>
          <p:nvPr/>
        </p:nvSpPr>
        <p:spPr>
          <a:xfrm>
            <a:off x="2750989" y="3549758"/>
            <a:ext cx="20410782" cy="6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</a:t>
            </a: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技術・精神面から支えていただいた講師の方々、</a:t>
            </a:r>
            <a:endParaRPr lang="en-US" altLang="ja-JP" sz="6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環境の土台を作っていただいた</a:t>
            </a:r>
            <a:r>
              <a:rPr lang="en-US" altLang="ja-JP" sz="6000" b="1" dirty="0" err="1">
                <a:solidFill>
                  <a:srgbClr val="1D273B"/>
                </a:solidFill>
                <a:latin typeface="+mj-lt"/>
                <a:ea typeface="微软简" pitchFamily="2" charset="-122"/>
              </a:rPr>
              <a:t>SEplus</a:t>
            </a: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運営事務局の皆さん、</a:t>
            </a:r>
            <a:endParaRPr lang="en-US" altLang="ja-JP" sz="6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同じ仲間としてともに奮闘した</a:t>
            </a:r>
            <a:r>
              <a:rPr lang="en-US" altLang="ja-JP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A</a:t>
            </a:r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クラスの皆に感謝を申し上げます。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F103D7CF-46EC-4DC3-8B90-64322AB5EE6F}"/>
              </a:ext>
            </a:extLst>
          </p:cNvPr>
          <p:cNvSpPr txBox="1"/>
          <p:nvPr/>
        </p:nvSpPr>
        <p:spPr>
          <a:xfrm>
            <a:off x="5910261" y="8943976"/>
            <a:ext cx="14092239" cy="292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ご清聴ありがとうございました。</a:t>
            </a:r>
            <a:endParaRPr lang="en-US" altLang="ja-JP" sz="6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58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899707" y="426667"/>
            <a:ext cx="9427965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チームの概要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899706" y="1569325"/>
            <a:ext cx="9427965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ユーザー 単色塗りつぶし">
            <a:extLst>
              <a:ext uri="{FF2B5EF4-FFF2-40B4-BE49-F238E27FC236}">
                <a16:creationId xmlns:a16="http://schemas.microsoft.com/office/drawing/2014/main" id="{923A3BF5-5383-4436-BFE9-DAE5C8606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3209" y="2795602"/>
            <a:ext cx="3235923" cy="3331957"/>
          </a:xfrm>
          <a:prstGeom prst="rect">
            <a:avLst/>
          </a:prstGeom>
        </p:spPr>
      </p:pic>
      <p:pic>
        <p:nvPicPr>
          <p:cNvPr id="33" name="グラフィックス 32" descr="ユーザー 単色塗りつぶし">
            <a:extLst>
              <a:ext uri="{FF2B5EF4-FFF2-40B4-BE49-F238E27FC236}">
                <a16:creationId xmlns:a16="http://schemas.microsoft.com/office/drawing/2014/main" id="{08638E34-F8CD-426B-82B5-22AD22CE1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2694" y="2763099"/>
            <a:ext cx="3235923" cy="3331957"/>
          </a:xfrm>
          <a:prstGeom prst="rect">
            <a:avLst/>
          </a:prstGeom>
        </p:spPr>
      </p:pic>
      <p:pic>
        <p:nvPicPr>
          <p:cNvPr id="35" name="グラフィックス 34" descr="ユーザー 単色塗りつぶし">
            <a:extLst>
              <a:ext uri="{FF2B5EF4-FFF2-40B4-BE49-F238E27FC236}">
                <a16:creationId xmlns:a16="http://schemas.microsoft.com/office/drawing/2014/main" id="{FA02BC34-2B23-4DA7-B51D-30C194E45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8027" y="5525914"/>
            <a:ext cx="3235923" cy="3331957"/>
          </a:xfrm>
          <a:prstGeom prst="rect">
            <a:avLst/>
          </a:prstGeom>
        </p:spPr>
      </p:pic>
      <p:pic>
        <p:nvPicPr>
          <p:cNvPr id="36" name="グラフィックス 35" descr="ユーザー 単色塗りつぶし">
            <a:extLst>
              <a:ext uri="{FF2B5EF4-FFF2-40B4-BE49-F238E27FC236}">
                <a16:creationId xmlns:a16="http://schemas.microsoft.com/office/drawing/2014/main" id="{7549AF6E-5226-4FE6-A3D1-10C555F6C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62100" y="5535823"/>
            <a:ext cx="3235923" cy="3331957"/>
          </a:xfrm>
          <a:prstGeom prst="rect">
            <a:avLst/>
          </a:prstGeom>
        </p:spPr>
      </p:pic>
      <p:pic>
        <p:nvPicPr>
          <p:cNvPr id="40" name="グラフィックス 39" descr="ユーザー 単色塗りつぶし">
            <a:extLst>
              <a:ext uri="{FF2B5EF4-FFF2-40B4-BE49-F238E27FC236}">
                <a16:creationId xmlns:a16="http://schemas.microsoft.com/office/drawing/2014/main" id="{8B1E4092-6277-4CD3-A93F-4ECC39E4D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53435" y="2795602"/>
            <a:ext cx="3235923" cy="3331957"/>
          </a:xfrm>
          <a:prstGeom prst="rect">
            <a:avLst/>
          </a:prstGeom>
        </p:spPr>
      </p:pic>
      <p:sp>
        <p:nvSpPr>
          <p:cNvPr id="56" name="Google Shape;75;p15">
            <a:extLst>
              <a:ext uri="{FF2B5EF4-FFF2-40B4-BE49-F238E27FC236}">
                <a16:creationId xmlns:a16="http://schemas.microsoft.com/office/drawing/2014/main" id="{D8996CCA-6838-4960-B1F5-EF2A266533AB}"/>
              </a:ext>
            </a:extLst>
          </p:cNvPr>
          <p:cNvSpPr txBox="1"/>
          <p:nvPr/>
        </p:nvSpPr>
        <p:spPr>
          <a:xfrm>
            <a:off x="11457808" y="10920398"/>
            <a:ext cx="11591254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おしゃべり大集合！！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57" name="フローチャート: 端子 56">
            <a:extLst>
              <a:ext uri="{FF2B5EF4-FFF2-40B4-BE49-F238E27FC236}">
                <a16:creationId xmlns:a16="http://schemas.microsoft.com/office/drawing/2014/main" id="{A7005F24-9442-463A-902E-04B13EF219F6}"/>
              </a:ext>
            </a:extLst>
          </p:cNvPr>
          <p:cNvSpPr/>
          <p:nvPr/>
        </p:nvSpPr>
        <p:spPr>
          <a:xfrm>
            <a:off x="14122736" y="8347194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吉野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フローチャート: 端子 57">
            <a:extLst>
              <a:ext uri="{FF2B5EF4-FFF2-40B4-BE49-F238E27FC236}">
                <a16:creationId xmlns:a16="http://schemas.microsoft.com/office/drawing/2014/main" id="{35B95C1B-0A87-40D0-92DE-607300ED6836}"/>
              </a:ext>
            </a:extLst>
          </p:cNvPr>
          <p:cNvSpPr/>
          <p:nvPr/>
        </p:nvSpPr>
        <p:spPr>
          <a:xfrm>
            <a:off x="6478663" y="8207613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横倉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フローチャート: 端子 58">
            <a:extLst>
              <a:ext uri="{FF2B5EF4-FFF2-40B4-BE49-F238E27FC236}">
                <a16:creationId xmlns:a16="http://schemas.microsoft.com/office/drawing/2014/main" id="{2C59B4A1-5A61-4AAC-A5C7-2F67F221A546}"/>
              </a:ext>
            </a:extLst>
          </p:cNvPr>
          <p:cNvSpPr/>
          <p:nvPr/>
        </p:nvSpPr>
        <p:spPr>
          <a:xfrm>
            <a:off x="2576309" y="5445496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大井川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フローチャート: 端子 59">
            <a:extLst>
              <a:ext uri="{FF2B5EF4-FFF2-40B4-BE49-F238E27FC236}">
                <a16:creationId xmlns:a16="http://schemas.microsoft.com/office/drawing/2014/main" id="{F7CA926B-531F-4B58-8F2E-906FB54D1EB7}"/>
              </a:ext>
            </a:extLst>
          </p:cNvPr>
          <p:cNvSpPr/>
          <p:nvPr/>
        </p:nvSpPr>
        <p:spPr>
          <a:xfrm>
            <a:off x="10333481" y="5481798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椹</a:t>
            </a:r>
            <a:r>
              <a:rPr lang="en-US" altLang="ja-JP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(</a:t>
            </a:r>
            <a:r>
              <a:rPr lang="ja-JP" altLang="en-US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さわらぎ</a:t>
            </a:r>
            <a:r>
              <a:rPr lang="en-US" altLang="ja-JP" sz="3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)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フローチャート: 端子 60">
            <a:extLst>
              <a:ext uri="{FF2B5EF4-FFF2-40B4-BE49-F238E27FC236}">
                <a16:creationId xmlns:a16="http://schemas.microsoft.com/office/drawing/2014/main" id="{330E627E-5925-4622-8318-C84DAD210BB5}"/>
              </a:ext>
            </a:extLst>
          </p:cNvPr>
          <p:cNvSpPr/>
          <p:nvPr/>
        </p:nvSpPr>
        <p:spPr>
          <a:xfrm>
            <a:off x="17485494" y="5525913"/>
            <a:ext cx="2914650" cy="875771"/>
          </a:xfrm>
          <a:prstGeom prst="flowChartTerminator">
            <a:avLst/>
          </a:prstGeom>
          <a:solidFill>
            <a:srgbClr val="4EB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清水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Google Shape;75;p15">
            <a:extLst>
              <a:ext uri="{FF2B5EF4-FFF2-40B4-BE49-F238E27FC236}">
                <a16:creationId xmlns:a16="http://schemas.microsoft.com/office/drawing/2014/main" id="{C1D08E2F-58FE-4B30-A705-85C422864A03}"/>
              </a:ext>
            </a:extLst>
          </p:cNvPr>
          <p:cNvSpPr txBox="1"/>
          <p:nvPr/>
        </p:nvSpPr>
        <p:spPr>
          <a:xfrm>
            <a:off x="2185568" y="6603765"/>
            <a:ext cx="4132459" cy="56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チームリーダー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3" name="Google Shape;75;p15">
            <a:extLst>
              <a:ext uri="{FF2B5EF4-FFF2-40B4-BE49-F238E27FC236}">
                <a16:creationId xmlns:a16="http://schemas.microsoft.com/office/drawing/2014/main" id="{6E7F23BA-C857-42BF-8D99-899532BBEE7D}"/>
              </a:ext>
            </a:extLst>
          </p:cNvPr>
          <p:cNvSpPr txBox="1"/>
          <p:nvPr/>
        </p:nvSpPr>
        <p:spPr>
          <a:xfrm>
            <a:off x="10671762" y="6583078"/>
            <a:ext cx="2576369" cy="49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構成管理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4" name="Google Shape;75;p15">
            <a:extLst>
              <a:ext uri="{FF2B5EF4-FFF2-40B4-BE49-F238E27FC236}">
                <a16:creationId xmlns:a16="http://schemas.microsoft.com/office/drawing/2014/main" id="{554E6B54-BAD6-4541-81F3-23065A04BA0A}"/>
              </a:ext>
            </a:extLst>
          </p:cNvPr>
          <p:cNvSpPr txBox="1"/>
          <p:nvPr/>
        </p:nvSpPr>
        <p:spPr>
          <a:xfrm>
            <a:off x="17040859" y="6606705"/>
            <a:ext cx="6290674" cy="61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ja-JP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DB/</a:t>
            </a:r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コミュニケーション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5" name="Google Shape;75;p15">
            <a:extLst>
              <a:ext uri="{FF2B5EF4-FFF2-40B4-BE49-F238E27FC236}">
                <a16:creationId xmlns:a16="http://schemas.microsoft.com/office/drawing/2014/main" id="{A7BB8384-857C-4E52-9371-C723C52017F9}"/>
              </a:ext>
            </a:extLst>
          </p:cNvPr>
          <p:cNvSpPr txBox="1"/>
          <p:nvPr/>
        </p:nvSpPr>
        <p:spPr>
          <a:xfrm>
            <a:off x="6862212" y="9301410"/>
            <a:ext cx="2576369" cy="49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品質管理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66" name="Google Shape;75;p15">
            <a:extLst>
              <a:ext uri="{FF2B5EF4-FFF2-40B4-BE49-F238E27FC236}">
                <a16:creationId xmlns:a16="http://schemas.microsoft.com/office/drawing/2014/main" id="{36DB39C0-590B-4080-AC49-F0CBE049D254}"/>
              </a:ext>
            </a:extLst>
          </p:cNvPr>
          <p:cNvSpPr txBox="1"/>
          <p:nvPr/>
        </p:nvSpPr>
        <p:spPr>
          <a:xfrm>
            <a:off x="14461017" y="9445225"/>
            <a:ext cx="2576369" cy="49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ja-JP" altLang="en-US" sz="4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発表担当</a:t>
            </a:r>
            <a:endParaRPr lang="en-US" altLang="ja-JP" sz="4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487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">
            <a:extLst>
              <a:ext uri="{FF2B5EF4-FFF2-40B4-BE49-F238E27FC236}">
                <a16:creationId xmlns:a16="http://schemas.microsoft.com/office/drawing/2014/main" id="{CE8A7622-720B-4AC7-8D5A-C5F9C3FA78CC}"/>
              </a:ext>
            </a:extLst>
          </p:cNvPr>
          <p:cNvSpPr/>
          <p:nvPr/>
        </p:nvSpPr>
        <p:spPr>
          <a:xfrm rot="5400000" flipH="1" flipV="1">
            <a:off x="11661730" y="946387"/>
            <a:ext cx="5504221" cy="1989430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任意多边形: 形状 1">
            <a:extLst>
              <a:ext uri="{FF2B5EF4-FFF2-40B4-BE49-F238E27FC236}">
                <a16:creationId xmlns:a16="http://schemas.microsoft.com/office/drawing/2014/main" id="{82A060BB-EBE6-4A65-9840-504888379A54}"/>
              </a:ext>
            </a:extLst>
          </p:cNvPr>
          <p:cNvSpPr/>
          <p:nvPr/>
        </p:nvSpPr>
        <p:spPr>
          <a:xfrm rot="16200000" flipH="1" flipV="1">
            <a:off x="5040149" y="-5028639"/>
            <a:ext cx="5504221" cy="15584519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416927"/>
              <a:gd name="connsiteY0" fmla="*/ 12192000 h 12192000"/>
              <a:gd name="connsiteX1" fmla="*/ 0 w 5416927"/>
              <a:gd name="connsiteY1" fmla="*/ 12192000 h 12192000"/>
              <a:gd name="connsiteX2" fmla="*/ 0 w 5416927"/>
              <a:gd name="connsiteY2" fmla="*/ 0 h 12192000"/>
              <a:gd name="connsiteX3" fmla="*/ 2532904 w 5416927"/>
              <a:gd name="connsiteY3" fmla="*/ 0 h 12192000"/>
              <a:gd name="connsiteX4" fmla="*/ 5416927 w 5416927"/>
              <a:gd name="connsiteY4" fmla="*/ 12192000 h 12192000"/>
              <a:gd name="connsiteX0" fmla="*/ 5416927 w 5504221"/>
              <a:gd name="connsiteY0" fmla="*/ 12192000 h 12192000"/>
              <a:gd name="connsiteX1" fmla="*/ 0 w 5504221"/>
              <a:gd name="connsiteY1" fmla="*/ 12192000 h 12192000"/>
              <a:gd name="connsiteX2" fmla="*/ 0 w 5504221"/>
              <a:gd name="connsiteY2" fmla="*/ 0 h 12192000"/>
              <a:gd name="connsiteX3" fmla="*/ 2532904 w 5504221"/>
              <a:gd name="connsiteY3" fmla="*/ 0 h 12192000"/>
              <a:gd name="connsiteX4" fmla="*/ 3289738 w 5504221"/>
              <a:gd name="connsiteY4" fmla="*/ 3520969 h 12192000"/>
              <a:gd name="connsiteX5" fmla="*/ 5416927 w 5504221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4221" h="12192000">
                <a:moveTo>
                  <a:pt x="54169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ubicBezTo>
                  <a:pt x="3081194" y="586828"/>
                  <a:pt x="2809068" y="1488969"/>
                  <a:pt x="3289738" y="3520969"/>
                </a:cubicBezTo>
                <a:cubicBezTo>
                  <a:pt x="3770409" y="5552969"/>
                  <a:pt x="5965217" y="10746828"/>
                  <a:pt x="5416927" y="12192000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E24FEACC-CF11-46C0-8E6D-6D80DA284CFB}"/>
              </a:ext>
            </a:extLst>
          </p:cNvPr>
          <p:cNvSpPr/>
          <p:nvPr/>
        </p:nvSpPr>
        <p:spPr>
          <a:xfrm>
            <a:off x="2068002" y="1114425"/>
            <a:ext cx="20802600" cy="114871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+mj-lt"/>
                <a:ea typeface="微软雅黑 Light" panose="020B0502040204020203" pitchFamily="34" charset="-122"/>
              </a:rPr>
              <a:t>1</a:t>
            </a:r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圆: 空心 20">
            <a:extLst>
              <a:ext uri="{FF2B5EF4-FFF2-40B4-BE49-F238E27FC236}">
                <a16:creationId xmlns:a16="http://schemas.microsoft.com/office/drawing/2014/main" id="{FFE4F3AA-FC04-45C8-B9F7-540B3261149C}"/>
              </a:ext>
            </a:extLst>
          </p:cNvPr>
          <p:cNvSpPr/>
          <p:nvPr/>
        </p:nvSpPr>
        <p:spPr>
          <a:xfrm>
            <a:off x="4238085" y="4514850"/>
            <a:ext cx="3700768" cy="370116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7">
            <a:extLst>
              <a:ext uri="{FF2B5EF4-FFF2-40B4-BE49-F238E27FC236}">
                <a16:creationId xmlns:a16="http://schemas.microsoft.com/office/drawing/2014/main" id="{12865A73-DD12-402B-A364-0475E3638EA3}"/>
              </a:ext>
            </a:extLst>
          </p:cNvPr>
          <p:cNvCxnSpPr>
            <a:cxnSpLocks/>
          </p:cNvCxnSpPr>
          <p:nvPr/>
        </p:nvCxnSpPr>
        <p:spPr>
          <a:xfrm>
            <a:off x="10583352" y="5003457"/>
            <a:ext cx="6647373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8">
            <a:extLst>
              <a:ext uri="{FF2B5EF4-FFF2-40B4-BE49-F238E27FC236}">
                <a16:creationId xmlns:a16="http://schemas.microsoft.com/office/drawing/2014/main" id="{43D9584F-F4B6-4F01-BC50-7A08DCF22CC9}"/>
              </a:ext>
            </a:extLst>
          </p:cNvPr>
          <p:cNvSpPr txBox="1"/>
          <p:nvPr/>
        </p:nvSpPr>
        <p:spPr>
          <a:xfrm>
            <a:off x="9849388" y="5877549"/>
            <a:ext cx="8115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製作物について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73B62F1F-F59C-4E60-8688-0DF034B1B55A}"/>
              </a:ext>
            </a:extLst>
          </p:cNvPr>
          <p:cNvCxnSpPr>
            <a:cxnSpLocks/>
          </p:cNvCxnSpPr>
          <p:nvPr/>
        </p:nvCxnSpPr>
        <p:spPr>
          <a:xfrm flipH="1">
            <a:off x="5706511" y="5304805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7">
            <a:extLst>
              <a:ext uri="{FF2B5EF4-FFF2-40B4-BE49-F238E27FC236}">
                <a16:creationId xmlns:a16="http://schemas.microsoft.com/office/drawing/2014/main" id="{D1AE5141-373C-4287-BB04-359F4C601A7B}"/>
              </a:ext>
            </a:extLst>
          </p:cNvPr>
          <p:cNvCxnSpPr>
            <a:cxnSpLocks/>
          </p:cNvCxnSpPr>
          <p:nvPr/>
        </p:nvCxnSpPr>
        <p:spPr>
          <a:xfrm flipH="1">
            <a:off x="5338618" y="6339200"/>
            <a:ext cx="2153818" cy="1037599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83BA2DF3-2D23-49C8-8815-A63D782B7517}"/>
              </a:ext>
            </a:extLst>
          </p:cNvPr>
          <p:cNvCxnSpPr>
            <a:cxnSpLocks/>
          </p:cNvCxnSpPr>
          <p:nvPr/>
        </p:nvCxnSpPr>
        <p:spPr>
          <a:xfrm flipH="1">
            <a:off x="4895310" y="6156660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22728-A162-47DC-9D7A-905D773F3AC5}"/>
              </a:ext>
            </a:extLst>
          </p:cNvPr>
          <p:cNvSpPr txBox="1"/>
          <p:nvPr/>
        </p:nvSpPr>
        <p:spPr>
          <a:xfrm>
            <a:off x="4859671" y="4136617"/>
            <a:ext cx="181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200" dirty="0">
              <a:solidFill>
                <a:srgbClr val="4EB06F"/>
              </a:solidFill>
            </a:endParaRPr>
          </a:p>
        </p:txBody>
      </p:sp>
      <p:cxnSp>
        <p:nvCxnSpPr>
          <p:cNvPr id="13" name="直接连接符 7">
            <a:extLst>
              <a:ext uri="{FF2B5EF4-FFF2-40B4-BE49-F238E27FC236}">
                <a16:creationId xmlns:a16="http://schemas.microsoft.com/office/drawing/2014/main" id="{B24D14B4-89CE-480E-ADBF-C940892D5158}"/>
              </a:ext>
            </a:extLst>
          </p:cNvPr>
          <p:cNvCxnSpPr>
            <a:cxnSpLocks/>
          </p:cNvCxnSpPr>
          <p:nvPr/>
        </p:nvCxnSpPr>
        <p:spPr>
          <a:xfrm>
            <a:off x="10583351" y="8181975"/>
            <a:ext cx="6647373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B62C93-EAA7-4630-8EDA-501A9E966C04}"/>
              </a:ext>
            </a:extLst>
          </p:cNvPr>
          <p:cNvSpPr txBox="1"/>
          <p:nvPr/>
        </p:nvSpPr>
        <p:spPr>
          <a:xfrm>
            <a:off x="4859671" y="4136617"/>
            <a:ext cx="18181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700" dirty="0">
                <a:solidFill>
                  <a:srgbClr val="4EB06F"/>
                </a:solidFill>
              </a:rPr>
              <a:t>2</a:t>
            </a:r>
            <a:endParaRPr kumimoji="1" lang="ja-JP" altLang="en-US" sz="3200" dirty="0">
              <a:solidFill>
                <a:srgbClr val="4EB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49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5A469A-6337-4B9D-B435-B07CA108D075}"/>
              </a:ext>
            </a:extLst>
          </p:cNvPr>
          <p:cNvSpPr txBox="1"/>
          <p:nvPr/>
        </p:nvSpPr>
        <p:spPr>
          <a:xfrm>
            <a:off x="3771900" y="6858000"/>
            <a:ext cx="1941195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Slack</a:t>
            </a:r>
            <a:r>
              <a:rPr lang="ja-JP" altLang="en-US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に</a:t>
            </a:r>
            <a:endParaRPr lang="en-US" altLang="ja-JP" sz="115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不満はありませんでしたか？</a:t>
            </a:r>
            <a:endParaRPr lang="zh-CN" altLang="en-US" sz="115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11166C-1F2D-46E2-B35F-14EE1E94C1C4}"/>
              </a:ext>
            </a:extLst>
          </p:cNvPr>
          <p:cNvSpPr txBox="1"/>
          <p:nvPr/>
        </p:nvSpPr>
        <p:spPr>
          <a:xfrm>
            <a:off x="1273968" y="3280078"/>
            <a:ext cx="91273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受講生の皆さん、突然ですが</a:t>
            </a:r>
            <a:r>
              <a:rPr lang="en-US" altLang="ja-JP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…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432119-9EA6-4BF9-AFF8-2452D27F58E8}"/>
              </a:ext>
            </a:extLst>
          </p:cNvPr>
          <p:cNvSpPr/>
          <p:nvPr/>
        </p:nvSpPr>
        <p:spPr>
          <a:xfrm>
            <a:off x="914399" y="3226237"/>
            <a:ext cx="23002876" cy="845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00" b="1" dirty="0">
                <a:solidFill>
                  <a:srgbClr val="1D273B"/>
                </a:solidFill>
                <a:ea typeface="微软简" pitchFamily="2" charset="-122"/>
              </a:rPr>
              <a:t>（ちなみに私はありました）</a:t>
            </a:r>
            <a:endParaRPr kumimoji="1" lang="ja-JP" altLang="en-US" sz="6000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507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5A469A-6337-4B9D-B435-B07CA108D075}"/>
              </a:ext>
            </a:extLst>
          </p:cNvPr>
          <p:cNvSpPr txBox="1"/>
          <p:nvPr/>
        </p:nvSpPr>
        <p:spPr>
          <a:xfrm>
            <a:off x="4114800" y="6486525"/>
            <a:ext cx="1941195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オンライン研修で</a:t>
            </a:r>
            <a:endParaRPr lang="en-US" altLang="ja-JP" sz="115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115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楽をしたくありませんか？</a:t>
            </a:r>
            <a:endParaRPr lang="zh-CN" altLang="en-US" sz="115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11166C-1F2D-46E2-B35F-14EE1E94C1C4}"/>
              </a:ext>
            </a:extLst>
          </p:cNvPr>
          <p:cNvSpPr txBox="1"/>
          <p:nvPr/>
        </p:nvSpPr>
        <p:spPr>
          <a:xfrm>
            <a:off x="1273968" y="3280078"/>
            <a:ext cx="91273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講師の皆さん、</a:t>
            </a:r>
            <a:endParaRPr lang="en-US" altLang="ja-JP" sz="80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突然ですが</a:t>
            </a:r>
            <a:r>
              <a:rPr lang="en-US" altLang="ja-JP" sz="8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B7190F-65FA-4C12-A450-152C2FFB6F90}"/>
              </a:ext>
            </a:extLst>
          </p:cNvPr>
          <p:cNvSpPr/>
          <p:nvPr/>
        </p:nvSpPr>
        <p:spPr>
          <a:xfrm>
            <a:off x="216491" y="3280078"/>
            <a:ext cx="23951018" cy="845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00" b="1" dirty="0">
                <a:solidFill>
                  <a:srgbClr val="1D273B"/>
                </a:solidFill>
                <a:ea typeface="微软简" pitchFamily="2" charset="-122"/>
              </a:rPr>
              <a:t>（</a:t>
            </a:r>
            <a:r>
              <a:rPr lang="ja-JP" altLang="en-US" sz="9600" b="1" dirty="0">
                <a:solidFill>
                  <a:srgbClr val="1D273B"/>
                </a:solidFill>
                <a:ea typeface="微软简" pitchFamily="2" charset="-122"/>
              </a:rPr>
              <a:t>某</a:t>
            </a:r>
            <a:r>
              <a:rPr lang="en-US" altLang="ja-JP" sz="9600" b="1" dirty="0">
                <a:solidFill>
                  <a:srgbClr val="1D273B"/>
                </a:solidFill>
                <a:ea typeface="微软简" pitchFamily="2" charset="-122"/>
              </a:rPr>
              <a:t>H</a:t>
            </a:r>
            <a:r>
              <a:rPr lang="ja-JP" altLang="en-US" sz="9600" b="1" dirty="0">
                <a:solidFill>
                  <a:srgbClr val="1D273B"/>
                </a:solidFill>
                <a:ea typeface="微软简" pitchFamily="2" charset="-122"/>
              </a:rPr>
              <a:t>講師は楽したい、とのこと</a:t>
            </a:r>
            <a:r>
              <a:rPr lang="en-US" altLang="ja-JP" sz="9600" b="1" dirty="0">
                <a:solidFill>
                  <a:srgbClr val="1D273B"/>
                </a:solidFill>
                <a:ea typeface="微软简" pitchFamily="2" charset="-122"/>
              </a:rPr>
              <a:t>…</a:t>
            </a:r>
            <a:r>
              <a:rPr lang="ja-JP" altLang="en-US" sz="11500" b="1" dirty="0">
                <a:solidFill>
                  <a:srgbClr val="1D273B"/>
                </a:solidFill>
                <a:ea typeface="微软简" pitchFamily="2" charset="-122"/>
              </a:rPr>
              <a:t>）</a:t>
            </a:r>
            <a:endParaRPr kumimoji="1" lang="ja-JP" altLang="en-US" sz="6000" dirty="0"/>
          </a:p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FA7F8B-BE71-4030-8C15-72417BA1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4518" y="8776422"/>
            <a:ext cx="298174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2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5A469A-6337-4B9D-B435-B07CA108D075}"/>
              </a:ext>
            </a:extLst>
          </p:cNvPr>
          <p:cNvSpPr txBox="1"/>
          <p:nvPr/>
        </p:nvSpPr>
        <p:spPr>
          <a:xfrm>
            <a:off x="3196423" y="4016274"/>
            <a:ext cx="18745200" cy="938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while(true) {</a:t>
            </a: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if(</a:t>
            </a:r>
            <a:r>
              <a:rPr lang="en-US" altLang="ja-JP" sz="88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Slack</a:t>
            </a:r>
            <a:r>
              <a:rPr lang="ja-JP" altLang="en-US" sz="72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の質問だと</a:t>
            </a:r>
            <a:r>
              <a:rPr lang="en-US" altLang="ja-JP" sz="72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…</a:t>
            </a:r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) {</a:t>
            </a: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//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 全体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slack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で質問しづらい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// 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待ち時間が長い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//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 作業が進まない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</a:t>
            </a:r>
            <a:r>
              <a:rPr lang="en-US" altLang="ja-JP" sz="7200" b="1" dirty="0" err="1">
                <a:solidFill>
                  <a:srgbClr val="1D273B"/>
                </a:solidFill>
                <a:latin typeface="+mj-lt"/>
                <a:ea typeface="微软简" pitchFamily="2" charset="-122"/>
              </a:rPr>
              <a:t>System.out.println</a:t>
            </a:r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(“</a:t>
            </a:r>
            <a:r>
              <a:rPr lang="ja-JP" altLang="en-US" sz="72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わからない！</a:t>
            </a:r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”);</a:t>
            </a:r>
          </a:p>
          <a:p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 			}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}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11166C-1F2D-46E2-B35F-14EE1E94C1C4}"/>
              </a:ext>
            </a:extLst>
          </p:cNvPr>
          <p:cNvSpPr txBox="1"/>
          <p:nvPr/>
        </p:nvSpPr>
        <p:spPr>
          <a:xfrm>
            <a:off x="1061631" y="2908278"/>
            <a:ext cx="72251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受講者側の問題点</a:t>
            </a:r>
            <a:endParaRPr lang="en-US" altLang="ja-JP" sz="6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9A50221A-AA0E-44BF-ACED-BE18373481D1}"/>
              </a:ext>
            </a:extLst>
          </p:cNvPr>
          <p:cNvSpPr/>
          <p:nvPr/>
        </p:nvSpPr>
        <p:spPr>
          <a:xfrm>
            <a:off x="14989565" y="2483725"/>
            <a:ext cx="9086850" cy="3065097"/>
          </a:xfrm>
          <a:prstGeom prst="wedgeEllipseCallout">
            <a:avLst/>
          </a:prstGeom>
          <a:solidFill>
            <a:schemeClr val="bg1"/>
          </a:solidFill>
          <a:ln w="76200"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無限ループ！！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5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5F55BF-6DDD-4FC1-B165-D65B940115CD}"/>
              </a:ext>
            </a:extLst>
          </p:cNvPr>
          <p:cNvSpPr/>
          <p:nvPr/>
        </p:nvSpPr>
        <p:spPr>
          <a:xfrm>
            <a:off x="1" y="-292108"/>
            <a:ext cx="24383999" cy="264293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32982" y="637145"/>
            <a:ext cx="11759018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dist"/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アプリ開発までの背景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3F7BF269-7259-49D3-89E1-836B12AB8CC1}"/>
              </a:ext>
            </a:extLst>
          </p:cNvPr>
          <p:cNvCxnSpPr>
            <a:cxnSpLocks/>
          </p:cNvCxnSpPr>
          <p:nvPr/>
        </p:nvCxnSpPr>
        <p:spPr>
          <a:xfrm>
            <a:off x="488361" y="1912225"/>
            <a:ext cx="11703639" cy="0"/>
          </a:xfrm>
          <a:prstGeom prst="line">
            <a:avLst/>
          </a:prstGeom>
          <a:ln>
            <a:solidFill>
              <a:srgbClr val="4EB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5A469A-6337-4B9D-B435-B07CA108D075}"/>
              </a:ext>
            </a:extLst>
          </p:cNvPr>
          <p:cNvSpPr txBox="1"/>
          <p:nvPr/>
        </p:nvSpPr>
        <p:spPr>
          <a:xfrm>
            <a:off x="2362200" y="4251716"/>
            <a:ext cx="22612350" cy="975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while(true) {</a:t>
            </a: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  if(</a:t>
            </a:r>
            <a:r>
              <a:rPr lang="en-US" altLang="ja-JP" sz="88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Slack</a:t>
            </a:r>
            <a:r>
              <a:rPr lang="ja-JP" altLang="en-US" sz="72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の質問だと</a:t>
            </a:r>
            <a:r>
              <a:rPr lang="en-US" altLang="ja-JP" sz="72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…</a:t>
            </a:r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) {</a:t>
            </a:r>
          </a:p>
          <a:p>
            <a:r>
              <a:rPr lang="ja-JP" altLang="en-US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　　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// DM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で個別対応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　　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// 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質問重複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　　　　　</a:t>
            </a:r>
            <a:r>
              <a:rPr lang="en-US" altLang="ja-JP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// </a:t>
            </a:r>
            <a:r>
              <a:rPr lang="ja-JP" altLang="en-US" sz="54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手が回らない</a:t>
            </a:r>
            <a:endParaRPr lang="en-US" altLang="ja-JP" sz="54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 </a:t>
            </a:r>
            <a:r>
              <a:rPr lang="en-US" altLang="ja-JP" sz="7200" b="1" dirty="0" err="1">
                <a:solidFill>
                  <a:srgbClr val="1D273B"/>
                </a:solidFill>
                <a:latin typeface="+mj-lt"/>
                <a:ea typeface="微软简" pitchFamily="2" charset="-122"/>
              </a:rPr>
              <a:t>System.out.println</a:t>
            </a:r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(“</a:t>
            </a:r>
            <a:r>
              <a:rPr lang="ja-JP" altLang="en-US" sz="7200" b="1" dirty="0">
                <a:solidFill>
                  <a:srgbClr val="4EB06F"/>
                </a:solidFill>
                <a:latin typeface="+mj-lt"/>
                <a:ea typeface="微软简" pitchFamily="2" charset="-122"/>
              </a:rPr>
              <a:t>質問がたまり続ける</a:t>
            </a:r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”);</a:t>
            </a:r>
          </a:p>
          <a:p>
            <a:r>
              <a:rPr lang="en-US" altLang="ja-JP" sz="72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			  }</a:t>
            </a:r>
          </a:p>
          <a:p>
            <a:r>
              <a:rPr lang="en-US" altLang="ja-JP" sz="88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}</a:t>
            </a:r>
            <a:endParaRPr lang="zh-CN" altLang="en-US" sz="8800" b="1" dirty="0">
              <a:solidFill>
                <a:srgbClr val="1EBCAD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11166C-1F2D-46E2-B35F-14EE1E94C1C4}"/>
              </a:ext>
            </a:extLst>
          </p:cNvPr>
          <p:cNvSpPr txBox="1"/>
          <p:nvPr/>
        </p:nvSpPr>
        <p:spPr>
          <a:xfrm>
            <a:off x="1347382" y="2976658"/>
            <a:ext cx="61964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講師側の問題点</a:t>
            </a:r>
            <a:endParaRPr lang="en-US" altLang="ja-JP" sz="6600" b="1" dirty="0">
              <a:solidFill>
                <a:srgbClr val="1D273B"/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9A50221A-AA0E-44BF-ACED-BE18373481D1}"/>
              </a:ext>
            </a:extLst>
          </p:cNvPr>
          <p:cNvSpPr/>
          <p:nvPr/>
        </p:nvSpPr>
        <p:spPr>
          <a:xfrm>
            <a:off x="14744700" y="2810066"/>
            <a:ext cx="9086850" cy="3065097"/>
          </a:xfrm>
          <a:prstGeom prst="wedgeEllipseCallout">
            <a:avLst/>
          </a:prstGeom>
          <a:solidFill>
            <a:schemeClr val="bg1"/>
          </a:solidFill>
          <a:ln w="76200">
            <a:solidFill>
              <a:srgbClr val="4EB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rgbClr val="1D273B"/>
                </a:solidFill>
                <a:latin typeface="+mj-lt"/>
                <a:ea typeface="微软简" pitchFamily="2" charset="-122"/>
              </a:rPr>
              <a:t>無限ループ！！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8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2447</TotalTime>
  <Words>960</Words>
  <Application>Microsoft Office PowerPoint</Application>
  <PresentationFormat>ユーザー設定</PresentationFormat>
  <Paragraphs>199</Paragraphs>
  <Slides>31</Slides>
  <Notes>25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Helvetica Neue</vt:lpstr>
      <vt:lpstr>Helvetica Neue Light</vt:lpstr>
      <vt:lpstr>Arial</vt:lpstr>
      <vt:lpstr>ＭＳ Ｐゴシック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吉野　真由香</cp:lastModifiedBy>
  <cp:revision>97</cp:revision>
  <dcterms:modified xsi:type="dcterms:W3CDTF">2021-06-28T08:47:45Z</dcterms:modified>
</cp:coreProperties>
</file>