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01" r:id="rId3"/>
    <p:sldId id="297" r:id="rId4"/>
    <p:sldId id="284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10" r:id="rId15"/>
    <p:sldId id="312" r:id="rId16"/>
    <p:sldId id="308" r:id="rId17"/>
    <p:sldId id="313" r:id="rId18"/>
    <p:sldId id="314" r:id="rId19"/>
    <p:sldId id="309" r:id="rId20"/>
    <p:sldId id="316" r:id="rId21"/>
    <p:sldId id="317" r:id="rId22"/>
    <p:sldId id="319" r:id="rId23"/>
    <p:sldId id="318" r:id="rId24"/>
    <p:sldId id="320" r:id="rId25"/>
    <p:sldId id="322" r:id="rId26"/>
    <p:sldId id="321" r:id="rId27"/>
    <p:sldId id="324" r:id="rId28"/>
    <p:sldId id="323" r:id="rId29"/>
    <p:sldId id="325" r:id="rId30"/>
    <p:sldId id="326" r:id="rId31"/>
  </p:sldIdLst>
  <p:sldSz cx="24384000" cy="13716000"/>
  <p:notesSz cx="6858000" cy="9144000"/>
  <p:embeddedFontLst>
    <p:embeddedFont>
      <p:font typeface="Helvetica Neue" panose="020B0600070205080204" charset="0"/>
      <p:regular r:id="rId33"/>
      <p:bold r:id="rId34"/>
      <p:italic r:id="rId35"/>
      <p:boldItalic r:id="rId36"/>
    </p:embeddedFont>
    <p:embeddedFont>
      <p:font typeface="Helvetica Neue Light" panose="020B060007020508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野　真由香" initials="吉野　真由香" lastIdx="1" clrIdx="0">
    <p:extLst>
      <p:ext uri="{19B8F6BF-5375-455C-9EA6-DF929625EA0E}">
        <p15:presenceInfo xmlns:p15="http://schemas.microsoft.com/office/powerpoint/2012/main" userId="S::yoshino@seplus2016.onmicrosoft.com::03102be2-cadf-4152-8a7d-bfe93688d4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06F"/>
    <a:srgbClr val="FF6600"/>
    <a:srgbClr val="FF9933"/>
    <a:srgbClr val="FB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2:41:13.011" idx="1">
    <p:pos x="14407" y="70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58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53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9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300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04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5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24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63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81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62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23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21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237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11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329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60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6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6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53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3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73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74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Alt Ana Başlık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- Orta">
  <p:cSld name="Başlık - Ort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 - Düşey">
  <p:cSld name="Fotoğraf - Düşe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- Üst">
  <p:cSld name="Başlık - Üs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ddeler">
  <p:cSld name="Maddel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 - 3 Yukarı">
  <p:cSld name="Fotoğraf - 3 Yukarı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">
  <p:cSld name="Alıntı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">
  <p:cSld name="Fotoğraf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>
  <p:cSld name="Boş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">
            <a:extLst>
              <a:ext uri="{FF2B5EF4-FFF2-40B4-BE49-F238E27FC236}">
                <a16:creationId xmlns:a16="http://schemas.microsoft.com/office/drawing/2014/main" id="{6778AF19-B43B-49E4-A151-9D6672858B38}"/>
              </a:ext>
            </a:extLst>
          </p:cNvPr>
          <p:cNvSpPr/>
          <p:nvPr/>
        </p:nvSpPr>
        <p:spPr>
          <a:xfrm rot="16200000" flipH="1" flipV="1">
            <a:off x="4601191" y="-504014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EC3CAA4-7283-4584-83CF-F02EC584B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2"/>
          <a:stretch/>
        </p:blipFill>
        <p:spPr>
          <a:xfrm>
            <a:off x="10420251" y="1"/>
            <a:ext cx="13963749" cy="13716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87FCC3A4-6A3E-42AE-BA2B-61F44CE2A160}"/>
              </a:ext>
            </a:extLst>
          </p:cNvPr>
          <p:cNvSpPr txBox="1"/>
          <p:nvPr/>
        </p:nvSpPr>
        <p:spPr>
          <a:xfrm>
            <a:off x="0" y="5944857"/>
            <a:ext cx="11411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ja-JP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Open Q&amp;A System</a:t>
            </a: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2045B001-1503-41F4-8110-14279C8F3023}"/>
              </a:ext>
            </a:extLst>
          </p:cNvPr>
          <p:cNvSpPr txBox="1"/>
          <p:nvPr/>
        </p:nvSpPr>
        <p:spPr>
          <a:xfrm>
            <a:off x="361452" y="7703947"/>
            <a:ext cx="11411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～あなたの心の扉、開きます～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71752BA0-C73F-4C69-8A47-1CE07A6900C3}"/>
              </a:ext>
            </a:extLst>
          </p:cNvPr>
          <p:cNvSpPr txBox="1"/>
          <p:nvPr/>
        </p:nvSpPr>
        <p:spPr>
          <a:xfrm>
            <a:off x="361452" y="12266598"/>
            <a:ext cx="8268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チーム至計ファミリー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14D27B-9C0F-4611-85CF-3446925F384C}"/>
              </a:ext>
            </a:extLst>
          </p:cNvPr>
          <p:cNvSpPr txBox="1"/>
          <p:nvPr/>
        </p:nvSpPr>
        <p:spPr>
          <a:xfrm>
            <a:off x="432981" y="2657589"/>
            <a:ext cx="247415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に代わる新しい質問チャットアプリ、登場！</a:t>
            </a:r>
            <a:endParaRPr lang="zh-CN" altLang="en-US" sz="80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2" name="図 11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A928DBA-F375-44EB-AA0D-43AD5CF7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74" y="5400545"/>
            <a:ext cx="7704451" cy="77044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C96962-C735-446F-BC31-E3B96F918122}"/>
              </a:ext>
            </a:extLst>
          </p:cNvPr>
          <p:cNvSpPr txBox="1"/>
          <p:nvPr/>
        </p:nvSpPr>
        <p:spPr>
          <a:xfrm>
            <a:off x="432981" y="3981028"/>
            <a:ext cx="107398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18</a:t>
            </a:r>
            <a:r>
              <a:rPr lang="ja-JP" altLang="en-US" sz="80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個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の機能を搭載！</a:t>
            </a:r>
            <a:endParaRPr lang="zh-CN" altLang="en-US" sz="80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25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8892018" y="5849169"/>
            <a:ext cx="1186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3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1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275917" y="681364"/>
            <a:ext cx="509618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匿名機能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CDF049-4932-443E-A651-272779EA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2418"/>
          <a:stretch/>
        </p:blipFill>
        <p:spPr>
          <a:xfrm>
            <a:off x="5291110" y="3404840"/>
            <a:ext cx="14401800" cy="648762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2AD3E24-AD04-4871-B29F-8A63A4112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42" t="1615" r="64227" b="18375"/>
          <a:stretch/>
        </p:blipFill>
        <p:spPr>
          <a:xfrm>
            <a:off x="13616021" y="9809740"/>
            <a:ext cx="4257675" cy="17576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C287CAD-1731-4657-BD14-22301B500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366" y="9892464"/>
            <a:ext cx="5096181" cy="1445725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9711ED-B54A-44BA-8069-6648EB12188C}"/>
              </a:ext>
            </a:extLst>
          </p:cNvPr>
          <p:cNvSpPr/>
          <p:nvPr/>
        </p:nvSpPr>
        <p:spPr>
          <a:xfrm>
            <a:off x="10325347" y="10038990"/>
            <a:ext cx="2542930" cy="1299199"/>
          </a:xfrm>
          <a:prstGeom prst="rightArrow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0B64C3-A7A1-4084-984F-8B2A0D700910}"/>
              </a:ext>
            </a:extLst>
          </p:cNvPr>
          <p:cNvSpPr/>
          <p:nvPr/>
        </p:nvSpPr>
        <p:spPr>
          <a:xfrm>
            <a:off x="11263439" y="5092944"/>
            <a:ext cx="1790396" cy="1028700"/>
          </a:xfrm>
          <a:prstGeom prst="rect">
            <a:avLst/>
          </a:prstGeom>
          <a:noFill/>
          <a:ln w="28575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接连接符 7">
            <a:extLst>
              <a:ext uri="{FF2B5EF4-FFF2-40B4-BE49-F238E27FC236}">
                <a16:creationId xmlns:a16="http://schemas.microsoft.com/office/drawing/2014/main" id="{59F6A042-D2F4-40C9-BBDA-836B39684023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1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232196" y="521357"/>
            <a:ext cx="84833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アカウント機能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44CA07-7E70-4A6B-9382-D7901ABA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94" y="3164290"/>
            <a:ext cx="8825106" cy="8976741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EB41E2AE-4F0F-468D-8ED1-5ABBCFDB6729}"/>
              </a:ext>
            </a:extLst>
          </p:cNvPr>
          <p:cNvSpPr/>
          <p:nvPr/>
        </p:nvSpPr>
        <p:spPr>
          <a:xfrm>
            <a:off x="16002000" y="7652660"/>
            <a:ext cx="7800975" cy="3239428"/>
          </a:xfrm>
          <a:prstGeom prst="wedgeEllipseCallout">
            <a:avLst>
              <a:gd name="adj1" fmla="val -64789"/>
              <a:gd name="adj2" fmla="val 24570"/>
            </a:avLst>
          </a:prstGeom>
          <a:solidFill>
            <a:schemeClr val="bg1"/>
          </a:solidFill>
          <a:ln w="28575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講師用</a:t>
            </a:r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PW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を設定！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244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032171" y="466500"/>
            <a:ext cx="74546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質問検索機能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9AD91C-842F-4978-9486-C08743EF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549"/>
            <a:ext cx="9129115" cy="25948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3154DA-21E6-4CD8-91F4-A7E49633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415574"/>
            <a:ext cx="4219672" cy="17341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CF0BFD-404C-402D-BC33-955E437A2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57" y="5704473"/>
            <a:ext cx="18849316" cy="66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0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388CA78B-FA6F-4D4C-B009-7D27EFEB8649}"/>
              </a:ext>
            </a:extLst>
          </p:cNvPr>
          <p:cNvCxnSpPr>
            <a:cxnSpLocks/>
          </p:cNvCxnSpPr>
          <p:nvPr/>
        </p:nvCxnSpPr>
        <p:spPr>
          <a:xfrm>
            <a:off x="438518" y="347971"/>
            <a:ext cx="11753482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460671" y="2780549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わたしもボタン機能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8815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8892018" y="5849169"/>
            <a:ext cx="1186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4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7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45412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―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待ち時間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451351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3A5783FC-CF7C-4305-968D-25791C9A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1" b="19592"/>
          <a:stretch/>
        </p:blipFill>
        <p:spPr>
          <a:xfrm>
            <a:off x="828674" y="2838969"/>
            <a:ext cx="9501188" cy="8022918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157721" y="10761225"/>
            <a:ext cx="631507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Before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30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分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6144875" y="10002399"/>
            <a:ext cx="6315075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After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3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分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23DAE2A-F3A8-491B-B8F7-19ADD3C9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253" y="3265773"/>
            <a:ext cx="10480073" cy="36672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168819F-EFEC-42B9-A8F7-ACFB1BF5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253" y="6850428"/>
            <a:ext cx="8939134" cy="3909241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A9AF36-8D2D-43F7-BC3D-340DA14AABFB}"/>
              </a:ext>
            </a:extLst>
          </p:cNvPr>
          <p:cNvSpPr/>
          <p:nvPr/>
        </p:nvSpPr>
        <p:spPr>
          <a:xfrm>
            <a:off x="21564752" y="3285317"/>
            <a:ext cx="1790396" cy="1028700"/>
          </a:xfrm>
          <a:prstGeom prst="rect">
            <a:avLst/>
          </a:prstGeom>
          <a:noFill/>
          <a:ln w="76200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AA38E02-F57E-4BB7-A718-E5E2E7194BBF}"/>
              </a:ext>
            </a:extLst>
          </p:cNvPr>
          <p:cNvSpPr/>
          <p:nvPr/>
        </p:nvSpPr>
        <p:spPr>
          <a:xfrm>
            <a:off x="15603794" y="7279996"/>
            <a:ext cx="5960958" cy="1028700"/>
          </a:xfrm>
          <a:prstGeom prst="rect">
            <a:avLst/>
          </a:prstGeom>
          <a:noFill/>
          <a:ln w="76200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701C1D-EDEF-42A5-9D3A-0BEF6FBE1D8D}"/>
              </a:ext>
            </a:extLst>
          </p:cNvPr>
          <p:cNvSpPr/>
          <p:nvPr/>
        </p:nvSpPr>
        <p:spPr>
          <a:xfrm>
            <a:off x="828674" y="2805418"/>
            <a:ext cx="23034216" cy="798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27</a:t>
            </a:r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分の短縮！！</a:t>
            </a:r>
            <a:endParaRPr lang="zh-CN" altLang="en-US" sz="166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50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DCDA6C51-7189-4F1A-8EC3-792173AF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424" y="2782083"/>
            <a:ext cx="12158814" cy="795881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―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投稿数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182642" y="10761225"/>
            <a:ext cx="631507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Before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日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2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6287750" y="10286124"/>
            <a:ext cx="6315075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After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日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20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E8FFCDF-3E16-4B75-9C71-CF624E63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2478036"/>
            <a:ext cx="9143999" cy="856691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BF9BF6-2B34-4EE5-8DD3-55629A5D0B70}"/>
              </a:ext>
            </a:extLst>
          </p:cNvPr>
          <p:cNvSpPr/>
          <p:nvPr/>
        </p:nvSpPr>
        <p:spPr>
          <a:xfrm>
            <a:off x="859184" y="2505302"/>
            <a:ext cx="22503735" cy="8585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約</a:t>
            </a:r>
            <a:r>
              <a:rPr lang="en-US" altLang="ja-JP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10</a:t>
            </a:r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倍！！</a:t>
            </a:r>
            <a:endParaRPr lang="zh-CN" altLang="en-US" sz="166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17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11733354" y="5800610"/>
            <a:ext cx="6184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5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01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7454366" y="1877408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82126" y="1966284"/>
            <a:ext cx="8848774" cy="1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10390987" y="2155608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7906265" y="1977442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1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9782126" y="3452927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8">
            <a:extLst>
              <a:ext uri="{FF2B5EF4-FFF2-40B4-BE49-F238E27FC236}">
                <a16:creationId xmlns:a16="http://schemas.microsoft.com/office/drawing/2014/main" id="{A8A85C2C-7C2F-440A-8820-1BEC2C585981}"/>
              </a:ext>
            </a:extLst>
          </p:cNvPr>
          <p:cNvSpPr txBox="1"/>
          <p:nvPr/>
        </p:nvSpPr>
        <p:spPr>
          <a:xfrm>
            <a:off x="10390987" y="4196809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製作物について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2" name="直接连接符 7">
            <a:extLst>
              <a:ext uri="{FF2B5EF4-FFF2-40B4-BE49-F238E27FC236}">
                <a16:creationId xmlns:a16="http://schemas.microsoft.com/office/drawing/2014/main" id="{3938754C-0A7F-4ADE-A0A9-68B5654A03FE}"/>
              </a:ext>
            </a:extLst>
          </p:cNvPr>
          <p:cNvCxnSpPr>
            <a:cxnSpLocks/>
          </p:cNvCxnSpPr>
          <p:nvPr/>
        </p:nvCxnSpPr>
        <p:spPr>
          <a:xfrm>
            <a:off x="9782126" y="4046242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7">
            <a:extLst>
              <a:ext uri="{FF2B5EF4-FFF2-40B4-BE49-F238E27FC236}">
                <a16:creationId xmlns:a16="http://schemas.microsoft.com/office/drawing/2014/main" id="{F06F12AA-5AB0-403E-99AF-ACDEA8F0A80C}"/>
              </a:ext>
            </a:extLst>
          </p:cNvPr>
          <p:cNvCxnSpPr>
            <a:cxnSpLocks/>
          </p:cNvCxnSpPr>
          <p:nvPr/>
        </p:nvCxnSpPr>
        <p:spPr>
          <a:xfrm>
            <a:off x="9782126" y="5574033"/>
            <a:ext cx="8848774" cy="53363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01CC1AC-DBC2-4465-BB52-C74BC08F7A7B}"/>
              </a:ext>
            </a:extLst>
          </p:cNvPr>
          <p:cNvSpPr txBox="1"/>
          <p:nvPr/>
        </p:nvSpPr>
        <p:spPr>
          <a:xfrm>
            <a:off x="9782126" y="6188218"/>
            <a:ext cx="9097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5" name="直接连接符 7">
            <a:extLst>
              <a:ext uri="{FF2B5EF4-FFF2-40B4-BE49-F238E27FC236}">
                <a16:creationId xmlns:a16="http://schemas.microsoft.com/office/drawing/2014/main" id="{BB3440FF-EF9F-47AE-AED3-BE0A30DBD74D}"/>
              </a:ext>
            </a:extLst>
          </p:cNvPr>
          <p:cNvCxnSpPr>
            <a:cxnSpLocks/>
          </p:cNvCxnSpPr>
          <p:nvPr/>
        </p:nvCxnSpPr>
        <p:spPr>
          <a:xfrm>
            <a:off x="9782126" y="5990685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7">
            <a:extLst>
              <a:ext uri="{FF2B5EF4-FFF2-40B4-BE49-F238E27FC236}">
                <a16:creationId xmlns:a16="http://schemas.microsoft.com/office/drawing/2014/main" id="{53524172-F3B0-4C02-B37D-620C70E3814D}"/>
              </a:ext>
            </a:extLst>
          </p:cNvPr>
          <p:cNvCxnSpPr>
            <a:cxnSpLocks/>
          </p:cNvCxnSpPr>
          <p:nvPr/>
        </p:nvCxnSpPr>
        <p:spPr>
          <a:xfrm>
            <a:off x="9782126" y="7376799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7">
            <a:extLst>
              <a:ext uri="{FF2B5EF4-FFF2-40B4-BE49-F238E27FC236}">
                <a16:creationId xmlns:a16="http://schemas.microsoft.com/office/drawing/2014/main" id="{E722C65E-5B3C-45A9-9516-E7B390E647F1}"/>
              </a:ext>
            </a:extLst>
          </p:cNvPr>
          <p:cNvCxnSpPr>
            <a:cxnSpLocks/>
          </p:cNvCxnSpPr>
          <p:nvPr/>
        </p:nvCxnSpPr>
        <p:spPr>
          <a:xfrm>
            <a:off x="9782126" y="8161902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7">
            <a:extLst>
              <a:ext uri="{FF2B5EF4-FFF2-40B4-BE49-F238E27FC236}">
                <a16:creationId xmlns:a16="http://schemas.microsoft.com/office/drawing/2014/main" id="{326A7AD0-DA72-4DA7-8A2B-B916863B58CB}"/>
              </a:ext>
            </a:extLst>
          </p:cNvPr>
          <p:cNvCxnSpPr>
            <a:cxnSpLocks/>
          </p:cNvCxnSpPr>
          <p:nvPr/>
        </p:nvCxnSpPr>
        <p:spPr>
          <a:xfrm>
            <a:off x="9782126" y="9462774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017FF549-B388-48C9-BB7E-888CFBF84952}"/>
              </a:ext>
            </a:extLst>
          </p:cNvPr>
          <p:cNvSpPr txBox="1"/>
          <p:nvPr/>
        </p:nvSpPr>
        <p:spPr>
          <a:xfrm>
            <a:off x="10390987" y="8161902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30" name="文本框 18">
            <a:extLst>
              <a:ext uri="{FF2B5EF4-FFF2-40B4-BE49-F238E27FC236}">
                <a16:creationId xmlns:a16="http://schemas.microsoft.com/office/drawing/2014/main" id="{BE1B3E1B-0859-45B0-BC41-B6EBBB5BC159}"/>
              </a:ext>
            </a:extLst>
          </p:cNvPr>
          <p:cNvSpPr txBox="1"/>
          <p:nvPr/>
        </p:nvSpPr>
        <p:spPr>
          <a:xfrm>
            <a:off x="10390987" y="10307992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振り返り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35" name="直接连接符 7">
            <a:extLst>
              <a:ext uri="{FF2B5EF4-FFF2-40B4-BE49-F238E27FC236}">
                <a16:creationId xmlns:a16="http://schemas.microsoft.com/office/drawing/2014/main" id="{8EED76FB-3759-4774-B23C-3AE2EE0C9E97}"/>
              </a:ext>
            </a:extLst>
          </p:cNvPr>
          <p:cNvCxnSpPr>
            <a:cxnSpLocks/>
          </p:cNvCxnSpPr>
          <p:nvPr/>
        </p:nvCxnSpPr>
        <p:spPr>
          <a:xfrm>
            <a:off x="9782126" y="10062629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7811955B-1A0F-40E8-A043-4748FD37F2BE}"/>
              </a:ext>
            </a:extLst>
          </p:cNvPr>
          <p:cNvCxnSpPr>
            <a:cxnSpLocks/>
          </p:cNvCxnSpPr>
          <p:nvPr/>
        </p:nvCxnSpPr>
        <p:spPr>
          <a:xfrm flipV="1">
            <a:off x="10511861" y="11509179"/>
            <a:ext cx="8295938" cy="168105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: 空心 20">
            <a:extLst>
              <a:ext uri="{FF2B5EF4-FFF2-40B4-BE49-F238E27FC236}">
                <a16:creationId xmlns:a16="http://schemas.microsoft.com/office/drawing/2014/main" id="{7FC3E64C-FC59-4312-B89F-E820B4685E2E}"/>
              </a:ext>
            </a:extLst>
          </p:cNvPr>
          <p:cNvSpPr/>
          <p:nvPr/>
        </p:nvSpPr>
        <p:spPr>
          <a:xfrm>
            <a:off x="7382634" y="5988823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8" name="圆: 空心 20">
            <a:extLst>
              <a:ext uri="{FF2B5EF4-FFF2-40B4-BE49-F238E27FC236}">
                <a16:creationId xmlns:a16="http://schemas.microsoft.com/office/drawing/2014/main" id="{43BD0868-0D87-459A-B6D9-5F376DFF724F}"/>
              </a:ext>
            </a:extLst>
          </p:cNvPr>
          <p:cNvSpPr/>
          <p:nvPr/>
        </p:nvSpPr>
        <p:spPr>
          <a:xfrm>
            <a:off x="7382634" y="4047619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9" name="圆: 空心 20">
            <a:extLst>
              <a:ext uri="{FF2B5EF4-FFF2-40B4-BE49-F238E27FC236}">
                <a16:creationId xmlns:a16="http://schemas.microsoft.com/office/drawing/2014/main" id="{03CF36D6-C7A4-4BA7-B8B2-AB5B02575E06}"/>
              </a:ext>
            </a:extLst>
          </p:cNvPr>
          <p:cNvSpPr/>
          <p:nvPr/>
        </p:nvSpPr>
        <p:spPr>
          <a:xfrm>
            <a:off x="7382634" y="7932708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0" name="圆: 空心 20">
            <a:extLst>
              <a:ext uri="{FF2B5EF4-FFF2-40B4-BE49-F238E27FC236}">
                <a16:creationId xmlns:a16="http://schemas.microsoft.com/office/drawing/2014/main" id="{4C726078-4468-41CA-918E-E6810CAD692F}"/>
              </a:ext>
            </a:extLst>
          </p:cNvPr>
          <p:cNvSpPr/>
          <p:nvPr/>
        </p:nvSpPr>
        <p:spPr>
          <a:xfrm>
            <a:off x="7415605" y="9959235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A47122-19F9-4634-AB07-4E7889C3E1C7}"/>
              </a:ext>
            </a:extLst>
          </p:cNvPr>
          <p:cNvSpPr txBox="1"/>
          <p:nvPr/>
        </p:nvSpPr>
        <p:spPr>
          <a:xfrm>
            <a:off x="7940045" y="4180845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2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88319F-C042-4BC1-931E-C2EC169169DD}"/>
              </a:ext>
            </a:extLst>
          </p:cNvPr>
          <p:cNvSpPr txBox="1"/>
          <p:nvPr/>
        </p:nvSpPr>
        <p:spPr>
          <a:xfrm>
            <a:off x="7901284" y="6150110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3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A7CC762-D27B-45D0-82D9-50D65FE36D0A}"/>
              </a:ext>
            </a:extLst>
          </p:cNvPr>
          <p:cNvSpPr txBox="1"/>
          <p:nvPr/>
        </p:nvSpPr>
        <p:spPr>
          <a:xfrm>
            <a:off x="7915551" y="8074379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4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557620-CE15-4000-B0E9-0BA563DA90CE}"/>
              </a:ext>
            </a:extLst>
          </p:cNvPr>
          <p:cNvSpPr txBox="1"/>
          <p:nvPr/>
        </p:nvSpPr>
        <p:spPr>
          <a:xfrm>
            <a:off x="7940045" y="10062629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5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21" grpId="0"/>
      <p:bldP spid="24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1928811" y="3190826"/>
            <a:ext cx="50434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チームの強み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928811" y="4986869"/>
            <a:ext cx="19188114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・コミュニケーションおばけ！！</a:t>
            </a:r>
            <a:endParaRPr lang="en-US" altLang="ja-JP" sz="9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9" name="グラフィックス 8" descr="幽霊 枠線">
            <a:extLst>
              <a:ext uri="{FF2B5EF4-FFF2-40B4-BE49-F238E27FC236}">
                <a16:creationId xmlns:a16="http://schemas.microsoft.com/office/drawing/2014/main" id="{E7CFCD37-A66B-4E9D-ABB1-7F1CBEB6F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3337" y="5323501"/>
            <a:ext cx="5038726" cy="6207995"/>
          </a:xfrm>
          <a:prstGeom prst="rect">
            <a:avLst/>
          </a:prstGeom>
        </p:spPr>
      </p:pic>
      <p:sp>
        <p:nvSpPr>
          <p:cNvPr id="16" name="Google Shape;75;p15">
            <a:extLst>
              <a:ext uri="{FF2B5EF4-FFF2-40B4-BE49-F238E27FC236}">
                <a16:creationId xmlns:a16="http://schemas.microsoft.com/office/drawing/2014/main" id="{819F12FD-84AE-4D57-BEFB-EABC3C6C456F}"/>
              </a:ext>
            </a:extLst>
          </p:cNvPr>
          <p:cNvSpPr txBox="1"/>
          <p:nvPr/>
        </p:nvSpPr>
        <p:spPr>
          <a:xfrm>
            <a:off x="1928811" y="8002047"/>
            <a:ext cx="18216564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・主体的</a:t>
            </a:r>
            <a:endParaRPr lang="en-US" altLang="ja-JP" sz="9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27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007518" y="2846135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おしゃべり故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….</a:t>
            </a: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5882875" y="4109119"/>
            <a:ext cx="10951370" cy="3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話の本筋がずれる</a:t>
            </a:r>
            <a:endParaRPr lang="en-US" altLang="ja-JP" sz="8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8725091E-E403-4DF6-989D-CBC4A5CF43E4}"/>
              </a:ext>
            </a:extLst>
          </p:cNvPr>
          <p:cNvSpPr txBox="1"/>
          <p:nvPr/>
        </p:nvSpPr>
        <p:spPr>
          <a:xfrm>
            <a:off x="6111475" y="8912628"/>
            <a:ext cx="15005449" cy="3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競合が多発！</a:t>
            </a:r>
            <a:endParaRPr lang="en-US" altLang="ja-JP" sz="8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</a:t>
            </a:r>
            <a:r>
              <a:rPr lang="ja-JP" altLang="en-US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→進捗管理ができてない？</a:t>
            </a:r>
            <a:endParaRPr lang="en-US" altLang="ja-JP" sz="8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CDDA7C5F-55D8-43E6-96DA-8B38DA15B782}"/>
              </a:ext>
            </a:extLst>
          </p:cNvPr>
          <p:cNvSpPr txBox="1"/>
          <p:nvPr/>
        </p:nvSpPr>
        <p:spPr>
          <a:xfrm>
            <a:off x="3007518" y="6583443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主体的故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….</a:t>
            </a: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B07303B6-ABE1-453D-A0D1-2EAD95340DB3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71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1243011" y="2389542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か月で合計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150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D026443-8441-4B12-BDD5-435BCE6F1B1A}"/>
              </a:ext>
            </a:extLst>
          </p:cNvPr>
          <p:cNvSpPr/>
          <p:nvPr/>
        </p:nvSpPr>
        <p:spPr>
          <a:xfrm>
            <a:off x="12271942" y="615065"/>
            <a:ext cx="11672691" cy="3471519"/>
          </a:xfrm>
          <a:prstGeom prst="wedgeEllipseCallout">
            <a:avLst/>
          </a:prstGeom>
          <a:solidFill>
            <a:schemeClr val="bg1"/>
          </a:solidFill>
          <a:ln w="381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コミュニケーションの問題は</a:t>
            </a:r>
            <a:endParaRPr kumimoji="1"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kumimoji="1"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コミュニケーションで解決！！</a:t>
            </a:r>
            <a:endParaRPr kumimoji="1" lang="ja-JP" altLang="en-US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D14D7B6-BA49-43B3-B9E5-4B322B5A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3" y="4394635"/>
            <a:ext cx="11510020" cy="72779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C2DCB8-D363-4370-8238-58637555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325" y="4555158"/>
            <a:ext cx="12117960" cy="6573991"/>
          </a:xfrm>
          <a:prstGeom prst="rect">
            <a:avLst/>
          </a:prstGeom>
        </p:spPr>
      </p:pic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7B2334CA-A863-4F8E-B63C-1AA5B614BB91}"/>
              </a:ext>
            </a:extLst>
          </p:cNvPr>
          <p:cNvSpPr txBox="1"/>
          <p:nvPr/>
        </p:nvSpPr>
        <p:spPr>
          <a:xfrm>
            <a:off x="15031640" y="10619283"/>
            <a:ext cx="8960645" cy="30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圧倒的成長！！！！</a:t>
            </a:r>
            <a:endParaRPr lang="en-US" altLang="ja-JP" sz="66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AFB18761-6935-4130-88DB-F298AA3E2BCD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4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271711" y="2369396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作業を可視化！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805BF-C4F8-444F-B7EF-C317E8A2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51" y="4116559"/>
            <a:ext cx="10795715" cy="86642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AD62001-25B3-456C-BF44-7E6E000A8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404" y="5926864"/>
            <a:ext cx="9323209" cy="6188936"/>
          </a:xfrm>
          <a:prstGeom prst="rect">
            <a:avLst/>
          </a:prstGeom>
        </p:spPr>
      </p:pic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D026443-8441-4B12-BDD5-435BCE6F1B1A}"/>
              </a:ext>
            </a:extLst>
          </p:cNvPr>
          <p:cNvSpPr/>
          <p:nvPr/>
        </p:nvSpPr>
        <p:spPr>
          <a:xfrm>
            <a:off x="13544550" y="600208"/>
            <a:ext cx="8724693" cy="44004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GoogleDrive</a:t>
            </a:r>
            <a:endParaRPr kumimoji="1" lang="en-US" altLang="ja-JP" sz="4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ファイル構成一覧表</a:t>
            </a:r>
            <a:endParaRPr kumimoji="1" lang="en-US" altLang="ja-JP" sz="4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でタスク管理！</a:t>
            </a:r>
            <a:endParaRPr kumimoji="1" lang="ja-JP" altLang="en-US" sz="4800" dirty="0"/>
          </a:p>
        </p:txBody>
      </p:sp>
      <p:sp>
        <p:nvSpPr>
          <p:cNvPr id="20" name="Google Shape;75;p15">
            <a:extLst>
              <a:ext uri="{FF2B5EF4-FFF2-40B4-BE49-F238E27FC236}">
                <a16:creationId xmlns:a16="http://schemas.microsoft.com/office/drawing/2014/main" id="{67BB85DF-C5F0-4A0A-BD82-1FF3EAD88307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85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271711" y="2369396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学び：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3871911" y="3512608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おしゃべりだけがコミュニケーションだけではない！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7B2334CA-A863-4F8E-B63C-1AA5B614BB91}"/>
              </a:ext>
            </a:extLst>
          </p:cNvPr>
          <p:cNvSpPr txBox="1"/>
          <p:nvPr/>
        </p:nvSpPr>
        <p:spPr>
          <a:xfrm>
            <a:off x="13780293" y="7398764"/>
            <a:ext cx="13611225" cy="30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115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圧倒的成長！！</a:t>
            </a:r>
            <a:endParaRPr lang="en-US" altLang="ja-JP" sz="115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885528CA-9D3A-4F6D-B8FC-14753B9C2150}"/>
              </a:ext>
            </a:extLst>
          </p:cNvPr>
          <p:cNvSpPr txBox="1"/>
          <p:nvPr/>
        </p:nvSpPr>
        <p:spPr>
          <a:xfrm>
            <a:off x="2271711" y="5716940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身についた力：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55BBF51F-B73F-4617-BA4D-70039CAC4641}"/>
              </a:ext>
            </a:extLst>
          </p:cNvPr>
          <p:cNvSpPr txBox="1"/>
          <p:nvPr/>
        </p:nvSpPr>
        <p:spPr>
          <a:xfrm>
            <a:off x="4929186" y="7063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・傾聴力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863148CE-701C-43F1-A4EC-E186F6454D5F}"/>
              </a:ext>
            </a:extLst>
          </p:cNvPr>
          <p:cNvSpPr txBox="1"/>
          <p:nvPr/>
        </p:nvSpPr>
        <p:spPr>
          <a:xfrm>
            <a:off x="4918987" y="10799652"/>
            <a:ext cx="72628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・技術力の底上げ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51DB285C-E47D-47EF-83A5-8D94B47CF893}"/>
              </a:ext>
            </a:extLst>
          </p:cNvPr>
          <p:cNvSpPr txBox="1"/>
          <p:nvPr/>
        </p:nvSpPr>
        <p:spPr>
          <a:xfrm>
            <a:off x="4918987" y="8779571"/>
            <a:ext cx="806491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・反省を次に生かす力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9" name="Google Shape;75;p15">
            <a:extLst>
              <a:ext uri="{FF2B5EF4-FFF2-40B4-BE49-F238E27FC236}">
                <a16:creationId xmlns:a16="http://schemas.microsoft.com/office/drawing/2014/main" id="{0DAA03E8-1D1F-4C7F-9C02-D963D14EAC76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73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3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497205" y="3815249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6149251" y="3937317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個性豊かなチームメンバーがバラバラにならないように頑張る！！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10253" y="-124576"/>
            <a:ext cx="2566758" cy="2642933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836307" y="1962972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大井川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3336569" y="6686551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6149251" y="6768414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意見が対立したり、大量に出すぎてまとまらないこともあったがチームの仲が悪くなることなく、予定通りにアプリを作成することができた！！！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1718608" y="10248819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6149251" y="1024881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これからもっとプログラミングの知識を身につけ、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コミュニケーションだけでなく技術力でもみんなのリーダーになれるように努力していきます！！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E70BD12F-3F32-4020-BB71-40A565EF9D13}"/>
              </a:ext>
            </a:extLst>
          </p:cNvPr>
          <p:cNvSpPr txBox="1"/>
          <p:nvPr/>
        </p:nvSpPr>
        <p:spPr>
          <a:xfrm>
            <a:off x="14639927" y="256504"/>
            <a:ext cx="632953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チームリーダー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72402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4116558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5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月で学んできたことを復習するために、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様々な機能に挑戦する。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8907" y="-386094"/>
            <a:ext cx="2475383" cy="2548846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572024" y="1694115"/>
            <a:ext cx="2743137" cy="992774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椹</a:t>
            </a:r>
            <a:r>
              <a:rPr lang="en-US" altLang="ja-JP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</a:t>
            </a:r>
            <a:r>
              <a:rPr lang="ja-JP" altLang="en-US" sz="2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さわらぎ</a:t>
            </a:r>
            <a:r>
              <a:rPr lang="en-US" altLang="ja-JP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51789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復習だけでなく、新たな知識も学ぶことができた。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教えることはとても難しいと学んだ。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46814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プログラミングの知識はもちろん、伝え方についても考え、しっかりとしたコミュニケーション能力も身につけていく。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6" name="Google Shape;75;p15">
            <a:extLst>
              <a:ext uri="{FF2B5EF4-FFF2-40B4-BE49-F238E27FC236}">
                <a16:creationId xmlns:a16="http://schemas.microsoft.com/office/drawing/2014/main" id="{49E949FE-6FD9-459D-B37F-3DF19EA8C48D}"/>
              </a:ext>
            </a:extLst>
          </p:cNvPr>
          <p:cNvSpPr txBox="1"/>
          <p:nvPr/>
        </p:nvSpPr>
        <p:spPr>
          <a:xfrm>
            <a:off x="16503617" y="169214"/>
            <a:ext cx="4133848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構成管理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2070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技術力と共有力の向上！積極性を身につける！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1738" y="-57673"/>
            <a:ext cx="2475383" cy="2548846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20032104" y="198565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清水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技術的な理解が深まり、チームメンバーへの情報共有も行えた！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能動的な姿勢を忘れない！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チームメンバーのように本筋を忘れず、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積極的に自分の意見を出せるように努力していく！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76DDC820-38F7-4EDA-B22E-F86ED3A6591A}"/>
              </a:ext>
            </a:extLst>
          </p:cNvPr>
          <p:cNvSpPr txBox="1"/>
          <p:nvPr/>
        </p:nvSpPr>
        <p:spPr>
          <a:xfrm>
            <a:off x="12680360" y="97461"/>
            <a:ext cx="7940676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DB/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1711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エラーを嫌がらない！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6212" y="-135419"/>
            <a:ext cx="2308786" cy="2377305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783280" y="1731247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横倉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エラーに直面していくうちに、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段々と前向きに考えられるようになった。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エラーを繰り返し経験することで対処方法を学び、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効率的に作業ができるようにする。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4EB97D85-728E-44CB-BCA0-FE15992EC3A4}"/>
              </a:ext>
            </a:extLst>
          </p:cNvPr>
          <p:cNvSpPr txBox="1"/>
          <p:nvPr/>
        </p:nvSpPr>
        <p:spPr>
          <a:xfrm>
            <a:off x="16891675" y="10683"/>
            <a:ext cx="3324683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品質管理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818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4,5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月で曖昧だった知識をアウトプットし、定着化する。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330" y="-36199"/>
            <a:ext cx="2128570" cy="2191741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647963" y="178501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吉野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実際に手を動かし自分で作ってみることで、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MVC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モデルの相互関係がようやく理解できた。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エラーの原因の探り方のパターンを自分の中で持っていないので、現場の先輩のエラー対処法を盗んで勉強する。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FDCFB176-568B-4E14-B985-1597AC1074D0}"/>
              </a:ext>
            </a:extLst>
          </p:cNvPr>
          <p:cNvSpPr txBox="1"/>
          <p:nvPr/>
        </p:nvSpPr>
        <p:spPr>
          <a:xfrm>
            <a:off x="17200038" y="144588"/>
            <a:ext cx="3324683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発表担当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936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10583352" y="5003457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9849388" y="5877549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1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10583351" y="8181975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20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1889421" y="621075"/>
            <a:ext cx="339860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謝辞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 flipV="1">
            <a:off x="488361" y="1843391"/>
            <a:ext cx="6512514" cy="68834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2750989" y="3549758"/>
            <a:ext cx="20410782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技術・精神面から支えていただいた講師の方々、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環境の土台を作っていただいた</a:t>
            </a:r>
            <a:r>
              <a:rPr lang="en-US" altLang="ja-JP" sz="60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SEplus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運営事務局の皆さん、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同じ仲間としてともに奮闘した</a:t>
            </a:r>
            <a:r>
              <a:rPr lang="en-US" altLang="ja-JP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クラスの皆に感謝を申し上げます。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F103D7CF-46EC-4DC3-8B90-64322AB5EE6F}"/>
              </a:ext>
            </a:extLst>
          </p:cNvPr>
          <p:cNvSpPr txBox="1"/>
          <p:nvPr/>
        </p:nvSpPr>
        <p:spPr>
          <a:xfrm>
            <a:off x="5910261" y="8943976"/>
            <a:ext cx="14092239" cy="292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ご清聴ありがとうございました。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58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899707" y="426667"/>
            <a:ext cx="942796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899706" y="1569325"/>
            <a:ext cx="9427965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ユーザー 単色塗りつぶし">
            <a:extLst>
              <a:ext uri="{FF2B5EF4-FFF2-40B4-BE49-F238E27FC236}">
                <a16:creationId xmlns:a16="http://schemas.microsoft.com/office/drawing/2014/main" id="{923A3BF5-5383-4436-BFE9-DAE5C860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3209" y="2795602"/>
            <a:ext cx="3235923" cy="3331957"/>
          </a:xfrm>
          <a:prstGeom prst="rect">
            <a:avLst/>
          </a:prstGeom>
        </p:spPr>
      </p:pic>
      <p:pic>
        <p:nvPicPr>
          <p:cNvPr id="33" name="グラフィックス 32" descr="ユーザー 単色塗りつぶし">
            <a:extLst>
              <a:ext uri="{FF2B5EF4-FFF2-40B4-BE49-F238E27FC236}">
                <a16:creationId xmlns:a16="http://schemas.microsoft.com/office/drawing/2014/main" id="{08638E34-F8CD-426B-82B5-22AD22CE1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2694" y="2763099"/>
            <a:ext cx="3235923" cy="3331957"/>
          </a:xfrm>
          <a:prstGeom prst="rect">
            <a:avLst/>
          </a:prstGeom>
        </p:spPr>
      </p:pic>
      <p:pic>
        <p:nvPicPr>
          <p:cNvPr id="35" name="グラフィックス 34" descr="ユーザー 単色塗りつぶし">
            <a:extLst>
              <a:ext uri="{FF2B5EF4-FFF2-40B4-BE49-F238E27FC236}">
                <a16:creationId xmlns:a16="http://schemas.microsoft.com/office/drawing/2014/main" id="{FA02BC34-2B23-4DA7-B51D-30C194E45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8027" y="5525914"/>
            <a:ext cx="3235923" cy="3331957"/>
          </a:xfrm>
          <a:prstGeom prst="rect">
            <a:avLst/>
          </a:prstGeom>
        </p:spPr>
      </p:pic>
      <p:pic>
        <p:nvPicPr>
          <p:cNvPr id="36" name="グラフィックス 35" descr="ユーザー 単色塗りつぶし">
            <a:extLst>
              <a:ext uri="{FF2B5EF4-FFF2-40B4-BE49-F238E27FC236}">
                <a16:creationId xmlns:a16="http://schemas.microsoft.com/office/drawing/2014/main" id="{7549AF6E-5226-4FE6-A3D1-10C555F6C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2100" y="5535823"/>
            <a:ext cx="3235923" cy="3331957"/>
          </a:xfrm>
          <a:prstGeom prst="rect">
            <a:avLst/>
          </a:prstGeom>
        </p:spPr>
      </p:pic>
      <p:pic>
        <p:nvPicPr>
          <p:cNvPr id="40" name="グラフィックス 39" descr="ユーザー 単色塗りつぶし">
            <a:extLst>
              <a:ext uri="{FF2B5EF4-FFF2-40B4-BE49-F238E27FC236}">
                <a16:creationId xmlns:a16="http://schemas.microsoft.com/office/drawing/2014/main" id="{8B1E4092-6277-4CD3-A93F-4ECC39E4D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3435" y="2795602"/>
            <a:ext cx="3235923" cy="3331957"/>
          </a:xfrm>
          <a:prstGeom prst="rect">
            <a:avLst/>
          </a:prstGeom>
        </p:spPr>
      </p:pic>
      <p:sp>
        <p:nvSpPr>
          <p:cNvPr id="56" name="Google Shape;75;p15">
            <a:extLst>
              <a:ext uri="{FF2B5EF4-FFF2-40B4-BE49-F238E27FC236}">
                <a16:creationId xmlns:a16="http://schemas.microsoft.com/office/drawing/2014/main" id="{D8996CCA-6838-4960-B1F5-EF2A266533AB}"/>
              </a:ext>
            </a:extLst>
          </p:cNvPr>
          <p:cNvSpPr txBox="1"/>
          <p:nvPr/>
        </p:nvSpPr>
        <p:spPr>
          <a:xfrm>
            <a:off x="11457808" y="10920398"/>
            <a:ext cx="1159125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おしゃべり大集合！！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57" name="フローチャート: 端子 56">
            <a:extLst>
              <a:ext uri="{FF2B5EF4-FFF2-40B4-BE49-F238E27FC236}">
                <a16:creationId xmlns:a16="http://schemas.microsoft.com/office/drawing/2014/main" id="{A7005F24-9442-463A-902E-04B13EF219F6}"/>
              </a:ext>
            </a:extLst>
          </p:cNvPr>
          <p:cNvSpPr/>
          <p:nvPr/>
        </p:nvSpPr>
        <p:spPr>
          <a:xfrm>
            <a:off x="14122736" y="834719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吉野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フローチャート: 端子 57">
            <a:extLst>
              <a:ext uri="{FF2B5EF4-FFF2-40B4-BE49-F238E27FC236}">
                <a16:creationId xmlns:a16="http://schemas.microsoft.com/office/drawing/2014/main" id="{35B95C1B-0A87-40D0-92DE-607300ED6836}"/>
              </a:ext>
            </a:extLst>
          </p:cNvPr>
          <p:cNvSpPr/>
          <p:nvPr/>
        </p:nvSpPr>
        <p:spPr>
          <a:xfrm>
            <a:off x="6478663" y="8207613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横倉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フローチャート: 端子 58">
            <a:extLst>
              <a:ext uri="{FF2B5EF4-FFF2-40B4-BE49-F238E27FC236}">
                <a16:creationId xmlns:a16="http://schemas.microsoft.com/office/drawing/2014/main" id="{2C59B4A1-5A61-4AAC-A5C7-2F67F221A546}"/>
              </a:ext>
            </a:extLst>
          </p:cNvPr>
          <p:cNvSpPr/>
          <p:nvPr/>
        </p:nvSpPr>
        <p:spPr>
          <a:xfrm>
            <a:off x="2576309" y="5445496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大井川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端子 59">
            <a:extLst>
              <a:ext uri="{FF2B5EF4-FFF2-40B4-BE49-F238E27FC236}">
                <a16:creationId xmlns:a16="http://schemas.microsoft.com/office/drawing/2014/main" id="{F7CA926B-531F-4B58-8F2E-906FB54D1EB7}"/>
              </a:ext>
            </a:extLst>
          </p:cNvPr>
          <p:cNvSpPr/>
          <p:nvPr/>
        </p:nvSpPr>
        <p:spPr>
          <a:xfrm>
            <a:off x="10333481" y="5481798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椹</a:t>
            </a:r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</a:t>
            </a:r>
            <a:r>
              <a:rPr lang="ja-JP" altLang="en-US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さわらぎ</a:t>
            </a:r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フローチャート: 端子 60">
            <a:extLst>
              <a:ext uri="{FF2B5EF4-FFF2-40B4-BE49-F238E27FC236}">
                <a16:creationId xmlns:a16="http://schemas.microsoft.com/office/drawing/2014/main" id="{330E627E-5925-4622-8318-C84DAD210BB5}"/>
              </a:ext>
            </a:extLst>
          </p:cNvPr>
          <p:cNvSpPr/>
          <p:nvPr/>
        </p:nvSpPr>
        <p:spPr>
          <a:xfrm>
            <a:off x="17485494" y="5525913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清水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Google Shape;75;p15">
            <a:extLst>
              <a:ext uri="{FF2B5EF4-FFF2-40B4-BE49-F238E27FC236}">
                <a16:creationId xmlns:a16="http://schemas.microsoft.com/office/drawing/2014/main" id="{C1D08E2F-58FE-4B30-A705-85C422864A03}"/>
              </a:ext>
            </a:extLst>
          </p:cNvPr>
          <p:cNvSpPr txBox="1"/>
          <p:nvPr/>
        </p:nvSpPr>
        <p:spPr>
          <a:xfrm>
            <a:off x="2185568" y="6603765"/>
            <a:ext cx="4132459" cy="5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チームリーダー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3" name="Google Shape;75;p15">
            <a:extLst>
              <a:ext uri="{FF2B5EF4-FFF2-40B4-BE49-F238E27FC236}">
                <a16:creationId xmlns:a16="http://schemas.microsoft.com/office/drawing/2014/main" id="{6E7F23BA-C857-42BF-8D99-899532BBEE7D}"/>
              </a:ext>
            </a:extLst>
          </p:cNvPr>
          <p:cNvSpPr txBox="1"/>
          <p:nvPr/>
        </p:nvSpPr>
        <p:spPr>
          <a:xfrm>
            <a:off x="10671762" y="6583078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構成管理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4" name="Google Shape;75;p15">
            <a:extLst>
              <a:ext uri="{FF2B5EF4-FFF2-40B4-BE49-F238E27FC236}">
                <a16:creationId xmlns:a16="http://schemas.microsoft.com/office/drawing/2014/main" id="{554E6B54-BAD6-4541-81F3-23065A04BA0A}"/>
              </a:ext>
            </a:extLst>
          </p:cNvPr>
          <p:cNvSpPr txBox="1"/>
          <p:nvPr/>
        </p:nvSpPr>
        <p:spPr>
          <a:xfrm>
            <a:off x="17040859" y="6606705"/>
            <a:ext cx="6290674" cy="61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DB/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5" name="Google Shape;75;p15">
            <a:extLst>
              <a:ext uri="{FF2B5EF4-FFF2-40B4-BE49-F238E27FC236}">
                <a16:creationId xmlns:a16="http://schemas.microsoft.com/office/drawing/2014/main" id="{A7BB8384-857C-4E52-9371-C723C52017F9}"/>
              </a:ext>
            </a:extLst>
          </p:cNvPr>
          <p:cNvSpPr txBox="1"/>
          <p:nvPr/>
        </p:nvSpPr>
        <p:spPr>
          <a:xfrm>
            <a:off x="6862212" y="9301410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品質管理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6" name="Google Shape;75;p15">
            <a:extLst>
              <a:ext uri="{FF2B5EF4-FFF2-40B4-BE49-F238E27FC236}">
                <a16:creationId xmlns:a16="http://schemas.microsoft.com/office/drawing/2014/main" id="{36DB39C0-590B-4080-AC49-F0CBE049D254}"/>
              </a:ext>
            </a:extLst>
          </p:cNvPr>
          <p:cNvSpPr txBox="1"/>
          <p:nvPr/>
        </p:nvSpPr>
        <p:spPr>
          <a:xfrm>
            <a:off x="14461017" y="9445225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発表担当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48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10583352" y="5003457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9849388" y="5877549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製作物について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10583351" y="8181975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2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4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3771900" y="6858000"/>
            <a:ext cx="19411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に</a:t>
            </a:r>
            <a:endParaRPr lang="en-US" altLang="ja-JP" sz="115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不満はありませんでしたか？</a:t>
            </a:r>
            <a:endParaRPr lang="zh-CN" altLang="en-US" sz="115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273968" y="3280078"/>
            <a:ext cx="91273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受講生の皆さん、突然ですが</a:t>
            </a:r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507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4514850" y="6400800"/>
            <a:ext cx="19411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オンライン研修で</a:t>
            </a:r>
            <a:endParaRPr lang="en-US" altLang="ja-JP" sz="115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楽をしたくありませんか？</a:t>
            </a:r>
            <a:endParaRPr lang="zh-CN" altLang="en-US" sz="115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273968" y="3280078"/>
            <a:ext cx="91273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講師の皆さん、</a:t>
            </a:r>
            <a:endParaRPr lang="en-US" altLang="ja-JP" sz="8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突然ですが</a:t>
            </a:r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312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3253573" y="5385427"/>
            <a:ext cx="187452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while(</a:t>
            </a:r>
            <a:r>
              <a:rPr lang="en-US" altLang="ja-JP" sz="88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slack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 {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 全体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で質問しづらい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待ち時間が長い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//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 作業が進まない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</a:t>
            </a:r>
            <a:r>
              <a:rPr lang="en-US" altLang="ja-JP" sz="72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System.out.println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(“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わからない！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”);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}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061631" y="3462276"/>
            <a:ext cx="72251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受講者側の問題点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A50221A-AA0E-44BF-ACED-BE18373481D1}"/>
              </a:ext>
            </a:extLst>
          </p:cNvPr>
          <p:cNvSpPr/>
          <p:nvPr/>
        </p:nvSpPr>
        <p:spPr>
          <a:xfrm>
            <a:off x="14601825" y="3281379"/>
            <a:ext cx="9086850" cy="3065097"/>
          </a:xfrm>
          <a:prstGeom prst="wedgeEllipseCallout">
            <a:avLst/>
          </a:prstGeom>
          <a:solidFill>
            <a:schemeClr val="bg1"/>
          </a:solidFill>
          <a:ln w="762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無限ループ！！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5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2219325" y="5343154"/>
            <a:ext cx="2261235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while(</a:t>
            </a:r>
            <a:r>
              <a:rPr lang="en-US" altLang="ja-JP" sz="88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slack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 {</a:t>
            </a:r>
          </a:p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DM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で個別対応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質問重複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手が回らない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 </a:t>
            </a:r>
            <a:r>
              <a:rPr lang="en-US" altLang="ja-JP" sz="72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System.out.println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(“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質問がたまり続ける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”);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}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090207" y="3420003"/>
            <a:ext cx="61964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講師側の問題点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A50221A-AA0E-44BF-ACED-BE18373481D1}"/>
              </a:ext>
            </a:extLst>
          </p:cNvPr>
          <p:cNvSpPr/>
          <p:nvPr/>
        </p:nvSpPr>
        <p:spPr>
          <a:xfrm>
            <a:off x="14601825" y="3281379"/>
            <a:ext cx="9086850" cy="3065097"/>
          </a:xfrm>
          <a:prstGeom prst="wedgeEllipseCallout">
            <a:avLst/>
          </a:prstGeom>
          <a:solidFill>
            <a:schemeClr val="bg1"/>
          </a:solidFill>
          <a:ln w="762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無限ループ！！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8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1704</TotalTime>
  <Words>852</Words>
  <Application>Microsoft Office PowerPoint</Application>
  <PresentationFormat>ユーザー設定</PresentationFormat>
  <Paragraphs>175</Paragraphs>
  <Slides>30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Arial</vt:lpstr>
      <vt:lpstr>Helvetica Neue Light</vt:lpstr>
      <vt:lpstr>Helvetica Neue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吉野　真由香</cp:lastModifiedBy>
  <cp:revision>69</cp:revision>
  <dcterms:modified xsi:type="dcterms:W3CDTF">2021-06-25T04:35:15Z</dcterms:modified>
</cp:coreProperties>
</file>