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8"/>
  </p:notesMasterIdLst>
  <p:handoutMasterIdLst>
    <p:handoutMasterId r:id="rId29"/>
  </p:handoutMasterIdLst>
  <p:sldIdLst>
    <p:sldId id="296" r:id="rId2"/>
    <p:sldId id="317" r:id="rId3"/>
    <p:sldId id="336" r:id="rId4"/>
    <p:sldId id="321" r:id="rId5"/>
    <p:sldId id="338" r:id="rId6"/>
    <p:sldId id="322" r:id="rId7"/>
    <p:sldId id="305" r:id="rId8"/>
    <p:sldId id="337" r:id="rId9"/>
    <p:sldId id="311" r:id="rId10"/>
    <p:sldId id="341" r:id="rId11"/>
    <p:sldId id="328" r:id="rId12"/>
    <p:sldId id="323" r:id="rId13"/>
    <p:sldId id="320" r:id="rId14"/>
    <p:sldId id="330" r:id="rId15"/>
    <p:sldId id="324" r:id="rId16"/>
    <p:sldId id="316" r:id="rId17"/>
    <p:sldId id="331" r:id="rId18"/>
    <p:sldId id="325" r:id="rId19"/>
    <p:sldId id="314" r:id="rId20"/>
    <p:sldId id="344" r:id="rId21"/>
    <p:sldId id="343" r:id="rId22"/>
    <p:sldId id="342" r:id="rId23"/>
    <p:sldId id="304" r:id="rId24"/>
    <p:sldId id="309" r:id="rId25"/>
    <p:sldId id="315" r:id="rId26"/>
    <p:sldId id="335" r:id="rId27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  <a:srgbClr val="FEFBF5"/>
    <a:srgbClr val="FFFFFF"/>
    <a:srgbClr val="231B23"/>
    <a:srgbClr val="5A5A5A"/>
    <a:srgbClr val="B96F03"/>
    <a:srgbClr val="B18114"/>
    <a:srgbClr val="292C48"/>
    <a:srgbClr val="2C2D39"/>
    <a:srgbClr val="242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9" autoAdjust="0"/>
    <p:restoredTop sz="92379" autoAdjust="0"/>
  </p:normalViewPr>
  <p:slideViewPr>
    <p:cSldViewPr snapToGrid="0" snapToObjects="1">
      <p:cViewPr varScale="1">
        <p:scale>
          <a:sx n="66" d="100"/>
          <a:sy n="66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946E2A-EE88-487B-B56A-E18686956C5B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2021/6/25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" noProof="0"/>
              <a:t>マスター テキストの書式設定</a:t>
            </a:r>
          </a:p>
          <a:p>
            <a:pPr lvl="1" rtl="0"/>
            <a:r>
              <a:rPr lang="ja" noProof="0"/>
              <a:t>第 2 レベル</a:t>
            </a:r>
          </a:p>
          <a:p>
            <a:pPr lvl="2" rtl="0"/>
            <a:r>
              <a:rPr lang="ja" noProof="0"/>
              <a:t>第 3 レベル</a:t>
            </a:r>
          </a:p>
          <a:p>
            <a:pPr lvl="3" rtl="0"/>
            <a:r>
              <a:rPr lang="ja" noProof="0"/>
              <a:t>第 4 レベル</a:t>
            </a:r>
          </a:p>
          <a:p>
            <a:pPr lvl="4" rtl="0"/>
            <a:r>
              <a:rPr lang="ja" noProof="0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7FB200-AFBE-4A04-ADDF-72F6C30DF0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E4C7EB7-95BF-454D-AFC4-1D00DDF31289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0555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72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1899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8808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334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433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3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14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90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553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40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55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328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47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92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37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82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235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6" name="長方形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" noProof="0"/>
              <a:t>タイトル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+mj-lt"/>
              </a:defRPr>
            </a:lvl1pPr>
          </a:lstStyle>
          <a:p>
            <a:pPr lvl="0" rtl="0"/>
            <a:r>
              <a:rPr lang="ja" noProof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A2C8279F-4F17-4988-81F9-6030F363FD13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長方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+mj-lt"/>
              <a:ea typeface="Meiryo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長方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9AB98020-A33C-4C88-A83B-3B246C41FC40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2" name="図プレースホルダー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>
                <a:latin typeface="+mj-lt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長方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A0764A3B-2FBD-4BC8-90B1-E50D4EF69B94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+mj-lt"/>
              <a:ea typeface="Meiryo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画像とキャプション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1" name="長方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918C3803-BF19-42EE-A538-5DEF4008F470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3" name="図プレースホルダー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+mj-lt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1F228067-30A9-4940-BBA9-0D031C83E0C4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" noProof="0"/>
              <a:t>マスター テキストの書式設定</a:t>
            </a:r>
          </a:p>
          <a:p>
            <a:pPr lvl="1" rtl="0"/>
            <a:r>
              <a:rPr lang="ja" noProof="0"/>
              <a:t>第 2 レベル</a:t>
            </a:r>
          </a:p>
          <a:p>
            <a:pPr lvl="2" rtl="0"/>
            <a:r>
              <a:rPr lang="ja" noProof="0"/>
              <a:t>第 3 レベル</a:t>
            </a:r>
          </a:p>
          <a:p>
            <a:pPr lvl="3" rtl="0"/>
            <a:r>
              <a:rPr lang="ja" noProof="0"/>
              <a:t>第 4 レベル</a:t>
            </a:r>
          </a:p>
          <a:p>
            <a:pPr lvl="4" rtl="0"/>
            <a:r>
              <a:rPr lang="ja" noProof="0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04AC4CE-8F4C-419D-AA1F-71C6B87C5859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kumimoji="1" sz="15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5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5.sv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5.svg"/><Relationship Id="rId4" Type="http://schemas.openxmlformats.org/officeDocument/2006/relationships/image" Target="../media/image20.svg"/><Relationship Id="rId9" Type="http://schemas.openxmlformats.org/officeDocument/2006/relationships/image" Target="../media/image4.png"/><Relationship Id="rId1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5.svg"/><Relationship Id="rId4" Type="http://schemas.openxmlformats.org/officeDocument/2006/relationships/image" Target="../media/image20.svg"/><Relationship Id="rId9" Type="http://schemas.openxmlformats.org/officeDocument/2006/relationships/image" Target="../media/image4.png"/><Relationship Id="rId14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5.svg"/><Relationship Id="rId4" Type="http://schemas.openxmlformats.org/officeDocument/2006/relationships/image" Target="../media/image20.svg"/><Relationship Id="rId9" Type="http://schemas.openxmlformats.org/officeDocument/2006/relationships/image" Target="../media/image4.png"/><Relationship Id="rId14" Type="http://schemas.openxmlformats.org/officeDocument/2006/relationships/image" Target="../media/image2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svg"/><Relationship Id="rId3" Type="http://schemas.openxmlformats.org/officeDocument/2006/relationships/image" Target="../media/image32.svg"/><Relationship Id="rId7" Type="http://schemas.openxmlformats.org/officeDocument/2006/relationships/image" Target="../media/image34.svg"/><Relationship Id="rId12" Type="http://schemas.openxmlformats.org/officeDocument/2006/relationships/image" Target="../media/image21.png"/><Relationship Id="rId17" Type="http://schemas.openxmlformats.org/officeDocument/2006/relationships/image" Target="../media/image38.svg"/><Relationship Id="rId2" Type="http://schemas.openxmlformats.org/officeDocument/2006/relationships/image" Target="../media/image3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6.svg"/><Relationship Id="rId5" Type="http://schemas.openxmlformats.org/officeDocument/2006/relationships/image" Target="../media/image28.svg"/><Relationship Id="rId15" Type="http://schemas.openxmlformats.org/officeDocument/2006/relationships/image" Target="../media/image24.svg"/><Relationship Id="rId10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20.svg"/><Relationship Id="rId1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sv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26.svg"/><Relationship Id="rId5" Type="http://schemas.openxmlformats.org/officeDocument/2006/relationships/image" Target="../media/image34.svg"/><Relationship Id="rId10" Type="http://schemas.openxmlformats.org/officeDocument/2006/relationships/image" Target="../media/image25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2">
            <a:extLst>
              <a:ext uri="{FF2B5EF4-FFF2-40B4-BE49-F238E27FC236}">
                <a16:creationId xmlns:a16="http://schemas.microsoft.com/office/drawing/2014/main" id="{CBFBD991-430D-46CF-88F9-EF11070A20AA}"/>
              </a:ext>
            </a:extLst>
          </p:cNvPr>
          <p:cNvSpPr txBox="1">
            <a:spLocks/>
          </p:cNvSpPr>
          <p:nvPr/>
        </p:nvSpPr>
        <p:spPr>
          <a:xfrm>
            <a:off x="1108430" y="3267744"/>
            <a:ext cx="5651293" cy="16201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8800" b="1" i="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en-US" altLang="ja" sz="6800" b="1" i="0" kern="1200" spc="150" baseline="0" dirty="0">
                <a:latin typeface="+mj-lt"/>
                <a:ea typeface="Meiryo UI" panose="020B0604030504040204" pitchFamily="34" charset="-128"/>
                <a:cs typeface="+mj-cs"/>
              </a:rPr>
              <a:t>mynote++</a:t>
            </a:r>
            <a:endParaRPr kumimoji="1" lang="ja" altLang="en-US" sz="6800" b="1" i="0" kern="1200" spc="150" baseline="0" dirty="0">
              <a:latin typeface="+mj-lt"/>
              <a:ea typeface="Meiryo UI" panose="020B0604030504040204" pitchFamily="34" charset="-128"/>
              <a:cs typeface="+mj-cs"/>
            </a:endParaRPr>
          </a:p>
        </p:txBody>
      </p:sp>
      <p:pic>
        <p:nvPicPr>
          <p:cNvPr id="40" name="図 39" descr="図形&#10;&#10;低い精度で自動的に生成された説明">
            <a:extLst>
              <a:ext uri="{FF2B5EF4-FFF2-40B4-BE49-F238E27FC236}">
                <a16:creationId xmlns:a16="http://schemas.microsoft.com/office/drawing/2014/main" id="{D412396F-BC00-4D5D-95C0-2357310BB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7" r="1465" b="2"/>
          <a:stretch/>
        </p:blipFill>
        <p:spPr>
          <a:xfrm>
            <a:off x="5923125" y="11"/>
            <a:ext cx="6264000" cy="6852657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noFill/>
        </p:spPr>
      </p:pic>
      <p:pic>
        <p:nvPicPr>
          <p:cNvPr id="2074" name="フリーフォーム: 図形 4">
            <a:extLst>
              <a:ext uri="{FF2B5EF4-FFF2-40B4-BE49-F238E27FC236}">
                <a16:creationId xmlns:a16="http://schemas.microsoft.com/office/drawing/2014/main" id="{8ABED0B2-7EA2-4D50-ACEB-DCDBBA24C86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663" y="12604750"/>
            <a:ext cx="33353375" cy="2227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二等辺三角形 34">
            <a:extLst>
              <a:ext uri="{FF2B5EF4-FFF2-40B4-BE49-F238E27FC236}">
                <a16:creationId xmlns:a16="http://schemas.microsoft.com/office/drawing/2014/main" id="{8DD78789-F6F2-4788-8242-28837E39F1B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92412">
            <a:off x="20383500" y="30772100"/>
            <a:ext cx="16552863" cy="1788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0405269-BBFB-4257-A369-64B8FCDFDF67}"/>
              </a:ext>
            </a:extLst>
          </p:cNvPr>
          <p:cNvSpPr txBox="1"/>
          <p:nvPr/>
        </p:nvSpPr>
        <p:spPr>
          <a:xfrm>
            <a:off x="5339222" y="490450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@worldMap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A9F2C10F-B6CF-4074-BBCD-84567EEAA614}"/>
              </a:ext>
            </a:extLst>
          </p:cNvPr>
          <p:cNvSpPr txBox="1">
            <a:spLocks/>
          </p:cNvSpPr>
          <p:nvPr/>
        </p:nvSpPr>
        <p:spPr>
          <a:xfrm>
            <a:off x="747198" y="1305035"/>
            <a:ext cx="10904088" cy="101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6000" dirty="0">
                <a:latin typeface="Arial Black" panose="020B0A04020102020204" pitchFamily="34" charset="0"/>
              </a:rPr>
              <a:t>mynote++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ja-JP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D48C59D-5AAE-4E44-9164-5E5811051218}"/>
              </a:ext>
            </a:extLst>
          </p:cNvPr>
          <p:cNvSpPr/>
          <p:nvPr/>
        </p:nvSpPr>
        <p:spPr>
          <a:xfrm>
            <a:off x="1093843" y="2469737"/>
            <a:ext cx="10024100" cy="390482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dirty="0">
                <a:solidFill>
                  <a:schemeClr val="tx1"/>
                </a:solidFill>
              </a:rPr>
              <a:t>			</a:t>
            </a:r>
            <a:r>
              <a:rPr kumimoji="1" lang="ja-JP" altLang="en-US" sz="4000" dirty="0">
                <a:solidFill>
                  <a:schemeClr val="tx1"/>
                </a:solidFill>
              </a:rPr>
              <a:t>　ノートの管理</a:t>
            </a:r>
            <a:endParaRPr kumimoji="1" lang="en-US" altLang="ja-JP" sz="4000" dirty="0">
              <a:solidFill>
                <a:schemeClr val="tx1"/>
              </a:solidFill>
            </a:endParaRP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	</a:t>
            </a: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			</a:t>
            </a:r>
            <a:r>
              <a:rPr kumimoji="1" lang="ja-JP" altLang="en-US" sz="4000" dirty="0">
                <a:solidFill>
                  <a:schemeClr val="tx1"/>
                </a:solidFill>
              </a:rPr>
              <a:t>　ノートの検索</a:t>
            </a:r>
            <a:endParaRPr kumimoji="1" lang="en-US" altLang="ja-JP" sz="4000" dirty="0">
              <a:solidFill>
                <a:schemeClr val="tx1"/>
              </a:solidFill>
            </a:endParaRPr>
          </a:p>
          <a:p>
            <a:endParaRPr kumimoji="1" lang="en-US" altLang="ja-JP" sz="4000" dirty="0">
              <a:solidFill>
                <a:schemeClr val="tx1"/>
              </a:solidFill>
            </a:endParaRP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			</a:t>
            </a:r>
            <a:r>
              <a:rPr kumimoji="1" lang="ja-JP" altLang="en-US" sz="4000" dirty="0">
                <a:solidFill>
                  <a:schemeClr val="tx1"/>
                </a:solidFill>
              </a:rPr>
              <a:t>　ノートのお気に入り登録</a:t>
            </a:r>
          </a:p>
        </p:txBody>
      </p:sp>
      <p:sp>
        <p:nvSpPr>
          <p:cNvPr id="17" name="四角形: 対角を切り取る 16">
            <a:extLst>
              <a:ext uri="{FF2B5EF4-FFF2-40B4-BE49-F238E27FC236}">
                <a16:creationId xmlns:a16="http://schemas.microsoft.com/office/drawing/2014/main" id="{9208632E-4CE2-45B6-89B1-D0115BBD98A8}"/>
              </a:ext>
            </a:extLst>
          </p:cNvPr>
          <p:cNvSpPr/>
          <p:nvPr/>
        </p:nvSpPr>
        <p:spPr>
          <a:xfrm>
            <a:off x="391006" y="2026348"/>
            <a:ext cx="2503829" cy="825910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主な機能</a:t>
            </a:r>
          </a:p>
        </p:txBody>
      </p:sp>
      <p:pic>
        <p:nvPicPr>
          <p:cNvPr id="18" name="グラフィックス 17" descr="閉じた本 単色塗りつぶし">
            <a:extLst>
              <a:ext uri="{FF2B5EF4-FFF2-40B4-BE49-F238E27FC236}">
                <a16:creationId xmlns:a16="http://schemas.microsoft.com/office/drawing/2014/main" id="{7CA5206C-829C-4BAE-815B-E32EB578F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5295" y="2774344"/>
            <a:ext cx="812965" cy="812965"/>
          </a:xfrm>
          <a:prstGeom prst="rect">
            <a:avLst/>
          </a:prstGeom>
        </p:spPr>
      </p:pic>
      <p:sp>
        <p:nvSpPr>
          <p:cNvPr id="23" name="タイトル 1">
            <a:extLst>
              <a:ext uri="{FF2B5EF4-FFF2-40B4-BE49-F238E27FC236}">
                <a16:creationId xmlns:a16="http://schemas.microsoft.com/office/drawing/2014/main" id="{0ACA70C5-26BF-440B-86C3-0ACEECEF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dirty="0"/>
              <a:t>システムについて</a:t>
            </a:r>
            <a:endParaRPr lang="ja" sz="3200" dirty="0"/>
          </a:p>
        </p:txBody>
      </p:sp>
      <p:pic>
        <p:nvPicPr>
          <p:cNvPr id="24" name="グラフィックス 23" descr="地球: 南北アメリカ 単色塗りつぶし">
            <a:extLst>
              <a:ext uri="{FF2B5EF4-FFF2-40B4-BE49-F238E27FC236}">
                <a16:creationId xmlns:a16="http://schemas.microsoft.com/office/drawing/2014/main" id="{17D3D4D2-571F-4684-8F78-93879FB32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pic>
        <p:nvPicPr>
          <p:cNvPr id="25" name="グラフィックス 24" descr="閉じた本 単色塗りつぶし">
            <a:extLst>
              <a:ext uri="{FF2B5EF4-FFF2-40B4-BE49-F238E27FC236}">
                <a16:creationId xmlns:a16="http://schemas.microsoft.com/office/drawing/2014/main" id="{3FC7B9B3-D324-4E43-99B6-3F4AEC4A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5295" y="4015665"/>
            <a:ext cx="812965" cy="812965"/>
          </a:xfrm>
          <a:prstGeom prst="rect">
            <a:avLst/>
          </a:prstGeom>
        </p:spPr>
      </p:pic>
      <p:pic>
        <p:nvPicPr>
          <p:cNvPr id="26" name="グラフィックス 25" descr="閉じた本 単色塗りつぶし">
            <a:extLst>
              <a:ext uri="{FF2B5EF4-FFF2-40B4-BE49-F238E27FC236}">
                <a16:creationId xmlns:a16="http://schemas.microsoft.com/office/drawing/2014/main" id="{63D2BA33-4B95-43C5-82FB-13BB3A9F4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5295" y="5256986"/>
            <a:ext cx="812965" cy="8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3429000"/>
            <a:ext cx="8577707" cy="322118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999961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0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4431322"/>
            <a:ext cx="8577707" cy="2218859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203375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74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E328B2-3B7E-4023-ACD5-C97F8BF72231}"/>
              </a:ext>
            </a:extLst>
          </p:cNvPr>
          <p:cNvSpPr/>
          <p:nvPr/>
        </p:nvSpPr>
        <p:spPr>
          <a:xfrm>
            <a:off x="413186" y="1833487"/>
            <a:ext cx="10944799" cy="454107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17" name="四角形: 対角を切り取る 16">
            <a:extLst>
              <a:ext uri="{FF2B5EF4-FFF2-40B4-BE49-F238E27FC236}">
                <a16:creationId xmlns:a16="http://schemas.microsoft.com/office/drawing/2014/main" id="{9208632E-4CE2-45B6-89B1-D0115BBD98A8}"/>
              </a:ext>
            </a:extLst>
          </p:cNvPr>
          <p:cNvSpPr/>
          <p:nvPr/>
        </p:nvSpPr>
        <p:spPr>
          <a:xfrm>
            <a:off x="3255264" y="1541586"/>
            <a:ext cx="5431535" cy="779923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Arial Black" panose="020B0A04020102020204" pitchFamily="34" charset="0"/>
              </a:rPr>
              <a:t>mynote++</a:t>
            </a:r>
            <a:r>
              <a:rPr kumimoji="1" lang="ja-JP" altLang="en-US" sz="32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kumimoji="1" lang="ja-JP" altLang="en-US" sz="2800" dirty="0">
                <a:solidFill>
                  <a:schemeClr val="tx1"/>
                </a:solidFill>
              </a:rPr>
              <a:t>の いいところ</a:t>
            </a: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E98B3A6C-DCC2-4768-B156-C795A3C2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システムについて </a:t>
            </a:r>
            <a:r>
              <a:rPr lang="en-US" altLang="ja-JP" sz="3200" b="0" dirty="0"/>
              <a:t>– </a:t>
            </a:r>
            <a:r>
              <a:rPr lang="ja-JP" altLang="en-US" sz="3200" b="0" dirty="0"/>
              <a:t>まとめ</a:t>
            </a:r>
            <a:endParaRPr lang="ja" sz="3200" b="0" dirty="0"/>
          </a:p>
        </p:txBody>
      </p:sp>
      <p:pic>
        <p:nvPicPr>
          <p:cNvPr id="21" name="グラフィックス 20" descr="地球: 南北アメリカ 単色塗りつぶし">
            <a:extLst>
              <a:ext uri="{FF2B5EF4-FFF2-40B4-BE49-F238E27FC236}">
                <a16:creationId xmlns:a16="http://schemas.microsoft.com/office/drawing/2014/main" id="{1A4F2DA9-499D-4983-8378-8CDACF8C3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D56BA2-7AD5-4D35-A914-061C4C64329C}"/>
              </a:ext>
            </a:extLst>
          </p:cNvPr>
          <p:cNvSpPr/>
          <p:nvPr/>
        </p:nvSpPr>
        <p:spPr>
          <a:xfrm>
            <a:off x="834015" y="4435504"/>
            <a:ext cx="3455508" cy="222217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</a:rPr>
              <a:t>ノートが管理できる！</a:t>
            </a:r>
            <a:endParaRPr kumimoji="1" lang="en-US" altLang="ja-JP" sz="28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アップロード </a:t>
            </a:r>
            <a:r>
              <a:rPr kumimoji="1" lang="en-US" altLang="ja-JP" sz="2000" dirty="0">
                <a:solidFill>
                  <a:schemeClr val="tx1"/>
                </a:solidFill>
              </a:rPr>
              <a:t>/ </a:t>
            </a:r>
            <a:r>
              <a:rPr kumimoji="1" lang="ja-JP" altLang="en-US" sz="2000" dirty="0">
                <a:solidFill>
                  <a:schemeClr val="tx1"/>
                </a:solidFill>
              </a:rPr>
              <a:t>ダウンロード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他ユーザーへの共有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pic>
        <p:nvPicPr>
          <p:cNvPr id="5" name="グラフィックス 4" descr="人と循環 単色塗りつぶし">
            <a:extLst>
              <a:ext uri="{FF2B5EF4-FFF2-40B4-BE49-F238E27FC236}">
                <a16:creationId xmlns:a16="http://schemas.microsoft.com/office/drawing/2014/main" id="{467634A0-4EE8-48A3-892A-889A72941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5083" y="2238285"/>
            <a:ext cx="1502819" cy="1502819"/>
          </a:xfrm>
          <a:prstGeom prst="rect">
            <a:avLst/>
          </a:prstGeom>
        </p:spPr>
      </p:pic>
      <p:pic>
        <p:nvPicPr>
          <p:cNvPr id="7" name="グラフィックス 6" descr="棚の本 単色塗りつぶし">
            <a:extLst>
              <a:ext uri="{FF2B5EF4-FFF2-40B4-BE49-F238E27FC236}">
                <a16:creationId xmlns:a16="http://schemas.microsoft.com/office/drawing/2014/main" id="{25CD75AF-EDAD-4D6B-95D2-3434713331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10360" y="3101275"/>
            <a:ext cx="1502819" cy="1502819"/>
          </a:xfrm>
          <a:prstGeom prst="rect">
            <a:avLst/>
          </a:prstGeom>
        </p:spPr>
      </p:pic>
      <p:pic>
        <p:nvPicPr>
          <p:cNvPr id="9" name="グラフィックス 8" descr="食事をしている人 単色塗りつぶし">
            <a:extLst>
              <a:ext uri="{FF2B5EF4-FFF2-40B4-BE49-F238E27FC236}">
                <a16:creationId xmlns:a16="http://schemas.microsoft.com/office/drawing/2014/main" id="{2F523BBC-74A2-4933-A76E-878D13EA33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78821" y="3101275"/>
            <a:ext cx="1502819" cy="1502819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B4C6667-43F2-4F1D-AE63-BD5DD0B921B6}"/>
              </a:ext>
            </a:extLst>
          </p:cNvPr>
          <p:cNvSpPr/>
          <p:nvPr/>
        </p:nvSpPr>
        <p:spPr>
          <a:xfrm>
            <a:off x="4368738" y="3572514"/>
            <a:ext cx="3455508" cy="280204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</a:rPr>
              <a:t>教え教わりを簡単に！</a:t>
            </a:r>
            <a:endParaRPr kumimoji="1" lang="en-US" altLang="ja-JP" sz="28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他人のノートが見られる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他人にノートを見せられる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参考になればお気に入り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b="1" u="sng" dirty="0">
                <a:solidFill>
                  <a:schemeClr val="tx1"/>
                </a:solidFill>
              </a:rPr>
              <a:t>なんといっても匿名！</a:t>
            </a:r>
            <a:endParaRPr kumimoji="1" lang="en-US" altLang="ja-JP" sz="2000" b="1" u="sng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B4E6D0A-21BC-42B7-8068-B68FE7CC4DBD}"/>
              </a:ext>
            </a:extLst>
          </p:cNvPr>
          <p:cNvSpPr/>
          <p:nvPr/>
        </p:nvSpPr>
        <p:spPr>
          <a:xfrm>
            <a:off x="7902477" y="4435504"/>
            <a:ext cx="3455508" cy="178350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</a:rPr>
              <a:t>学びの質</a:t>
            </a:r>
            <a:r>
              <a:rPr kumimoji="1" lang="en-US" altLang="ja-JP" sz="2800" b="1" dirty="0">
                <a:solidFill>
                  <a:schemeClr val="bg1">
                    <a:lumMod val="50000"/>
                  </a:schemeClr>
                </a:solidFill>
              </a:rPr>
              <a:t>UP</a:t>
            </a:r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</a:rPr>
              <a:t>！</a:t>
            </a:r>
            <a:endParaRPr kumimoji="1" lang="en-US" altLang="ja-JP" sz="28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「見せる」ノート作り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アウトプットとインプットの場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91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4" grpId="0"/>
      <p:bldP spid="24" grpId="1"/>
      <p:bldP spid="25" grpId="0"/>
      <p:bldP spid="2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4431322"/>
            <a:ext cx="8577707" cy="2218859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203375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2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5560811"/>
            <a:ext cx="8577707" cy="108937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303607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28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9274BA-731E-4977-B62A-BF3B95C6FDD8}"/>
              </a:ext>
            </a:extLst>
          </p:cNvPr>
          <p:cNvSpPr/>
          <p:nvPr/>
        </p:nvSpPr>
        <p:spPr>
          <a:xfrm>
            <a:off x="873876" y="2347588"/>
            <a:ext cx="5329125" cy="110474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活発なコミュニケーション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3" name="四角形: 対角を切り取る 22">
            <a:extLst>
              <a:ext uri="{FF2B5EF4-FFF2-40B4-BE49-F238E27FC236}">
                <a16:creationId xmlns:a16="http://schemas.microsoft.com/office/drawing/2014/main" id="{7731424A-E4D9-48C8-A8BE-EE0019498699}"/>
              </a:ext>
            </a:extLst>
          </p:cNvPr>
          <p:cNvSpPr/>
          <p:nvPr/>
        </p:nvSpPr>
        <p:spPr>
          <a:xfrm>
            <a:off x="415427" y="1358570"/>
            <a:ext cx="11361146" cy="693174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よかった点（やはり原因が弱い）（失敗と学び）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EB804FC-E82F-4738-B193-92EFB54745EF}"/>
              </a:ext>
            </a:extLst>
          </p:cNvPr>
          <p:cNvSpPr/>
          <p:nvPr/>
        </p:nvSpPr>
        <p:spPr>
          <a:xfrm>
            <a:off x="873876" y="3685574"/>
            <a:ext cx="5329125" cy="110474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的確な分業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4E2213F-DBD6-486C-8877-0AF79F3D445A}"/>
              </a:ext>
            </a:extLst>
          </p:cNvPr>
          <p:cNvSpPr/>
          <p:nvPr/>
        </p:nvSpPr>
        <p:spPr>
          <a:xfrm>
            <a:off x="873876" y="5023560"/>
            <a:ext cx="5329125" cy="110474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諦めた機能の少なさ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33125BA4-F190-4B68-9927-90EA3EF1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チームの振り返り</a:t>
            </a:r>
            <a:endParaRPr lang="ja" sz="3200" b="0" dirty="0"/>
          </a:p>
        </p:txBody>
      </p:sp>
      <p:pic>
        <p:nvPicPr>
          <p:cNvPr id="30" name="グラフィックス 29" descr="地球: 南北アメリカ 単色塗りつぶし">
            <a:extLst>
              <a:ext uri="{FF2B5EF4-FFF2-40B4-BE49-F238E27FC236}">
                <a16:creationId xmlns:a16="http://schemas.microsoft.com/office/drawing/2014/main" id="{519C7BA6-860D-40D3-8A14-A3C334FD9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pic>
        <p:nvPicPr>
          <p:cNvPr id="31" name="グラフィックス 30" descr="山形の矢印 単色塗りつぶし">
            <a:extLst>
              <a:ext uri="{FF2B5EF4-FFF2-40B4-BE49-F238E27FC236}">
                <a16:creationId xmlns:a16="http://schemas.microsoft.com/office/drawing/2014/main" id="{1436B39A-75E0-46F7-A214-49B93CC68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38" y="2592224"/>
            <a:ext cx="615476" cy="615476"/>
          </a:xfrm>
          <a:prstGeom prst="rect">
            <a:avLst/>
          </a:prstGeom>
        </p:spPr>
      </p:pic>
      <p:pic>
        <p:nvPicPr>
          <p:cNvPr id="32" name="グラフィックス 31" descr="山形の矢印 単色塗りつぶし">
            <a:extLst>
              <a:ext uri="{FF2B5EF4-FFF2-40B4-BE49-F238E27FC236}">
                <a16:creationId xmlns:a16="http://schemas.microsoft.com/office/drawing/2014/main" id="{B5F26FF7-502F-46F6-AA99-5681B85B1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38" y="3928572"/>
            <a:ext cx="615476" cy="615476"/>
          </a:xfrm>
          <a:prstGeom prst="rect">
            <a:avLst/>
          </a:prstGeom>
        </p:spPr>
      </p:pic>
      <p:pic>
        <p:nvPicPr>
          <p:cNvPr id="33" name="グラフィックス 32" descr="山形の矢印 単色塗りつぶし">
            <a:extLst>
              <a:ext uri="{FF2B5EF4-FFF2-40B4-BE49-F238E27FC236}">
                <a16:creationId xmlns:a16="http://schemas.microsoft.com/office/drawing/2014/main" id="{C9ED969D-7636-43E5-97D2-6DFBFF08B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38" y="5268196"/>
            <a:ext cx="615476" cy="61547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5887343-2F66-4187-A37B-36E7673570F4}"/>
              </a:ext>
            </a:extLst>
          </p:cNvPr>
          <p:cNvSpPr/>
          <p:nvPr/>
        </p:nvSpPr>
        <p:spPr>
          <a:xfrm>
            <a:off x="7148076" y="2347589"/>
            <a:ext cx="4473744" cy="1104748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スムーズな意見交換！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メンバーによる より良い空気づくり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E901198-FD41-40FA-B6CC-BDF7F21928C8}"/>
              </a:ext>
            </a:extLst>
          </p:cNvPr>
          <p:cNvSpPr/>
          <p:nvPr/>
        </p:nvSpPr>
        <p:spPr>
          <a:xfrm>
            <a:off x="7148076" y="3685574"/>
            <a:ext cx="4473744" cy="1104748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スムーズな個人作業！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チーム内での問題解決力の高さ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2242E6-87B6-40EA-97D8-55D4E5820676}"/>
              </a:ext>
            </a:extLst>
          </p:cNvPr>
          <p:cNvSpPr/>
          <p:nvPr/>
        </p:nvSpPr>
        <p:spPr>
          <a:xfrm>
            <a:off x="7148075" y="5023559"/>
            <a:ext cx="5043925" cy="1104748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スムーズな開発！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予定していた機能はほぼ実装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pic>
        <p:nvPicPr>
          <p:cNvPr id="7" name="グラフィックス 6" descr="再生 単色塗りつぶし">
            <a:extLst>
              <a:ext uri="{FF2B5EF4-FFF2-40B4-BE49-F238E27FC236}">
                <a16:creationId xmlns:a16="http://schemas.microsoft.com/office/drawing/2014/main" id="{A049B393-77CC-4009-BC96-A5D70BB4DC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3183643" y="3210142"/>
            <a:ext cx="709589" cy="709589"/>
          </a:xfrm>
          <a:prstGeom prst="rect">
            <a:avLst/>
          </a:prstGeom>
        </p:spPr>
      </p:pic>
      <p:pic>
        <p:nvPicPr>
          <p:cNvPr id="20" name="グラフィックス 19" descr="再生 単色塗りつぶし">
            <a:extLst>
              <a:ext uri="{FF2B5EF4-FFF2-40B4-BE49-F238E27FC236}">
                <a16:creationId xmlns:a16="http://schemas.microsoft.com/office/drawing/2014/main" id="{599BFB2A-3B31-465E-B6D4-5E2AFC9D6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3183643" y="4583654"/>
            <a:ext cx="709589" cy="70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1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5560811"/>
            <a:ext cx="8577707" cy="108937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303607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15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8"/>
            <a:ext cx="8577707" cy="4165561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45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11409623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○○担当として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姓 名 </a:t>
            </a:r>
            <a:r>
              <a:rPr lang="en-US" altLang="ja-JP" b="0" dirty="0"/>
              <a:t>/ </a:t>
            </a:r>
            <a:r>
              <a:rPr lang="ja-JP" altLang="en-US" b="0" dirty="0"/>
              <a:t>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599052" y="1721413"/>
            <a:ext cx="626910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わわわ～</a:t>
            </a:r>
            <a:endParaRPr kumimoji="1" lang="en-US" altLang="ja-JP" sz="28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わわ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9771596" y="480180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2632948"/>
            <a:ext cx="11409623" cy="24844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一番言いたいこと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AEC537-9EDF-4360-B24B-926D7DD5DFAF}"/>
              </a:ext>
            </a:extLst>
          </p:cNvPr>
          <p:cNvSpPr txBox="1"/>
          <p:nvPr/>
        </p:nvSpPr>
        <p:spPr>
          <a:xfrm>
            <a:off x="725833" y="2933743"/>
            <a:ext cx="580559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800" dirty="0"/>
              <a:t>Awa~</a:t>
            </a:r>
          </a:p>
        </p:txBody>
      </p:sp>
    </p:spTree>
    <p:extLst>
      <p:ext uri="{BB962C8B-B14F-4D97-AF65-F5344CB8AC3E}">
        <p14:creationId xmlns:p14="http://schemas.microsoft.com/office/powerpoint/2010/main" val="97387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蔭山 ゆり </a:t>
            </a:r>
            <a:r>
              <a:rPr lang="en-US" altLang="ja-JP" b="0" dirty="0"/>
              <a:t>/ </a:t>
            </a:r>
            <a:r>
              <a:rPr lang="ja-JP" altLang="en-US" b="0" dirty="0"/>
              <a:t>発表担当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60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わわ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1377127"/>
            <a:ext cx="11415528" cy="3740231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フリースペース</a:t>
            </a:r>
            <a:endParaRPr kumimoji="1" lang="en-US" altLang="ja-JP" sz="24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986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11415528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目標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姓 名 </a:t>
            </a:r>
            <a:r>
              <a:rPr lang="en-US" altLang="ja-JP" b="0" dirty="0"/>
              <a:t>/ </a:t>
            </a:r>
            <a:r>
              <a:rPr lang="ja-JP" altLang="en-US" b="0" dirty="0"/>
              <a:t>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1152773" y="1325775"/>
            <a:ext cx="6269106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あ</a:t>
            </a:r>
            <a:endParaRPr kumimoji="1" lang="en-US" altLang="ja-JP" sz="24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わわ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9032874" y="1859757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9CF4FAB-8655-42E9-B80C-81EAC462BDC5}"/>
              </a:ext>
            </a:extLst>
          </p:cNvPr>
          <p:cNvSpPr/>
          <p:nvPr/>
        </p:nvSpPr>
        <p:spPr>
          <a:xfrm>
            <a:off x="9021453" y="1391238"/>
            <a:ext cx="1797948" cy="50742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達成ならず</a:t>
            </a:r>
            <a:endParaRPr kumimoji="1" lang="en-US" altLang="ja-JP" sz="2800" b="1" dirty="0">
              <a:solidFill>
                <a:schemeClr val="bg1">
                  <a:lumMod val="50000"/>
                </a:schemeClr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2642632"/>
            <a:ext cx="11415528" cy="24747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いちばん言いたいこと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234C2C2-1210-4AC3-BEF2-42585446F70A}"/>
              </a:ext>
            </a:extLst>
          </p:cNvPr>
          <p:cNvSpPr txBox="1"/>
          <p:nvPr/>
        </p:nvSpPr>
        <p:spPr>
          <a:xfrm>
            <a:off x="734786" y="3144563"/>
            <a:ext cx="10678885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191541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オチ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E4D88A1-CD8E-4272-9259-2F3D107D1D1F}"/>
              </a:ext>
            </a:extLst>
          </p:cNvPr>
          <p:cNvSpPr/>
          <p:nvPr/>
        </p:nvSpPr>
        <p:spPr>
          <a:xfrm>
            <a:off x="2773512" y="2955108"/>
            <a:ext cx="6380407" cy="1586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Abadi" panose="020B0604020202020204" pitchFamily="34" charset="0"/>
              </a:rPr>
              <a:t>杉森「</a:t>
            </a:r>
            <a:r>
              <a:rPr kumimoji="1" lang="en-US" altLang="ja-JP" sz="2400" b="1" dirty="0">
                <a:solidFill>
                  <a:schemeClr val="tx1"/>
                </a:solidFill>
                <a:latin typeface="Abadi" panose="020B0604020202020204" pitchFamily="34" charset="0"/>
              </a:rPr>
              <a:t>Ajax</a:t>
            </a:r>
            <a:r>
              <a:rPr kumimoji="1" lang="ja-JP" altLang="en-US" sz="2400" b="1" dirty="0">
                <a:solidFill>
                  <a:schemeClr val="tx1"/>
                </a:solidFill>
                <a:latin typeface="Abadi" panose="020B0604020202020204" pitchFamily="34" charset="0"/>
              </a:rPr>
              <a:t>使わないなら楽勝じゃん！」</a:t>
            </a:r>
            <a:endParaRPr kumimoji="1" lang="en-US" altLang="ja-JP" sz="2400" b="1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00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CF9080-741F-424D-ABBB-D1B689C0949C}"/>
              </a:ext>
            </a:extLst>
          </p:cNvPr>
          <p:cNvSpPr/>
          <p:nvPr/>
        </p:nvSpPr>
        <p:spPr>
          <a:xfrm>
            <a:off x="0" y="1562793"/>
            <a:ext cx="7614458" cy="2926080"/>
          </a:xfrm>
          <a:prstGeom prst="rect">
            <a:avLst/>
          </a:prstGeom>
          <a:solidFill>
            <a:srgbClr val="231B23"/>
          </a:solidFill>
          <a:ln>
            <a:solidFill>
              <a:srgbClr val="23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+mj-lt"/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760457-6671-4A0F-B90A-93BAFECC0638}"/>
              </a:ext>
            </a:extLst>
          </p:cNvPr>
          <p:cNvSpPr txBox="1">
            <a:spLocks/>
          </p:cNvSpPr>
          <p:nvPr/>
        </p:nvSpPr>
        <p:spPr>
          <a:xfrm>
            <a:off x="6096000" y="5975898"/>
            <a:ext cx="6391241" cy="88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4800" dirty="0"/>
              <a:t>ありがとうございました！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422208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C5F4C60-BC99-44C9-B4B8-F0E8FC76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800" dirty="0"/>
              <a:t>チームの振り返り</a:t>
            </a:r>
            <a:endParaRPr kumimoji="1" lang="ja-JP" altLang="en-US" dirty="0"/>
          </a:p>
        </p:txBody>
      </p:sp>
      <p:pic>
        <p:nvPicPr>
          <p:cNvPr id="18" name="グラフィックス 17" descr="ハート付きの笑顔 (塗りつぶし) 単色塗りつぶし">
            <a:extLst>
              <a:ext uri="{FF2B5EF4-FFF2-40B4-BE49-F238E27FC236}">
                <a16:creationId xmlns:a16="http://schemas.microsoft.com/office/drawing/2014/main" id="{8763B349-4173-406D-839B-A2FB0C9EE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7927" y="2955108"/>
            <a:ext cx="914400" cy="914400"/>
          </a:xfrm>
          <a:prstGeom prst="rect">
            <a:avLst/>
          </a:prstGeom>
        </p:spPr>
      </p:pic>
      <p:pic>
        <p:nvPicPr>
          <p:cNvPr id="14" name="グラフィックス 13" descr="無表情な顔 (塗りつぶしなし) 単色塗りつぶし">
            <a:extLst>
              <a:ext uri="{FF2B5EF4-FFF2-40B4-BE49-F238E27FC236}">
                <a16:creationId xmlns:a16="http://schemas.microsoft.com/office/drawing/2014/main" id="{1D4D3A17-F77C-43E3-AD6A-EF67D59BE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7033" y="1322446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困った顔 (塗りつぶし) 単色塗りつぶし">
            <a:extLst>
              <a:ext uri="{FF2B5EF4-FFF2-40B4-BE49-F238E27FC236}">
                <a16:creationId xmlns:a16="http://schemas.microsoft.com/office/drawing/2014/main" id="{395972D5-1757-4CBC-800A-EFAFA39E51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8871" y="2158233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0413" y="1330215"/>
            <a:ext cx="914400" cy="914400"/>
          </a:xfrm>
          <a:prstGeom prst="rect">
            <a:avLst/>
          </a:prstGeom>
        </p:spPr>
      </p:pic>
      <p:pic>
        <p:nvPicPr>
          <p:cNvPr id="8" name="コンテンツ プレースホルダー 7" descr="ニヤリとした顔 (塗りつぶし) 単色塗りつぶし">
            <a:extLst>
              <a:ext uri="{FF2B5EF4-FFF2-40B4-BE49-F238E27FC236}">
                <a16:creationId xmlns:a16="http://schemas.microsoft.com/office/drawing/2014/main" id="{4E66C924-0D37-4E75-AF98-9037CC978C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72251" y="2122410"/>
            <a:ext cx="914400" cy="914400"/>
          </a:xfr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86651" y="2122410"/>
            <a:ext cx="914400" cy="914400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44813" y="1423223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無表情な顔 (塗りつぶし) 単色塗りつぶし">
            <a:extLst>
              <a:ext uri="{FF2B5EF4-FFF2-40B4-BE49-F238E27FC236}">
                <a16:creationId xmlns:a16="http://schemas.microsoft.com/office/drawing/2014/main" id="{2DEBA532-EB78-4D7F-9949-F904D9D6D7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86651" y="2971800"/>
            <a:ext cx="914400" cy="91440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A2DC42A-4C9D-4E42-9289-2751B209B606}"/>
              </a:ext>
            </a:extLst>
          </p:cNvPr>
          <p:cNvSpPr/>
          <p:nvPr/>
        </p:nvSpPr>
        <p:spPr>
          <a:xfrm>
            <a:off x="311846" y="1043099"/>
            <a:ext cx="5644841" cy="5535554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Abadi" panose="020B0604020202020204" pitchFamily="34" charset="0"/>
              </a:rPr>
              <a:t>よかったところ</a:t>
            </a:r>
            <a:endParaRPr kumimoji="1" lang="en-US" altLang="ja-JP" sz="20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endParaRPr kumimoji="1" lang="en-US" altLang="ja-JP" sz="20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全員でコミュニケーションがとれていた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　　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→誰かの意見に偏らずに進められた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・リーダーがすごい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　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→スケジュール管理、進捗確認、情報共有、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　　ルールの共有等々　感謝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捨てた機能が少ない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・外部設計を焦らずにしっかり詰めたので機能・進行面で大きな問題が起きなかった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講師に聞かずとも、メンバーに聞けば大体解決できた（前半）</a:t>
            </a:r>
            <a:endParaRPr kumimoji="1" lang="en-US" altLang="ja-JP" b="1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　→聞きやすい空気感</a:t>
            </a:r>
            <a:endParaRPr kumimoji="1" lang="en-US" altLang="ja-JP" b="1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いい分業ができていた　適材適所</a:t>
            </a:r>
            <a:endParaRPr kumimoji="1" lang="en-US" altLang="ja-JP" b="1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　個別にやる力のあるメンバーが多かった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（一部除く）</a:t>
            </a:r>
            <a:endParaRPr kumimoji="1" lang="ja-JP" altLang="en-US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0D0627-BCFC-4ED9-9D85-2761382EC1A0}"/>
              </a:ext>
            </a:extLst>
          </p:cNvPr>
          <p:cNvSpPr/>
          <p:nvPr/>
        </p:nvSpPr>
        <p:spPr>
          <a:xfrm>
            <a:off x="6134444" y="482465"/>
            <a:ext cx="5745710" cy="3658576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Abadi" panose="020B0604020202020204" pitchFamily="34" charset="0"/>
              </a:rPr>
              <a:t>課題など</a:t>
            </a:r>
            <a:endParaRPr kumimoji="1" lang="en-US" altLang="ja-JP" sz="20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外部設計に時間を費やしすぎた（当初の予定より</a:t>
            </a:r>
            <a:r>
              <a:rPr kumimoji="1" lang="en-US" altLang="ja-JP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2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日オーバー）（知識の薄さ故）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　</a:t>
            </a:r>
            <a:r>
              <a:rPr kumimoji="1" lang="ja-JP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→ここがスムーズだったら機能にもっと凝れていたかも</a:t>
            </a:r>
            <a:endParaRPr kumimoji="1" lang="en-US" altLang="ja-JP" sz="1400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r>
              <a:rPr kumimoji="1" lang="ja-JP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　→小さな疑問点やアイデアもバンバン発言していたというのも要因、良い点でもある！</a:t>
            </a:r>
            <a:endParaRPr kumimoji="1" lang="en-US" altLang="ja-JP" sz="1400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・リアルタイムで進捗確認ができるツールを活用したらよかった（</a:t>
            </a:r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Google</a:t>
            </a:r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ドキュメントとか）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　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→リーダーの反省点として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スケジュール管理</a:t>
            </a:r>
            <a:r>
              <a:rPr kumimoji="1" lang="ja-JP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（次はもっとうまくできる）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A746C2-D318-435F-A541-F9C3F2B8E237}"/>
              </a:ext>
            </a:extLst>
          </p:cNvPr>
          <p:cNvSpPr/>
          <p:nvPr/>
        </p:nvSpPr>
        <p:spPr>
          <a:xfrm>
            <a:off x="6134444" y="4396247"/>
            <a:ext cx="5745710" cy="2167953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6</a:t>
            </a:r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人チームだったわけですが</a:t>
            </a:r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…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・アイデアがたくさん出た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・まとめるのがむずい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DBA</a:t>
            </a:r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担当を二人置けたのがよかった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EC7F207-B632-48E0-9451-6CE1F14B36BF}"/>
              </a:ext>
            </a:extLst>
          </p:cNvPr>
          <p:cNvSpPr/>
          <p:nvPr/>
        </p:nvSpPr>
        <p:spPr>
          <a:xfrm>
            <a:off x="2904140" y="2955108"/>
            <a:ext cx="6380407" cy="1586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Abadi" panose="020B0604020202020204" pitchFamily="34" charset="0"/>
              </a:rPr>
              <a:t>杉森「</a:t>
            </a:r>
            <a:r>
              <a:rPr kumimoji="1" lang="en-US" altLang="ja-JP" sz="2400" b="1" dirty="0">
                <a:solidFill>
                  <a:schemeClr val="tx1"/>
                </a:solidFill>
                <a:latin typeface="Abadi" panose="020B0604020202020204" pitchFamily="34" charset="0"/>
              </a:rPr>
              <a:t>Ajax</a:t>
            </a:r>
            <a:r>
              <a:rPr kumimoji="1" lang="ja-JP" altLang="en-US" sz="2400" b="1" dirty="0">
                <a:solidFill>
                  <a:schemeClr val="tx1"/>
                </a:solidFill>
                <a:latin typeface="Abadi" panose="020B0604020202020204" pitchFamily="34" charset="0"/>
              </a:rPr>
              <a:t>使わないなら楽勝じゃん！」</a:t>
            </a:r>
            <a:endParaRPr kumimoji="1" lang="en-US" altLang="ja-JP" sz="2400" b="1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4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DF169-39C0-4D30-8297-874480783BDC}"/>
              </a:ext>
            </a:extLst>
          </p:cNvPr>
          <p:cNvSpPr/>
          <p:nvPr/>
        </p:nvSpPr>
        <p:spPr>
          <a:xfrm>
            <a:off x="1447151" y="2198716"/>
            <a:ext cx="9297698" cy="2460567"/>
          </a:xfrm>
          <a:prstGeom prst="rect">
            <a:avLst/>
          </a:prstGeom>
          <a:solidFill>
            <a:srgbClr val="231B23"/>
          </a:solidFill>
          <a:ln>
            <a:solidFill>
              <a:srgbClr val="23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+mj-lt"/>
              </a:rPr>
              <a:t>使うかもしれんので置いとく</a:t>
            </a:r>
          </a:p>
        </p:txBody>
      </p:sp>
      <p:pic>
        <p:nvPicPr>
          <p:cNvPr id="3" name="グラフィックス 2" descr="ハート付きの笑顔 (塗りつぶし) 単色塗りつぶし">
            <a:extLst>
              <a:ext uri="{FF2B5EF4-FFF2-40B4-BE49-F238E27FC236}">
                <a16:creationId xmlns:a16="http://schemas.microsoft.com/office/drawing/2014/main" id="{BECD7C66-2FBC-4760-83C6-5712687C3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24" y="1387805"/>
            <a:ext cx="735351" cy="735351"/>
          </a:xfrm>
          <a:prstGeom prst="rect">
            <a:avLst/>
          </a:prstGeom>
        </p:spPr>
      </p:pic>
      <p:pic>
        <p:nvPicPr>
          <p:cNvPr id="4" name="グラフィックス 3" descr="困った顔 (塗りつぶし) 単色塗りつぶし">
            <a:extLst>
              <a:ext uri="{FF2B5EF4-FFF2-40B4-BE49-F238E27FC236}">
                <a16:creationId xmlns:a16="http://schemas.microsoft.com/office/drawing/2014/main" id="{0F89CBD0-0C25-46A7-993D-33EDF4737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0779" y="1387803"/>
            <a:ext cx="735351" cy="735351"/>
          </a:xfrm>
          <a:prstGeom prst="rect">
            <a:avLst/>
          </a:prstGeom>
        </p:spPr>
      </p:pic>
      <p:pic>
        <p:nvPicPr>
          <p:cNvPr id="5" name="コンテンツ プレースホルダー 7" descr="ニヤリとした顔 (塗りつぶし) 単色塗りつぶし">
            <a:extLst>
              <a:ext uri="{FF2B5EF4-FFF2-40B4-BE49-F238E27FC236}">
                <a16:creationId xmlns:a16="http://schemas.microsoft.com/office/drawing/2014/main" id="{890A1467-35F2-4F98-ADF2-98E108DFB3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1876" y="1387804"/>
            <a:ext cx="735351" cy="735351"/>
          </a:xfrm>
          <a:prstGeom prst="rect">
            <a:avLst/>
          </a:prstGeom>
        </p:spPr>
      </p:pic>
      <p:pic>
        <p:nvPicPr>
          <p:cNvPr id="7" name="グラフィックス 6" descr="無表情な顔 (塗りつぶし) 単色塗りつぶし">
            <a:extLst>
              <a:ext uri="{FF2B5EF4-FFF2-40B4-BE49-F238E27FC236}">
                <a16:creationId xmlns:a16="http://schemas.microsoft.com/office/drawing/2014/main" id="{CAAEE752-C6E9-4F44-8EA4-7A67280745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5428" y="1387805"/>
            <a:ext cx="735351" cy="735351"/>
          </a:xfrm>
          <a:prstGeom prst="rect">
            <a:avLst/>
          </a:prstGeom>
        </p:spPr>
      </p:pic>
      <p:pic>
        <p:nvPicPr>
          <p:cNvPr id="8" name="グラフィックス 7" descr="目が回った顔 (塗りつぶしなし) 単色塗りつぶし">
            <a:extLst>
              <a:ext uri="{FF2B5EF4-FFF2-40B4-BE49-F238E27FC236}">
                <a16:creationId xmlns:a16="http://schemas.microsoft.com/office/drawing/2014/main" id="{739CF3B6-1402-48C8-94F1-90A44A64B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2473" y="323405"/>
            <a:ext cx="735351" cy="735351"/>
          </a:xfrm>
          <a:prstGeom prst="rect">
            <a:avLst/>
          </a:prstGeom>
        </p:spPr>
      </p:pic>
      <p:pic>
        <p:nvPicPr>
          <p:cNvPr id="12" name="グラフィックス 11" descr="目が回った顔 (塗りつぶし) 単色塗りつぶし">
            <a:extLst>
              <a:ext uri="{FF2B5EF4-FFF2-40B4-BE49-F238E27FC236}">
                <a16:creationId xmlns:a16="http://schemas.microsoft.com/office/drawing/2014/main" id="{71A36AAF-B3B1-4644-9B05-2BC509C719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94331" y="1387805"/>
            <a:ext cx="735351" cy="73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49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5A2AA-D257-4703-B38F-63A29871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79F-4F17-4988-81F9-6030F363FD13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31681CE-1577-499A-A6FF-63FB6C4A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2C6B04-394C-4AFD-9579-A639D735A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なんでノートをアップしようと思うのか、なぜそれによって質が上がると思ったのか　記述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原因と結果　原因が弱い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230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2588255"/>
            <a:ext cx="8577707" cy="4061927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0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F641F721-7F55-4B34-B380-45A02308A1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33338" y="928914"/>
            <a:ext cx="12293918" cy="603068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4A1BB53-D706-4112-9500-62C412243480}"/>
              </a:ext>
            </a:extLst>
          </p:cNvPr>
          <p:cNvSpPr/>
          <p:nvPr/>
        </p:nvSpPr>
        <p:spPr>
          <a:xfrm>
            <a:off x="368802" y="781060"/>
            <a:ext cx="11454395" cy="4823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チーム紹介</a:t>
            </a:r>
            <a:endParaRPr lang="ja" sz="3200" b="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6D6CDA1-F062-410A-9924-6B73C8ED56F8}"/>
              </a:ext>
            </a:extLst>
          </p:cNvPr>
          <p:cNvSpPr/>
          <p:nvPr/>
        </p:nvSpPr>
        <p:spPr>
          <a:xfrm>
            <a:off x="4339431" y="1642089"/>
            <a:ext cx="4791116" cy="8259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</a:rPr>
              <a:t>worldMap</a:t>
            </a:r>
            <a:endParaRPr kumimoji="1" lang="ja-JP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75B1ED1-6C13-4F9C-B4F2-1D8B6AA2B6CE}"/>
              </a:ext>
            </a:extLst>
          </p:cNvPr>
          <p:cNvSpPr/>
          <p:nvPr/>
        </p:nvSpPr>
        <p:spPr>
          <a:xfrm>
            <a:off x="4339430" y="2740644"/>
            <a:ext cx="6536789" cy="3710967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60210" y="2740643"/>
            <a:ext cx="2277686" cy="3721679"/>
          </a:xfrm>
        </p:spPr>
        <p:txBody>
          <a:bodyPr rtlCol="0" anchor="ctr" anchorCtr="0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小林葵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上甲健太郎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杉森祐樹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水井健人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舟見玲奈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蔭山ゆり</a:t>
            </a:r>
            <a:endParaRPr lang="en-US" altLang="ja-JP" sz="2400" b="1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408007A-1335-40B4-81C8-9096D7165D9A}"/>
              </a:ext>
            </a:extLst>
          </p:cNvPr>
          <p:cNvSpPr txBox="1">
            <a:spLocks/>
          </p:cNvSpPr>
          <p:nvPr/>
        </p:nvSpPr>
        <p:spPr>
          <a:xfrm>
            <a:off x="6437896" y="2740643"/>
            <a:ext cx="5385301" cy="371096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チームリーダー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構成管理担当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DBA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・コミュニケーション担当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DBA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・コミュニケーション担当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品質管理担当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発表担当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748F53-9FD1-484D-AFF8-0C13B573F564}"/>
              </a:ext>
            </a:extLst>
          </p:cNvPr>
          <p:cNvSpPr/>
          <p:nvPr/>
        </p:nvSpPr>
        <p:spPr>
          <a:xfrm>
            <a:off x="1378974" y="1642088"/>
            <a:ext cx="2708517" cy="825910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チーム名</a:t>
            </a: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7AE6C8CB-1897-4018-9CD4-3481B0D00EEE}"/>
              </a:ext>
            </a:extLst>
          </p:cNvPr>
          <p:cNvSpPr/>
          <p:nvPr/>
        </p:nvSpPr>
        <p:spPr>
          <a:xfrm>
            <a:off x="1378974" y="2740644"/>
            <a:ext cx="2708517" cy="3710966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メンバー</a:t>
            </a:r>
            <a:r>
              <a:rPr kumimoji="1" lang="en-US" altLang="ja-JP" sz="2800" dirty="0">
                <a:solidFill>
                  <a:schemeClr val="tx1"/>
                </a:solidFill>
              </a:rPr>
              <a:t>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担当</a:t>
            </a:r>
            <a:endParaRPr kumimoji="1" lang="ja-JP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グラフィックス 9" descr="地球: 南北アメリカ 単色塗りつぶし">
            <a:extLst>
              <a:ext uri="{FF2B5EF4-FFF2-40B4-BE49-F238E27FC236}">
                <a16:creationId xmlns:a16="http://schemas.microsoft.com/office/drawing/2014/main" id="{D03C300E-C097-4907-B3F4-888DC850C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5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4A1BB53-D706-4112-9500-62C412243480}"/>
              </a:ext>
            </a:extLst>
          </p:cNvPr>
          <p:cNvSpPr/>
          <p:nvPr/>
        </p:nvSpPr>
        <p:spPr>
          <a:xfrm>
            <a:off x="368802" y="781060"/>
            <a:ext cx="11454395" cy="4823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チーム紹介</a:t>
            </a:r>
            <a:endParaRPr lang="ja" sz="3200" b="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6D6CDA1-F062-410A-9924-6B73C8ED56F8}"/>
              </a:ext>
            </a:extLst>
          </p:cNvPr>
          <p:cNvSpPr/>
          <p:nvPr/>
        </p:nvSpPr>
        <p:spPr>
          <a:xfrm>
            <a:off x="4339431" y="1642089"/>
            <a:ext cx="4791116" cy="8259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</a:rPr>
              <a:t>worldMap</a:t>
            </a:r>
            <a:endParaRPr kumimoji="1" lang="ja-JP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75B1ED1-6C13-4F9C-B4F2-1D8B6AA2B6CE}"/>
              </a:ext>
            </a:extLst>
          </p:cNvPr>
          <p:cNvSpPr/>
          <p:nvPr/>
        </p:nvSpPr>
        <p:spPr>
          <a:xfrm>
            <a:off x="4339430" y="2740644"/>
            <a:ext cx="6536789" cy="3710967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60210" y="2740643"/>
            <a:ext cx="2277686" cy="3721679"/>
          </a:xfrm>
        </p:spPr>
        <p:txBody>
          <a:bodyPr rtlCol="0" anchor="ctr" anchorCtr="0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小林葵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上甲健太郎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杉森祐樹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水井健人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舟見玲奈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蔭山ゆり</a:t>
            </a:r>
            <a:endParaRPr lang="en-US" altLang="ja-JP" sz="2400" b="1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408007A-1335-40B4-81C8-9096D7165D9A}"/>
              </a:ext>
            </a:extLst>
          </p:cNvPr>
          <p:cNvSpPr txBox="1">
            <a:spLocks/>
          </p:cNvSpPr>
          <p:nvPr/>
        </p:nvSpPr>
        <p:spPr>
          <a:xfrm>
            <a:off x="6437896" y="2740643"/>
            <a:ext cx="5385301" cy="371096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チームリーダー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構成管理担当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DBA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・コミュニケーション担当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DBA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・コミュニケーション担当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品質管理担当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発表担当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748F53-9FD1-484D-AFF8-0C13B573F564}"/>
              </a:ext>
            </a:extLst>
          </p:cNvPr>
          <p:cNvSpPr/>
          <p:nvPr/>
        </p:nvSpPr>
        <p:spPr>
          <a:xfrm>
            <a:off x="1378974" y="1642088"/>
            <a:ext cx="2708517" cy="825910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チーム名</a:t>
            </a: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7AE6C8CB-1897-4018-9CD4-3481B0D00EEE}"/>
              </a:ext>
            </a:extLst>
          </p:cNvPr>
          <p:cNvSpPr/>
          <p:nvPr/>
        </p:nvSpPr>
        <p:spPr>
          <a:xfrm>
            <a:off x="1378974" y="2740644"/>
            <a:ext cx="2708517" cy="3710966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メンバー</a:t>
            </a:r>
            <a:r>
              <a:rPr kumimoji="1" lang="en-US" altLang="ja-JP" sz="2800" dirty="0">
                <a:solidFill>
                  <a:schemeClr val="tx1"/>
                </a:solidFill>
              </a:rPr>
              <a:t>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担当</a:t>
            </a:r>
            <a:endParaRPr kumimoji="1" lang="ja-JP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グラフィックス 9" descr="地球: 南北アメリカ 単色塗りつぶし">
            <a:extLst>
              <a:ext uri="{FF2B5EF4-FFF2-40B4-BE49-F238E27FC236}">
                <a16:creationId xmlns:a16="http://schemas.microsoft.com/office/drawing/2014/main" id="{D03C300E-C097-4907-B3F4-888DC850C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641F721-7F55-4B34-B380-45A02308A18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3338" y="-103239"/>
            <a:ext cx="12293918" cy="7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92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3429000"/>
            <a:ext cx="8577707" cy="322118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999961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6985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632E8C-1726-4C0F-8CD1-0C2B8BF96658}"/>
              </a:ext>
            </a:extLst>
          </p:cNvPr>
          <p:cNvSpPr/>
          <p:nvPr/>
        </p:nvSpPr>
        <p:spPr>
          <a:xfrm>
            <a:off x="-4914" y="2469737"/>
            <a:ext cx="5603822" cy="401955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6A5D1A-3101-441B-8F93-BEB8C440C7ED}"/>
              </a:ext>
            </a:extLst>
          </p:cNvPr>
          <p:cNvSpPr/>
          <p:nvPr/>
        </p:nvSpPr>
        <p:spPr>
          <a:xfrm>
            <a:off x="6593093" y="2469736"/>
            <a:ext cx="5598908" cy="401955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受講生同士の気軽な教え合い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ja-JP" sz="2400" b="1" dirty="0">
                <a:solidFill>
                  <a:schemeClr val="tx1"/>
                </a:solidFill>
              </a:rPr>
              <a:t>+</a:t>
            </a:r>
          </a:p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より学びを深められるツール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　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0C1467D4-8113-4AC5-9950-6856343C3612}"/>
              </a:ext>
            </a:extLst>
          </p:cNvPr>
          <p:cNvSpPr txBox="1">
            <a:spLocks/>
          </p:cNvSpPr>
          <p:nvPr/>
        </p:nvSpPr>
        <p:spPr>
          <a:xfrm>
            <a:off x="0" y="2469738"/>
            <a:ext cx="5846164" cy="40195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1800" dirty="0"/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2800" b="1" dirty="0"/>
              <a:t>オンライン研修では</a:t>
            </a:r>
            <a:r>
              <a:rPr lang="en-US" altLang="ja-JP" sz="2800" b="1" dirty="0"/>
              <a:t>…</a:t>
            </a:r>
          </a:p>
        </p:txBody>
      </p:sp>
      <p:sp>
        <p:nvSpPr>
          <p:cNvPr id="14" name="四角形: 対角を切り取る 13">
            <a:extLst>
              <a:ext uri="{FF2B5EF4-FFF2-40B4-BE49-F238E27FC236}">
                <a16:creationId xmlns:a16="http://schemas.microsoft.com/office/drawing/2014/main" id="{C9B1494C-7CF6-4583-80DD-38E673F2C82F}"/>
              </a:ext>
            </a:extLst>
          </p:cNvPr>
          <p:cNvSpPr/>
          <p:nvPr/>
        </p:nvSpPr>
        <p:spPr>
          <a:xfrm>
            <a:off x="180054" y="2009122"/>
            <a:ext cx="1737236" cy="693174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597C62F6-2443-4C2A-873D-BF3210EB1754}"/>
              </a:ext>
            </a:extLst>
          </p:cNvPr>
          <p:cNvSpPr txBox="1">
            <a:spLocks/>
          </p:cNvSpPr>
          <p:nvPr/>
        </p:nvSpPr>
        <p:spPr>
          <a:xfrm>
            <a:off x="6310859" y="2469738"/>
            <a:ext cx="5886056" cy="40195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2400" dirty="0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E9EF7A90-A4FF-4A5D-A7C9-DB98102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システムについて</a:t>
            </a:r>
            <a:endParaRPr lang="ja" sz="3200" b="0" dirty="0"/>
          </a:p>
        </p:txBody>
      </p:sp>
      <p:pic>
        <p:nvPicPr>
          <p:cNvPr id="20" name="グラフィックス 19" descr="地球: 南北アメリカ 単色塗りつぶし">
            <a:extLst>
              <a:ext uri="{FF2B5EF4-FFF2-40B4-BE49-F238E27FC236}">
                <a16:creationId xmlns:a16="http://schemas.microsoft.com/office/drawing/2014/main" id="{1F28D181-57FD-4254-AE4F-CA1F7598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BF79CD7B-4DC8-42F7-83D5-78E5E816766E}"/>
              </a:ext>
            </a:extLst>
          </p:cNvPr>
          <p:cNvSpPr/>
          <p:nvPr/>
        </p:nvSpPr>
        <p:spPr>
          <a:xfrm>
            <a:off x="608413" y="3758799"/>
            <a:ext cx="4629337" cy="1090763"/>
          </a:xfrm>
          <a:prstGeom prst="wedgeRoundRectCallout">
            <a:avLst>
              <a:gd name="adj1" fmla="val -61288"/>
              <a:gd name="adj2" fmla="val 34840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「教えてほしい」　「教えてあげたい」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が　</a:t>
            </a:r>
            <a:r>
              <a:rPr kumimoji="1" lang="ja-JP" altLang="en-US" sz="2000" b="1" dirty="0">
                <a:solidFill>
                  <a:sysClr val="windowText" lastClr="000000"/>
                </a:solidFill>
              </a:rPr>
              <a:t>言いにくい！</a:t>
            </a:r>
            <a:endParaRPr kumimoji="1" lang="en-US" altLang="ja-JP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四角形: 対角を切り取る 24">
            <a:extLst>
              <a:ext uri="{FF2B5EF4-FFF2-40B4-BE49-F238E27FC236}">
                <a16:creationId xmlns:a16="http://schemas.microsoft.com/office/drawing/2014/main" id="{0F5B9137-4715-4874-A80F-FF25921ECEE7}"/>
              </a:ext>
            </a:extLst>
          </p:cNvPr>
          <p:cNvSpPr/>
          <p:nvPr/>
        </p:nvSpPr>
        <p:spPr>
          <a:xfrm>
            <a:off x="10274710" y="2009122"/>
            <a:ext cx="1737236" cy="693174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98AC4359-8B57-4EE6-A128-725A4F988CE1}"/>
              </a:ext>
            </a:extLst>
          </p:cNvPr>
          <p:cNvSpPr/>
          <p:nvPr/>
        </p:nvSpPr>
        <p:spPr>
          <a:xfrm>
            <a:off x="608413" y="5030605"/>
            <a:ext cx="4629337" cy="1090763"/>
          </a:xfrm>
          <a:prstGeom prst="wedgeRoundRectCallout">
            <a:avLst>
              <a:gd name="adj1" fmla="val -61288"/>
              <a:gd name="adj2" fmla="val 34840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誰かと </a:t>
            </a:r>
            <a:r>
              <a:rPr kumimoji="1" lang="ja-JP" altLang="en-US" sz="2000" b="1" dirty="0">
                <a:solidFill>
                  <a:sysClr val="windowText" lastClr="000000"/>
                </a:solidFill>
              </a:rPr>
              <a:t>学びを共有 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できるような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b="1" dirty="0">
                <a:solidFill>
                  <a:sysClr val="windowText" lastClr="000000"/>
                </a:solidFill>
              </a:rPr>
              <a:t>手軽なツール 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があったらなぁ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pic>
        <p:nvPicPr>
          <p:cNvPr id="12" name="グラフィックス 11" descr="山形の矢印 単色塗りつぶし">
            <a:extLst>
              <a:ext uri="{FF2B5EF4-FFF2-40B4-BE49-F238E27FC236}">
                <a16:creationId xmlns:a16="http://schemas.microsoft.com/office/drawing/2014/main" id="{1BEB4FC7-D182-4D28-BDCA-2EDC5F326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4787" y="4065887"/>
            <a:ext cx="827250" cy="8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A9F2C10F-B6CF-4074-BBCD-84567EEAA614}"/>
              </a:ext>
            </a:extLst>
          </p:cNvPr>
          <p:cNvSpPr txBox="1">
            <a:spLocks/>
          </p:cNvSpPr>
          <p:nvPr/>
        </p:nvSpPr>
        <p:spPr>
          <a:xfrm>
            <a:off x="747198" y="1305035"/>
            <a:ext cx="10904088" cy="101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6000" dirty="0">
                <a:latin typeface="Arial Black" panose="020B0A04020102020204" pitchFamily="34" charset="0"/>
              </a:rPr>
              <a:t>mynote++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ja-JP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632E8C-1726-4C0F-8CD1-0C2B8BF96658}"/>
              </a:ext>
            </a:extLst>
          </p:cNvPr>
          <p:cNvSpPr/>
          <p:nvPr/>
        </p:nvSpPr>
        <p:spPr>
          <a:xfrm>
            <a:off x="-4914" y="2469737"/>
            <a:ext cx="5603822" cy="401955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0C1467D4-8113-4AC5-9950-6856343C3612}"/>
              </a:ext>
            </a:extLst>
          </p:cNvPr>
          <p:cNvSpPr txBox="1">
            <a:spLocks/>
          </p:cNvSpPr>
          <p:nvPr/>
        </p:nvSpPr>
        <p:spPr>
          <a:xfrm>
            <a:off x="0" y="2469738"/>
            <a:ext cx="5846164" cy="40195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1800" dirty="0"/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2800" b="1" dirty="0"/>
              <a:t>オンライン研修では</a:t>
            </a:r>
            <a:r>
              <a:rPr lang="en-US" altLang="ja-JP" sz="2800" b="1" dirty="0"/>
              <a:t>…</a:t>
            </a:r>
          </a:p>
        </p:txBody>
      </p:sp>
      <p:sp>
        <p:nvSpPr>
          <p:cNvPr id="14" name="四角形: 対角を切り取る 13">
            <a:extLst>
              <a:ext uri="{FF2B5EF4-FFF2-40B4-BE49-F238E27FC236}">
                <a16:creationId xmlns:a16="http://schemas.microsoft.com/office/drawing/2014/main" id="{C9B1494C-7CF6-4583-80DD-38E673F2C82F}"/>
              </a:ext>
            </a:extLst>
          </p:cNvPr>
          <p:cNvSpPr/>
          <p:nvPr/>
        </p:nvSpPr>
        <p:spPr>
          <a:xfrm>
            <a:off x="180054" y="2009122"/>
            <a:ext cx="1737236" cy="693174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597C62F6-2443-4C2A-873D-BF3210EB1754}"/>
              </a:ext>
            </a:extLst>
          </p:cNvPr>
          <p:cNvSpPr txBox="1">
            <a:spLocks/>
          </p:cNvSpPr>
          <p:nvPr/>
        </p:nvSpPr>
        <p:spPr>
          <a:xfrm>
            <a:off x="6310859" y="2469738"/>
            <a:ext cx="5886056" cy="40195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2400" dirty="0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E9EF7A90-A4FF-4A5D-A7C9-DB98102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システムについて</a:t>
            </a:r>
            <a:endParaRPr lang="ja" sz="3200" b="0" dirty="0"/>
          </a:p>
        </p:txBody>
      </p:sp>
      <p:pic>
        <p:nvPicPr>
          <p:cNvPr id="20" name="グラフィックス 19" descr="地球: 南北アメリカ 単色塗りつぶし">
            <a:extLst>
              <a:ext uri="{FF2B5EF4-FFF2-40B4-BE49-F238E27FC236}">
                <a16:creationId xmlns:a16="http://schemas.microsoft.com/office/drawing/2014/main" id="{1F28D181-57FD-4254-AE4F-CA1F7598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BF79CD7B-4DC8-42F7-83D5-78E5E816766E}"/>
              </a:ext>
            </a:extLst>
          </p:cNvPr>
          <p:cNvSpPr/>
          <p:nvPr/>
        </p:nvSpPr>
        <p:spPr>
          <a:xfrm>
            <a:off x="608413" y="3758799"/>
            <a:ext cx="4629337" cy="1090763"/>
          </a:xfrm>
          <a:prstGeom prst="wedgeRoundRectCallout">
            <a:avLst>
              <a:gd name="adj1" fmla="val -61288"/>
              <a:gd name="adj2" fmla="val 34840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「教えてほしい」　「教えてあげたい」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が　</a:t>
            </a:r>
            <a:r>
              <a:rPr kumimoji="1" lang="ja-JP" altLang="en-US" sz="2000" b="1" dirty="0">
                <a:solidFill>
                  <a:sysClr val="windowText" lastClr="000000"/>
                </a:solidFill>
              </a:rPr>
              <a:t>言いにくい！</a:t>
            </a:r>
            <a:endParaRPr kumimoji="1" lang="en-US" altLang="ja-JP" b="1" dirty="0">
              <a:solidFill>
                <a:sysClr val="windowText" lastClr="000000"/>
              </a:solidFill>
            </a:endParaRPr>
          </a:p>
        </p:txBody>
      </p:sp>
      <p:pic>
        <p:nvPicPr>
          <p:cNvPr id="12" name="グラフィックス 11" descr="山形の矢印 単色塗りつぶし">
            <a:extLst>
              <a:ext uri="{FF2B5EF4-FFF2-40B4-BE49-F238E27FC236}">
                <a16:creationId xmlns:a16="http://schemas.microsoft.com/office/drawing/2014/main" id="{1BEB4FC7-D182-4D28-BDCA-2EDC5F326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4787" y="4065887"/>
            <a:ext cx="827250" cy="827250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696311E-E3B0-40B7-8C93-B977AF1B254F}"/>
              </a:ext>
            </a:extLst>
          </p:cNvPr>
          <p:cNvSpPr/>
          <p:nvPr/>
        </p:nvSpPr>
        <p:spPr>
          <a:xfrm>
            <a:off x="6593093" y="2469736"/>
            <a:ext cx="5598908" cy="401955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受講生同士の気軽な教え合い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ja-JP" sz="2400" b="1" dirty="0">
                <a:solidFill>
                  <a:schemeClr val="tx1"/>
                </a:solidFill>
              </a:rPr>
              <a:t>+</a:t>
            </a:r>
          </a:p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より学びを深められるツール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ja-JP" b="1" dirty="0">
                <a:solidFill>
                  <a:schemeClr val="tx1"/>
                </a:solidFill>
              </a:rPr>
              <a:t>||</a:t>
            </a:r>
          </a:p>
          <a:p>
            <a:pPr algn="ctr">
              <a:lnSpc>
                <a:spcPct val="150000"/>
              </a:lnSpc>
            </a:pP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　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9036D7-838D-4FD7-A51D-89DDA3DD5E52}"/>
              </a:ext>
            </a:extLst>
          </p:cNvPr>
          <p:cNvSpPr/>
          <p:nvPr/>
        </p:nvSpPr>
        <p:spPr>
          <a:xfrm>
            <a:off x="7146839" y="5030605"/>
            <a:ext cx="4214095" cy="83663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>
                <a:solidFill>
                  <a:schemeClr val="tx1"/>
                </a:solidFill>
              </a:rPr>
              <a:t>ターゲット：</a:t>
            </a:r>
            <a:r>
              <a:rPr kumimoji="1" lang="ja-JP" altLang="en-US" sz="4000" b="1" u="sng" dirty="0">
                <a:solidFill>
                  <a:schemeClr val="tx1"/>
                </a:solidFill>
              </a:rPr>
              <a:t>受講生</a:t>
            </a:r>
            <a:r>
              <a:rPr kumimoji="1" lang="ja-JP" altLang="en-US" sz="3600" b="1" dirty="0">
                <a:solidFill>
                  <a:schemeClr val="tx1"/>
                </a:solidFill>
              </a:rPr>
              <a:t>　</a:t>
            </a:r>
          </a:p>
        </p:txBody>
      </p:sp>
      <p:sp>
        <p:nvSpPr>
          <p:cNvPr id="25" name="四角形: 対角を切り取る 24">
            <a:extLst>
              <a:ext uri="{FF2B5EF4-FFF2-40B4-BE49-F238E27FC236}">
                <a16:creationId xmlns:a16="http://schemas.microsoft.com/office/drawing/2014/main" id="{0F5B9137-4715-4874-A80F-FF25921ECEE7}"/>
              </a:ext>
            </a:extLst>
          </p:cNvPr>
          <p:cNvSpPr/>
          <p:nvPr/>
        </p:nvSpPr>
        <p:spPr>
          <a:xfrm>
            <a:off x="10274710" y="2009122"/>
            <a:ext cx="1737236" cy="693174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37870C3-F23F-4ABB-A9E7-FBCA9CC097B2}"/>
              </a:ext>
            </a:extLst>
          </p:cNvPr>
          <p:cNvSpPr/>
          <p:nvPr/>
        </p:nvSpPr>
        <p:spPr>
          <a:xfrm>
            <a:off x="608413" y="5030605"/>
            <a:ext cx="4629337" cy="1090763"/>
          </a:xfrm>
          <a:prstGeom prst="wedgeRoundRectCallout">
            <a:avLst>
              <a:gd name="adj1" fmla="val -61288"/>
              <a:gd name="adj2" fmla="val 34840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誰かと </a:t>
            </a:r>
            <a:r>
              <a:rPr kumimoji="1" lang="ja-JP" altLang="en-US" sz="2000" b="1" dirty="0">
                <a:solidFill>
                  <a:sysClr val="windowText" lastClr="000000"/>
                </a:solidFill>
              </a:rPr>
              <a:t>学びを共有 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できるような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b="1" dirty="0">
                <a:solidFill>
                  <a:sysClr val="windowText" lastClr="000000"/>
                </a:solidFill>
              </a:rPr>
              <a:t>手軽なツール 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があったらなぁ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9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A9F2C10F-B6CF-4074-BBCD-84567EEAA614}"/>
              </a:ext>
            </a:extLst>
          </p:cNvPr>
          <p:cNvSpPr txBox="1">
            <a:spLocks/>
          </p:cNvSpPr>
          <p:nvPr/>
        </p:nvSpPr>
        <p:spPr>
          <a:xfrm>
            <a:off x="747198" y="1305035"/>
            <a:ext cx="10904088" cy="101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6000" dirty="0">
                <a:latin typeface="Arial Black" panose="020B0A04020102020204" pitchFamily="34" charset="0"/>
              </a:rPr>
              <a:t>mynote++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ja-JP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D48C59D-5AAE-4E44-9164-5E5811051218}"/>
              </a:ext>
            </a:extLst>
          </p:cNvPr>
          <p:cNvSpPr/>
          <p:nvPr/>
        </p:nvSpPr>
        <p:spPr>
          <a:xfrm>
            <a:off x="1093843" y="2469737"/>
            <a:ext cx="10024100" cy="390482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</a:rPr>
              <a:t>わ</a:t>
            </a:r>
          </a:p>
        </p:txBody>
      </p:sp>
      <p:sp>
        <p:nvSpPr>
          <p:cNvPr id="17" name="四角形: 対角を切り取る 16">
            <a:extLst>
              <a:ext uri="{FF2B5EF4-FFF2-40B4-BE49-F238E27FC236}">
                <a16:creationId xmlns:a16="http://schemas.microsoft.com/office/drawing/2014/main" id="{9208632E-4CE2-45B6-89B1-D0115BBD98A8}"/>
              </a:ext>
            </a:extLst>
          </p:cNvPr>
          <p:cNvSpPr/>
          <p:nvPr/>
        </p:nvSpPr>
        <p:spPr>
          <a:xfrm>
            <a:off x="391006" y="2026348"/>
            <a:ext cx="2503829" cy="825910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コンセプト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0ACA70C5-26BF-440B-86C3-0ACEECEF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dirty="0"/>
              <a:t>システムについて</a:t>
            </a:r>
            <a:endParaRPr lang="ja" sz="3200" dirty="0"/>
          </a:p>
        </p:txBody>
      </p:sp>
      <p:pic>
        <p:nvPicPr>
          <p:cNvPr id="24" name="グラフィックス 23" descr="地球: 南北アメリカ 単色塗りつぶし">
            <a:extLst>
              <a:ext uri="{FF2B5EF4-FFF2-40B4-BE49-F238E27FC236}">
                <a16:creationId xmlns:a16="http://schemas.microsoft.com/office/drawing/2014/main" id="{17D3D4D2-571F-4684-8F78-93879FB32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9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最小およびミュート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413_TF34306921" id="{47608262-C581-489D-BCBD-6347799DC6CF}" vid="{95242247-B99D-447C-A86D-8AAB63C6826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ジャパニーズ ビジネス プレゼンテーション</Template>
  <TotalTime>1665</TotalTime>
  <Words>918</Words>
  <Application>Microsoft Office PowerPoint</Application>
  <PresentationFormat>ワイド画面</PresentationFormat>
  <Paragraphs>270</Paragraphs>
  <Slides>26</Slides>
  <Notes>19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4" baseType="lpstr">
      <vt:lpstr>HGP教科書体</vt:lpstr>
      <vt:lpstr>Meiryo UI</vt:lpstr>
      <vt:lpstr>Abadi</vt:lpstr>
      <vt:lpstr>Arial</vt:lpstr>
      <vt:lpstr>Arial Black</vt:lpstr>
      <vt:lpstr>Calibri</vt:lpstr>
      <vt:lpstr>Wingdings</vt:lpstr>
      <vt:lpstr>最小およびミュート_ALT</vt:lpstr>
      <vt:lpstr>PowerPoint プレゼンテーション</vt:lpstr>
      <vt:lpstr>発表の流れ</vt:lpstr>
      <vt:lpstr>発表の流れ</vt:lpstr>
      <vt:lpstr>チーム紹介</vt:lpstr>
      <vt:lpstr>チーム紹介</vt:lpstr>
      <vt:lpstr>発表の流れ</vt:lpstr>
      <vt:lpstr>システムについて</vt:lpstr>
      <vt:lpstr>システムについて</vt:lpstr>
      <vt:lpstr>システムについて</vt:lpstr>
      <vt:lpstr>システムについて</vt:lpstr>
      <vt:lpstr>発表の流れ</vt:lpstr>
      <vt:lpstr>発表の流れ</vt:lpstr>
      <vt:lpstr>システムについて – まとめ</vt:lpstr>
      <vt:lpstr>発表の流れ</vt:lpstr>
      <vt:lpstr>発表の流れ</vt:lpstr>
      <vt:lpstr>チームの振り返り</vt:lpstr>
      <vt:lpstr>発表の流れ</vt:lpstr>
      <vt:lpstr>発表の流れ</vt:lpstr>
      <vt:lpstr>姓 名 / 担当</vt:lpstr>
      <vt:lpstr>蔭山 ゆり / 発表担当</vt:lpstr>
      <vt:lpstr>姓 名 / 担当</vt:lpstr>
      <vt:lpstr>オチ</vt:lpstr>
      <vt:lpstr>PowerPoint プレゼンテーション</vt:lpstr>
      <vt:lpstr>チームの振り返り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 worldMap</dc:title>
  <dc:creator>蔭山　ゆり</dc:creator>
  <cp:lastModifiedBy>蔭山　ゆり</cp:lastModifiedBy>
  <cp:revision>142</cp:revision>
  <dcterms:created xsi:type="dcterms:W3CDTF">2021-06-22T06:56:37Z</dcterms:created>
  <dcterms:modified xsi:type="dcterms:W3CDTF">2021-06-25T07:52:03Z</dcterms:modified>
</cp:coreProperties>
</file>