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26"/>
  </p:notesMasterIdLst>
  <p:handoutMasterIdLst>
    <p:handoutMasterId r:id="rId27"/>
  </p:handoutMasterIdLst>
  <p:sldIdLst>
    <p:sldId id="296" r:id="rId2"/>
    <p:sldId id="317" r:id="rId3"/>
    <p:sldId id="336" r:id="rId4"/>
    <p:sldId id="321" r:id="rId5"/>
    <p:sldId id="338" r:id="rId6"/>
    <p:sldId id="322" r:id="rId7"/>
    <p:sldId id="305" r:id="rId8"/>
    <p:sldId id="320" r:id="rId9"/>
    <p:sldId id="346" r:id="rId10"/>
    <p:sldId id="341" r:id="rId11"/>
    <p:sldId id="328" r:id="rId12"/>
    <p:sldId id="323" r:id="rId13"/>
    <p:sldId id="324" r:id="rId14"/>
    <p:sldId id="316" r:id="rId15"/>
    <p:sldId id="331" r:id="rId16"/>
    <p:sldId id="325" r:id="rId17"/>
    <p:sldId id="314" r:id="rId18"/>
    <p:sldId id="347" r:id="rId19"/>
    <p:sldId id="342" r:id="rId20"/>
    <p:sldId id="304" r:id="rId21"/>
    <p:sldId id="309" r:id="rId22"/>
    <p:sldId id="315" r:id="rId23"/>
    <p:sldId id="335" r:id="rId24"/>
    <p:sldId id="345" r:id="rId25"/>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BF5"/>
    <a:srgbClr val="FFFFFF"/>
    <a:srgbClr val="929292"/>
    <a:srgbClr val="231B23"/>
    <a:srgbClr val="5A5A5A"/>
    <a:srgbClr val="B96F03"/>
    <a:srgbClr val="B18114"/>
    <a:srgbClr val="292C48"/>
    <a:srgbClr val="2C2D39"/>
    <a:srgbClr val="24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2379" autoAdjust="0"/>
  </p:normalViewPr>
  <p:slideViewPr>
    <p:cSldViewPr snapToGrid="0" snapToObjects="1">
      <p:cViewPr varScale="1">
        <p:scale>
          <a:sx n="59" d="100"/>
          <a:sy n="59" d="100"/>
        </p:scale>
        <p:origin x="102" y="204"/>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C946E2A-EE88-487B-B56A-E18686956C5B}" type="datetime1">
              <a:rPr lang="ja-JP" altLang="en-US" smtClean="0">
                <a:latin typeface="Meiryo UI" panose="020B0604030504040204" pitchFamily="50" charset="-128"/>
                <a:ea typeface="Meiryo UI" panose="020B0604030504040204" pitchFamily="50" charset="-128"/>
              </a:rPr>
              <a:t>2021/6/28</a:t>
            </a:fld>
            <a:endParaRPr 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eiryo UI" panose="020B0604030504040204" pitchFamily="50" charset="-128"/>
                <a:ea typeface="Meiryo UI" panose="020B0604030504040204" pitchFamily="50" charset="-128"/>
              </a:rPr>
              <a:t>‹#›</a:t>
            </a:fld>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75C12AA9-855C-4BEA-B07F-DB8A0CF7ED54}" type="datetime1">
              <a:rPr lang="ja-JP" altLang="en-US" smtClean="0"/>
              <a:pPr/>
              <a:t>2021/6/28</a:t>
            </a:fld>
            <a:endParaRPr 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5"/>
          </p:nvPr>
        </p:nvSpPr>
        <p:spPr/>
        <p:txBody>
          <a:bodyPr rtlCol="0"/>
          <a:lstStyle/>
          <a:p>
            <a:pPr rtl="0"/>
            <a:fld id="{DB303FA8-A3F3-7640-B13D-36C73B3E5587}" type="slidenum">
              <a:rPr lang="en-US" smtClean="0"/>
              <a:t>1</a:t>
            </a:fld>
            <a:endParaRPr lang="en-US" dirty="0"/>
          </a:p>
        </p:txBody>
      </p:sp>
      <p:sp>
        <p:nvSpPr>
          <p:cNvPr id="5" name="日付プレースホルダー 4">
            <a:extLst>
              <a:ext uri="{FF2B5EF4-FFF2-40B4-BE49-F238E27FC236}">
                <a16:creationId xmlns:a16="http://schemas.microsoft.com/office/drawing/2014/main" id="{A47FB200-AFBE-4A04-ADDF-72F6C30DF075}"/>
              </a:ext>
            </a:extLst>
          </p:cNvPr>
          <p:cNvSpPr>
            <a:spLocks noGrp="1"/>
          </p:cNvSpPr>
          <p:nvPr>
            <p:ph type="dt" idx="1"/>
          </p:nvPr>
        </p:nvSpPr>
        <p:spPr/>
        <p:txBody>
          <a:bodyPr/>
          <a:lstStyle/>
          <a:p>
            <a:pPr rtl="0"/>
            <a:fld id="{EE4C7EB7-95BF-454D-AFC4-1D00DDF31289}" type="datetime1">
              <a:rPr lang="ja-JP" altLang="en-US" noProof="0" smtClean="0"/>
              <a:t>2021/6/28</a:t>
            </a:fld>
            <a:endParaRPr lang="en-US" noProof="0" dirty="0"/>
          </a:p>
        </p:txBody>
      </p:sp>
    </p:spTree>
    <p:extLst>
      <p:ext uri="{BB962C8B-B14F-4D97-AF65-F5344CB8AC3E}">
        <p14:creationId xmlns:p14="http://schemas.microsoft.com/office/powerpoint/2010/main" val="146501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11</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2932355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3370555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4168808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1349334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3121433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17</a:t>
            </a:fld>
            <a:endParaRPr lang="en-US" dirty="0"/>
          </a:p>
        </p:txBody>
      </p:sp>
    </p:spTree>
    <p:extLst>
      <p:ext uri="{BB962C8B-B14F-4D97-AF65-F5344CB8AC3E}">
        <p14:creationId xmlns:p14="http://schemas.microsoft.com/office/powerpoint/2010/main" val="307823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18</a:t>
            </a:fld>
            <a:endParaRPr lang="en-US" dirty="0"/>
          </a:p>
        </p:txBody>
      </p:sp>
    </p:spTree>
    <p:extLst>
      <p:ext uri="{BB962C8B-B14F-4D97-AF65-F5344CB8AC3E}">
        <p14:creationId xmlns:p14="http://schemas.microsoft.com/office/powerpoint/2010/main" val="2136664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19</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1225537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961409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48855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323328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3215478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3024921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7</a:t>
            </a:fld>
            <a:endParaRPr lang="en-US" dirty="0"/>
          </a:p>
        </p:txBody>
      </p:sp>
    </p:spTree>
    <p:extLst>
      <p:ext uri="{BB962C8B-B14F-4D97-AF65-F5344CB8AC3E}">
        <p14:creationId xmlns:p14="http://schemas.microsoft.com/office/powerpoint/2010/main" val="1890237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8</a:t>
            </a:fld>
            <a:endParaRPr lang="en-US" dirty="0"/>
          </a:p>
        </p:txBody>
      </p:sp>
    </p:spTree>
    <p:extLst>
      <p:ext uri="{BB962C8B-B14F-4D97-AF65-F5344CB8AC3E}">
        <p14:creationId xmlns:p14="http://schemas.microsoft.com/office/powerpoint/2010/main" val="2772772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9</a:t>
            </a:fld>
            <a:endParaRPr lang="en-US" dirty="0"/>
          </a:p>
        </p:txBody>
      </p:sp>
    </p:spTree>
    <p:extLst>
      <p:ext uri="{BB962C8B-B14F-4D97-AF65-F5344CB8AC3E}">
        <p14:creationId xmlns:p14="http://schemas.microsoft.com/office/powerpoint/2010/main" val="3792525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alpha val="30000"/>
          </a:schemeClr>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3" name="長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6" name="長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j-lt"/>
              </a:rPr>
            </a:br>
            <a:endParaRPr kumimoji="0" lang="en-US" altLang="en-US" sz="1800" b="0" i="0" u="none" strike="noStrike" cap="none" normalizeH="0" baseline="0" noProof="0" dirty="0">
              <a:ln>
                <a:noFill/>
              </a:ln>
              <a:solidFill>
                <a:schemeClr val="tx1"/>
              </a:solidFill>
              <a:effectLst/>
              <a:latin typeface="+mj-lt"/>
            </a:endParaRPr>
          </a:p>
        </p:txBody>
      </p:sp>
      <p:sp>
        <p:nvSpPr>
          <p:cNvPr id="18" name="タイトル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j-lt"/>
                <a:ea typeface="Meiryo UI" panose="020B0604030504040204" pitchFamily="34" charset="-128"/>
              </a:defRPr>
            </a:lvl1pPr>
          </a:lstStyle>
          <a:p>
            <a:pPr rtl="0"/>
            <a:r>
              <a:rPr lang="ja" noProof="0"/>
              <a:t>タイトル</a:t>
            </a:r>
          </a:p>
        </p:txBody>
      </p:sp>
      <p:sp>
        <p:nvSpPr>
          <p:cNvPr id="11" name="図プレースホルダー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3" name="テキスト プレースホルダー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j-lt"/>
              </a:defRPr>
            </a:lvl1pPr>
          </a:lstStyle>
          <a:p>
            <a:pPr lvl="0" rtl="0"/>
            <a:r>
              <a:rPr lang="ja" noProof="0"/>
              <a:t>サブタイトル</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A2C8279F-4F17-4988-81F9-6030F363FD13}"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5" name="長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コンテンツ プレースホルダー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7" name="長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9AB98020-A33C-4C88-A83B-3B246C41FC40}"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2" name="図プレースホルダー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10" name="コンテンツ プレースホルダー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j-lt"/>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ja-JP" altLang="en-US" noProof="0"/>
              <a:t>マスター テキストの書式設定</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2">
            <a:alpha val="40000"/>
          </a:schemeClr>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A0764A3B-2FBD-4BC8-90B1-E50D4EF69B94}"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テキスト プレースホルダー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cxnSp>
        <p:nvCxnSpPr>
          <p:cNvPr id="14" name="直線​​コネクタ(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15" name="コンテンツ プレースホルダー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画像とキャプション">
    <p:bg>
      <p:bgPr>
        <a:solidFill>
          <a:schemeClr val="bg2">
            <a:alpha val="40000"/>
          </a:schemeClr>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1" name="長方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918C3803-BF19-42EE-A538-5DEF4008F470}"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3" name="図プレースホルダー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6" name="コンテンツ プレースホルダー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j-lt"/>
              </a:defRPr>
            </a:lvl1pPr>
          </a:lstStyle>
          <a:p>
            <a:pPr lvl="0" rtl="0"/>
            <a:r>
              <a:rPr lang="ja-JP" altLang="en-US" noProof="0"/>
              <a:t>マスター テキストの書式設定</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1F228067-30A9-4940-BBA9-0D031C83E0C4}"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 noProof="0"/>
              <a:t>マスター タイトルの書式設定</a:t>
            </a:r>
          </a:p>
        </p:txBody>
      </p:sp>
      <p:sp>
        <p:nvSpPr>
          <p:cNvPr id="3" name="テキスト プレースホルダー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4" name="日付プレースホルダー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j-lt"/>
              </a:defRPr>
            </a:lvl1pPr>
          </a:lstStyle>
          <a:p>
            <a:fld id="{E04AC4CE-8F4C-419D-AA1F-71C6B87C5859}" type="datetime1">
              <a:rPr lang="ja-JP" altLang="en-US" smtClean="0"/>
              <a:t>2021/6/28</a:t>
            </a:fld>
            <a:endParaRPr lang="en-US" dirty="0"/>
          </a:p>
        </p:txBody>
      </p:sp>
      <p:sp>
        <p:nvSpPr>
          <p:cNvPr id="5" name="フッター プレースホルダー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j-lt"/>
              </a:defRPr>
            </a:lvl1pPr>
          </a:lstStyle>
          <a:p>
            <a:endParaRPr lang="en-US" dirty="0"/>
          </a:p>
        </p:txBody>
      </p:sp>
      <p:sp>
        <p:nvSpPr>
          <p:cNvPr id="6" name="スライド番号プレースホルダー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sldNum="0" hdr="0" ftr="0"/>
  <p:txStyles>
    <p:titleStyle>
      <a:lvl1pPr algn="l" defTabSz="914400" rtl="0" eaLnBrk="1" latinLnBrk="0" hangingPunct="1">
        <a:lnSpc>
          <a:spcPct val="90000"/>
        </a:lnSpc>
        <a:spcBef>
          <a:spcPct val="0"/>
        </a:spcBef>
        <a:buNone/>
        <a:defRPr kumimoji="1"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6.svg"/><Relationship Id="rId2" Type="http://schemas.openxmlformats.org/officeDocument/2006/relationships/notesSlide" Target="../notesSlides/notesSlide15.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25.png"/><Relationship Id="rId5" Type="http://schemas.openxmlformats.org/officeDocument/2006/relationships/image" Target="../media/image21.png"/><Relationship Id="rId15" Type="http://schemas.openxmlformats.org/officeDocument/2006/relationships/image" Target="../media/image29.png"/><Relationship Id="rId10" Type="http://schemas.openxmlformats.org/officeDocument/2006/relationships/image" Target="../media/image5.svg"/><Relationship Id="rId4" Type="http://schemas.openxmlformats.org/officeDocument/2006/relationships/image" Target="../media/image20.svg"/><Relationship Id="rId9" Type="http://schemas.openxmlformats.org/officeDocument/2006/relationships/image" Target="../media/image4.png"/><Relationship Id="rId14" Type="http://schemas.openxmlformats.org/officeDocument/2006/relationships/image" Target="../media/image28.svg"/></Relationships>
</file>

<file path=ppt/slides/_rels/slide18.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6.svg"/><Relationship Id="rId2" Type="http://schemas.openxmlformats.org/officeDocument/2006/relationships/notesSlide" Target="../notesSlides/notesSlide16.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25.png"/><Relationship Id="rId5" Type="http://schemas.openxmlformats.org/officeDocument/2006/relationships/image" Target="../media/image21.png"/><Relationship Id="rId15" Type="http://schemas.openxmlformats.org/officeDocument/2006/relationships/image" Target="../media/image29.png"/><Relationship Id="rId10" Type="http://schemas.openxmlformats.org/officeDocument/2006/relationships/image" Target="../media/image5.svg"/><Relationship Id="rId4" Type="http://schemas.openxmlformats.org/officeDocument/2006/relationships/image" Target="../media/image20.svg"/><Relationship Id="rId9" Type="http://schemas.openxmlformats.org/officeDocument/2006/relationships/image" Target="../media/image4.png"/><Relationship Id="rId14" Type="http://schemas.openxmlformats.org/officeDocument/2006/relationships/image" Target="../media/image28.sv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2.svg"/><Relationship Id="rId3" Type="http://schemas.openxmlformats.org/officeDocument/2006/relationships/image" Target="../media/image32.svg"/><Relationship Id="rId7" Type="http://schemas.openxmlformats.org/officeDocument/2006/relationships/image" Target="../media/image34.svg"/><Relationship Id="rId12" Type="http://schemas.openxmlformats.org/officeDocument/2006/relationships/image" Target="../media/image21.png"/><Relationship Id="rId17" Type="http://schemas.openxmlformats.org/officeDocument/2006/relationships/image" Target="../media/image38.svg"/><Relationship Id="rId2" Type="http://schemas.openxmlformats.org/officeDocument/2006/relationships/image" Target="../media/image31.png"/><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6.svg"/><Relationship Id="rId5" Type="http://schemas.openxmlformats.org/officeDocument/2006/relationships/image" Target="../media/image28.svg"/><Relationship Id="rId15" Type="http://schemas.openxmlformats.org/officeDocument/2006/relationships/image" Target="../media/image24.svg"/><Relationship Id="rId10" Type="http://schemas.openxmlformats.org/officeDocument/2006/relationships/image" Target="../media/image35.png"/><Relationship Id="rId4" Type="http://schemas.openxmlformats.org/officeDocument/2006/relationships/image" Target="../media/image27.png"/><Relationship Id="rId9" Type="http://schemas.openxmlformats.org/officeDocument/2006/relationships/image" Target="../media/image20.svg"/><Relationship Id="rId14" Type="http://schemas.openxmlformats.org/officeDocument/2006/relationships/image" Target="../media/image23.png"/></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0.svg"/><Relationship Id="rId3" Type="http://schemas.openxmlformats.org/officeDocument/2006/relationships/image" Target="../media/image32.svg"/><Relationship Id="rId7" Type="http://schemas.openxmlformats.org/officeDocument/2006/relationships/image" Target="../media/image36.svg"/><Relationship Id="rId12" Type="http://schemas.openxmlformats.org/officeDocument/2006/relationships/image" Target="../media/image39.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5.png"/><Relationship Id="rId11" Type="http://schemas.openxmlformats.org/officeDocument/2006/relationships/image" Target="../media/image26.svg"/><Relationship Id="rId5" Type="http://schemas.openxmlformats.org/officeDocument/2006/relationships/image" Target="../media/image34.svg"/><Relationship Id="rId10" Type="http://schemas.openxmlformats.org/officeDocument/2006/relationships/image" Target="../media/image25.png"/><Relationship Id="rId4" Type="http://schemas.openxmlformats.org/officeDocument/2006/relationships/image" Target="../media/image33.png"/><Relationship Id="rId9" Type="http://schemas.openxmlformats.org/officeDocument/2006/relationships/image" Target="../media/image38.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2">
            <a:extLst>
              <a:ext uri="{FF2B5EF4-FFF2-40B4-BE49-F238E27FC236}">
                <a16:creationId xmlns:a16="http://schemas.microsoft.com/office/drawing/2014/main" id="{CBFBD991-430D-46CF-88F9-EF11070A20AA}"/>
              </a:ext>
            </a:extLst>
          </p:cNvPr>
          <p:cNvSpPr txBox="1">
            <a:spLocks/>
          </p:cNvSpPr>
          <p:nvPr/>
        </p:nvSpPr>
        <p:spPr>
          <a:xfrm>
            <a:off x="1108430" y="3267744"/>
            <a:ext cx="5651293" cy="162014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kumimoji="1" sz="8800" b="1" i="0" kern="1200" spc="150" baseline="0">
                <a:solidFill>
                  <a:schemeClr val="tx1"/>
                </a:solidFill>
                <a:latin typeface="+mj-lt"/>
                <a:ea typeface="Meiryo UI" panose="020B0604030504040204" pitchFamily="34" charset="-128"/>
                <a:cs typeface="+mj-cs"/>
              </a:defRPr>
            </a:lvl1pPr>
          </a:lstStyle>
          <a:p>
            <a:pPr>
              <a:spcAft>
                <a:spcPts val="600"/>
              </a:spcAft>
            </a:pPr>
            <a:r>
              <a:rPr kumimoji="1" lang="en-US" altLang="ja" sz="6800" b="1" i="0" kern="1200" spc="150" baseline="0" dirty="0">
                <a:latin typeface="+mj-lt"/>
                <a:ea typeface="Meiryo UI" panose="020B0604030504040204" pitchFamily="34" charset="-128"/>
                <a:cs typeface="+mj-cs"/>
              </a:rPr>
              <a:t>mynote++</a:t>
            </a:r>
            <a:endParaRPr kumimoji="1" lang="ja" altLang="en-US" sz="6800" b="1" i="0" kern="1200" spc="150" baseline="0" dirty="0">
              <a:latin typeface="+mj-lt"/>
              <a:ea typeface="Meiryo UI" panose="020B0604030504040204" pitchFamily="34" charset="-128"/>
              <a:cs typeface="+mj-cs"/>
            </a:endParaRPr>
          </a:p>
        </p:txBody>
      </p:sp>
      <p:pic>
        <p:nvPicPr>
          <p:cNvPr id="40" name="図 39" descr="図形&#10;&#10;低い精度で自動的に生成された説明">
            <a:extLst>
              <a:ext uri="{FF2B5EF4-FFF2-40B4-BE49-F238E27FC236}">
                <a16:creationId xmlns:a16="http://schemas.microsoft.com/office/drawing/2014/main" id="{D412396F-BC00-4D5D-95C0-2357310BB29A}"/>
              </a:ext>
            </a:extLst>
          </p:cNvPr>
          <p:cNvPicPr>
            <a:picLocks noChangeAspect="1"/>
          </p:cNvPicPr>
          <p:nvPr/>
        </p:nvPicPr>
        <p:blipFill rotWithShape="1">
          <a:blip r:embed="rId3"/>
          <a:srcRect l="7127" r="1465" b="2"/>
          <a:stretch/>
        </p:blipFill>
        <p:spPr>
          <a:xfrm>
            <a:off x="5923125" y="11"/>
            <a:ext cx="6264000" cy="6852657"/>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pic>
        <p:nvPicPr>
          <p:cNvPr id="2074" name="フリーフォーム: 図形 4">
            <a:extLst>
              <a:ext uri="{FF2B5EF4-FFF2-40B4-BE49-F238E27FC236}">
                <a16:creationId xmlns:a16="http://schemas.microsoft.com/office/drawing/2014/main" id="{8ABED0B2-7EA2-4D50-ACEB-DCDBBA24C86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0663" y="12604750"/>
            <a:ext cx="33353375" cy="22278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二等辺三角形 34">
            <a:extLst>
              <a:ext uri="{FF2B5EF4-FFF2-40B4-BE49-F238E27FC236}">
                <a16:creationId xmlns:a16="http://schemas.microsoft.com/office/drawing/2014/main" id="{8DD78789-F6F2-4788-8242-28837E39F1B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92412">
            <a:off x="20383500" y="30772100"/>
            <a:ext cx="16552863" cy="1788001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80405269-BBFB-4257-A369-64B8FCDFDF67}"/>
              </a:ext>
            </a:extLst>
          </p:cNvPr>
          <p:cNvSpPr txBox="1"/>
          <p:nvPr/>
        </p:nvSpPr>
        <p:spPr>
          <a:xfrm>
            <a:off x="4527029" y="4642899"/>
            <a:ext cx="4079598" cy="523220"/>
          </a:xfrm>
          <a:prstGeom prst="rect">
            <a:avLst/>
          </a:prstGeom>
          <a:noFill/>
        </p:spPr>
        <p:txBody>
          <a:bodyPr wrap="square" rtlCol="0">
            <a:spAutoFit/>
          </a:bodyPr>
          <a:lstStyle/>
          <a:p>
            <a:r>
              <a:rPr kumimoji="1" lang="en-US" altLang="ja-JP" sz="2800" dirty="0"/>
              <a:t>@worldMap</a:t>
            </a:r>
            <a:endParaRPr kumimoji="1" lang="ja-JP" altLang="en-US" sz="2800" dirty="0"/>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2" name="正方形/長方形 11">
            <a:extLst>
              <a:ext uri="{FF2B5EF4-FFF2-40B4-BE49-F238E27FC236}">
                <a16:creationId xmlns:a16="http://schemas.microsoft.com/office/drawing/2014/main" id="{AD48C59D-5AAE-4E44-9164-5E5811051218}"/>
              </a:ext>
            </a:extLst>
          </p:cNvPr>
          <p:cNvSpPr/>
          <p:nvPr/>
        </p:nvSpPr>
        <p:spPr>
          <a:xfrm>
            <a:off x="1093843" y="2469737"/>
            <a:ext cx="10024100" cy="390482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000" dirty="0">
                <a:solidFill>
                  <a:schemeClr val="tx1"/>
                </a:solidFill>
              </a:rPr>
              <a:t>			</a:t>
            </a:r>
            <a:r>
              <a:rPr kumimoji="1" lang="ja-JP" altLang="en-US" sz="4000" dirty="0">
                <a:solidFill>
                  <a:schemeClr val="tx1"/>
                </a:solidFill>
              </a:rPr>
              <a:t>　ノートのアップロード ・ 公開</a:t>
            </a:r>
            <a:endParaRPr kumimoji="1" lang="en-US" altLang="ja-JP" sz="4000" dirty="0">
              <a:solidFill>
                <a:schemeClr val="tx1"/>
              </a:solidFill>
            </a:endParaRPr>
          </a:p>
          <a:p>
            <a:r>
              <a:rPr kumimoji="1" lang="en-US" altLang="ja-JP" sz="4000" dirty="0">
                <a:solidFill>
                  <a:schemeClr val="tx1"/>
                </a:solidFill>
              </a:rPr>
              <a:t>	</a:t>
            </a:r>
          </a:p>
          <a:p>
            <a:r>
              <a:rPr kumimoji="1" lang="en-US" altLang="ja-JP" sz="4000" dirty="0">
                <a:solidFill>
                  <a:schemeClr val="tx1"/>
                </a:solidFill>
              </a:rPr>
              <a:t>			</a:t>
            </a:r>
            <a:r>
              <a:rPr kumimoji="1" lang="ja-JP" altLang="en-US" sz="4000" dirty="0">
                <a:solidFill>
                  <a:schemeClr val="tx1"/>
                </a:solidFill>
              </a:rPr>
              <a:t>　ノートの検索</a:t>
            </a:r>
            <a:endParaRPr kumimoji="1" lang="en-US" altLang="ja-JP" sz="4000" dirty="0">
              <a:solidFill>
                <a:schemeClr val="tx1"/>
              </a:solidFill>
            </a:endParaRPr>
          </a:p>
          <a:p>
            <a:endParaRPr kumimoji="1" lang="en-US" altLang="ja-JP" sz="4000" dirty="0">
              <a:solidFill>
                <a:schemeClr val="tx1"/>
              </a:solidFill>
            </a:endParaRPr>
          </a:p>
          <a:p>
            <a:r>
              <a:rPr kumimoji="1" lang="en-US" altLang="ja-JP" sz="4000" dirty="0">
                <a:solidFill>
                  <a:schemeClr val="tx1"/>
                </a:solidFill>
              </a:rPr>
              <a:t>			</a:t>
            </a:r>
            <a:r>
              <a:rPr kumimoji="1" lang="ja-JP" altLang="en-US" sz="4000" dirty="0">
                <a:solidFill>
                  <a:schemeClr val="tx1"/>
                </a:solidFill>
              </a:rPr>
              <a:t>　ノートのお気に入り登録</a:t>
            </a: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91006" y="2026348"/>
            <a:ext cx="2503829" cy="825910"/>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メイン機能</a:t>
            </a:r>
          </a:p>
        </p:txBody>
      </p:sp>
      <p:pic>
        <p:nvPicPr>
          <p:cNvPr id="18" name="グラフィックス 17" descr="閉じた本 単色塗りつぶし">
            <a:extLst>
              <a:ext uri="{FF2B5EF4-FFF2-40B4-BE49-F238E27FC236}">
                <a16:creationId xmlns:a16="http://schemas.microsoft.com/office/drawing/2014/main" id="{7CA5206C-829C-4BAE-815B-E32EB578F9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2774344"/>
            <a:ext cx="812965" cy="812965"/>
          </a:xfrm>
          <a:prstGeom prst="rect">
            <a:avLst/>
          </a:prstGeom>
        </p:spPr>
      </p:pic>
      <p:sp>
        <p:nvSpPr>
          <p:cNvPr id="23" name="タイトル 1">
            <a:extLst>
              <a:ext uri="{FF2B5EF4-FFF2-40B4-BE49-F238E27FC236}">
                <a16:creationId xmlns:a16="http://schemas.microsoft.com/office/drawing/2014/main" id="{0ACA70C5-26BF-440B-86C3-0ACEECEF9FF3}"/>
              </a:ext>
            </a:extLst>
          </p:cNvPr>
          <p:cNvSpPr>
            <a:spLocks noGrp="1"/>
          </p:cNvSpPr>
          <p:nvPr>
            <p:ph type="title"/>
          </p:nvPr>
        </p:nvSpPr>
        <p:spPr>
          <a:xfrm>
            <a:off x="1378975" y="483440"/>
            <a:ext cx="10164876" cy="583800"/>
          </a:xfrm>
        </p:spPr>
        <p:txBody>
          <a:bodyPr rtlCol="0"/>
          <a:lstStyle/>
          <a:p>
            <a:pPr rtl="0"/>
            <a:r>
              <a:rPr lang="ja-JP" altLang="en-US" sz="3200" dirty="0"/>
              <a:t>システムについて</a:t>
            </a:r>
            <a:endParaRPr lang="ja" sz="3200" dirty="0"/>
          </a:p>
        </p:txBody>
      </p:sp>
      <p:pic>
        <p:nvPicPr>
          <p:cNvPr id="24" name="グラフィックス 23" descr="地球: 南北アメリカ 単色塗りつぶし">
            <a:extLst>
              <a:ext uri="{FF2B5EF4-FFF2-40B4-BE49-F238E27FC236}">
                <a16:creationId xmlns:a16="http://schemas.microsoft.com/office/drawing/2014/main" id="{17D3D4D2-571F-4684-8F78-93879FB32D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pic>
        <p:nvPicPr>
          <p:cNvPr id="25" name="グラフィックス 24" descr="閉じた本 単色塗りつぶし">
            <a:extLst>
              <a:ext uri="{FF2B5EF4-FFF2-40B4-BE49-F238E27FC236}">
                <a16:creationId xmlns:a16="http://schemas.microsoft.com/office/drawing/2014/main" id="{3FC7B9B3-D324-4E43-99B6-3F4AEC4A96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4015665"/>
            <a:ext cx="812965" cy="812965"/>
          </a:xfrm>
          <a:prstGeom prst="rect">
            <a:avLst/>
          </a:prstGeom>
        </p:spPr>
      </p:pic>
      <p:pic>
        <p:nvPicPr>
          <p:cNvPr id="26" name="グラフィックス 25" descr="閉じた本 単色塗りつぶし">
            <a:extLst>
              <a:ext uri="{FF2B5EF4-FFF2-40B4-BE49-F238E27FC236}">
                <a16:creationId xmlns:a16="http://schemas.microsoft.com/office/drawing/2014/main" id="{63D2BA33-4B95-43C5-82FB-13BB3A9F46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5256986"/>
            <a:ext cx="812965" cy="812965"/>
          </a:xfrm>
          <a:prstGeom prst="rect">
            <a:avLst/>
          </a:prstGeom>
        </p:spPr>
      </p:pic>
    </p:spTree>
    <p:extLst>
      <p:ext uri="{BB962C8B-B14F-4D97-AF65-F5344CB8AC3E}">
        <p14:creationId xmlns:p14="http://schemas.microsoft.com/office/powerpoint/2010/main" val="53792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99670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4431322"/>
            <a:ext cx="8577707" cy="2218859"/>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203375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2501374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1"/>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1077028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D29274BA-731E-4977-B62A-BF3B95C6FDD8}"/>
              </a:ext>
            </a:extLst>
          </p:cNvPr>
          <p:cNvSpPr/>
          <p:nvPr/>
        </p:nvSpPr>
        <p:spPr>
          <a:xfrm>
            <a:off x="873876" y="2347588"/>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活発なコミュニケーション</a:t>
            </a:r>
            <a:endParaRPr kumimoji="1" lang="en-US" altLang="ja-JP" sz="3200" dirty="0">
              <a:solidFill>
                <a:schemeClr val="tx1"/>
              </a:solidFill>
            </a:endParaRPr>
          </a:p>
        </p:txBody>
      </p:sp>
      <p:sp>
        <p:nvSpPr>
          <p:cNvPr id="23" name="四角形: 対角を切り取る 22">
            <a:extLst>
              <a:ext uri="{FF2B5EF4-FFF2-40B4-BE49-F238E27FC236}">
                <a16:creationId xmlns:a16="http://schemas.microsoft.com/office/drawing/2014/main" id="{7731424A-E4D9-48C8-A8BE-EE0019498699}"/>
              </a:ext>
            </a:extLst>
          </p:cNvPr>
          <p:cNvSpPr/>
          <p:nvPr/>
        </p:nvSpPr>
        <p:spPr>
          <a:xfrm>
            <a:off x="1656093" y="1458145"/>
            <a:ext cx="3764687"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よかった点</a:t>
            </a:r>
          </a:p>
        </p:txBody>
      </p:sp>
      <p:sp>
        <p:nvSpPr>
          <p:cNvPr id="27" name="正方形/長方形 26">
            <a:extLst>
              <a:ext uri="{FF2B5EF4-FFF2-40B4-BE49-F238E27FC236}">
                <a16:creationId xmlns:a16="http://schemas.microsoft.com/office/drawing/2014/main" id="{2EB804FC-E82F-4738-B193-92EFB54745EF}"/>
              </a:ext>
            </a:extLst>
          </p:cNvPr>
          <p:cNvSpPr/>
          <p:nvPr/>
        </p:nvSpPr>
        <p:spPr>
          <a:xfrm>
            <a:off x="873876" y="3685574"/>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的確な分業</a:t>
            </a:r>
            <a:endParaRPr kumimoji="1" lang="en-US" altLang="ja-JP" sz="3200" dirty="0">
              <a:solidFill>
                <a:schemeClr val="tx1"/>
              </a:solidFill>
            </a:endParaRPr>
          </a:p>
        </p:txBody>
      </p:sp>
      <p:sp>
        <p:nvSpPr>
          <p:cNvPr id="28" name="正方形/長方形 27">
            <a:extLst>
              <a:ext uri="{FF2B5EF4-FFF2-40B4-BE49-F238E27FC236}">
                <a16:creationId xmlns:a16="http://schemas.microsoft.com/office/drawing/2014/main" id="{D4E2213F-DBD6-486C-8877-0AF79F3D445A}"/>
              </a:ext>
            </a:extLst>
          </p:cNvPr>
          <p:cNvSpPr/>
          <p:nvPr/>
        </p:nvSpPr>
        <p:spPr>
          <a:xfrm>
            <a:off x="873876" y="5023560"/>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諦めた機能の少なさ</a:t>
            </a:r>
            <a:endParaRPr kumimoji="1" lang="en-US" altLang="ja-JP" sz="3200" dirty="0">
              <a:solidFill>
                <a:schemeClr val="tx1"/>
              </a:solidFill>
            </a:endParaRPr>
          </a:p>
        </p:txBody>
      </p:sp>
      <p:sp>
        <p:nvSpPr>
          <p:cNvPr id="29" name="タイトル 1">
            <a:extLst>
              <a:ext uri="{FF2B5EF4-FFF2-40B4-BE49-F238E27FC236}">
                <a16:creationId xmlns:a16="http://schemas.microsoft.com/office/drawing/2014/main" id="{33125BA4-F190-4B68-9927-90EA3EF1DDF9}"/>
              </a:ext>
            </a:extLst>
          </p:cNvPr>
          <p:cNvSpPr>
            <a:spLocks noGrp="1"/>
          </p:cNvSpPr>
          <p:nvPr>
            <p:ph type="title"/>
          </p:nvPr>
        </p:nvSpPr>
        <p:spPr>
          <a:xfrm>
            <a:off x="1378975" y="483440"/>
            <a:ext cx="10164876" cy="583800"/>
          </a:xfrm>
        </p:spPr>
        <p:txBody>
          <a:bodyPr rtlCol="0"/>
          <a:lstStyle/>
          <a:p>
            <a:pPr rtl="0"/>
            <a:r>
              <a:rPr lang="ja-JP" altLang="en-US" sz="3200" b="0" dirty="0"/>
              <a:t>チームの振り返り</a:t>
            </a:r>
            <a:endParaRPr lang="ja" sz="3200" b="0" dirty="0"/>
          </a:p>
        </p:txBody>
      </p:sp>
      <p:pic>
        <p:nvPicPr>
          <p:cNvPr id="30" name="グラフィックス 29" descr="地球: 南北アメリカ 単色塗りつぶし">
            <a:extLst>
              <a:ext uri="{FF2B5EF4-FFF2-40B4-BE49-F238E27FC236}">
                <a16:creationId xmlns:a16="http://schemas.microsoft.com/office/drawing/2014/main" id="{519C7BA6-860D-40D3-8A14-A3C334FD9C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052" y="385379"/>
            <a:ext cx="779922" cy="779922"/>
          </a:xfrm>
          <a:prstGeom prst="rect">
            <a:avLst/>
          </a:prstGeom>
        </p:spPr>
      </p:pic>
      <p:pic>
        <p:nvPicPr>
          <p:cNvPr id="31" name="グラフィックス 30" descr="山形の矢印 単色塗りつぶし">
            <a:extLst>
              <a:ext uri="{FF2B5EF4-FFF2-40B4-BE49-F238E27FC236}">
                <a16:creationId xmlns:a16="http://schemas.microsoft.com/office/drawing/2014/main" id="{1436B39A-75E0-46F7-A214-49B93CC68B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2592224"/>
            <a:ext cx="615476" cy="615476"/>
          </a:xfrm>
          <a:prstGeom prst="rect">
            <a:avLst/>
          </a:prstGeom>
        </p:spPr>
      </p:pic>
      <p:pic>
        <p:nvPicPr>
          <p:cNvPr id="32" name="グラフィックス 31" descr="山形の矢印 単色塗りつぶし">
            <a:extLst>
              <a:ext uri="{FF2B5EF4-FFF2-40B4-BE49-F238E27FC236}">
                <a16:creationId xmlns:a16="http://schemas.microsoft.com/office/drawing/2014/main" id="{B5F26FF7-502F-46F6-AA99-5681B85B1B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3928572"/>
            <a:ext cx="615476" cy="615476"/>
          </a:xfrm>
          <a:prstGeom prst="rect">
            <a:avLst/>
          </a:prstGeom>
        </p:spPr>
      </p:pic>
      <p:pic>
        <p:nvPicPr>
          <p:cNvPr id="33" name="グラフィックス 32" descr="山形の矢印 単色塗りつぶし">
            <a:extLst>
              <a:ext uri="{FF2B5EF4-FFF2-40B4-BE49-F238E27FC236}">
                <a16:creationId xmlns:a16="http://schemas.microsoft.com/office/drawing/2014/main" id="{C9ED969D-7636-43E5-97D2-6DFBFF08BB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5268196"/>
            <a:ext cx="615476" cy="615476"/>
          </a:xfrm>
          <a:prstGeom prst="rect">
            <a:avLst/>
          </a:prstGeom>
        </p:spPr>
      </p:pic>
      <p:sp>
        <p:nvSpPr>
          <p:cNvPr id="34" name="正方形/長方形 33">
            <a:extLst>
              <a:ext uri="{FF2B5EF4-FFF2-40B4-BE49-F238E27FC236}">
                <a16:creationId xmlns:a16="http://schemas.microsoft.com/office/drawing/2014/main" id="{B5887343-2F66-4187-A37B-36E7673570F4}"/>
              </a:ext>
            </a:extLst>
          </p:cNvPr>
          <p:cNvSpPr/>
          <p:nvPr/>
        </p:nvSpPr>
        <p:spPr>
          <a:xfrm>
            <a:off x="7148076" y="2347589"/>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メンバーによる空気づくり</a:t>
            </a:r>
            <a:endParaRPr kumimoji="1" lang="en-US" altLang="ja-JP" sz="2400" dirty="0">
              <a:solidFill>
                <a:schemeClr val="tx1"/>
              </a:solidFill>
            </a:endParaRPr>
          </a:p>
          <a:p>
            <a:pPr>
              <a:lnSpc>
                <a:spcPct val="150000"/>
              </a:lnSpc>
            </a:pPr>
            <a:r>
              <a:rPr kumimoji="1" lang="ja-JP" altLang="en-US" sz="2400" dirty="0">
                <a:solidFill>
                  <a:schemeClr val="tx1"/>
                </a:solidFill>
              </a:rPr>
              <a:t>→ スムーズで活発な意見交換</a:t>
            </a:r>
            <a:endParaRPr kumimoji="1" lang="en-US" altLang="ja-JP" sz="2400" dirty="0">
              <a:solidFill>
                <a:schemeClr val="tx1"/>
              </a:solidFill>
            </a:endParaRPr>
          </a:p>
        </p:txBody>
      </p:sp>
      <p:sp>
        <p:nvSpPr>
          <p:cNvPr id="35" name="正方形/長方形 34">
            <a:extLst>
              <a:ext uri="{FF2B5EF4-FFF2-40B4-BE49-F238E27FC236}">
                <a16:creationId xmlns:a16="http://schemas.microsoft.com/office/drawing/2014/main" id="{9E901198-FD41-40FA-B6CC-BDF7F21928C8}"/>
              </a:ext>
            </a:extLst>
          </p:cNvPr>
          <p:cNvSpPr/>
          <p:nvPr/>
        </p:nvSpPr>
        <p:spPr>
          <a:xfrm>
            <a:off x="7148076" y="3685574"/>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技術力の高いメンバーが多い</a:t>
            </a:r>
            <a:endParaRPr kumimoji="1" lang="en-US" altLang="ja-JP" sz="2400" dirty="0">
              <a:solidFill>
                <a:schemeClr val="tx1"/>
              </a:solidFill>
            </a:endParaRPr>
          </a:p>
          <a:p>
            <a:pPr>
              <a:lnSpc>
                <a:spcPct val="150000"/>
              </a:lnSpc>
            </a:pPr>
            <a:r>
              <a:rPr kumimoji="1" lang="ja-JP" altLang="en-US" sz="2400" dirty="0">
                <a:solidFill>
                  <a:schemeClr val="tx1"/>
                </a:solidFill>
              </a:rPr>
              <a:t>→ 複数人での作業は非効率的</a:t>
            </a:r>
            <a:endParaRPr kumimoji="1" lang="en-US" altLang="ja-JP" sz="2400" dirty="0">
              <a:solidFill>
                <a:schemeClr val="tx1"/>
              </a:solidFill>
            </a:endParaRPr>
          </a:p>
        </p:txBody>
      </p:sp>
      <p:sp>
        <p:nvSpPr>
          <p:cNvPr id="36" name="正方形/長方形 35">
            <a:extLst>
              <a:ext uri="{FF2B5EF4-FFF2-40B4-BE49-F238E27FC236}">
                <a16:creationId xmlns:a16="http://schemas.microsoft.com/office/drawing/2014/main" id="{9C2242E6-87B6-40EA-97D8-55D4E5820676}"/>
              </a:ext>
            </a:extLst>
          </p:cNvPr>
          <p:cNvSpPr/>
          <p:nvPr/>
        </p:nvSpPr>
        <p:spPr>
          <a:xfrm>
            <a:off x="7148075" y="5023559"/>
            <a:ext cx="5043925"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予定していた機能はほぼ実装</a:t>
            </a:r>
            <a:endParaRPr kumimoji="1" lang="en-US" altLang="ja-JP" sz="2400" dirty="0">
              <a:solidFill>
                <a:schemeClr val="tx1"/>
              </a:solidFill>
            </a:endParaRPr>
          </a:p>
          <a:p>
            <a:pPr>
              <a:lnSpc>
                <a:spcPct val="150000"/>
              </a:lnSpc>
            </a:pPr>
            <a:r>
              <a:rPr kumimoji="1" lang="ja-JP" altLang="en-US" sz="2400" dirty="0">
                <a:solidFill>
                  <a:schemeClr val="tx1"/>
                </a:solidFill>
              </a:rPr>
              <a:t>→ 他</a:t>
            </a:r>
            <a:r>
              <a:rPr kumimoji="1" lang="en-US" altLang="ja-JP" sz="2400" dirty="0">
                <a:solidFill>
                  <a:schemeClr val="tx1"/>
                </a:solidFill>
              </a:rPr>
              <a:t>2</a:t>
            </a:r>
            <a:r>
              <a:rPr kumimoji="1" lang="ja-JP" altLang="en-US" sz="2400" dirty="0">
                <a:solidFill>
                  <a:schemeClr val="tx1"/>
                </a:solidFill>
              </a:rPr>
              <a:t>点があってこそ！</a:t>
            </a:r>
            <a:endParaRPr kumimoji="1" lang="en-US" altLang="ja-JP" sz="2400" dirty="0">
              <a:solidFill>
                <a:schemeClr val="tx1"/>
              </a:solidFill>
            </a:endParaRPr>
          </a:p>
        </p:txBody>
      </p:sp>
      <p:pic>
        <p:nvPicPr>
          <p:cNvPr id="7" name="グラフィックス 6" descr="再生 単色塗りつぶし">
            <a:extLst>
              <a:ext uri="{FF2B5EF4-FFF2-40B4-BE49-F238E27FC236}">
                <a16:creationId xmlns:a16="http://schemas.microsoft.com/office/drawing/2014/main" id="{A049B393-77CC-4009-BC96-A5D70BB4DC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3210142"/>
            <a:ext cx="709589" cy="709589"/>
          </a:xfrm>
          <a:prstGeom prst="rect">
            <a:avLst/>
          </a:prstGeom>
        </p:spPr>
      </p:pic>
      <p:pic>
        <p:nvPicPr>
          <p:cNvPr id="20" name="グラフィックス 19" descr="再生 単色塗りつぶし">
            <a:extLst>
              <a:ext uri="{FF2B5EF4-FFF2-40B4-BE49-F238E27FC236}">
                <a16:creationId xmlns:a16="http://schemas.microsoft.com/office/drawing/2014/main" id="{599BFB2A-3B31-465E-B6D4-5E2AFC9D63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4583654"/>
            <a:ext cx="709589" cy="709589"/>
          </a:xfrm>
          <a:prstGeom prst="rect">
            <a:avLst/>
          </a:prstGeom>
        </p:spPr>
      </p:pic>
      <p:sp>
        <p:nvSpPr>
          <p:cNvPr id="16" name="四角形: 対角を切り取る 15">
            <a:extLst>
              <a:ext uri="{FF2B5EF4-FFF2-40B4-BE49-F238E27FC236}">
                <a16:creationId xmlns:a16="http://schemas.microsoft.com/office/drawing/2014/main" id="{80B6F8FF-FFFE-47E1-A83D-DFEDDDA01968}"/>
              </a:ext>
            </a:extLst>
          </p:cNvPr>
          <p:cNvSpPr/>
          <p:nvPr/>
        </p:nvSpPr>
        <p:spPr>
          <a:xfrm>
            <a:off x="7502604" y="1458145"/>
            <a:ext cx="3033303"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要因</a:t>
            </a:r>
          </a:p>
        </p:txBody>
      </p:sp>
    </p:spTree>
    <p:extLst>
      <p:ext uri="{BB962C8B-B14F-4D97-AF65-F5344CB8AC3E}">
        <p14:creationId xmlns:p14="http://schemas.microsoft.com/office/powerpoint/2010/main" val="296111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1"/>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420821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6" name="正方形/長方形 5">
            <a:extLst>
              <a:ext uri="{FF2B5EF4-FFF2-40B4-BE49-F238E27FC236}">
                <a16:creationId xmlns:a16="http://schemas.microsoft.com/office/drawing/2014/main" id="{A173B472-E0E4-4A29-A33F-DB2A5C2F7C6C}"/>
              </a:ext>
            </a:extLst>
          </p:cNvPr>
          <p:cNvSpPr/>
          <p:nvPr/>
        </p:nvSpPr>
        <p:spPr>
          <a:xfrm>
            <a:off x="1995948" y="1297188"/>
            <a:ext cx="8577707" cy="41655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2516545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発表担当として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蔭山 ゆり </a:t>
            </a:r>
            <a:r>
              <a:rPr lang="en-US" altLang="ja-JP" b="0" dirty="0"/>
              <a:t>/ </a:t>
            </a:r>
            <a:r>
              <a:rPr lang="ja-JP" altLang="en-US" b="0" dirty="0"/>
              <a:t>発表担当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60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747705" y="1721413"/>
            <a:ext cx="10649638" cy="568874"/>
          </a:xfrm>
          <a:prstGeom prst="rect">
            <a:avLst/>
          </a:prstGeom>
          <a:noFill/>
        </p:spPr>
        <p:txBody>
          <a:bodyPr wrap="square" rtlCol="0">
            <a:spAutoFit/>
          </a:bodyPr>
          <a:lstStyle/>
          <a:p>
            <a:pPr>
              <a:lnSpc>
                <a:spcPct val="150000"/>
              </a:lnSpc>
            </a:pPr>
            <a:r>
              <a:rPr kumimoji="1" lang="ja-JP" altLang="en-US" sz="2400" dirty="0"/>
              <a:t>発表準備を滞りなく進めるための、先を見据えた準備をすることができた！</a:t>
            </a:r>
            <a:endParaRPr kumimoji="1" lang="en-US" altLang="ja-JP" sz="24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わわ</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771596" y="480180"/>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一番言いたいこと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3036718"/>
            <a:ext cx="9467478" cy="1874488"/>
          </a:xfrm>
          <a:prstGeom prst="rect">
            <a:avLst/>
          </a:prstGeom>
          <a:noFill/>
        </p:spPr>
        <p:txBody>
          <a:bodyPr wrap="square" rtlCol="0">
            <a:spAutoFit/>
          </a:bodyPr>
          <a:lstStyle/>
          <a:p>
            <a:pPr>
              <a:lnSpc>
                <a:spcPct val="150000"/>
              </a:lnSpc>
            </a:pPr>
            <a:r>
              <a:rPr kumimoji="1" lang="ja-JP" altLang="en-US" sz="2000" dirty="0"/>
              <a:t>プログラミング面で、あまりチームの役に立てなかったことが</a:t>
            </a:r>
            <a:r>
              <a:rPr kumimoji="1" lang="ja-JP" altLang="en-US" sz="2000" b="1" dirty="0"/>
              <a:t>非常に悔しい！</a:t>
            </a:r>
            <a:endParaRPr kumimoji="1" lang="en-US" altLang="ja-JP" sz="2000" b="1" dirty="0"/>
          </a:p>
          <a:p>
            <a:pPr>
              <a:lnSpc>
                <a:spcPct val="150000"/>
              </a:lnSpc>
            </a:pPr>
            <a:r>
              <a:rPr kumimoji="1" lang="ja-JP" altLang="en-US" sz="2000" dirty="0"/>
              <a:t>提供するものはあくまでシステム。コミュニケーションだけできても意味がない。</a:t>
            </a:r>
            <a:endParaRPr kumimoji="1" lang="en-US" altLang="ja-JP" sz="2000" dirty="0"/>
          </a:p>
          <a:p>
            <a:pPr>
              <a:lnSpc>
                <a:spcPct val="150000"/>
              </a:lnSpc>
            </a:pPr>
            <a:r>
              <a:rPr kumimoji="1" lang="ja-JP" altLang="en-US" sz="2000" dirty="0"/>
              <a:t>この</a:t>
            </a:r>
            <a:r>
              <a:rPr kumimoji="1" lang="en-US" altLang="ja-JP" sz="2000" dirty="0"/>
              <a:t>”</a:t>
            </a:r>
            <a:r>
              <a:rPr kumimoji="1" lang="ja-JP" altLang="en-US" sz="2000" b="1" dirty="0"/>
              <a:t>悔しさ</a:t>
            </a:r>
            <a:r>
              <a:rPr kumimoji="1" lang="en-US" altLang="ja-JP" sz="2000" dirty="0"/>
              <a:t>”</a:t>
            </a:r>
            <a:r>
              <a:rPr kumimoji="1" lang="ja-JP" altLang="en-US" sz="2000" dirty="0"/>
              <a:t>が今回での一番大きな収穫。</a:t>
            </a:r>
            <a:endParaRPr kumimoji="1" lang="en-US" altLang="ja-JP" sz="2000" dirty="0"/>
          </a:p>
          <a:p>
            <a:pPr>
              <a:lnSpc>
                <a:spcPct val="150000"/>
              </a:lnSpc>
            </a:pPr>
            <a:r>
              <a:rPr kumimoji="1" lang="ja-JP" altLang="en-US" sz="2000" dirty="0"/>
              <a:t>今後はもっと技術・知識の吸収に集中し、</a:t>
            </a:r>
            <a:r>
              <a:rPr kumimoji="1" lang="en-US" altLang="ja-JP" sz="2000" dirty="0"/>
              <a:t>”</a:t>
            </a:r>
            <a:r>
              <a:rPr kumimoji="1" lang="ja-JP" altLang="en-US" sz="2000" dirty="0"/>
              <a:t>エンジニア</a:t>
            </a:r>
            <a:r>
              <a:rPr kumimoji="1" lang="en-US" altLang="ja-JP" sz="2000" dirty="0"/>
              <a:t>”</a:t>
            </a:r>
            <a:r>
              <a:rPr kumimoji="1" lang="ja-JP" altLang="en-US" sz="2000" dirty="0"/>
              <a:t>としての力を付ける。</a:t>
            </a:r>
            <a:endParaRPr kumimoji="1" lang="en-US" altLang="ja-JP" sz="2000" dirty="0"/>
          </a:p>
        </p:txBody>
      </p:sp>
    </p:spTree>
    <p:extLst>
      <p:ext uri="{BB962C8B-B14F-4D97-AF65-F5344CB8AC3E}">
        <p14:creationId xmlns:p14="http://schemas.microsoft.com/office/powerpoint/2010/main" val="97387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発表担当として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蔭山 ゆり </a:t>
            </a:r>
            <a:r>
              <a:rPr lang="en-US" altLang="ja-JP" b="0" dirty="0"/>
              <a:t>/ </a:t>
            </a:r>
            <a:r>
              <a:rPr lang="ja-JP" altLang="en-US" b="0" dirty="0"/>
              <a:t>発表担当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60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747705" y="1721413"/>
            <a:ext cx="8285169" cy="568874"/>
          </a:xfrm>
          <a:prstGeom prst="rect">
            <a:avLst/>
          </a:prstGeom>
          <a:noFill/>
        </p:spPr>
        <p:txBody>
          <a:bodyPr wrap="square" rtlCol="0">
            <a:spAutoFit/>
          </a:bodyPr>
          <a:lstStyle/>
          <a:p>
            <a:pPr>
              <a:lnSpc>
                <a:spcPct val="150000"/>
              </a:lnSpc>
            </a:pPr>
            <a:r>
              <a:rPr kumimoji="1" lang="ja-JP" altLang="en-US" sz="2400" dirty="0"/>
              <a:t>発表準備を滞りなく進めるための、先を見据えた準備をする</a:t>
            </a:r>
            <a:endParaRPr kumimoji="1" lang="en-US" altLang="ja-JP" sz="24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わわ</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771596" y="480180"/>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一番言いたいこと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3036718"/>
            <a:ext cx="9467478" cy="1676869"/>
          </a:xfrm>
          <a:prstGeom prst="rect">
            <a:avLst/>
          </a:prstGeom>
          <a:noFill/>
        </p:spPr>
        <p:txBody>
          <a:bodyPr wrap="square" rtlCol="0">
            <a:spAutoFit/>
          </a:bodyPr>
          <a:lstStyle/>
          <a:p>
            <a:pPr>
              <a:lnSpc>
                <a:spcPct val="150000"/>
              </a:lnSpc>
            </a:pPr>
            <a:r>
              <a:rPr kumimoji="1" lang="ja-JP" altLang="en-US" sz="2400" dirty="0"/>
              <a:t>サーブレットが、</a:t>
            </a:r>
            <a:r>
              <a:rPr kumimoji="1" lang="en-US" altLang="ja-JP" sz="2400" dirty="0"/>
              <a:t>JSP</a:t>
            </a:r>
            <a:r>
              <a:rPr kumimoji="1" lang="ja-JP" altLang="en-US" sz="2400" dirty="0"/>
              <a:t>が、</a:t>
            </a:r>
            <a:r>
              <a:rPr kumimoji="1" lang="en-US" altLang="ja-JP" sz="2400" dirty="0"/>
              <a:t>DAO</a:t>
            </a:r>
            <a:r>
              <a:rPr kumimoji="1" lang="ja-JP" altLang="en-US" sz="2400" dirty="0"/>
              <a:t>が、何を言っているのかわかる</a:t>
            </a:r>
            <a:r>
              <a:rPr kumimoji="1" lang="en-US" altLang="ja-JP" sz="2400" dirty="0"/>
              <a:t>…</a:t>
            </a:r>
            <a:r>
              <a:rPr kumimoji="1" lang="ja-JP" altLang="en-US" sz="2400" dirty="0"/>
              <a:t>！！</a:t>
            </a:r>
            <a:endParaRPr kumimoji="1" lang="en-US" altLang="ja-JP" sz="2400" dirty="0"/>
          </a:p>
          <a:p>
            <a:pPr>
              <a:lnSpc>
                <a:spcPct val="150000"/>
              </a:lnSpc>
            </a:pPr>
            <a:r>
              <a:rPr kumimoji="1" lang="ja-JP" altLang="en-US" sz="2400" dirty="0"/>
              <a:t>文字通り何も分からなかったコードが、随分読めるようになりました。</a:t>
            </a:r>
            <a:endParaRPr kumimoji="1" lang="en-US" altLang="ja-JP" sz="2400" dirty="0"/>
          </a:p>
          <a:p>
            <a:pPr>
              <a:lnSpc>
                <a:spcPct val="150000"/>
              </a:lnSpc>
            </a:pPr>
            <a:r>
              <a:rPr kumimoji="1" lang="en-US" altLang="ja-JP" sz="2400" dirty="0"/>
              <a:t>	</a:t>
            </a:r>
            <a:r>
              <a:rPr kumimoji="1" lang="ja-JP" altLang="en-US" sz="2400" dirty="0"/>
              <a:t>→ 調べる、頼る力が身についた！</a:t>
            </a:r>
            <a:endParaRPr kumimoji="1" lang="en-US" altLang="ja-JP" sz="2400" dirty="0"/>
          </a:p>
        </p:txBody>
      </p:sp>
    </p:spTree>
    <p:extLst>
      <p:ext uri="{BB962C8B-B14F-4D97-AF65-F5344CB8AC3E}">
        <p14:creationId xmlns:p14="http://schemas.microsoft.com/office/powerpoint/2010/main" val="41976242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オチ</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7" name="正方形/長方形 6">
            <a:extLst>
              <a:ext uri="{FF2B5EF4-FFF2-40B4-BE49-F238E27FC236}">
                <a16:creationId xmlns:a16="http://schemas.microsoft.com/office/drawing/2014/main" id="{1E4D88A1-CD8E-4272-9259-2F3D107D1D1F}"/>
              </a:ext>
            </a:extLst>
          </p:cNvPr>
          <p:cNvSpPr/>
          <p:nvPr/>
        </p:nvSpPr>
        <p:spPr>
          <a:xfrm>
            <a:off x="2773512" y="2955108"/>
            <a:ext cx="6380407" cy="1586406"/>
          </a:xfrm>
          <a:prstGeom prst="rect">
            <a:avLst/>
          </a:prstGeom>
          <a:solidFill>
            <a:schemeClr val="accent2">
              <a:lumMod val="20000"/>
              <a:lumOff val="80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400" b="1" dirty="0">
                <a:solidFill>
                  <a:schemeClr val="tx1"/>
                </a:solidFill>
                <a:latin typeface="Abadi" panose="020B0604020202020204" pitchFamily="34" charset="0"/>
              </a:rPr>
              <a:t>杉森「</a:t>
            </a:r>
            <a:r>
              <a:rPr kumimoji="1" lang="en-US" altLang="ja-JP" sz="2400" b="1" dirty="0">
                <a:solidFill>
                  <a:schemeClr val="tx1"/>
                </a:solidFill>
                <a:latin typeface="Abadi" panose="020B0604020202020204" pitchFamily="34" charset="0"/>
              </a:rPr>
              <a:t>Ajax</a:t>
            </a:r>
            <a:r>
              <a:rPr kumimoji="1" lang="ja-JP" altLang="en-US" sz="2400" b="1" dirty="0">
                <a:solidFill>
                  <a:schemeClr val="tx1"/>
                </a:solidFill>
                <a:latin typeface="Abadi" panose="020B0604020202020204" pitchFamily="34" charset="0"/>
              </a:rPr>
              <a:t>使わないなら楽勝じゃん！」</a:t>
            </a:r>
            <a:endParaRPr kumimoji="1" lang="en-US" altLang="ja-JP" sz="2400" b="1" dirty="0">
              <a:solidFill>
                <a:schemeClr val="tx1"/>
              </a:solidFill>
              <a:latin typeface="Abadi" panose="020B0604020202020204" pitchFamily="34" charset="0"/>
            </a:endParaRPr>
          </a:p>
        </p:txBody>
      </p:sp>
    </p:spTree>
    <p:extLst>
      <p:ext uri="{BB962C8B-B14F-4D97-AF65-F5344CB8AC3E}">
        <p14:creationId xmlns:p14="http://schemas.microsoft.com/office/powerpoint/2010/main" val="234890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Tree>
    <p:extLst>
      <p:ext uri="{BB962C8B-B14F-4D97-AF65-F5344CB8AC3E}">
        <p14:creationId xmlns:p14="http://schemas.microsoft.com/office/powerpoint/2010/main" val="281523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8CF9080-741F-424D-ABBB-D1B689C0949C}"/>
              </a:ext>
            </a:extLst>
          </p:cNvPr>
          <p:cNvSpPr/>
          <p:nvPr/>
        </p:nvSpPr>
        <p:spPr>
          <a:xfrm>
            <a:off x="0" y="1562793"/>
            <a:ext cx="7614458" cy="2926080"/>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latin typeface="+mj-lt"/>
              </a:rPr>
              <a:t>謝辞</a:t>
            </a:r>
          </a:p>
        </p:txBody>
      </p:sp>
      <p:sp>
        <p:nvSpPr>
          <p:cNvPr id="3" name="コンテンツ プレースホルダー 2">
            <a:extLst>
              <a:ext uri="{FF2B5EF4-FFF2-40B4-BE49-F238E27FC236}">
                <a16:creationId xmlns:a16="http://schemas.microsoft.com/office/drawing/2014/main" id="{76760457-6671-4A0F-B90A-93BAFECC0638}"/>
              </a:ext>
            </a:extLst>
          </p:cNvPr>
          <p:cNvSpPr txBox="1">
            <a:spLocks/>
          </p:cNvSpPr>
          <p:nvPr/>
        </p:nvSpPr>
        <p:spPr>
          <a:xfrm>
            <a:off x="6096000" y="5975898"/>
            <a:ext cx="6391241" cy="88210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ja-JP" altLang="en-US" sz="4800" dirty="0"/>
              <a:t>ありがとうございました！</a:t>
            </a:r>
            <a:endParaRPr lang="en-US" altLang="ja-JP" sz="4800" dirty="0"/>
          </a:p>
        </p:txBody>
      </p:sp>
    </p:spTree>
    <p:extLst>
      <p:ext uri="{BB962C8B-B14F-4D97-AF65-F5344CB8AC3E}">
        <p14:creationId xmlns:p14="http://schemas.microsoft.com/office/powerpoint/2010/main" val="242220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0C5F4C60-BC99-44C9-B4B8-F0E8FC76152D}"/>
              </a:ext>
            </a:extLst>
          </p:cNvPr>
          <p:cNvSpPr>
            <a:spLocks noGrp="1"/>
          </p:cNvSpPr>
          <p:nvPr>
            <p:ph type="title"/>
          </p:nvPr>
        </p:nvSpPr>
        <p:spPr/>
        <p:txBody>
          <a:bodyPr/>
          <a:lstStyle/>
          <a:p>
            <a:r>
              <a:rPr kumimoji="1" lang="ja-JP" altLang="en-US" sz="2800" dirty="0"/>
              <a:t>チームの振り返り</a:t>
            </a:r>
            <a:endParaRPr kumimoji="1" lang="ja-JP" altLang="en-US" dirty="0"/>
          </a:p>
        </p:txBody>
      </p:sp>
      <p:pic>
        <p:nvPicPr>
          <p:cNvPr id="18" name="グラフィックス 17" descr="ハート付きの笑顔 (塗りつぶし) 単色塗りつぶし">
            <a:extLst>
              <a:ext uri="{FF2B5EF4-FFF2-40B4-BE49-F238E27FC236}">
                <a16:creationId xmlns:a16="http://schemas.microsoft.com/office/drawing/2014/main" id="{8763B349-4173-406D-839B-A2FB0C9EEF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37927" y="2955108"/>
            <a:ext cx="914400" cy="914400"/>
          </a:xfrm>
          <a:prstGeom prst="rect">
            <a:avLst/>
          </a:prstGeom>
        </p:spPr>
      </p:pic>
      <p:pic>
        <p:nvPicPr>
          <p:cNvPr id="14" name="グラフィックス 13" descr="無表情な顔 (塗りつぶしなし) 単色塗りつぶし">
            <a:extLst>
              <a:ext uri="{FF2B5EF4-FFF2-40B4-BE49-F238E27FC236}">
                <a16:creationId xmlns:a16="http://schemas.microsoft.com/office/drawing/2014/main" id="{1D4D3A17-F77C-43E3-AD6A-EF67D59BEB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7033" y="1322446"/>
            <a:ext cx="914400" cy="914400"/>
          </a:xfrm>
          <a:prstGeom prst="rect">
            <a:avLst/>
          </a:prstGeom>
        </p:spPr>
      </p:pic>
      <p:pic>
        <p:nvPicPr>
          <p:cNvPr id="16" name="グラフィックス 15" descr="困った顔 (塗りつぶし) 単色塗りつぶし">
            <a:extLst>
              <a:ext uri="{FF2B5EF4-FFF2-40B4-BE49-F238E27FC236}">
                <a16:creationId xmlns:a16="http://schemas.microsoft.com/office/drawing/2014/main" id="{395972D5-1757-4CBC-800A-EFAFA39E51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18871" y="2158233"/>
            <a:ext cx="914400" cy="914400"/>
          </a:xfrm>
          <a:prstGeom prst="rect">
            <a:avLst/>
          </a:prstGeom>
        </p:spPr>
      </p:pic>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30413" y="1330215"/>
            <a:ext cx="914400" cy="914400"/>
          </a:xfrm>
          <a:prstGeom prst="rect">
            <a:avLst/>
          </a:prstGeom>
        </p:spPr>
      </p:pic>
      <p:pic>
        <p:nvPicPr>
          <p:cNvPr id="8" name="コンテンツ プレースホルダー 7" descr="ニヤリとした顔 (塗りつぶし) 単色塗りつぶし">
            <a:extLst>
              <a:ext uri="{FF2B5EF4-FFF2-40B4-BE49-F238E27FC236}">
                <a16:creationId xmlns:a16="http://schemas.microsoft.com/office/drawing/2014/main" id="{4E66C924-0D37-4E75-AF98-9037CC978C73}"/>
              </a:ext>
            </a:extLst>
          </p:cNvPr>
          <p:cNvPicPr>
            <a:picLocks noGrp="1" noChangeAspect="1"/>
          </p:cNvPicPr>
          <p:nvPr>
            <p:ph sz="quarter" idx="13"/>
          </p:nvPr>
        </p:nvPicPr>
        <p:blipFill>
          <a:blip r:embed="rId10">
            <a:extLst>
              <a:ext uri="{96DAC541-7B7A-43D3-8B79-37D633B846F1}">
                <asvg:svgBlip xmlns:asvg="http://schemas.microsoft.com/office/drawing/2016/SVG/main" r:embed="rId11"/>
              </a:ext>
            </a:extLst>
          </a:blip>
          <a:stretch>
            <a:fillRect/>
          </a:stretch>
        </p:blipFill>
        <p:spPr>
          <a:xfrm>
            <a:off x="10172251" y="2122410"/>
            <a:ext cx="914400" cy="914400"/>
          </a:xfr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086651" y="2122410"/>
            <a:ext cx="914400" cy="914400"/>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44813" y="1423223"/>
            <a:ext cx="914400" cy="914400"/>
          </a:xfrm>
          <a:prstGeom prst="rect">
            <a:avLst/>
          </a:prstGeom>
        </p:spPr>
      </p:pic>
      <p:pic>
        <p:nvPicPr>
          <p:cNvPr id="12" name="グラフィックス 11" descr="無表情な顔 (塗りつぶし) 単色塗りつぶし">
            <a:extLst>
              <a:ext uri="{FF2B5EF4-FFF2-40B4-BE49-F238E27FC236}">
                <a16:creationId xmlns:a16="http://schemas.microsoft.com/office/drawing/2014/main" id="{2DEBA532-EB78-4D7F-9949-F904D9D6D78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086651" y="2971800"/>
            <a:ext cx="914400" cy="914400"/>
          </a:xfrm>
          <a:prstGeom prst="rect">
            <a:avLst/>
          </a:prstGeom>
        </p:spPr>
      </p:pic>
      <p:sp>
        <p:nvSpPr>
          <p:cNvPr id="15" name="正方形/長方形 14">
            <a:extLst>
              <a:ext uri="{FF2B5EF4-FFF2-40B4-BE49-F238E27FC236}">
                <a16:creationId xmlns:a16="http://schemas.microsoft.com/office/drawing/2014/main" id="{3A2DC42A-4C9D-4E42-9289-2751B209B606}"/>
              </a:ext>
            </a:extLst>
          </p:cNvPr>
          <p:cNvSpPr/>
          <p:nvPr/>
        </p:nvSpPr>
        <p:spPr>
          <a:xfrm>
            <a:off x="311846" y="1043099"/>
            <a:ext cx="5644841" cy="5535554"/>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よかったところ</a:t>
            </a:r>
            <a:endParaRPr kumimoji="1" lang="en-US" altLang="ja-JP" sz="2000" dirty="0">
              <a:solidFill>
                <a:schemeClr val="tx1"/>
              </a:solidFill>
              <a:latin typeface="Abadi" panose="020B0604020202020204" pitchFamily="34" charset="0"/>
            </a:endParaRPr>
          </a:p>
          <a:p>
            <a:pPr algn="ctr"/>
            <a:endParaRPr kumimoji="1" lang="en-US" altLang="ja-JP" sz="2000"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全員でコミュニケーションがとれていた</a:t>
            </a:r>
            <a:endParaRPr kumimoji="1" lang="en-US" altLang="ja-JP" b="1" dirty="0">
              <a:solidFill>
                <a:schemeClr val="tx1"/>
              </a:solidFill>
              <a:highlight>
                <a:srgbClr val="FFFF00"/>
              </a:highlight>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→誰かの意見に偏らずに進められた</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・リーダーがすごい</a:t>
            </a:r>
            <a:endParaRPr kumimoji="1" lang="en-US" altLang="ja-JP" dirty="0">
              <a:solidFill>
                <a:schemeClr val="tx1"/>
              </a:solidFill>
              <a:latin typeface="Abadi" panose="020B0604020202020204" pitchFamily="34" charset="0"/>
            </a:endParaRPr>
          </a:p>
          <a:p>
            <a:r>
              <a:rPr kumimoji="1" lang="ja-JP" altLang="en-US" sz="1200"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→スケジュール管理、進捗確認、情報共有、</a:t>
            </a:r>
            <a:endParaRPr kumimoji="1" lang="en-US" altLang="ja-JP" sz="1400" dirty="0">
              <a:solidFill>
                <a:schemeClr val="tx1"/>
              </a:solidFill>
              <a:latin typeface="Abadi" panose="020B0604020202020204" pitchFamily="34" charset="0"/>
            </a:endParaRPr>
          </a:p>
          <a:p>
            <a:r>
              <a:rPr kumimoji="1" lang="ja-JP" altLang="en-US" sz="1400" dirty="0">
                <a:solidFill>
                  <a:schemeClr val="tx1"/>
                </a:solidFill>
                <a:latin typeface="Abadi" panose="020B0604020202020204" pitchFamily="34" charset="0"/>
              </a:rPr>
              <a:t>　　ルールの共有等々　感謝</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捨てた機能が少ない</a:t>
            </a:r>
            <a:endParaRPr kumimoji="1" lang="en-US" altLang="ja-JP"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・外部設計を焦らずにしっかり詰めたので機能・進行面で大きな問題が起きなかった</a:t>
            </a:r>
            <a:endParaRPr kumimoji="1" lang="en-US" altLang="ja-JP"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講師に聞かずとも、メンバーに聞けば大体解決できた（前半）</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→聞きやすい空気感</a:t>
            </a:r>
            <a:endParaRPr kumimoji="1" lang="en-US" altLang="ja-JP" b="1"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いい分業ができていた　適材適所</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個別にやる力のあるメンバーが多かった</a:t>
            </a:r>
            <a:r>
              <a:rPr kumimoji="1" lang="ja-JP" altLang="en-US" sz="1400" dirty="0">
                <a:solidFill>
                  <a:schemeClr val="tx1"/>
                </a:solidFill>
                <a:latin typeface="Abadi" panose="020B0604020202020204" pitchFamily="34" charset="0"/>
              </a:rPr>
              <a:t>（一部除く）</a:t>
            </a:r>
            <a:endParaRPr kumimoji="1" lang="ja-JP" altLang="en-US" dirty="0">
              <a:solidFill>
                <a:schemeClr val="tx1"/>
              </a:solidFill>
              <a:latin typeface="Abadi" panose="020B0604020202020204" pitchFamily="34" charset="0"/>
            </a:endParaRPr>
          </a:p>
        </p:txBody>
      </p:sp>
      <p:sp>
        <p:nvSpPr>
          <p:cNvPr id="17" name="正方形/長方形 16">
            <a:extLst>
              <a:ext uri="{FF2B5EF4-FFF2-40B4-BE49-F238E27FC236}">
                <a16:creationId xmlns:a16="http://schemas.microsoft.com/office/drawing/2014/main" id="{400D0627-BCFC-4ED9-9D85-2761382EC1A0}"/>
              </a:ext>
            </a:extLst>
          </p:cNvPr>
          <p:cNvSpPr/>
          <p:nvPr/>
        </p:nvSpPr>
        <p:spPr>
          <a:xfrm>
            <a:off x="6134444" y="482465"/>
            <a:ext cx="5745710" cy="3658576"/>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課題など</a:t>
            </a:r>
            <a:endParaRPr kumimoji="1" lang="en-US" altLang="ja-JP" sz="20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外部設計に時間を費やしすぎた（当初の予定より</a:t>
            </a:r>
            <a:r>
              <a:rPr kumimoji="1" lang="en-US" altLang="ja-JP" b="1" dirty="0">
                <a:solidFill>
                  <a:schemeClr val="tx1"/>
                </a:solidFill>
                <a:highlight>
                  <a:srgbClr val="FFFF00"/>
                </a:highlight>
                <a:latin typeface="Abadi" panose="020B0604020202020204" pitchFamily="34" charset="0"/>
              </a:rPr>
              <a:t>2</a:t>
            </a:r>
            <a:r>
              <a:rPr kumimoji="1" lang="ja-JP" altLang="en-US" b="1" dirty="0">
                <a:solidFill>
                  <a:schemeClr val="tx1"/>
                </a:solidFill>
                <a:highlight>
                  <a:srgbClr val="FFFF00"/>
                </a:highlight>
                <a:latin typeface="Abadi" panose="020B0604020202020204" pitchFamily="34" charset="0"/>
              </a:rPr>
              <a:t>日オーバー）（知識の薄さ故）</a:t>
            </a:r>
            <a:endParaRPr kumimoji="1" lang="en-US" altLang="ja-JP" b="1" dirty="0">
              <a:solidFill>
                <a:schemeClr val="tx1"/>
              </a:solidFill>
              <a:highlight>
                <a:srgbClr val="FFFF00"/>
              </a:highlight>
              <a:latin typeface="Abadi" panose="020B0604020202020204" pitchFamily="34" charset="0"/>
            </a:endParaRPr>
          </a:p>
          <a:p>
            <a:r>
              <a:rPr kumimoji="1" lang="ja-JP" altLang="en-US" b="1" dirty="0">
                <a:solidFill>
                  <a:schemeClr val="tx1"/>
                </a:solidFill>
                <a:highlight>
                  <a:srgbClr val="FFFF00"/>
                </a:highlight>
                <a:latin typeface="Abadi" panose="020B0604020202020204" pitchFamily="34" charset="0"/>
              </a:rPr>
              <a:t>　</a:t>
            </a:r>
            <a:r>
              <a:rPr kumimoji="1" lang="ja-JP" altLang="en-US" sz="1400" b="1" dirty="0">
                <a:solidFill>
                  <a:schemeClr val="tx1"/>
                </a:solidFill>
                <a:highlight>
                  <a:srgbClr val="FFFF00"/>
                </a:highlight>
                <a:latin typeface="Abadi" panose="020B0604020202020204" pitchFamily="34" charset="0"/>
              </a:rPr>
              <a:t>→ここがスムーズだったら機能にもっと凝れていたかも</a:t>
            </a:r>
            <a:endParaRPr kumimoji="1" lang="en-US" altLang="ja-JP" sz="1400" b="1" dirty="0">
              <a:solidFill>
                <a:schemeClr val="tx1"/>
              </a:solidFill>
              <a:highlight>
                <a:srgbClr val="FFFF00"/>
              </a:highlight>
              <a:latin typeface="Abadi" panose="020B0604020202020204" pitchFamily="34" charset="0"/>
            </a:endParaRPr>
          </a:p>
          <a:p>
            <a:r>
              <a:rPr kumimoji="1" lang="ja-JP" altLang="en-US" sz="1400" b="1" dirty="0">
                <a:solidFill>
                  <a:schemeClr val="tx1"/>
                </a:solidFill>
                <a:highlight>
                  <a:srgbClr val="FFFF00"/>
                </a:highlight>
                <a:latin typeface="Abadi" panose="020B0604020202020204" pitchFamily="34" charset="0"/>
              </a:rPr>
              <a:t>　→小さな疑問点やアイデアもバンバン発言していたというのも要因、良い点でもある！</a:t>
            </a:r>
            <a:endParaRPr kumimoji="1" lang="en-US" altLang="ja-JP" sz="1400"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・リアルタイムで進捗確認ができるツールを活用したらよかった（</a:t>
            </a:r>
            <a:r>
              <a:rPr kumimoji="1" lang="en-US" altLang="ja-JP" dirty="0">
                <a:solidFill>
                  <a:schemeClr val="tx1"/>
                </a:solidFill>
                <a:latin typeface="Abadi" panose="020B0604020202020204" pitchFamily="34" charset="0"/>
              </a:rPr>
              <a:t>Google</a:t>
            </a:r>
            <a:r>
              <a:rPr kumimoji="1" lang="ja-JP" altLang="en-US" dirty="0">
                <a:solidFill>
                  <a:schemeClr val="tx1"/>
                </a:solidFill>
                <a:latin typeface="Abadi" panose="020B0604020202020204" pitchFamily="34" charset="0"/>
              </a:rPr>
              <a:t>ドキュメントとか）</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→リーダーの反省点として</a:t>
            </a:r>
            <a:endParaRPr kumimoji="1" lang="en-US" altLang="ja-JP" sz="1400" dirty="0">
              <a:solidFill>
                <a:schemeClr val="tx1"/>
              </a:solidFill>
              <a:latin typeface="Abadi" panose="020B0604020202020204" pitchFamily="34" charset="0"/>
            </a:endParaRPr>
          </a:p>
          <a:p>
            <a:endParaRPr kumimoji="1" lang="en-US" altLang="ja-JP" sz="1400" dirty="0">
              <a:solidFill>
                <a:schemeClr val="tx1"/>
              </a:solidFill>
              <a:latin typeface="Abadi" panose="020B0604020202020204" pitchFamily="34" charset="0"/>
            </a:endParaRPr>
          </a:p>
          <a:p>
            <a:r>
              <a:rPr kumimoji="1" lang="ja-JP" altLang="en-US" dirty="0">
                <a:solidFill>
                  <a:schemeClr val="tx1"/>
                </a:solidFill>
                <a:highlight>
                  <a:srgbClr val="FFFF00"/>
                </a:highlight>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スケジュール管理</a:t>
            </a:r>
            <a:r>
              <a:rPr kumimoji="1" lang="ja-JP" altLang="en-US" sz="1400" b="1" dirty="0">
                <a:solidFill>
                  <a:schemeClr val="tx1"/>
                </a:solidFill>
                <a:highlight>
                  <a:srgbClr val="FFFF00"/>
                </a:highlight>
                <a:latin typeface="Abadi" panose="020B0604020202020204" pitchFamily="34" charset="0"/>
              </a:rPr>
              <a:t>（次はもっとうまくできる）</a:t>
            </a:r>
            <a:endParaRPr kumimoji="1" lang="en-US" altLang="ja-JP" b="1" dirty="0">
              <a:solidFill>
                <a:schemeClr val="tx1"/>
              </a:solidFill>
              <a:highlight>
                <a:srgbClr val="FFFF00"/>
              </a:highlight>
              <a:latin typeface="Abadi" panose="020B0604020202020204" pitchFamily="34" charset="0"/>
            </a:endParaRPr>
          </a:p>
        </p:txBody>
      </p:sp>
      <p:sp>
        <p:nvSpPr>
          <p:cNvPr id="19" name="正方形/長方形 18">
            <a:extLst>
              <a:ext uri="{FF2B5EF4-FFF2-40B4-BE49-F238E27FC236}">
                <a16:creationId xmlns:a16="http://schemas.microsoft.com/office/drawing/2014/main" id="{39A746C2-D318-435F-A541-F9C3F2B8E237}"/>
              </a:ext>
            </a:extLst>
          </p:cNvPr>
          <p:cNvSpPr/>
          <p:nvPr/>
        </p:nvSpPr>
        <p:spPr>
          <a:xfrm>
            <a:off x="6134444" y="4396247"/>
            <a:ext cx="5745710" cy="2167953"/>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en-US" altLang="ja-JP" dirty="0">
                <a:solidFill>
                  <a:schemeClr val="tx1"/>
                </a:solidFill>
                <a:latin typeface="Abadi" panose="020B0604020202020204" pitchFamily="34" charset="0"/>
              </a:rPr>
              <a:t>6</a:t>
            </a:r>
            <a:r>
              <a:rPr kumimoji="1" lang="ja-JP" altLang="en-US" dirty="0">
                <a:solidFill>
                  <a:schemeClr val="tx1"/>
                </a:solidFill>
                <a:latin typeface="Abadi" panose="020B0604020202020204" pitchFamily="34" charset="0"/>
              </a:rPr>
              <a:t>人チームだったわけですが</a:t>
            </a:r>
            <a:r>
              <a:rPr kumimoji="1" lang="en-US" altLang="ja-JP" dirty="0">
                <a:solidFill>
                  <a:schemeClr val="tx1"/>
                </a:solidFill>
                <a:latin typeface="Abadi" panose="020B0604020202020204" pitchFamily="34" charset="0"/>
              </a:rPr>
              <a:t>…</a:t>
            </a:r>
          </a:p>
          <a:p>
            <a:pPr algn="ct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・アイデアがたくさん出た</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・まとめるのがむずい</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en-US" altLang="ja-JP" dirty="0">
                <a:solidFill>
                  <a:schemeClr val="tx1"/>
                </a:solidFill>
                <a:latin typeface="Abadi" panose="020B0604020202020204" pitchFamily="34" charset="0"/>
              </a:rPr>
              <a:t>DBA</a:t>
            </a:r>
            <a:r>
              <a:rPr kumimoji="1" lang="ja-JP" altLang="en-US" dirty="0">
                <a:solidFill>
                  <a:schemeClr val="tx1"/>
                </a:solidFill>
                <a:latin typeface="Abadi" panose="020B0604020202020204" pitchFamily="34" charset="0"/>
              </a:rPr>
              <a:t>担当を二人置けたのがよかった</a:t>
            </a:r>
            <a:endParaRPr kumimoji="1" lang="en-US" altLang="ja-JP" dirty="0">
              <a:solidFill>
                <a:schemeClr val="tx1"/>
              </a:solidFill>
              <a:latin typeface="Abadi" panose="020B0604020202020204" pitchFamily="34" charset="0"/>
            </a:endParaRPr>
          </a:p>
        </p:txBody>
      </p:sp>
      <p:sp>
        <p:nvSpPr>
          <p:cNvPr id="21" name="正方形/長方形 20">
            <a:extLst>
              <a:ext uri="{FF2B5EF4-FFF2-40B4-BE49-F238E27FC236}">
                <a16:creationId xmlns:a16="http://schemas.microsoft.com/office/drawing/2014/main" id="{1EC7F207-B632-48E0-9451-6CE1F14B36BF}"/>
              </a:ext>
            </a:extLst>
          </p:cNvPr>
          <p:cNvSpPr/>
          <p:nvPr/>
        </p:nvSpPr>
        <p:spPr>
          <a:xfrm>
            <a:off x="2904140" y="2955108"/>
            <a:ext cx="6380407" cy="1586406"/>
          </a:xfrm>
          <a:prstGeom prst="rect">
            <a:avLst/>
          </a:prstGeom>
          <a:solidFill>
            <a:schemeClr val="accent2">
              <a:lumMod val="20000"/>
              <a:lumOff val="80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400" b="1" dirty="0">
                <a:solidFill>
                  <a:schemeClr val="tx1"/>
                </a:solidFill>
                <a:latin typeface="Abadi" panose="020B0604020202020204" pitchFamily="34" charset="0"/>
              </a:rPr>
              <a:t>杉森「</a:t>
            </a:r>
            <a:r>
              <a:rPr kumimoji="1" lang="en-US" altLang="ja-JP" sz="2400" b="1" dirty="0">
                <a:solidFill>
                  <a:schemeClr val="tx1"/>
                </a:solidFill>
                <a:latin typeface="Abadi" panose="020B0604020202020204" pitchFamily="34" charset="0"/>
              </a:rPr>
              <a:t>Ajax</a:t>
            </a:r>
            <a:r>
              <a:rPr kumimoji="1" lang="ja-JP" altLang="en-US" sz="2400" b="1" dirty="0">
                <a:solidFill>
                  <a:schemeClr val="tx1"/>
                </a:solidFill>
                <a:latin typeface="Abadi" panose="020B0604020202020204" pitchFamily="34" charset="0"/>
              </a:rPr>
              <a:t>使わないなら楽勝じゃん！」</a:t>
            </a:r>
            <a:endParaRPr kumimoji="1" lang="en-US" altLang="ja-JP" sz="2400" b="1" dirty="0">
              <a:solidFill>
                <a:schemeClr val="tx1"/>
              </a:solidFill>
              <a:latin typeface="Abadi" panose="020B0604020202020204" pitchFamily="34" charset="0"/>
            </a:endParaRPr>
          </a:p>
        </p:txBody>
      </p:sp>
    </p:spTree>
    <p:extLst>
      <p:ext uri="{BB962C8B-B14F-4D97-AF65-F5344CB8AC3E}">
        <p14:creationId xmlns:p14="http://schemas.microsoft.com/office/powerpoint/2010/main" val="1713641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7FADF169-39C0-4D30-8297-874480783BDC}"/>
              </a:ext>
            </a:extLst>
          </p:cNvPr>
          <p:cNvSpPr/>
          <p:nvPr/>
        </p:nvSpPr>
        <p:spPr>
          <a:xfrm>
            <a:off x="1447151" y="2198716"/>
            <a:ext cx="9297698" cy="2460567"/>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latin typeface="+mj-lt"/>
              </a:rPr>
              <a:t>使うかもしれんので置いとく</a:t>
            </a:r>
          </a:p>
        </p:txBody>
      </p:sp>
      <p:pic>
        <p:nvPicPr>
          <p:cNvPr id="3" name="グラフィックス 2" descr="ハート付きの笑顔 (塗りつぶし) 単色塗りつぶし">
            <a:extLst>
              <a:ext uri="{FF2B5EF4-FFF2-40B4-BE49-F238E27FC236}">
                <a16:creationId xmlns:a16="http://schemas.microsoft.com/office/drawing/2014/main" id="{BECD7C66-2FBC-4760-83C6-5712687C3B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8324" y="1387805"/>
            <a:ext cx="735351" cy="735351"/>
          </a:xfrm>
          <a:prstGeom prst="rect">
            <a:avLst/>
          </a:prstGeom>
        </p:spPr>
      </p:pic>
      <p:pic>
        <p:nvPicPr>
          <p:cNvPr id="4" name="グラフィックス 3" descr="困った顔 (塗りつぶし) 単色塗りつぶし">
            <a:extLst>
              <a:ext uri="{FF2B5EF4-FFF2-40B4-BE49-F238E27FC236}">
                <a16:creationId xmlns:a16="http://schemas.microsoft.com/office/drawing/2014/main" id="{0F89CBD0-0C25-46A7-993D-33EDF4737E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10779" y="1387803"/>
            <a:ext cx="735351" cy="735351"/>
          </a:xfrm>
          <a:prstGeom prst="rect">
            <a:avLst/>
          </a:prstGeom>
        </p:spPr>
      </p:pic>
      <p:pic>
        <p:nvPicPr>
          <p:cNvPr id="5" name="コンテンツ プレースホルダー 7" descr="ニヤリとした顔 (塗りつぶし) 単色塗りつぶし">
            <a:extLst>
              <a:ext uri="{FF2B5EF4-FFF2-40B4-BE49-F238E27FC236}">
                <a16:creationId xmlns:a16="http://schemas.microsoft.com/office/drawing/2014/main" id="{890A1467-35F2-4F98-ADF2-98E108DFB3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91876" y="1387804"/>
            <a:ext cx="735351" cy="735351"/>
          </a:xfrm>
          <a:prstGeom prst="rect">
            <a:avLst/>
          </a:prstGeom>
        </p:spPr>
      </p:pic>
      <p:pic>
        <p:nvPicPr>
          <p:cNvPr id="7" name="グラフィックス 6" descr="無表情な顔 (塗りつぶし) 単色塗りつぶし">
            <a:extLst>
              <a:ext uri="{FF2B5EF4-FFF2-40B4-BE49-F238E27FC236}">
                <a16:creationId xmlns:a16="http://schemas.microsoft.com/office/drawing/2014/main" id="{CAAEE752-C6E9-4F44-8EA4-7A67280745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75428" y="1387805"/>
            <a:ext cx="735351" cy="735351"/>
          </a:xfrm>
          <a:prstGeom prst="rect">
            <a:avLst/>
          </a:prstGeom>
        </p:spPr>
      </p:pic>
      <p:pic>
        <p:nvPicPr>
          <p:cNvPr id="8" name="グラフィックス 7" descr="目が回った顔 (塗りつぶしなし) 単色塗りつぶし">
            <a:extLst>
              <a:ext uri="{FF2B5EF4-FFF2-40B4-BE49-F238E27FC236}">
                <a16:creationId xmlns:a16="http://schemas.microsoft.com/office/drawing/2014/main" id="{739CF3B6-1402-48C8-94F1-90A44A64BD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22473" y="323405"/>
            <a:ext cx="735351" cy="735351"/>
          </a:xfrm>
          <a:prstGeom prst="rect">
            <a:avLst/>
          </a:prstGeom>
        </p:spPr>
      </p:pic>
      <p:pic>
        <p:nvPicPr>
          <p:cNvPr id="12" name="グラフィックス 11" descr="目が回った顔 (塗りつぶし) 単色塗りつぶし">
            <a:extLst>
              <a:ext uri="{FF2B5EF4-FFF2-40B4-BE49-F238E27FC236}">
                <a16:creationId xmlns:a16="http://schemas.microsoft.com/office/drawing/2014/main" id="{71A36AAF-B3B1-4644-9B05-2BC509C719B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94331" y="1387805"/>
            <a:ext cx="735351" cy="735351"/>
          </a:xfrm>
          <a:prstGeom prst="rect">
            <a:avLst/>
          </a:prstGeom>
        </p:spPr>
      </p:pic>
    </p:spTree>
    <p:extLst>
      <p:ext uri="{BB962C8B-B14F-4D97-AF65-F5344CB8AC3E}">
        <p14:creationId xmlns:p14="http://schemas.microsoft.com/office/powerpoint/2010/main" val="3799249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F35A2AA-D257-4703-B38F-63A2987199FA}"/>
              </a:ext>
            </a:extLst>
          </p:cNvPr>
          <p:cNvSpPr>
            <a:spLocks noGrp="1"/>
          </p:cNvSpPr>
          <p:nvPr>
            <p:ph type="dt" sz="half" idx="10"/>
          </p:nvPr>
        </p:nvSpPr>
        <p:spPr/>
        <p:txBody>
          <a:bodyPr/>
          <a:lstStyle/>
          <a:p>
            <a:fld id="{A2C8279F-4F17-4988-81F9-6030F363FD13}" type="datetime1">
              <a:rPr lang="ja-JP" altLang="en-US" smtClean="0"/>
              <a:t>2021/6/28</a:t>
            </a:fld>
            <a:endParaRPr lang="en-US" dirty="0"/>
          </a:p>
        </p:txBody>
      </p:sp>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ja-JP" altLang="en-US" dirty="0"/>
              <a:t>なんでノートをアップしようと思うのか、なぜそれによって質が上がると思ったのか　記述</a:t>
            </a:r>
            <a:endParaRPr lang="en-US" altLang="ja-JP" dirty="0"/>
          </a:p>
          <a:p>
            <a:pPr marL="0" indent="0">
              <a:lnSpc>
                <a:spcPct val="100000"/>
              </a:lnSpc>
              <a:buNone/>
            </a:pPr>
            <a:r>
              <a:rPr lang="ja-JP" altLang="en-US" dirty="0"/>
              <a:t>原因と結果　原因が弱い</a:t>
            </a:r>
            <a:endParaRPr lang="en-US" altLang="ja-JP" dirty="0"/>
          </a:p>
          <a:p>
            <a:pPr marL="0" indent="0">
              <a:lnSpc>
                <a:spcPct val="100000"/>
              </a:lnSpc>
              <a:buNone/>
            </a:pPr>
            <a:r>
              <a:rPr lang="ja-JP" altLang="en-US" dirty="0"/>
              <a:t>他チームを蹴落とす内容を挟んでもいい「質問アプリなんて～」</a:t>
            </a:r>
            <a:endParaRPr lang="en-US" altLang="ja-JP" dirty="0"/>
          </a:p>
          <a:p>
            <a:pPr marL="0" indent="0">
              <a:lnSpc>
                <a:spcPct val="100000"/>
              </a:lnSpc>
              <a:buNone/>
            </a:pPr>
            <a:r>
              <a:rPr lang="ja-JP" altLang="en-US" dirty="0"/>
              <a:t>質問だけならスラックでもええやん</a:t>
            </a:r>
            <a:endParaRPr lang="en-US" altLang="ja-JP" dirty="0"/>
          </a:p>
          <a:p>
            <a:pPr marL="0" indent="0">
              <a:lnSpc>
                <a:spcPct val="100000"/>
              </a:lnSpc>
              <a:buNone/>
            </a:pPr>
            <a:endParaRPr lang="en-US" altLang="ja-JP" dirty="0"/>
          </a:p>
          <a:p>
            <a:pPr marL="0" indent="0">
              <a:lnSpc>
                <a:spcPct val="100000"/>
              </a:lnSpc>
              <a:buNone/>
            </a:pPr>
            <a:r>
              <a:rPr lang="ja-JP" altLang="en-US" dirty="0"/>
              <a:t>ノートにした理由</a:t>
            </a:r>
            <a:endParaRPr lang="en-US" altLang="ja-JP" dirty="0"/>
          </a:p>
          <a:p>
            <a:pPr marL="0" indent="0">
              <a:lnSpc>
                <a:spcPct val="100000"/>
              </a:lnSpc>
              <a:buNone/>
            </a:pPr>
            <a:r>
              <a:rPr lang="ja-JP" altLang="en-US" dirty="0"/>
              <a:t>・相互コミュニケーションがないのでハードル低い　質問する前のステップとして活用</a:t>
            </a:r>
            <a:endParaRPr lang="en-US" altLang="ja-JP" dirty="0"/>
          </a:p>
          <a:p>
            <a:pPr marL="0" indent="0">
              <a:lnSpc>
                <a:spcPct val="100000"/>
              </a:lnSpc>
              <a:buNone/>
            </a:pPr>
            <a:r>
              <a:rPr lang="ja-JP" altLang="en-US" dirty="0"/>
              <a:t>・自分じゃ気づかなかったけど言われてみれば！の発見にも役立つ</a:t>
            </a:r>
            <a:endParaRPr lang="en-US" altLang="ja-JP" dirty="0"/>
          </a:p>
          <a:p>
            <a:pPr marL="0" indent="0">
              <a:lnSpc>
                <a:spcPct val="100000"/>
              </a:lnSpc>
              <a:buNone/>
            </a:pPr>
            <a:r>
              <a:rPr lang="ja-JP" altLang="en-US" dirty="0"/>
              <a:t>・</a:t>
            </a:r>
            <a:endParaRPr lang="en-US" altLang="ja-JP" dirty="0"/>
          </a:p>
          <a:p>
            <a:pPr marL="0" indent="0">
              <a:lnSpc>
                <a:spcPct val="100000"/>
              </a:lnSpc>
              <a:buNone/>
            </a:pPr>
            <a:endParaRPr lang="en-US" altLang="ja-JP" dirty="0"/>
          </a:p>
        </p:txBody>
      </p:sp>
    </p:spTree>
    <p:extLst>
      <p:ext uri="{BB962C8B-B14F-4D97-AF65-F5344CB8AC3E}">
        <p14:creationId xmlns:p14="http://schemas.microsoft.com/office/powerpoint/2010/main" val="532303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F35A2AA-D257-4703-B38F-63A2987199FA}"/>
              </a:ext>
            </a:extLst>
          </p:cNvPr>
          <p:cNvSpPr>
            <a:spLocks noGrp="1"/>
          </p:cNvSpPr>
          <p:nvPr>
            <p:ph type="dt" sz="half" idx="10"/>
          </p:nvPr>
        </p:nvSpPr>
        <p:spPr/>
        <p:txBody>
          <a:bodyPr/>
          <a:lstStyle/>
          <a:p>
            <a:fld id="{A2C8279F-4F17-4988-81F9-6030F363FD13}" type="datetime1">
              <a:rPr lang="ja-JP" altLang="en-US" smtClean="0"/>
              <a:t>2021/6/28</a:t>
            </a:fld>
            <a:endParaRPr lang="en-US" dirty="0"/>
          </a:p>
        </p:txBody>
      </p:sp>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en-US" altLang="ja-JP" b="0" i="0" dirty="0">
                <a:solidFill>
                  <a:srgbClr val="1D1C1D"/>
                </a:solidFill>
                <a:effectLst/>
                <a:latin typeface="NotoSansJP"/>
              </a:rPr>
              <a:t>a4</a:t>
            </a:r>
            <a:br>
              <a:rPr lang="ja-JP" altLang="en-US" dirty="0"/>
            </a:br>
            <a:r>
              <a:rPr lang="ja-JP" altLang="en-US" b="0" i="0" dirty="0">
                <a:solidFill>
                  <a:srgbClr val="1D1C1D"/>
                </a:solidFill>
                <a:effectLst/>
                <a:latin typeface="NotoSansJP"/>
              </a:rPr>
              <a:t>システムについて</a:t>
            </a:r>
            <a:br>
              <a:rPr lang="ja-JP" altLang="en-US" dirty="0"/>
            </a:br>
            <a:r>
              <a:rPr lang="ja-JP" altLang="en-US" b="0" i="0" dirty="0">
                <a:solidFill>
                  <a:srgbClr val="1D1C1D"/>
                </a:solidFill>
                <a:effectLst/>
                <a:latin typeface="NotoSansJP"/>
              </a:rPr>
              <a:t>コンセプト保留デモンストレーション</a:t>
            </a:r>
            <a:br>
              <a:rPr lang="ja-JP" altLang="en-US" dirty="0"/>
            </a:br>
            <a:r>
              <a:rPr lang="ja-JP" altLang="en-US" b="0" i="0" dirty="0">
                <a:solidFill>
                  <a:srgbClr val="1D1C1D"/>
                </a:solidFill>
                <a:effectLst/>
                <a:latin typeface="NotoSansJP"/>
              </a:rPr>
              <a:t>もちろん、ユーザーの登録や、パスワード忘れの機能も常備してます。</a:t>
            </a:r>
            <a:br>
              <a:rPr lang="ja-JP" altLang="en-US" dirty="0"/>
            </a:br>
            <a:r>
              <a:rPr lang="ja-JP" altLang="en-US" b="0" i="0" dirty="0">
                <a:solidFill>
                  <a:srgbClr val="1D1C1D"/>
                </a:solidFill>
                <a:effectLst/>
                <a:latin typeface="NotoSansJP"/>
              </a:rPr>
              <a:t>画像の反映に時間がかかるのであれば、そこは話で少しつなごう</a:t>
            </a:r>
            <a:br>
              <a:rPr lang="ja-JP" altLang="en-US" dirty="0"/>
            </a:br>
            <a:r>
              <a:rPr lang="ja-JP" altLang="en-US" b="0" i="0" dirty="0">
                <a:solidFill>
                  <a:srgbClr val="1D1C1D"/>
                </a:solidFill>
                <a:effectLst/>
                <a:latin typeface="NotoSansJP"/>
              </a:rPr>
              <a:t>高いものがいいものとは限らないので、視野を広げてみてもらうため</a:t>
            </a:r>
            <a:br>
              <a:rPr lang="ja-JP" altLang="en-US" dirty="0"/>
            </a:br>
            <a:r>
              <a:rPr lang="ja-JP" altLang="en-US" b="0" i="0" dirty="0">
                <a:solidFill>
                  <a:srgbClr val="1D1C1D"/>
                </a:solidFill>
                <a:effectLst/>
                <a:latin typeface="NotoSansJP"/>
              </a:rPr>
              <a:t>難しい機能なのに、難しさがあまり伝わらない</a:t>
            </a:r>
            <a:br>
              <a:rPr lang="ja-JP" altLang="en-US" dirty="0"/>
            </a:br>
            <a:r>
              <a:rPr lang="en-US" altLang="ja-JP" b="0" i="0" dirty="0">
                <a:solidFill>
                  <a:srgbClr val="1D1C1D"/>
                </a:solidFill>
                <a:effectLst/>
                <a:latin typeface="NotoSansJP"/>
              </a:rPr>
              <a:t>ajax</a:t>
            </a:r>
            <a:r>
              <a:rPr lang="ja-JP" altLang="en-US" b="0" i="0" dirty="0">
                <a:solidFill>
                  <a:srgbClr val="1D1C1D"/>
                </a:solidFill>
                <a:effectLst/>
                <a:latin typeface="NotoSansJP"/>
              </a:rPr>
              <a:t>筆頭に習っていない知識があるという部分を強調システムについて</a:t>
            </a:r>
            <a:br>
              <a:rPr lang="ja-JP" altLang="en-US" dirty="0"/>
            </a:br>
            <a:r>
              <a:rPr lang="ja-JP" altLang="en-US" b="0" i="0" dirty="0">
                <a:solidFill>
                  <a:srgbClr val="1D1C1D"/>
                </a:solidFill>
                <a:effectLst/>
                <a:latin typeface="NotoSansJP"/>
              </a:rPr>
              <a:t>一般の人は、ノートを共有する意味を知らない。</a:t>
            </a:r>
            <a:br>
              <a:rPr lang="ja-JP" altLang="en-US" dirty="0"/>
            </a:br>
            <a:r>
              <a:rPr lang="ja-JP" altLang="en-US" b="0" i="0" dirty="0">
                <a:solidFill>
                  <a:srgbClr val="1D1C1D"/>
                </a:solidFill>
                <a:effectLst/>
                <a:latin typeface="NotoSansJP"/>
              </a:rPr>
              <a:t>そういう学びがあったのか</a:t>
            </a:r>
            <a:br>
              <a:rPr lang="ja-JP" altLang="en-US" dirty="0"/>
            </a:br>
            <a:r>
              <a:rPr lang="ja-JP" altLang="en-US" b="0" i="0" dirty="0">
                <a:solidFill>
                  <a:srgbClr val="1D1C1D"/>
                </a:solidFill>
                <a:effectLst/>
                <a:latin typeface="NotoSansJP"/>
              </a:rPr>
              <a:t>ノートは自分が見れればいいの精神が強い</a:t>
            </a:r>
            <a:br>
              <a:rPr lang="ja-JP" altLang="en-US" dirty="0"/>
            </a:br>
            <a:r>
              <a:rPr lang="ja-JP" altLang="en-US" b="0" i="0" dirty="0">
                <a:solidFill>
                  <a:srgbClr val="1D1C1D"/>
                </a:solidFill>
                <a:effectLst/>
                <a:latin typeface="NotoSansJP"/>
              </a:rPr>
              <a:t>（頭のいい人ほどそう考える）チームの振り返り</a:t>
            </a:r>
            <a:br>
              <a:rPr lang="ja-JP" altLang="en-US" dirty="0"/>
            </a:br>
            <a:r>
              <a:rPr lang="ja-JP" altLang="en-US" b="0" i="0" dirty="0">
                <a:solidFill>
                  <a:srgbClr val="1D1C1D"/>
                </a:solidFill>
                <a:effectLst/>
                <a:latin typeface="NotoSansJP"/>
              </a:rPr>
              <a:t>何故スムーズな意見交換ができたのか</a:t>
            </a:r>
            <a:br>
              <a:rPr lang="ja-JP" altLang="en-US" dirty="0"/>
            </a:br>
            <a:r>
              <a:rPr lang="ja-JP" altLang="en-US" b="0" i="0" dirty="0">
                <a:solidFill>
                  <a:srgbClr val="1D1C1D"/>
                </a:solidFill>
                <a:effectLst/>
                <a:latin typeface="NotoSansJP"/>
              </a:rPr>
              <a:t>誰が何に気をつけていたのか的確な分業はどのようにして生まれたのか？</a:t>
            </a:r>
            <a:br>
              <a:rPr lang="ja-JP" altLang="en-US" dirty="0"/>
            </a:br>
            <a:r>
              <a:rPr lang="ja-JP" altLang="en-US" b="0" i="0" dirty="0">
                <a:solidFill>
                  <a:srgbClr val="1D1C1D"/>
                </a:solidFill>
                <a:effectLst/>
                <a:latin typeface="NotoSansJP"/>
              </a:rPr>
              <a:t>失敗から学びがあり、そうしたのか個人</a:t>
            </a:r>
            <a:br>
              <a:rPr lang="ja-JP" altLang="en-US" dirty="0"/>
            </a:br>
            <a:r>
              <a:rPr lang="ja-JP" altLang="en-US" b="0" i="0" dirty="0">
                <a:solidFill>
                  <a:srgbClr val="1D1C1D"/>
                </a:solidFill>
                <a:effectLst/>
                <a:latin typeface="NotoSansJP"/>
              </a:rPr>
              <a:t>蔭山さん</a:t>
            </a:r>
            <a:br>
              <a:rPr lang="ja-JP" altLang="en-US" dirty="0"/>
            </a:br>
            <a:r>
              <a:rPr lang="ja-JP" altLang="en-US" b="0" i="0" dirty="0">
                <a:solidFill>
                  <a:srgbClr val="1D1C1D"/>
                </a:solidFill>
                <a:effectLst/>
                <a:latin typeface="NotoSansJP"/>
              </a:rPr>
              <a:t>プログラミングにチャレンジできなかったことで何を学び、</a:t>
            </a:r>
            <a:br>
              <a:rPr lang="ja-JP" altLang="en-US" dirty="0"/>
            </a:br>
            <a:r>
              <a:rPr lang="ja-JP" altLang="en-US" b="0" i="0" dirty="0">
                <a:solidFill>
                  <a:srgbClr val="1D1C1D"/>
                </a:solidFill>
                <a:effectLst/>
                <a:latin typeface="NotoSansJP"/>
              </a:rPr>
              <a:t>何を今後しなくてはならないか。最終的にプラス思考にもっていく。</a:t>
            </a:r>
            <a:endParaRPr lang="en-US" altLang="ja-JP" dirty="0"/>
          </a:p>
        </p:txBody>
      </p:sp>
    </p:spTree>
    <p:extLst>
      <p:ext uri="{BB962C8B-B14F-4D97-AF65-F5344CB8AC3E}">
        <p14:creationId xmlns:p14="http://schemas.microsoft.com/office/powerpoint/2010/main" val="1739246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2588255"/>
            <a:ext cx="8577707" cy="4061927"/>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389860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3">
            <a:alphaModFix amt="40000"/>
          </a:blip>
          <a:stretch>
            <a:fillRect/>
          </a:stretch>
        </p:blipFill>
        <p:spPr>
          <a:xfrm>
            <a:off x="-33338" y="928914"/>
            <a:ext cx="12293918" cy="6030686"/>
          </a:xfrm>
          <a:prstGeom prst="rect">
            <a:avLst/>
          </a:prstGeom>
        </p:spPr>
      </p:pic>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spTree>
    <p:extLst>
      <p:ext uri="{BB962C8B-B14F-4D97-AF65-F5344CB8AC3E}">
        <p14:creationId xmlns:p14="http://schemas.microsoft.com/office/powerpoint/2010/main" val="188755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5">
            <a:alphaModFix/>
          </a:blip>
          <a:stretch>
            <a:fillRect/>
          </a:stretch>
        </p:blipFill>
        <p:spPr>
          <a:xfrm>
            <a:off x="-33338" y="-103239"/>
            <a:ext cx="12293918" cy="7197213"/>
          </a:xfrm>
          <a:prstGeom prst="rect">
            <a:avLst/>
          </a:prstGeom>
        </p:spPr>
      </p:pic>
    </p:spTree>
    <p:extLst>
      <p:ext uri="{BB962C8B-B14F-4D97-AF65-F5344CB8AC3E}">
        <p14:creationId xmlns:p14="http://schemas.microsoft.com/office/powerpoint/2010/main" val="1145492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1243698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3632E8C-1726-4C0F-8CD1-0C2B8BF96658}"/>
              </a:ext>
            </a:extLst>
          </p:cNvPr>
          <p:cNvSpPr/>
          <p:nvPr/>
        </p:nvSpPr>
        <p:spPr>
          <a:xfrm>
            <a:off x="-4914" y="2469737"/>
            <a:ext cx="5603822"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10" name="正方形/長方形 9">
            <a:extLst>
              <a:ext uri="{FF2B5EF4-FFF2-40B4-BE49-F238E27FC236}">
                <a16:creationId xmlns:a16="http://schemas.microsoft.com/office/drawing/2014/main" id="{6F6A5D1A-3101-441B-8F93-BEB8C440C7ED}"/>
              </a:ext>
            </a:extLst>
          </p:cNvPr>
          <p:cNvSpPr/>
          <p:nvPr/>
        </p:nvSpPr>
        <p:spPr>
          <a:xfrm>
            <a:off x="6593093" y="2469736"/>
            <a:ext cx="5598908"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受講生同士の気軽な教え合い</a:t>
            </a:r>
            <a:endParaRPr kumimoji="1" lang="en-US" altLang="ja-JP" sz="2400" dirty="0">
              <a:solidFill>
                <a:schemeClr val="tx1"/>
              </a:solidFill>
            </a:endParaRPr>
          </a:p>
          <a:p>
            <a:pPr algn="ctr">
              <a:lnSpc>
                <a:spcPct val="150000"/>
              </a:lnSpc>
            </a:pPr>
            <a:r>
              <a:rPr kumimoji="1" lang="en-US" altLang="ja-JP" sz="2400" b="1" dirty="0">
                <a:solidFill>
                  <a:schemeClr val="tx1"/>
                </a:solidFill>
              </a:rPr>
              <a:t>+</a:t>
            </a:r>
          </a:p>
          <a:p>
            <a:pPr algn="ctr">
              <a:lnSpc>
                <a:spcPct val="150000"/>
              </a:lnSpc>
            </a:pPr>
            <a:r>
              <a:rPr kumimoji="1" lang="ja-JP" altLang="en-US" sz="2400" dirty="0">
                <a:solidFill>
                  <a:schemeClr val="tx1"/>
                </a:solidFill>
              </a:rPr>
              <a:t>研修の質を向上させられるツール</a:t>
            </a: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　</a:t>
            </a:r>
          </a:p>
        </p:txBody>
      </p:sp>
      <p:sp>
        <p:nvSpPr>
          <p:cNvPr id="13" name="コンテンツ プレースホルダー 2">
            <a:extLst>
              <a:ext uri="{FF2B5EF4-FFF2-40B4-BE49-F238E27FC236}">
                <a16:creationId xmlns:a16="http://schemas.microsoft.com/office/drawing/2014/main" id="{0C1467D4-8113-4AC5-9950-6856343C3612}"/>
              </a:ext>
            </a:extLst>
          </p:cNvPr>
          <p:cNvSpPr txBox="1">
            <a:spLocks/>
          </p:cNvSpPr>
          <p:nvPr/>
        </p:nvSpPr>
        <p:spPr>
          <a:xfrm>
            <a:off x="0" y="2469738"/>
            <a:ext cx="5846164" cy="4019552"/>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1800" dirty="0"/>
          </a:p>
          <a:p>
            <a:pPr marL="0" indent="0" algn="ctr">
              <a:lnSpc>
                <a:spcPct val="100000"/>
              </a:lnSpc>
              <a:buFont typeface="Wingdings" panose="05000000000000000000" pitchFamily="2" charset="2"/>
              <a:buNone/>
            </a:pPr>
            <a:r>
              <a:rPr lang="en-US" altLang="ja-JP" sz="2800" b="1" dirty="0"/>
              <a:t>in</a:t>
            </a:r>
            <a:r>
              <a:rPr lang="ja-JP" altLang="en-US" sz="2800" b="1" dirty="0"/>
              <a:t>オンライン研修</a:t>
            </a:r>
            <a:endParaRPr lang="en-US" altLang="ja-JP" sz="2800" b="1" dirty="0"/>
          </a:p>
        </p:txBody>
      </p:sp>
      <p:sp>
        <p:nvSpPr>
          <p:cNvPr id="14" name="四角形: 対角を切り取る 13">
            <a:extLst>
              <a:ext uri="{FF2B5EF4-FFF2-40B4-BE49-F238E27FC236}">
                <a16:creationId xmlns:a16="http://schemas.microsoft.com/office/drawing/2014/main" id="{C9B1494C-7CF6-4583-80DD-38E673F2C82F}"/>
              </a:ext>
            </a:extLst>
          </p:cNvPr>
          <p:cNvSpPr/>
          <p:nvPr/>
        </p:nvSpPr>
        <p:spPr>
          <a:xfrm>
            <a:off x="180054"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背景</a:t>
            </a:r>
          </a:p>
        </p:txBody>
      </p:sp>
      <p:sp>
        <p:nvSpPr>
          <p:cNvPr id="16" name="コンテンツ プレースホルダー 2">
            <a:extLst>
              <a:ext uri="{FF2B5EF4-FFF2-40B4-BE49-F238E27FC236}">
                <a16:creationId xmlns:a16="http://schemas.microsoft.com/office/drawing/2014/main" id="{597C62F6-2443-4C2A-873D-BF3210EB1754}"/>
              </a:ext>
            </a:extLst>
          </p:cNvPr>
          <p:cNvSpPr txBox="1">
            <a:spLocks/>
          </p:cNvSpPr>
          <p:nvPr/>
        </p:nvSpPr>
        <p:spPr>
          <a:xfrm>
            <a:off x="6310859" y="2469738"/>
            <a:ext cx="5886056" cy="401955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2400" dirty="0"/>
          </a:p>
        </p:txBody>
      </p:sp>
      <p:sp>
        <p:nvSpPr>
          <p:cNvPr id="19" name="タイトル 1">
            <a:extLst>
              <a:ext uri="{FF2B5EF4-FFF2-40B4-BE49-F238E27FC236}">
                <a16:creationId xmlns:a16="http://schemas.microsoft.com/office/drawing/2014/main" id="{E9EF7A90-A4FF-4A5D-A7C9-DB981020436A}"/>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0" name="グラフィックス 19" descr="地球: 南北アメリカ 単色塗りつぶし">
            <a:extLst>
              <a:ext uri="{FF2B5EF4-FFF2-40B4-BE49-F238E27FC236}">
                <a16:creationId xmlns:a16="http://schemas.microsoft.com/office/drawing/2014/main" id="{1F28D181-57FD-4254-AE4F-CA1F75985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8" name="吹き出し: 角を丸めた四角形 7">
            <a:extLst>
              <a:ext uri="{FF2B5EF4-FFF2-40B4-BE49-F238E27FC236}">
                <a16:creationId xmlns:a16="http://schemas.microsoft.com/office/drawing/2014/main" id="{BF79CD7B-4DC8-42F7-83D5-78E5E816766E}"/>
              </a:ext>
            </a:extLst>
          </p:cNvPr>
          <p:cNvSpPr/>
          <p:nvPr/>
        </p:nvSpPr>
        <p:spPr>
          <a:xfrm>
            <a:off x="608413" y="3637450"/>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受講生同士の教え合い</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コミュニケーションって　</a:t>
            </a:r>
            <a:r>
              <a:rPr kumimoji="1" lang="ja-JP" altLang="en-US" sz="2000" b="1" dirty="0">
                <a:solidFill>
                  <a:sysClr val="windowText" lastClr="000000"/>
                </a:solidFill>
              </a:rPr>
              <a:t>難しい！</a:t>
            </a:r>
            <a:endParaRPr kumimoji="1" lang="en-US" altLang="ja-JP" sz="2000" b="1" dirty="0">
              <a:solidFill>
                <a:sysClr val="windowText" lastClr="000000"/>
              </a:solidFill>
            </a:endParaRPr>
          </a:p>
        </p:txBody>
      </p:sp>
      <p:sp>
        <p:nvSpPr>
          <p:cNvPr id="25" name="四角形: 対角を切り取る 24">
            <a:extLst>
              <a:ext uri="{FF2B5EF4-FFF2-40B4-BE49-F238E27FC236}">
                <a16:creationId xmlns:a16="http://schemas.microsoft.com/office/drawing/2014/main" id="{0F5B9137-4715-4874-A80F-FF25921ECEE7}"/>
              </a:ext>
            </a:extLst>
          </p:cNvPr>
          <p:cNvSpPr/>
          <p:nvPr/>
        </p:nvSpPr>
        <p:spPr>
          <a:xfrm>
            <a:off x="10274710"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目的</a:t>
            </a:r>
          </a:p>
        </p:txBody>
      </p:sp>
      <p:pic>
        <p:nvPicPr>
          <p:cNvPr id="12" name="グラフィックス 11" descr="山形の矢印 単色塗りつぶし">
            <a:extLst>
              <a:ext uri="{FF2B5EF4-FFF2-40B4-BE49-F238E27FC236}">
                <a16:creationId xmlns:a16="http://schemas.microsoft.com/office/drawing/2014/main" id="{1BEB4FC7-D182-4D28-BDCA-2EDC5F3266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7" y="4065887"/>
            <a:ext cx="827250" cy="827250"/>
          </a:xfrm>
          <a:prstGeom prst="rect">
            <a:avLst/>
          </a:prstGeom>
        </p:spPr>
      </p:pic>
      <p:sp>
        <p:nvSpPr>
          <p:cNvPr id="15" name="吹き出し: 角を丸めた四角形 14">
            <a:extLst>
              <a:ext uri="{FF2B5EF4-FFF2-40B4-BE49-F238E27FC236}">
                <a16:creationId xmlns:a16="http://schemas.microsoft.com/office/drawing/2014/main" id="{9A4CB885-1C47-47B1-A56B-A284A0879EF3}"/>
              </a:ext>
            </a:extLst>
          </p:cNvPr>
          <p:cNvSpPr/>
          <p:nvPr/>
        </p:nvSpPr>
        <p:spPr>
          <a:xfrm>
            <a:off x="608413" y="5026526"/>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ネットで調べても難しくてよく分からない、けれど</a:t>
            </a:r>
            <a:endParaRPr kumimoji="1" lang="en-US" altLang="ja-JP" dirty="0">
              <a:solidFill>
                <a:sysClr val="windowText" lastClr="000000"/>
              </a:solidFill>
            </a:endParaRPr>
          </a:p>
          <a:p>
            <a:pPr algn="ctr">
              <a:lnSpc>
                <a:spcPct val="150000"/>
              </a:lnSpc>
            </a:pPr>
            <a:r>
              <a:rPr kumimoji="1" lang="ja-JP" altLang="en-US" sz="2000" b="1" dirty="0">
                <a:solidFill>
                  <a:sysClr val="windowText" lastClr="000000"/>
                </a:solidFill>
              </a:rPr>
              <a:t>何度も聞くのは申し訳ない</a:t>
            </a:r>
            <a:r>
              <a:rPr kumimoji="1" lang="en-US" altLang="ja-JP" sz="2000" b="1" dirty="0">
                <a:solidFill>
                  <a:sysClr val="windowText" lastClr="000000"/>
                </a:solidFill>
              </a:rPr>
              <a:t>…</a:t>
            </a:r>
          </a:p>
        </p:txBody>
      </p:sp>
      <p:sp>
        <p:nvSpPr>
          <p:cNvPr id="17" name="コンテンツ プレースホルダー 3">
            <a:extLst>
              <a:ext uri="{FF2B5EF4-FFF2-40B4-BE49-F238E27FC236}">
                <a16:creationId xmlns:a16="http://schemas.microsoft.com/office/drawing/2014/main" id="{3CFB3FFE-9CBA-41D3-8544-73B815A2F150}"/>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8" name="正方形/長方形 17">
            <a:extLst>
              <a:ext uri="{FF2B5EF4-FFF2-40B4-BE49-F238E27FC236}">
                <a16:creationId xmlns:a16="http://schemas.microsoft.com/office/drawing/2014/main" id="{5F0DC7EC-A76A-455C-9768-651665EDBA10}"/>
              </a:ext>
            </a:extLst>
          </p:cNvPr>
          <p:cNvSpPr/>
          <p:nvPr/>
        </p:nvSpPr>
        <p:spPr>
          <a:xfrm>
            <a:off x="7285498" y="5053781"/>
            <a:ext cx="4214095" cy="83663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bg1">
                    <a:lumMod val="50000"/>
                  </a:schemeClr>
                </a:solidFill>
              </a:rPr>
              <a:t>ターゲット：</a:t>
            </a:r>
            <a:r>
              <a:rPr kumimoji="1" lang="ja-JP" altLang="en-US" sz="4000" b="1" u="sng" dirty="0">
                <a:solidFill>
                  <a:schemeClr val="bg1">
                    <a:lumMod val="50000"/>
                  </a:schemeClr>
                </a:solidFill>
              </a:rPr>
              <a:t>受講生</a:t>
            </a:r>
            <a:r>
              <a:rPr kumimoji="1" lang="ja-JP" altLang="en-US" sz="3600" b="1" dirty="0">
                <a:solidFill>
                  <a:schemeClr val="bg1">
                    <a:lumMod val="50000"/>
                  </a:schemeClr>
                </a:solidFill>
              </a:rPr>
              <a:t>　</a:t>
            </a:r>
          </a:p>
        </p:txBody>
      </p:sp>
    </p:spTree>
    <p:extLst>
      <p:ext uri="{BB962C8B-B14F-4D97-AF65-F5344CB8AC3E}">
        <p14:creationId xmlns:p14="http://schemas.microsoft.com/office/powerpoint/2010/main" val="36416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inVertical)">
                                      <p:cBhvr>
                                        <p:cTn id="33"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25" grpId="0" animBg="1"/>
      <p:bldP spid="15" grpId="0" animBg="1"/>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 </a:t>
            </a:r>
            <a:r>
              <a:rPr lang="en-US" altLang="ja-JP" sz="3200" b="0" dirty="0"/>
              <a:t>– </a:t>
            </a:r>
            <a:r>
              <a:rPr lang="ja-JP" altLang="en-US" sz="3200" b="0" dirty="0"/>
              <a:t>まとめ</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150281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Tree>
    <p:extLst>
      <p:ext uri="{BB962C8B-B14F-4D97-AF65-F5344CB8AC3E}">
        <p14:creationId xmlns:p14="http://schemas.microsoft.com/office/powerpoint/2010/main" val="6129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1" nodeType="click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26" presetClass="emph" presetSubtype="0" fill="hold" nodeType="withEffect">
                                  <p:stCondLst>
                                    <p:cond delay="0"/>
                                  </p:stCondLst>
                                  <p:childTnLst>
                                    <p:animEffect transition="out" filter="fade">
                                      <p:cBhvr>
                                        <p:cTn id="29" dur="500" tmFilter="0, 0; .2, .5; .8, .5; 1, 0"/>
                                        <p:tgtEl>
                                          <p:spTgt spid="7"/>
                                        </p:tgtEl>
                                      </p:cBhvr>
                                    </p:animEffect>
                                    <p:animScale>
                                      <p:cBhvr>
                                        <p:cTn id="30" dur="250" autoRev="1" fill="hold"/>
                                        <p:tgtEl>
                                          <p:spTgt spid="7"/>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1" nodeType="clickEffect">
                                  <p:stCondLst>
                                    <p:cond delay="0"/>
                                  </p:stCondLst>
                                  <p:childTnLst>
                                    <p:animEffect transition="out" filter="fade">
                                      <p:cBhvr>
                                        <p:cTn id="34" dur="500" tmFilter="0, 0; .2, .5; .8, .5; 1, 0"/>
                                        <p:tgtEl>
                                          <p:spTgt spid="24"/>
                                        </p:tgtEl>
                                      </p:cBhvr>
                                    </p:animEffect>
                                    <p:animScale>
                                      <p:cBhvr>
                                        <p:cTn id="35" dur="250" autoRev="1" fill="hold"/>
                                        <p:tgtEl>
                                          <p:spTgt spid="24"/>
                                        </p:tgtEl>
                                      </p:cBhvr>
                                      <p:by x="105000" y="105000"/>
                                    </p:animScale>
                                  </p:childTnLst>
                                </p:cTn>
                              </p:par>
                              <p:par>
                                <p:cTn id="36" presetID="26" presetClass="emph" presetSubtype="0" fill="hold" nodeType="withEffect">
                                  <p:stCondLst>
                                    <p:cond delay="0"/>
                                  </p:stCondLst>
                                  <p:childTnLst>
                                    <p:animEffect transition="out" filter="fade">
                                      <p:cBhvr>
                                        <p:cTn id="37" dur="500" tmFilter="0, 0; .2, .5; .8, .5; 1, 0"/>
                                        <p:tgtEl>
                                          <p:spTgt spid="5"/>
                                        </p:tgtEl>
                                      </p:cBhvr>
                                    </p:animEffect>
                                    <p:animScale>
                                      <p:cBhvr>
                                        <p:cTn id="38" dur="250" autoRev="1" fill="hold"/>
                                        <p:tgtEl>
                                          <p:spTgt spid="5"/>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nodeType="clickEffect">
                                  <p:stCondLst>
                                    <p:cond delay="0"/>
                                  </p:stCondLst>
                                  <p:childTnLst>
                                    <p:animEffect transition="out" filter="fade">
                                      <p:cBhvr>
                                        <p:cTn id="42" dur="500" tmFilter="0, 0; .2, .5; .8, .5; 1, 0"/>
                                        <p:tgtEl>
                                          <p:spTgt spid="9"/>
                                        </p:tgtEl>
                                      </p:cBhvr>
                                    </p:animEffect>
                                    <p:animScale>
                                      <p:cBhvr>
                                        <p:cTn id="43" dur="250" autoRev="1" fill="hold"/>
                                        <p:tgtEl>
                                          <p:spTgt spid="9"/>
                                        </p:tgtEl>
                                      </p:cBhvr>
                                      <p:by x="105000" y="105000"/>
                                    </p:animScale>
                                  </p:childTnLst>
                                </p:cTn>
                              </p:par>
                              <p:par>
                                <p:cTn id="44" presetID="26" presetClass="emph" presetSubtype="0" fill="hold" grpId="1" nodeType="with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P spid="25" grpId="0"/>
      <p:bldP spid="2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 </a:t>
            </a:r>
            <a:r>
              <a:rPr lang="en-US" altLang="ja-JP" sz="3200" b="0" dirty="0"/>
              <a:t>– </a:t>
            </a:r>
            <a:r>
              <a:rPr lang="ja-JP" altLang="en-US" sz="3200" b="0" dirty="0"/>
              <a:t>まとめ</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Tree>
    <p:extLst>
      <p:ext uri="{BB962C8B-B14F-4D97-AF65-F5344CB8AC3E}">
        <p14:creationId xmlns:p14="http://schemas.microsoft.com/office/powerpoint/2010/main" val="298926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9">
                                            <p:txEl>
                                              <p:pRg st="3" end="3"/>
                                            </p:txEl>
                                          </p:spTgt>
                                        </p:tgtEl>
                                        <p:attrNameLst>
                                          <p:attrName>style.visibility</p:attrName>
                                        </p:attrNameLst>
                                      </p:cBhvr>
                                      <p:to>
                                        <p:strVal val="visible"/>
                                      </p:to>
                                    </p:set>
                                    <p:animEffect transition="in" filter="fade">
                                      <p:cBhvr>
                                        <p:cTn id="10" dur="500"/>
                                        <p:tgtEl>
                                          <p:spTgt spid="19">
                                            <p:txEl>
                                              <p:pRg st="3" end="3"/>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9">
                                            <p:txEl>
                                              <p:pRg st="6" end="6"/>
                                            </p:txEl>
                                          </p:spTgt>
                                        </p:tgtEl>
                                        <p:attrNameLst>
                                          <p:attrName>style.visibility</p:attrName>
                                        </p:attrNameLst>
                                      </p:cBhvr>
                                      <p:to>
                                        <p:strVal val="visible"/>
                                      </p:to>
                                    </p:set>
                                    <p:animEffect transition="in" filter="fade">
                                      <p:cBhvr>
                                        <p:cTn id="13" dur="500"/>
                                        <p:tgtEl>
                                          <p:spTgt spid="19">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xEl>
                                              <p:pRg st="1" end="1"/>
                                            </p:txEl>
                                          </p:spTgt>
                                        </p:tgtEl>
                                        <p:attrNameLst>
                                          <p:attrName>style.visibility</p:attrName>
                                        </p:attrNameLst>
                                      </p:cBhvr>
                                      <p:to>
                                        <p:strVal val="visible"/>
                                      </p:to>
                                    </p:set>
                                    <p:animEffect transition="in" filter="fade">
                                      <p:cBhvr>
                                        <p:cTn id="18" dur="500"/>
                                        <p:tgtEl>
                                          <p:spTgt spid="1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animEffect transition="in" filter="fade">
                                      <p:cBhvr>
                                        <p:cTn id="23" dur="500"/>
                                        <p:tgtEl>
                                          <p:spTgt spid="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xEl>
                                              <p:pRg st="7" end="7"/>
                                            </p:txEl>
                                          </p:spTgt>
                                        </p:tgtEl>
                                        <p:attrNameLst>
                                          <p:attrName>style.visibility</p:attrName>
                                        </p:attrNameLst>
                                      </p:cBhvr>
                                      <p:to>
                                        <p:strVal val="visible"/>
                                      </p:to>
                                    </p:set>
                                    <p:animEffect transition="in" filter="fade">
                                      <p:cBhvr>
                                        <p:cTn id="28" dur="500"/>
                                        <p:tgtEl>
                                          <p:spTgt spid="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最小およびミュート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3_TF34306921" id="{47608262-C581-489D-BCBD-6347799DC6CF}" vid="{95242247-B99D-447C-A86D-8AAB63C6826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ジャパニーズ ビジネス プレゼンテーション</Template>
  <TotalTime>1855</TotalTime>
  <Words>1318</Words>
  <Application>Microsoft Office PowerPoint</Application>
  <PresentationFormat>ワイド画面</PresentationFormat>
  <Paragraphs>271</Paragraphs>
  <Slides>24</Slides>
  <Notes>17</Notes>
  <HiddenSlides>4</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24</vt:i4>
      </vt:variant>
    </vt:vector>
  </HeadingPairs>
  <TitlesOfParts>
    <vt:vector size="33" baseType="lpstr">
      <vt:lpstr>HGP教科書体</vt:lpstr>
      <vt:lpstr>Meiryo UI</vt:lpstr>
      <vt:lpstr>NotoSansJP</vt:lpstr>
      <vt:lpstr>Abadi</vt:lpstr>
      <vt:lpstr>Arial</vt:lpstr>
      <vt:lpstr>Arial Black</vt:lpstr>
      <vt:lpstr>Calibri</vt:lpstr>
      <vt:lpstr>Wingdings</vt:lpstr>
      <vt:lpstr>最小およびミュート_ALT</vt:lpstr>
      <vt:lpstr>PowerPoint プレゼンテーション</vt:lpstr>
      <vt:lpstr>発表の流れ</vt:lpstr>
      <vt:lpstr>発表の流れ</vt:lpstr>
      <vt:lpstr>チーム紹介</vt:lpstr>
      <vt:lpstr>チーム紹介</vt:lpstr>
      <vt:lpstr>発表の流れ</vt:lpstr>
      <vt:lpstr>システムについて</vt:lpstr>
      <vt:lpstr>システムについて – まとめ</vt:lpstr>
      <vt:lpstr>システムについて – まとめ</vt:lpstr>
      <vt:lpstr>システムについて</vt:lpstr>
      <vt:lpstr>発表の流れ</vt:lpstr>
      <vt:lpstr>発表の流れ</vt:lpstr>
      <vt:lpstr>発表の流れ</vt:lpstr>
      <vt:lpstr>チームの振り返り</vt:lpstr>
      <vt:lpstr>発表の流れ</vt:lpstr>
      <vt:lpstr>発表の流れ</vt:lpstr>
      <vt:lpstr>蔭山 ゆり / 発表担当</vt:lpstr>
      <vt:lpstr>蔭山 ゆり / 発表担当</vt:lpstr>
      <vt:lpstr>オチ</vt:lpstr>
      <vt:lpstr>PowerPoint プレゼンテーション</vt:lpstr>
      <vt:lpstr>チームの振り返り</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 worldMap</dc:title>
  <dc:creator>蔭山　ゆり</dc:creator>
  <cp:lastModifiedBy>蔭山　ゆり</cp:lastModifiedBy>
  <cp:revision>174</cp:revision>
  <dcterms:created xsi:type="dcterms:W3CDTF">2021-06-22T06:56:37Z</dcterms:created>
  <dcterms:modified xsi:type="dcterms:W3CDTF">2021-06-28T00:13:16Z</dcterms:modified>
</cp:coreProperties>
</file>