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1"/>
  </p:notesMasterIdLst>
  <p:handoutMasterIdLst>
    <p:handoutMasterId r:id="rId32"/>
  </p:handoutMasterIdLst>
  <p:sldIdLst>
    <p:sldId id="296" r:id="rId2"/>
    <p:sldId id="317" r:id="rId3"/>
    <p:sldId id="336" r:id="rId4"/>
    <p:sldId id="321" r:id="rId5"/>
    <p:sldId id="338" r:id="rId6"/>
    <p:sldId id="322" r:id="rId7"/>
    <p:sldId id="305" r:id="rId8"/>
    <p:sldId id="352" r:id="rId9"/>
    <p:sldId id="320" r:id="rId10"/>
    <p:sldId id="346" r:id="rId11"/>
    <p:sldId id="341" r:id="rId12"/>
    <p:sldId id="328" r:id="rId13"/>
    <p:sldId id="323" r:id="rId14"/>
    <p:sldId id="324" r:id="rId15"/>
    <p:sldId id="316" r:id="rId16"/>
    <p:sldId id="331" r:id="rId17"/>
    <p:sldId id="325" r:id="rId18"/>
    <p:sldId id="314" r:id="rId19"/>
    <p:sldId id="343" r:id="rId20"/>
    <p:sldId id="348" r:id="rId21"/>
    <p:sldId id="351" r:id="rId22"/>
    <p:sldId id="350" r:id="rId23"/>
    <p:sldId id="349" r:id="rId24"/>
    <p:sldId id="342" r:id="rId25"/>
    <p:sldId id="304" r:id="rId26"/>
    <p:sldId id="309" r:id="rId27"/>
    <p:sldId id="315" r:id="rId28"/>
    <p:sldId id="335" r:id="rId29"/>
    <p:sldId id="345" r:id="rId30"/>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BF5"/>
    <a:srgbClr val="FFFFFF"/>
    <a:srgbClr val="929292"/>
    <a:srgbClr val="231B23"/>
    <a:srgbClr val="5A5A5A"/>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600" autoAdjust="0"/>
  </p:normalViewPr>
  <p:slideViewPr>
    <p:cSldViewPr snapToGrid="0" snapToObjects="1">
      <p:cViewPr varScale="1">
        <p:scale>
          <a:sx n="59" d="100"/>
          <a:sy n="59" d="100"/>
        </p:scale>
        <p:origin x="96" y="204"/>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C946E2A-EE88-487B-B56A-E18686956C5B}" type="datetime1">
              <a:rPr lang="ja-JP" altLang="en-US" smtClean="0">
                <a:latin typeface="Meiryo UI" panose="020B0604030504040204" pitchFamily="50" charset="-128"/>
                <a:ea typeface="Meiryo UI" panose="020B0604030504040204" pitchFamily="50" charset="-128"/>
              </a:rPr>
              <a:t>2021/6/28</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75C12AA9-855C-4BEA-B07F-DB8A0CF7ED54}" type="datetime1">
              <a:rPr lang="ja-JP" altLang="en-US" smtClean="0"/>
              <a:pPr/>
              <a:t>2021/6/28</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EE4C7EB7-95BF-454D-AFC4-1D00DDF31289}" type="datetime1">
              <a:rPr lang="ja-JP" altLang="en-US" noProof="0" smtClean="0"/>
              <a:t>2021/6/28</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10</a:t>
            </a:fld>
            <a:endParaRPr lang="en-US" dirty="0"/>
          </a:p>
        </p:txBody>
      </p:sp>
    </p:spTree>
    <p:extLst>
      <p:ext uri="{BB962C8B-B14F-4D97-AF65-F5344CB8AC3E}">
        <p14:creationId xmlns:p14="http://schemas.microsoft.com/office/powerpoint/2010/main" val="379252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2932355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1349334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17</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18</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1225537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21547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277277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2C8279F-4F17-4988-81F9-6030F363FD13}"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AB98020-A33C-4C88-A83B-3B246C41FC4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0764A3B-2FBD-4BC8-90B1-E50D4EF69B94}"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18C3803-BF19-42EE-A538-5DEF4008F47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1F228067-30A9-4940-BBA9-0D031C83E0C4}"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04AC4CE-8F4C-419D-AA1F-71C6B87C5859}" type="datetime1">
              <a:rPr lang="ja-JP" altLang="en-US" smtClean="0"/>
              <a:t>2021/6/28</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3" Type="http://schemas.openxmlformats.org/officeDocument/2006/relationships/image" Target="../media/image28.svg"/><Relationship Id="rId7" Type="http://schemas.openxmlformats.org/officeDocument/2006/relationships/image" Target="../media/image30.svg"/><Relationship Id="rId12" Type="http://schemas.openxmlformats.org/officeDocument/2006/relationships/image" Target="../media/image25.png"/><Relationship Id="rId17" Type="http://schemas.openxmlformats.org/officeDocument/2006/relationships/image" Target="../media/image36.svg"/><Relationship Id="rId2" Type="http://schemas.openxmlformats.org/officeDocument/2006/relationships/image" Target="../media/image27.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2.svg"/><Relationship Id="rId5" Type="http://schemas.openxmlformats.org/officeDocument/2006/relationships/image" Target="../media/image20.svg"/><Relationship Id="rId15" Type="http://schemas.openxmlformats.org/officeDocument/2006/relationships/image" Target="../media/image34.svg"/><Relationship Id="rId10" Type="http://schemas.openxmlformats.org/officeDocument/2006/relationships/image" Target="../media/image31.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33.png"/></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8.svg"/><Relationship Id="rId5" Type="http://schemas.openxmlformats.org/officeDocument/2006/relationships/image" Target="../media/image30.svg"/><Relationship Id="rId10" Type="http://schemas.openxmlformats.org/officeDocument/2006/relationships/image" Target="../media/image37.png"/><Relationship Id="rId4" Type="http://schemas.openxmlformats.org/officeDocument/2006/relationships/image" Target="../media/image29.png"/><Relationship Id="rId9" Type="http://schemas.openxmlformats.org/officeDocument/2006/relationships/image" Target="../media/image36.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99670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5658873"/>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420821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発表担当として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65</a:t>
            </a:r>
            <a:r>
              <a:rPr kumimoji="1" lang="en-US" altLang="ja-JP" sz="2000" dirty="0">
                <a:solidFill>
                  <a:srgbClr val="929292"/>
                </a:solidFill>
              </a:rPr>
              <a:t>/ 100</a:t>
            </a:r>
            <a:endParaRPr kumimoji="1" lang="ja-JP" altLang="en-US" sz="2000" dirty="0">
              <a:solidFill>
                <a:srgbClr val="929292"/>
              </a:solidFill>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721413"/>
            <a:ext cx="10649638" cy="568874"/>
          </a:xfrm>
          <a:prstGeom prst="rect">
            <a:avLst/>
          </a:prstGeom>
          <a:noFill/>
        </p:spPr>
        <p:txBody>
          <a:bodyPr wrap="square" rtlCol="0">
            <a:spAutoFit/>
          </a:bodyPr>
          <a:lstStyle/>
          <a:p>
            <a:pPr>
              <a:lnSpc>
                <a:spcPct val="150000"/>
              </a:lnSpc>
            </a:pPr>
            <a:r>
              <a:rPr kumimoji="1" lang="ja-JP" altLang="en-US" sz="2400" dirty="0"/>
              <a:t>発表準備を滞りなく進めるための、先を見据えた準備を意識する</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グループの雰囲気づくり、発想、どれも素晴らしく、大変助かりました。</a:t>
            </a:r>
          </a:p>
          <a:p>
            <a:pPr algn="ctr">
              <a:lnSpc>
                <a:spcPct val="150000"/>
              </a:lnSpc>
            </a:pPr>
            <a:r>
              <a:rPr kumimoji="1" lang="ja-JP" altLang="en-US" dirty="0">
                <a:solidFill>
                  <a:sysClr val="windowText" lastClr="000000"/>
                </a:solidFill>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3036718"/>
            <a:ext cx="9467478" cy="1874488"/>
          </a:xfrm>
          <a:prstGeom prst="rect">
            <a:avLst/>
          </a:prstGeom>
          <a:noFill/>
        </p:spPr>
        <p:txBody>
          <a:bodyPr wrap="square" rtlCol="0">
            <a:spAutoFit/>
          </a:bodyPr>
          <a:lstStyle/>
          <a:p>
            <a:pPr>
              <a:lnSpc>
                <a:spcPct val="150000"/>
              </a:lnSpc>
            </a:pPr>
            <a:r>
              <a:rPr kumimoji="1" lang="ja-JP" altLang="en-US" sz="2000" dirty="0"/>
              <a:t>プログラミング面で、あまりチームの役に立てなかったことが</a:t>
            </a:r>
            <a:r>
              <a:rPr kumimoji="1" lang="ja-JP" altLang="en-US" sz="2000" b="1" dirty="0"/>
              <a:t>非常に悔しい！</a:t>
            </a:r>
            <a:endParaRPr kumimoji="1" lang="en-US" altLang="ja-JP" sz="2000" b="1" dirty="0"/>
          </a:p>
          <a:p>
            <a:pPr>
              <a:lnSpc>
                <a:spcPct val="150000"/>
              </a:lnSpc>
            </a:pPr>
            <a:r>
              <a:rPr kumimoji="1" lang="ja-JP" altLang="en-US" sz="2000" dirty="0"/>
              <a:t>提供するものはあくまでシステム。コミュニケーションだけできても意味がない。</a:t>
            </a:r>
            <a:endParaRPr kumimoji="1" lang="en-US" altLang="ja-JP" sz="2000" dirty="0"/>
          </a:p>
          <a:p>
            <a:pPr>
              <a:lnSpc>
                <a:spcPct val="150000"/>
              </a:lnSpc>
            </a:pPr>
            <a:r>
              <a:rPr kumimoji="1" lang="ja-JP" altLang="en-US" sz="2000" dirty="0"/>
              <a:t>　→ 　この</a:t>
            </a:r>
            <a:r>
              <a:rPr kumimoji="1" lang="en-US" altLang="ja-JP" sz="2000" dirty="0"/>
              <a:t>”</a:t>
            </a:r>
            <a:r>
              <a:rPr kumimoji="1" lang="ja-JP" altLang="en-US" sz="2000" b="1" dirty="0"/>
              <a:t>悔しさ</a:t>
            </a:r>
            <a:r>
              <a:rPr kumimoji="1" lang="en-US" altLang="ja-JP" sz="2000" dirty="0"/>
              <a:t>”</a:t>
            </a:r>
            <a:r>
              <a:rPr kumimoji="1" lang="ja-JP" altLang="en-US" sz="2000" dirty="0"/>
              <a:t>が今回の一番大きな収穫。</a:t>
            </a:r>
            <a:endParaRPr kumimoji="1" lang="en-US" altLang="ja-JP" sz="2000" dirty="0"/>
          </a:p>
          <a:p>
            <a:pPr>
              <a:lnSpc>
                <a:spcPct val="150000"/>
              </a:lnSpc>
            </a:pPr>
            <a:r>
              <a:rPr kumimoji="1" lang="en-US" altLang="ja-JP" sz="2000" dirty="0"/>
              <a:t>	</a:t>
            </a:r>
            <a:r>
              <a:rPr kumimoji="1" lang="ja-JP" altLang="en-US" sz="2000" dirty="0"/>
              <a:t>今後はもっと技術・知識の吸収に集中し、</a:t>
            </a:r>
            <a:r>
              <a:rPr kumimoji="1" lang="en-US" altLang="ja-JP" sz="2000" dirty="0"/>
              <a:t>”</a:t>
            </a:r>
            <a:r>
              <a:rPr kumimoji="1" lang="ja-JP" altLang="en-US" sz="2000" dirty="0"/>
              <a:t>エンジニア</a:t>
            </a:r>
            <a:r>
              <a:rPr kumimoji="1" lang="en-US" altLang="ja-JP" sz="2000" dirty="0"/>
              <a:t>”</a:t>
            </a:r>
            <a:r>
              <a:rPr kumimoji="1" lang="ja-JP" altLang="en-US" sz="2000" dirty="0"/>
              <a:t>としての力を付ける。</a:t>
            </a:r>
            <a:endParaRPr kumimoji="1" lang="en-US" altLang="ja-JP" sz="2000" dirty="0"/>
          </a:p>
        </p:txBody>
      </p:sp>
    </p:spTree>
    <p:extLst>
      <p:ext uri="{BB962C8B-B14F-4D97-AF65-F5344CB8AC3E}">
        <p14:creationId xmlns:p14="http://schemas.microsoft.com/office/powerpoint/2010/main" val="97387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目標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いちばん言いたいこと</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2308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srgbClr val="231B23"/>
                </a:solidFill>
                <a:effectLst/>
                <a:uLnTx/>
                <a:uFillTx/>
                <a:latin typeface="Meiryo UI"/>
                <a:ea typeface="+mn-ea"/>
                <a:cs typeface="+mn-cs"/>
              </a:rPr>
              <a:t>・誰</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全員に平等な分担　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47730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一番言いたいこと</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2308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→いつ聞かれても良い体勢を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→プログラミング技術だけでは市場価値は高まらないのでは</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水井健人 </a:t>
            </a:r>
            <a:r>
              <a:rPr lang="en-US" altLang="ja-JP" b="0" dirty="0"/>
              <a:t>/ DBA</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7"/>
            <a:ext cx="6142446" cy="13455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一番言いたいこと</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→その分話が止まった際などのフォローをいれるよう心掛けた</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→完全一致、複数検索</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277158" y="1408471"/>
            <a:ext cx="11415528"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担当　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1353763" y="1736232"/>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88236" y="2642632"/>
            <a:ext cx="11415528"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いちばん言いたいこと</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925899" y="3740078"/>
            <a:ext cx="10678885"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8" name="テキスト ボックス 17">
            <a:extLst>
              <a:ext uri="{FF2B5EF4-FFF2-40B4-BE49-F238E27FC236}">
                <a16:creationId xmlns:a16="http://schemas.microsoft.com/office/drawing/2014/main" id="{2A5ECF52-195F-4173-9A44-F76E0AE163AB}"/>
              </a:ext>
            </a:extLst>
          </p:cNvPr>
          <p:cNvSpPr txBox="1"/>
          <p:nvPr/>
        </p:nvSpPr>
        <p:spPr>
          <a:xfrm>
            <a:off x="925900" y="3108395"/>
            <a:ext cx="10678885"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焦らずコツコツ。</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一番言いたいこと</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1" y="3438728"/>
            <a:ext cx="580559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・お気に入り機能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Tree>
    <p:extLst>
      <p:ext uri="{BB962C8B-B14F-4D97-AF65-F5344CB8AC3E}">
        <p14:creationId xmlns:p14="http://schemas.microsoft.com/office/powerpoint/2010/main" val="231276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オチ</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234890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謝辞</a:t>
            </a: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6096000" y="5975898"/>
            <a:ext cx="6391241" cy="88210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ja-JP" altLang="en-US" sz="4800" dirty="0"/>
              <a:t>ありがとうございました！</a:t>
            </a:r>
            <a:endParaRPr lang="en-US" altLang="ja-JP" sz="4800" dirty="0"/>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F4C60-BC99-44C9-B4B8-F0E8FC76152D}"/>
              </a:ext>
            </a:extLst>
          </p:cNvPr>
          <p:cNvSpPr>
            <a:spLocks noGrp="1"/>
          </p:cNvSpPr>
          <p:nvPr>
            <p:ph type="title"/>
          </p:nvPr>
        </p:nvSpPr>
        <p:spPr/>
        <p:txBody>
          <a:bodyPr/>
          <a:lstStyle/>
          <a:p>
            <a:r>
              <a:rPr kumimoji="1" lang="ja-JP" altLang="en-US" sz="2800" dirty="0"/>
              <a:t>チームの振り返り</a:t>
            </a:r>
            <a:endParaRPr kumimoji="1" lang="ja-JP" altLang="en-US" dirty="0"/>
          </a:p>
        </p:txBody>
      </p:sp>
      <p:pic>
        <p:nvPicPr>
          <p:cNvPr id="18" name="グラフィックス 17" descr="ハート付きの笑顔 (塗りつぶし) 単色塗りつぶし">
            <a:extLst>
              <a:ext uri="{FF2B5EF4-FFF2-40B4-BE49-F238E27FC236}">
                <a16:creationId xmlns:a16="http://schemas.microsoft.com/office/drawing/2014/main" id="{8763B349-4173-406D-839B-A2FB0C9EE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27" y="2955108"/>
            <a:ext cx="914400" cy="914400"/>
          </a:xfrm>
          <a:prstGeom prst="rect">
            <a:avLst/>
          </a:prstGeom>
        </p:spPr>
      </p:pic>
      <p:pic>
        <p:nvPicPr>
          <p:cNvPr id="14" name="グラフィックス 13" descr="無表情な顔 (塗りつぶしなし) 単色塗りつぶし">
            <a:extLst>
              <a:ext uri="{FF2B5EF4-FFF2-40B4-BE49-F238E27FC236}">
                <a16:creationId xmlns:a16="http://schemas.microsoft.com/office/drawing/2014/main" id="{1D4D3A17-F77C-43E3-AD6A-EF67D59BE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033" y="1322446"/>
            <a:ext cx="914400" cy="914400"/>
          </a:xfrm>
          <a:prstGeom prst="rect">
            <a:avLst/>
          </a:prstGeom>
        </p:spPr>
      </p:pic>
      <p:pic>
        <p:nvPicPr>
          <p:cNvPr id="16" name="グラフィックス 15" descr="困った顔 (塗りつぶし) 単色塗りつぶし">
            <a:extLst>
              <a:ext uri="{FF2B5EF4-FFF2-40B4-BE49-F238E27FC236}">
                <a16:creationId xmlns:a16="http://schemas.microsoft.com/office/drawing/2014/main" id="{395972D5-1757-4CBC-800A-EFAFA39E5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8871" y="2158233"/>
            <a:ext cx="914400" cy="914400"/>
          </a:xfrm>
          <a:prstGeom prst="rect">
            <a:avLst/>
          </a:prstGeom>
        </p:spPr>
      </p:pic>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0413" y="1330215"/>
            <a:ext cx="914400" cy="914400"/>
          </a:xfrm>
          <a:prstGeom prst="rect">
            <a:avLst/>
          </a:prstGeom>
        </p:spPr>
      </p:pic>
      <p:pic>
        <p:nvPicPr>
          <p:cNvPr id="8" name="コンテンツ プレースホルダー 7" descr="ニヤリとした顔 (塗りつぶし) 単色塗りつぶし">
            <a:extLst>
              <a:ext uri="{FF2B5EF4-FFF2-40B4-BE49-F238E27FC236}">
                <a16:creationId xmlns:a16="http://schemas.microsoft.com/office/drawing/2014/main" id="{4E66C924-0D37-4E75-AF98-9037CC978C73}"/>
              </a:ext>
            </a:extLst>
          </p:cNvPr>
          <p:cNvPicPr>
            <a:picLocks noGrp="1" noChangeAspect="1"/>
          </p:cNvPicPr>
          <p:nvPr>
            <p:ph sz="quarter" idx="13"/>
          </p:nvPr>
        </p:nvPicPr>
        <p:blipFill>
          <a:blip r:embed="rId10">
            <a:extLst>
              <a:ext uri="{96DAC541-7B7A-43D3-8B79-37D633B846F1}">
                <asvg:svgBlip xmlns:asvg="http://schemas.microsoft.com/office/drawing/2016/SVG/main" r:embed="rId11"/>
              </a:ext>
            </a:extLst>
          </a:blip>
          <a:stretch>
            <a:fillRect/>
          </a:stretch>
        </p:blipFill>
        <p:spPr>
          <a:xfrm>
            <a:off x="10172251" y="2122410"/>
            <a:ext cx="914400" cy="914400"/>
          </a:xfr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651" y="2122410"/>
            <a:ext cx="914400" cy="914400"/>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44813" y="1423223"/>
            <a:ext cx="914400" cy="914400"/>
          </a:xfrm>
          <a:prstGeom prst="rect">
            <a:avLst/>
          </a:prstGeom>
        </p:spPr>
      </p:pic>
      <p:pic>
        <p:nvPicPr>
          <p:cNvPr id="12" name="グラフィックス 11" descr="無表情な顔 (塗りつぶし) 単色塗りつぶし">
            <a:extLst>
              <a:ext uri="{FF2B5EF4-FFF2-40B4-BE49-F238E27FC236}">
                <a16:creationId xmlns:a16="http://schemas.microsoft.com/office/drawing/2014/main" id="{2DEBA532-EB78-4D7F-9949-F904D9D6D7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86651" y="2971800"/>
            <a:ext cx="914400" cy="914400"/>
          </a:xfrm>
          <a:prstGeom prst="rect">
            <a:avLst/>
          </a:prstGeom>
        </p:spPr>
      </p:pic>
      <p:sp>
        <p:nvSpPr>
          <p:cNvPr id="15" name="正方形/長方形 14">
            <a:extLst>
              <a:ext uri="{FF2B5EF4-FFF2-40B4-BE49-F238E27FC236}">
                <a16:creationId xmlns:a16="http://schemas.microsoft.com/office/drawing/2014/main" id="{3A2DC42A-4C9D-4E42-9289-2751B209B606}"/>
              </a:ext>
            </a:extLst>
          </p:cNvPr>
          <p:cNvSpPr/>
          <p:nvPr/>
        </p:nvSpPr>
        <p:spPr>
          <a:xfrm>
            <a:off x="311846" y="1043099"/>
            <a:ext cx="5644841" cy="5535554"/>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よかったところ</a:t>
            </a:r>
            <a:endParaRPr kumimoji="1" lang="en-US" altLang="ja-JP" sz="2000" dirty="0">
              <a:solidFill>
                <a:schemeClr val="tx1"/>
              </a:solidFill>
              <a:latin typeface="Abadi" panose="020B0604020202020204" pitchFamily="34" charset="0"/>
            </a:endParaRPr>
          </a:p>
          <a:p>
            <a:pPr algn="ctr"/>
            <a:endParaRPr kumimoji="1" lang="en-US" altLang="ja-JP" sz="2000"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全員でコミュニケーションがとれていた</a:t>
            </a:r>
            <a:endParaRPr kumimoji="1" lang="en-US" altLang="ja-JP" b="1" dirty="0">
              <a:solidFill>
                <a:schemeClr val="tx1"/>
              </a:solidFill>
              <a:highlight>
                <a:srgbClr val="FFFF00"/>
              </a:highlight>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→誰かの意見に偏らずに進められた</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・リーダーがすごい</a:t>
            </a:r>
            <a:endParaRPr kumimoji="1" lang="en-US" altLang="ja-JP" dirty="0">
              <a:solidFill>
                <a:schemeClr val="tx1"/>
              </a:solidFill>
              <a:latin typeface="Abadi" panose="020B0604020202020204" pitchFamily="34" charset="0"/>
            </a:endParaRPr>
          </a:p>
          <a:p>
            <a:r>
              <a:rPr kumimoji="1" lang="ja-JP" altLang="en-US" sz="1200"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→スケジュール管理、進捗確認、情報共有、</a:t>
            </a:r>
            <a:endParaRPr kumimoji="1" lang="en-US" altLang="ja-JP" sz="1400" dirty="0">
              <a:solidFill>
                <a:schemeClr val="tx1"/>
              </a:solidFill>
              <a:latin typeface="Abadi" panose="020B0604020202020204" pitchFamily="34" charset="0"/>
            </a:endParaRPr>
          </a:p>
          <a:p>
            <a:r>
              <a:rPr kumimoji="1" lang="ja-JP" altLang="en-US" sz="1400" dirty="0">
                <a:solidFill>
                  <a:schemeClr val="tx1"/>
                </a:solidFill>
                <a:latin typeface="Abadi" panose="020B0604020202020204" pitchFamily="34" charset="0"/>
              </a:rPr>
              <a:t>　　ルールの共有等々　感謝</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捨てた機能が少ない</a:t>
            </a:r>
            <a:endParaRPr kumimoji="1" lang="en-US" altLang="ja-JP"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・外部設計を焦らずにしっかり詰めたので機能・進行面で大きな問題が起きなかった</a:t>
            </a:r>
            <a:endParaRPr kumimoji="1" lang="en-US" altLang="ja-JP"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講師に聞かずとも、メンバーに聞けば大体解決できた（前半）</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→聞きやすい空気感</a:t>
            </a:r>
            <a:endParaRPr kumimoji="1" lang="en-US" altLang="ja-JP" b="1"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いい分業ができていた　適材適所</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個別にやる力のあるメンバーが多かった</a:t>
            </a:r>
            <a:r>
              <a:rPr kumimoji="1" lang="ja-JP" altLang="en-US" sz="1400" dirty="0">
                <a:solidFill>
                  <a:schemeClr val="tx1"/>
                </a:solidFill>
                <a:latin typeface="Abadi" panose="020B0604020202020204" pitchFamily="34" charset="0"/>
              </a:rPr>
              <a:t>（一部除く）</a:t>
            </a:r>
            <a:endParaRPr kumimoji="1" lang="ja-JP" altLang="en-US" dirty="0">
              <a:solidFill>
                <a:schemeClr val="tx1"/>
              </a:solidFill>
              <a:latin typeface="Abadi" panose="020B0604020202020204" pitchFamily="34" charset="0"/>
            </a:endParaRPr>
          </a:p>
        </p:txBody>
      </p:sp>
      <p:sp>
        <p:nvSpPr>
          <p:cNvPr id="17" name="正方形/長方形 16">
            <a:extLst>
              <a:ext uri="{FF2B5EF4-FFF2-40B4-BE49-F238E27FC236}">
                <a16:creationId xmlns:a16="http://schemas.microsoft.com/office/drawing/2014/main" id="{400D0627-BCFC-4ED9-9D85-2761382EC1A0}"/>
              </a:ext>
            </a:extLst>
          </p:cNvPr>
          <p:cNvSpPr/>
          <p:nvPr/>
        </p:nvSpPr>
        <p:spPr>
          <a:xfrm>
            <a:off x="6134444" y="482465"/>
            <a:ext cx="5745710" cy="3658576"/>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課題など</a:t>
            </a:r>
            <a:endParaRPr kumimoji="1" lang="en-US" altLang="ja-JP" sz="20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外部設計に時間を費やしすぎた（当初の予定より</a:t>
            </a:r>
            <a:r>
              <a:rPr kumimoji="1" lang="en-US" altLang="ja-JP" b="1" dirty="0">
                <a:solidFill>
                  <a:schemeClr val="tx1"/>
                </a:solidFill>
                <a:highlight>
                  <a:srgbClr val="FFFF00"/>
                </a:highlight>
                <a:latin typeface="Abadi" panose="020B0604020202020204" pitchFamily="34" charset="0"/>
              </a:rPr>
              <a:t>2</a:t>
            </a:r>
            <a:r>
              <a:rPr kumimoji="1" lang="ja-JP" altLang="en-US" b="1" dirty="0">
                <a:solidFill>
                  <a:schemeClr val="tx1"/>
                </a:solidFill>
                <a:highlight>
                  <a:srgbClr val="FFFF00"/>
                </a:highlight>
                <a:latin typeface="Abadi" panose="020B0604020202020204" pitchFamily="34" charset="0"/>
              </a:rPr>
              <a:t>日オーバー）（知識の薄さ故）</a:t>
            </a:r>
            <a:endParaRPr kumimoji="1" lang="en-US" altLang="ja-JP" b="1" dirty="0">
              <a:solidFill>
                <a:schemeClr val="tx1"/>
              </a:solidFill>
              <a:highlight>
                <a:srgbClr val="FFFF00"/>
              </a:highlight>
              <a:latin typeface="Abadi" panose="020B0604020202020204" pitchFamily="34" charset="0"/>
            </a:endParaRPr>
          </a:p>
          <a:p>
            <a:r>
              <a:rPr kumimoji="1" lang="ja-JP" altLang="en-US" b="1" dirty="0">
                <a:solidFill>
                  <a:schemeClr val="tx1"/>
                </a:solidFill>
                <a:highlight>
                  <a:srgbClr val="FFFF00"/>
                </a:highlight>
                <a:latin typeface="Abadi" panose="020B0604020202020204" pitchFamily="34" charset="0"/>
              </a:rPr>
              <a:t>　</a:t>
            </a:r>
            <a:r>
              <a:rPr kumimoji="1" lang="ja-JP" altLang="en-US" sz="1400" b="1" dirty="0">
                <a:solidFill>
                  <a:schemeClr val="tx1"/>
                </a:solidFill>
                <a:highlight>
                  <a:srgbClr val="FFFF00"/>
                </a:highlight>
                <a:latin typeface="Abadi" panose="020B0604020202020204" pitchFamily="34" charset="0"/>
              </a:rPr>
              <a:t>→ここがスムーズだったら機能にもっと凝れていたかも</a:t>
            </a:r>
            <a:endParaRPr kumimoji="1" lang="en-US" altLang="ja-JP" sz="1400" b="1" dirty="0">
              <a:solidFill>
                <a:schemeClr val="tx1"/>
              </a:solidFill>
              <a:highlight>
                <a:srgbClr val="FFFF00"/>
              </a:highlight>
              <a:latin typeface="Abadi" panose="020B0604020202020204" pitchFamily="34" charset="0"/>
            </a:endParaRPr>
          </a:p>
          <a:p>
            <a:r>
              <a:rPr kumimoji="1" lang="ja-JP" altLang="en-US" sz="1400" b="1" dirty="0">
                <a:solidFill>
                  <a:schemeClr val="tx1"/>
                </a:solidFill>
                <a:highlight>
                  <a:srgbClr val="FFFF00"/>
                </a:highlight>
                <a:latin typeface="Abadi" panose="020B0604020202020204" pitchFamily="34" charset="0"/>
              </a:rPr>
              <a:t>　→小さな疑問点やアイデアもバンバン発言していたというのも要因、良い点でもある！</a:t>
            </a:r>
            <a:endParaRPr kumimoji="1" lang="en-US" altLang="ja-JP" sz="1400"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・リアルタイムで進捗確認ができるツールを活用したらよかった（</a:t>
            </a:r>
            <a:r>
              <a:rPr kumimoji="1" lang="en-US" altLang="ja-JP" dirty="0">
                <a:solidFill>
                  <a:schemeClr val="tx1"/>
                </a:solidFill>
                <a:latin typeface="Abadi" panose="020B0604020202020204" pitchFamily="34" charset="0"/>
              </a:rPr>
              <a:t>Google</a:t>
            </a:r>
            <a:r>
              <a:rPr kumimoji="1" lang="ja-JP" altLang="en-US" dirty="0">
                <a:solidFill>
                  <a:schemeClr val="tx1"/>
                </a:solidFill>
                <a:latin typeface="Abadi" panose="020B0604020202020204" pitchFamily="34" charset="0"/>
              </a:rPr>
              <a:t>ドキュメントとか）</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→リーダーの反省点として</a:t>
            </a:r>
            <a:endParaRPr kumimoji="1" lang="en-US" altLang="ja-JP" sz="1400" dirty="0">
              <a:solidFill>
                <a:schemeClr val="tx1"/>
              </a:solidFill>
              <a:latin typeface="Abadi" panose="020B0604020202020204" pitchFamily="34" charset="0"/>
            </a:endParaRPr>
          </a:p>
          <a:p>
            <a:endParaRPr kumimoji="1" lang="en-US" altLang="ja-JP" sz="1400" dirty="0">
              <a:solidFill>
                <a:schemeClr val="tx1"/>
              </a:solidFill>
              <a:latin typeface="Abadi" panose="020B0604020202020204" pitchFamily="34" charset="0"/>
            </a:endParaRPr>
          </a:p>
          <a:p>
            <a:r>
              <a:rPr kumimoji="1" lang="ja-JP" altLang="en-US" dirty="0">
                <a:solidFill>
                  <a:schemeClr val="tx1"/>
                </a:solidFill>
                <a:highlight>
                  <a:srgbClr val="FFFF00"/>
                </a:highlight>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スケジュール管理</a:t>
            </a:r>
            <a:r>
              <a:rPr kumimoji="1" lang="ja-JP" altLang="en-US" sz="1400" b="1" dirty="0">
                <a:solidFill>
                  <a:schemeClr val="tx1"/>
                </a:solidFill>
                <a:highlight>
                  <a:srgbClr val="FFFF00"/>
                </a:highlight>
                <a:latin typeface="Abadi" panose="020B0604020202020204" pitchFamily="34" charset="0"/>
              </a:rPr>
              <a:t>（次はもっとうまくできる）</a:t>
            </a:r>
            <a:endParaRPr kumimoji="1" lang="en-US" altLang="ja-JP" b="1" dirty="0">
              <a:solidFill>
                <a:schemeClr val="tx1"/>
              </a:solidFill>
              <a:highlight>
                <a:srgbClr val="FFFF00"/>
              </a:highlight>
              <a:latin typeface="Abadi" panose="020B0604020202020204" pitchFamily="34" charset="0"/>
            </a:endParaRPr>
          </a:p>
        </p:txBody>
      </p:sp>
      <p:sp>
        <p:nvSpPr>
          <p:cNvPr id="19" name="正方形/長方形 18">
            <a:extLst>
              <a:ext uri="{FF2B5EF4-FFF2-40B4-BE49-F238E27FC236}">
                <a16:creationId xmlns:a16="http://schemas.microsoft.com/office/drawing/2014/main" id="{39A746C2-D318-435F-A541-F9C3F2B8E237}"/>
              </a:ext>
            </a:extLst>
          </p:cNvPr>
          <p:cNvSpPr/>
          <p:nvPr/>
        </p:nvSpPr>
        <p:spPr>
          <a:xfrm>
            <a:off x="6134444" y="4396247"/>
            <a:ext cx="5745710" cy="2167953"/>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dirty="0">
                <a:solidFill>
                  <a:schemeClr val="tx1"/>
                </a:solidFill>
                <a:latin typeface="Abadi" panose="020B0604020202020204" pitchFamily="34" charset="0"/>
              </a:rPr>
              <a:t>6</a:t>
            </a:r>
            <a:r>
              <a:rPr kumimoji="1" lang="ja-JP" altLang="en-US" dirty="0">
                <a:solidFill>
                  <a:schemeClr val="tx1"/>
                </a:solidFill>
                <a:latin typeface="Abadi" panose="020B0604020202020204" pitchFamily="34" charset="0"/>
              </a:rPr>
              <a:t>人チームだったわけですが</a:t>
            </a:r>
            <a:r>
              <a:rPr kumimoji="1" lang="en-US" altLang="ja-JP" dirty="0">
                <a:solidFill>
                  <a:schemeClr val="tx1"/>
                </a:solidFill>
                <a:latin typeface="Abadi" panose="020B0604020202020204" pitchFamily="34" charset="0"/>
              </a:rPr>
              <a:t>…</a:t>
            </a:r>
          </a:p>
          <a:p>
            <a:pPr algn="ct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・アイデアがたくさん出た</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・まとめるのがむずい</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en-US" altLang="ja-JP" dirty="0">
                <a:solidFill>
                  <a:schemeClr val="tx1"/>
                </a:solidFill>
                <a:latin typeface="Abadi" panose="020B0604020202020204" pitchFamily="34" charset="0"/>
              </a:rPr>
              <a:t>DBA</a:t>
            </a:r>
            <a:r>
              <a:rPr kumimoji="1" lang="ja-JP" altLang="en-US" dirty="0">
                <a:solidFill>
                  <a:schemeClr val="tx1"/>
                </a:solidFill>
                <a:latin typeface="Abadi" panose="020B0604020202020204" pitchFamily="34" charset="0"/>
              </a:rPr>
              <a:t>担当を二人置けたのがよかった</a:t>
            </a:r>
            <a:endParaRPr kumimoji="1" lang="en-US" altLang="ja-JP" dirty="0">
              <a:solidFill>
                <a:schemeClr val="tx1"/>
              </a:solidFill>
              <a:latin typeface="Abadi" panose="020B0604020202020204" pitchFamily="34" charset="0"/>
            </a:endParaRPr>
          </a:p>
        </p:txBody>
      </p:sp>
      <p:sp>
        <p:nvSpPr>
          <p:cNvPr id="21" name="正方形/長方形 20">
            <a:extLst>
              <a:ext uri="{FF2B5EF4-FFF2-40B4-BE49-F238E27FC236}">
                <a16:creationId xmlns:a16="http://schemas.microsoft.com/office/drawing/2014/main" id="{1EC7F207-B632-48E0-9451-6CE1F14B36BF}"/>
              </a:ext>
            </a:extLst>
          </p:cNvPr>
          <p:cNvSpPr/>
          <p:nvPr/>
        </p:nvSpPr>
        <p:spPr>
          <a:xfrm>
            <a:off x="2904140" y="2955108"/>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Tree>
    <p:extLst>
      <p:ext uri="{BB962C8B-B14F-4D97-AF65-F5344CB8AC3E}">
        <p14:creationId xmlns:p14="http://schemas.microsoft.com/office/powerpoint/2010/main" val="1713641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FADF169-39C0-4D30-8297-874480783BDC}"/>
              </a:ext>
            </a:extLst>
          </p:cNvPr>
          <p:cNvSpPr/>
          <p:nvPr/>
        </p:nvSpPr>
        <p:spPr>
          <a:xfrm>
            <a:off x="1447151" y="2198716"/>
            <a:ext cx="9297698" cy="2460567"/>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使うかもしれんので置いとく</a:t>
            </a:r>
          </a:p>
        </p:txBody>
      </p:sp>
      <p:pic>
        <p:nvPicPr>
          <p:cNvPr id="3" name="グラフィックス 2" descr="ハート付きの笑顔 (塗りつぶし) 単色塗りつぶし">
            <a:extLst>
              <a:ext uri="{FF2B5EF4-FFF2-40B4-BE49-F238E27FC236}">
                <a16:creationId xmlns:a16="http://schemas.microsoft.com/office/drawing/2014/main" id="{BECD7C66-2FBC-4760-83C6-5712687C3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8324" y="1387805"/>
            <a:ext cx="735351" cy="735351"/>
          </a:xfrm>
          <a:prstGeom prst="rect">
            <a:avLst/>
          </a:prstGeom>
        </p:spPr>
      </p:pic>
      <p:pic>
        <p:nvPicPr>
          <p:cNvPr id="4" name="グラフィックス 3" descr="困った顔 (塗りつぶし) 単色塗りつぶし">
            <a:extLst>
              <a:ext uri="{FF2B5EF4-FFF2-40B4-BE49-F238E27FC236}">
                <a16:creationId xmlns:a16="http://schemas.microsoft.com/office/drawing/2014/main" id="{0F89CBD0-0C25-46A7-993D-33EDF473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0779" y="1387803"/>
            <a:ext cx="735351" cy="735351"/>
          </a:xfrm>
          <a:prstGeom prst="rect">
            <a:avLst/>
          </a:prstGeom>
        </p:spPr>
      </p:pic>
      <p:pic>
        <p:nvPicPr>
          <p:cNvPr id="5" name="コンテンツ プレースホルダー 7" descr="ニヤリとした顔 (塗りつぶし) 単色塗りつぶし">
            <a:extLst>
              <a:ext uri="{FF2B5EF4-FFF2-40B4-BE49-F238E27FC236}">
                <a16:creationId xmlns:a16="http://schemas.microsoft.com/office/drawing/2014/main" id="{890A1467-35F2-4F98-ADF2-98E108DF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1876" y="1387804"/>
            <a:ext cx="735351" cy="735351"/>
          </a:xfrm>
          <a:prstGeom prst="rect">
            <a:avLst/>
          </a:prstGeom>
        </p:spPr>
      </p:pic>
      <p:pic>
        <p:nvPicPr>
          <p:cNvPr id="7" name="グラフィックス 6" descr="無表情な顔 (塗りつぶし) 単色塗りつぶし">
            <a:extLst>
              <a:ext uri="{FF2B5EF4-FFF2-40B4-BE49-F238E27FC236}">
                <a16:creationId xmlns:a16="http://schemas.microsoft.com/office/drawing/2014/main" id="{CAAEE752-C6E9-4F44-8EA4-7A67280745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5428" y="1387805"/>
            <a:ext cx="735351" cy="735351"/>
          </a:xfrm>
          <a:prstGeom prst="rect">
            <a:avLst/>
          </a:prstGeom>
        </p:spPr>
      </p:pic>
      <p:pic>
        <p:nvPicPr>
          <p:cNvPr id="8" name="グラフィックス 7" descr="目が回った顔 (塗りつぶしなし) 単色塗りつぶし">
            <a:extLst>
              <a:ext uri="{FF2B5EF4-FFF2-40B4-BE49-F238E27FC236}">
                <a16:creationId xmlns:a16="http://schemas.microsoft.com/office/drawing/2014/main" id="{739CF3B6-1402-48C8-94F1-90A44A64BD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2473" y="323405"/>
            <a:ext cx="735351" cy="735351"/>
          </a:xfrm>
          <a:prstGeom prst="rect">
            <a:avLst/>
          </a:prstGeom>
        </p:spPr>
      </p:pic>
      <p:pic>
        <p:nvPicPr>
          <p:cNvPr id="12" name="グラフィックス 11" descr="目が回った顔 (塗りつぶし) 単色塗りつぶし">
            <a:extLst>
              <a:ext uri="{FF2B5EF4-FFF2-40B4-BE49-F238E27FC236}">
                <a16:creationId xmlns:a16="http://schemas.microsoft.com/office/drawing/2014/main" id="{71A36AAF-B3B1-4644-9B05-2BC509C719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331" y="1387805"/>
            <a:ext cx="735351" cy="735351"/>
          </a:xfrm>
          <a:prstGeom prst="rect">
            <a:avLst/>
          </a:prstGeom>
        </p:spPr>
      </p:pic>
      <p:sp>
        <p:nvSpPr>
          <p:cNvPr id="9" name="正方形/長方形 8">
            <a:extLst>
              <a:ext uri="{FF2B5EF4-FFF2-40B4-BE49-F238E27FC236}">
                <a16:creationId xmlns:a16="http://schemas.microsoft.com/office/drawing/2014/main" id="{30A1081F-4C65-48DF-BEC6-412933495622}"/>
              </a:ext>
            </a:extLst>
          </p:cNvPr>
          <p:cNvSpPr/>
          <p:nvPr/>
        </p:nvSpPr>
        <p:spPr>
          <a:xfrm>
            <a:off x="1104127" y="4734843"/>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Tree>
    <p:extLst>
      <p:ext uri="{BB962C8B-B14F-4D97-AF65-F5344CB8AC3E}">
        <p14:creationId xmlns:p14="http://schemas.microsoft.com/office/powerpoint/2010/main" val="3799249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5A2AA-D257-4703-B38F-63A2987199FA}"/>
              </a:ext>
            </a:extLst>
          </p:cNvPr>
          <p:cNvSpPr>
            <a:spLocks noGrp="1"/>
          </p:cNvSpPr>
          <p:nvPr>
            <p:ph type="dt" sz="half" idx="10"/>
          </p:nvPr>
        </p:nvSpPr>
        <p:spPr/>
        <p:txBody>
          <a:bodyPr/>
          <a:lstStyle/>
          <a:p>
            <a:fld id="{A2C8279F-4F17-4988-81F9-6030F363FD13}" type="datetime1">
              <a:rPr lang="ja-JP" altLang="en-US" smtClean="0"/>
              <a:t>2021/6/28</a:t>
            </a:fld>
            <a:endParaRPr lang="en-US" dirty="0"/>
          </a:p>
        </p:txBody>
      </p:sp>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ja-JP" altLang="en-US" dirty="0"/>
              <a:t>なんでノートをアップしようと思うのか、なぜそれによって質が上がると思ったのか　記述</a:t>
            </a:r>
            <a:endParaRPr lang="en-US" altLang="ja-JP" dirty="0"/>
          </a:p>
          <a:p>
            <a:pPr marL="0" indent="0">
              <a:lnSpc>
                <a:spcPct val="100000"/>
              </a:lnSpc>
              <a:buNone/>
            </a:pPr>
            <a:r>
              <a:rPr lang="ja-JP" altLang="en-US" dirty="0"/>
              <a:t>原因と結果　原因が弱い</a:t>
            </a:r>
            <a:endParaRPr lang="en-US" altLang="ja-JP" dirty="0"/>
          </a:p>
          <a:p>
            <a:pPr marL="0" indent="0">
              <a:lnSpc>
                <a:spcPct val="100000"/>
              </a:lnSpc>
              <a:buNone/>
            </a:pPr>
            <a:r>
              <a:rPr lang="ja-JP" altLang="en-US" dirty="0"/>
              <a:t>他チームを蹴落とす内容を挟んでもいい「質問アプリなんて～」</a:t>
            </a:r>
            <a:endParaRPr lang="en-US" altLang="ja-JP" dirty="0"/>
          </a:p>
          <a:p>
            <a:pPr marL="0" indent="0">
              <a:lnSpc>
                <a:spcPct val="100000"/>
              </a:lnSpc>
              <a:buNone/>
            </a:pPr>
            <a:r>
              <a:rPr lang="ja-JP" altLang="en-US" dirty="0"/>
              <a:t>質問だけならスラックでもええやん</a:t>
            </a:r>
            <a:endParaRPr lang="en-US" altLang="ja-JP" dirty="0"/>
          </a:p>
          <a:p>
            <a:pPr marL="0" indent="0">
              <a:lnSpc>
                <a:spcPct val="100000"/>
              </a:lnSpc>
              <a:buNone/>
            </a:pPr>
            <a:endParaRPr lang="en-US" altLang="ja-JP" dirty="0"/>
          </a:p>
          <a:p>
            <a:pPr marL="0" indent="0">
              <a:lnSpc>
                <a:spcPct val="100000"/>
              </a:lnSpc>
              <a:buNone/>
            </a:pPr>
            <a:r>
              <a:rPr lang="ja-JP" altLang="en-US" dirty="0"/>
              <a:t>ノートにした理由</a:t>
            </a:r>
            <a:endParaRPr lang="en-US" altLang="ja-JP" dirty="0"/>
          </a:p>
          <a:p>
            <a:pPr marL="0" indent="0">
              <a:lnSpc>
                <a:spcPct val="100000"/>
              </a:lnSpc>
              <a:buNone/>
            </a:pPr>
            <a:r>
              <a:rPr lang="ja-JP" altLang="en-US" dirty="0"/>
              <a:t>・相互コミュニケーションがないのでハードル低い　質問する前のステップとして活用</a:t>
            </a:r>
            <a:endParaRPr lang="en-US" altLang="ja-JP" dirty="0"/>
          </a:p>
          <a:p>
            <a:pPr marL="0" indent="0">
              <a:lnSpc>
                <a:spcPct val="100000"/>
              </a:lnSpc>
              <a:buNone/>
            </a:pPr>
            <a:r>
              <a:rPr lang="ja-JP" altLang="en-US" dirty="0"/>
              <a:t>・自分じゃ気づかなかったけど言われてみれば！の発見にも役立つ</a:t>
            </a:r>
            <a:endParaRPr lang="en-US" altLang="ja-JP" dirty="0"/>
          </a:p>
          <a:p>
            <a:pPr marL="0" indent="0">
              <a:lnSpc>
                <a:spcPct val="100000"/>
              </a:lnSpc>
              <a:buNone/>
            </a:pPr>
            <a:r>
              <a:rPr lang="ja-JP" altLang="en-US" dirty="0"/>
              <a:t>・</a:t>
            </a:r>
            <a:endParaRPr lang="en-US" altLang="ja-JP" dirty="0"/>
          </a:p>
          <a:p>
            <a:pPr marL="0" indent="0">
              <a:lnSpc>
                <a:spcPct val="100000"/>
              </a:lnSpc>
              <a:buNone/>
            </a:pPr>
            <a:endParaRPr lang="en-US" altLang="ja-JP" dirty="0"/>
          </a:p>
        </p:txBody>
      </p:sp>
    </p:spTree>
    <p:extLst>
      <p:ext uri="{BB962C8B-B14F-4D97-AF65-F5344CB8AC3E}">
        <p14:creationId xmlns:p14="http://schemas.microsoft.com/office/powerpoint/2010/main" val="532303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5A2AA-D257-4703-B38F-63A2987199FA}"/>
              </a:ext>
            </a:extLst>
          </p:cNvPr>
          <p:cNvSpPr>
            <a:spLocks noGrp="1"/>
          </p:cNvSpPr>
          <p:nvPr>
            <p:ph type="dt" sz="half" idx="10"/>
          </p:nvPr>
        </p:nvSpPr>
        <p:spPr/>
        <p:txBody>
          <a:bodyPr/>
          <a:lstStyle/>
          <a:p>
            <a:fld id="{A2C8279F-4F17-4988-81F9-6030F363FD13}" type="datetime1">
              <a:rPr lang="ja-JP" altLang="en-US" smtClean="0"/>
              <a:t>2021/6/28</a:t>
            </a:fld>
            <a:endParaRPr lang="en-US" dirty="0"/>
          </a:p>
        </p:txBody>
      </p:sp>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en-US" altLang="ja-JP" b="0" i="0" dirty="0">
                <a:solidFill>
                  <a:srgbClr val="1D1C1D"/>
                </a:solidFill>
                <a:effectLst/>
                <a:latin typeface="NotoSansJP"/>
              </a:rPr>
              <a:t>a4</a:t>
            </a:r>
            <a:br>
              <a:rPr lang="ja-JP" altLang="en-US" dirty="0"/>
            </a:br>
            <a:r>
              <a:rPr lang="ja-JP" altLang="en-US" b="0" i="0" dirty="0">
                <a:solidFill>
                  <a:srgbClr val="1D1C1D"/>
                </a:solidFill>
                <a:effectLst/>
                <a:latin typeface="NotoSansJP"/>
              </a:rPr>
              <a:t>システムについて</a:t>
            </a:r>
            <a:br>
              <a:rPr lang="ja-JP" altLang="en-US" dirty="0"/>
            </a:br>
            <a:r>
              <a:rPr lang="ja-JP" altLang="en-US" b="0" i="0" dirty="0">
                <a:solidFill>
                  <a:srgbClr val="1D1C1D"/>
                </a:solidFill>
                <a:effectLst/>
                <a:latin typeface="NotoSansJP"/>
              </a:rPr>
              <a:t>コンセプト保留デモンストレーション</a:t>
            </a:r>
            <a:br>
              <a:rPr lang="ja-JP" altLang="en-US" dirty="0"/>
            </a:br>
            <a:r>
              <a:rPr lang="ja-JP" altLang="en-US" b="0" i="0" dirty="0">
                <a:solidFill>
                  <a:srgbClr val="1D1C1D"/>
                </a:solidFill>
                <a:effectLst/>
                <a:latin typeface="NotoSansJP"/>
              </a:rPr>
              <a:t>もちろん、ユーザーの登録や、パスワード忘れの機能も常備してます。</a:t>
            </a:r>
            <a:br>
              <a:rPr lang="ja-JP" altLang="en-US" dirty="0"/>
            </a:br>
            <a:r>
              <a:rPr lang="ja-JP" altLang="en-US" b="0" i="0" dirty="0">
                <a:solidFill>
                  <a:srgbClr val="1D1C1D"/>
                </a:solidFill>
                <a:effectLst/>
                <a:latin typeface="NotoSansJP"/>
              </a:rPr>
              <a:t>画像の反映に時間がかかるのであれば、そこは話で少しつなごう</a:t>
            </a:r>
            <a:br>
              <a:rPr lang="ja-JP" altLang="en-US" dirty="0"/>
            </a:br>
            <a:r>
              <a:rPr lang="ja-JP" altLang="en-US" b="0" i="0" dirty="0">
                <a:solidFill>
                  <a:srgbClr val="1D1C1D"/>
                </a:solidFill>
                <a:effectLst/>
                <a:latin typeface="NotoSansJP"/>
              </a:rPr>
              <a:t>高いものがいいものとは限らないので、視野を広げてみてもらうため</a:t>
            </a:r>
            <a:br>
              <a:rPr lang="ja-JP" altLang="en-US" dirty="0"/>
            </a:br>
            <a:r>
              <a:rPr lang="ja-JP" altLang="en-US" b="0" i="0" dirty="0">
                <a:solidFill>
                  <a:srgbClr val="1D1C1D"/>
                </a:solidFill>
                <a:effectLst/>
                <a:latin typeface="NotoSansJP"/>
              </a:rPr>
              <a:t>難しい機能なのに、難しさがあまり伝わらない</a:t>
            </a:r>
            <a:br>
              <a:rPr lang="ja-JP" altLang="en-US" dirty="0"/>
            </a:br>
            <a:r>
              <a:rPr lang="en-US" altLang="ja-JP" b="0" i="0" dirty="0">
                <a:solidFill>
                  <a:srgbClr val="1D1C1D"/>
                </a:solidFill>
                <a:effectLst/>
                <a:latin typeface="NotoSansJP"/>
              </a:rPr>
              <a:t>ajax</a:t>
            </a:r>
            <a:r>
              <a:rPr lang="ja-JP" altLang="en-US" b="0" i="0" dirty="0">
                <a:solidFill>
                  <a:srgbClr val="1D1C1D"/>
                </a:solidFill>
                <a:effectLst/>
                <a:latin typeface="NotoSansJP"/>
              </a:rPr>
              <a:t>筆頭に習っていない知識があるという部分を強調システムについて</a:t>
            </a:r>
            <a:br>
              <a:rPr lang="ja-JP" altLang="en-US" dirty="0"/>
            </a:br>
            <a:r>
              <a:rPr lang="ja-JP" altLang="en-US" b="0" i="0" dirty="0">
                <a:solidFill>
                  <a:srgbClr val="1D1C1D"/>
                </a:solidFill>
                <a:effectLst/>
                <a:latin typeface="NotoSansJP"/>
              </a:rPr>
              <a:t>一般の人は、ノートを共有する意味を知らない。</a:t>
            </a:r>
            <a:br>
              <a:rPr lang="ja-JP" altLang="en-US" dirty="0"/>
            </a:br>
            <a:r>
              <a:rPr lang="ja-JP" altLang="en-US" b="0" i="0" dirty="0">
                <a:solidFill>
                  <a:srgbClr val="1D1C1D"/>
                </a:solidFill>
                <a:effectLst/>
                <a:latin typeface="NotoSansJP"/>
              </a:rPr>
              <a:t>そういう学びがあったのか</a:t>
            </a:r>
            <a:br>
              <a:rPr lang="ja-JP" altLang="en-US" dirty="0"/>
            </a:br>
            <a:r>
              <a:rPr lang="ja-JP" altLang="en-US" b="0" i="0" dirty="0">
                <a:solidFill>
                  <a:srgbClr val="1D1C1D"/>
                </a:solidFill>
                <a:effectLst/>
                <a:latin typeface="NotoSansJP"/>
              </a:rPr>
              <a:t>ノートは自分が見れればいいの精神が強い</a:t>
            </a:r>
            <a:br>
              <a:rPr lang="ja-JP" altLang="en-US" dirty="0"/>
            </a:br>
            <a:r>
              <a:rPr lang="ja-JP" altLang="en-US" b="0" i="0" dirty="0">
                <a:solidFill>
                  <a:srgbClr val="1D1C1D"/>
                </a:solidFill>
                <a:effectLst/>
                <a:latin typeface="NotoSansJP"/>
              </a:rPr>
              <a:t>（頭のいい人ほどそう考える）チームの振り返り</a:t>
            </a:r>
            <a:br>
              <a:rPr lang="ja-JP" altLang="en-US" dirty="0"/>
            </a:br>
            <a:r>
              <a:rPr lang="ja-JP" altLang="en-US" b="0" i="0" dirty="0">
                <a:solidFill>
                  <a:srgbClr val="1D1C1D"/>
                </a:solidFill>
                <a:effectLst/>
                <a:latin typeface="NotoSansJP"/>
              </a:rPr>
              <a:t>何故スムーズな意見交換ができたのか</a:t>
            </a:r>
            <a:br>
              <a:rPr lang="ja-JP" altLang="en-US" dirty="0"/>
            </a:br>
            <a:r>
              <a:rPr lang="ja-JP" altLang="en-US" b="0" i="0" dirty="0">
                <a:solidFill>
                  <a:srgbClr val="1D1C1D"/>
                </a:solidFill>
                <a:effectLst/>
                <a:latin typeface="NotoSansJP"/>
              </a:rPr>
              <a:t>誰が何に気をつけていたのか的確な分業はどのようにして生まれたのか？</a:t>
            </a:r>
            <a:br>
              <a:rPr lang="ja-JP" altLang="en-US" dirty="0"/>
            </a:br>
            <a:r>
              <a:rPr lang="ja-JP" altLang="en-US" b="0" i="0" dirty="0">
                <a:solidFill>
                  <a:srgbClr val="1D1C1D"/>
                </a:solidFill>
                <a:effectLst/>
                <a:latin typeface="NotoSansJP"/>
              </a:rPr>
              <a:t>失敗から学びがあり、そうしたのか個人</a:t>
            </a:r>
            <a:br>
              <a:rPr lang="ja-JP" altLang="en-US" dirty="0"/>
            </a:br>
            <a:r>
              <a:rPr lang="ja-JP" altLang="en-US" b="0" i="0" dirty="0">
                <a:solidFill>
                  <a:srgbClr val="1D1C1D"/>
                </a:solidFill>
                <a:effectLst/>
                <a:latin typeface="NotoSansJP"/>
              </a:rPr>
              <a:t>蔭山さん</a:t>
            </a:r>
            <a:br>
              <a:rPr lang="ja-JP" altLang="en-US" dirty="0"/>
            </a:br>
            <a:r>
              <a:rPr lang="ja-JP" altLang="en-US" b="0" i="0" dirty="0">
                <a:solidFill>
                  <a:srgbClr val="1D1C1D"/>
                </a:solidFill>
                <a:effectLst/>
                <a:latin typeface="NotoSansJP"/>
              </a:rPr>
              <a:t>プログラミングにチャレンジできなかったことで何を学び、</a:t>
            </a:r>
            <a:br>
              <a:rPr lang="ja-JP" altLang="en-US" dirty="0"/>
            </a:br>
            <a:r>
              <a:rPr lang="ja-JP" altLang="en-US" b="0" i="0" dirty="0">
                <a:solidFill>
                  <a:srgbClr val="1D1C1D"/>
                </a:solidFill>
                <a:effectLst/>
                <a:latin typeface="NotoSansJP"/>
              </a:rPr>
              <a:t>何を今後しなくてはならないか。最終的にプラス思考にもっていく。</a:t>
            </a:r>
            <a:endParaRPr lang="en-US" altLang="ja-JP" dirty="0"/>
          </a:p>
        </p:txBody>
      </p:sp>
    </p:spTree>
    <p:extLst>
      <p:ext uri="{BB962C8B-B14F-4D97-AF65-F5344CB8AC3E}">
        <p14:creationId xmlns:p14="http://schemas.microsoft.com/office/powerpoint/2010/main" val="173924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5">
            <a:alphaModFix/>
          </a:blip>
          <a:stretch>
            <a:fillRect/>
          </a:stretch>
        </p:blipFill>
        <p:spPr>
          <a:xfrm>
            <a:off x="-33338" y="-103239"/>
            <a:ext cx="12293918" cy="7197213"/>
          </a:xfrm>
          <a:prstGeom prst="rect">
            <a:avLst/>
          </a:prstGeom>
        </p:spPr>
      </p:pic>
    </p:spTree>
    <p:extLst>
      <p:ext uri="{BB962C8B-B14F-4D97-AF65-F5344CB8AC3E}">
        <p14:creationId xmlns:p14="http://schemas.microsoft.com/office/powerpoint/2010/main" val="114549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4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r>
              <a:rPr kumimoji="1" lang="ja-JP" altLang="en-US" sz="2400" dirty="0">
                <a:solidFill>
                  <a:schemeClr val="tx1"/>
                </a:solidFill>
              </a:rPr>
              <a:t>さらに共有もできる！検索もできるしお気に入りもできる！</a:t>
            </a:r>
            <a:endParaRPr kumimoji="1" lang="en-US" altLang="ja-JP" sz="2400" dirty="0">
              <a:solidFill>
                <a:schemeClr val="tx1"/>
              </a:solidFill>
            </a:endParaRPr>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150281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24"/>
                                        </p:tgtEl>
                                      </p:cBhvr>
                                    </p:animEffect>
                                    <p:animScale>
                                      <p:cBhvr>
                                        <p:cTn id="35" dur="250" autoRev="1" fill="hold"/>
                                        <p:tgtEl>
                                          <p:spTgt spid="24"/>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5"/>
                                        </p:tgtEl>
                                      </p:cBhvr>
                                    </p:animEffect>
                                    <p:animScale>
                                      <p:cBhvr>
                                        <p:cTn id="38" dur="250" autoRev="1" fill="hold"/>
                                        <p:tgtEl>
                                          <p:spTgt spid="5"/>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P spid="25" grpId="0"/>
      <p:bldP spid="25" grpId="1"/>
    </p:bld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1930</TotalTime>
  <Words>1823</Words>
  <Application>Microsoft Office PowerPoint</Application>
  <PresentationFormat>ワイド画面</PresentationFormat>
  <Paragraphs>339</Paragraphs>
  <Slides>29</Slides>
  <Notes>22</Notes>
  <HiddenSlides>4</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29</vt:i4>
      </vt:variant>
    </vt:vector>
  </HeadingPairs>
  <TitlesOfParts>
    <vt:vector size="38" baseType="lpstr">
      <vt:lpstr>HGP教科書体</vt:lpstr>
      <vt:lpstr>Meiryo UI</vt:lpstr>
      <vt:lpstr>NotoSansJP</vt:lpstr>
      <vt:lpstr>Abadi</vt:lpstr>
      <vt:lpstr>Arial</vt:lpstr>
      <vt:lpstr>Arial Black</vt:lpstr>
      <vt:lpstr>Calibri</vt:lpstr>
      <vt:lpstr>Wingdings</vt:lpstr>
      <vt:lpstr>最小およびミュート_ALT</vt:lpstr>
      <vt:lpstr>PowerPoint プレゼンテーション</vt:lpstr>
      <vt:lpstr>発表の流れ</vt:lpstr>
      <vt:lpstr>発表の流れ</vt:lpstr>
      <vt:lpstr>チーム紹介</vt:lpstr>
      <vt:lpstr>チーム紹介</vt:lpstr>
      <vt:lpstr>発表の流れ</vt:lpstr>
      <vt:lpstr>システムについて</vt:lpstr>
      <vt:lpstr>システムについて</vt:lpstr>
      <vt:lpstr>システムについて</vt:lpstr>
      <vt:lpstr>システムについて</vt:lpstr>
      <vt:lpstr>システムについて</vt:lpstr>
      <vt:lpstr>発表の流れ</vt:lpstr>
      <vt:lpstr>発表の流れ</vt:lpstr>
      <vt:lpstr>発表の流れ</vt:lpstr>
      <vt:lpstr>チームの振り返り</vt:lpstr>
      <vt:lpstr>発表の流れ</vt:lpstr>
      <vt:lpstr>発表の流れ</vt:lpstr>
      <vt:lpstr>蔭山 ゆり / 発表担当</vt:lpstr>
      <vt:lpstr>小林 葵 / チームリーダー</vt:lpstr>
      <vt:lpstr>上甲 健太郎 / 構成管理担当</vt:lpstr>
      <vt:lpstr>水井健人 / DBA、コミュニケーション担当</vt:lpstr>
      <vt:lpstr>舟見　玲奈 / 担当　品質管理担当</vt:lpstr>
      <vt:lpstr>杉森　佑樹 / DBA、コミュニケーション担当</vt:lpstr>
      <vt:lpstr>オチ</vt:lpstr>
      <vt:lpstr>PowerPoint プレゼンテーション</vt:lpstr>
      <vt:lpstr>チームの振り返り</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198</cp:revision>
  <dcterms:created xsi:type="dcterms:W3CDTF">2021-06-22T06:56:37Z</dcterms:created>
  <dcterms:modified xsi:type="dcterms:W3CDTF">2021-06-28T01:39:00Z</dcterms:modified>
</cp:coreProperties>
</file>