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5"/>
  </p:notesMasterIdLst>
  <p:handoutMasterIdLst>
    <p:handoutMasterId r:id="rId26"/>
  </p:handoutMasterIdLst>
  <p:sldIdLst>
    <p:sldId id="296" r:id="rId2"/>
    <p:sldId id="317" r:id="rId3"/>
    <p:sldId id="336" r:id="rId4"/>
    <p:sldId id="321" r:id="rId5"/>
    <p:sldId id="322" r:id="rId6"/>
    <p:sldId id="305" r:id="rId7"/>
    <p:sldId id="352" r:id="rId8"/>
    <p:sldId id="320" r:id="rId9"/>
    <p:sldId id="346" r:id="rId10"/>
    <p:sldId id="356" r:id="rId11"/>
    <p:sldId id="341" r:id="rId12"/>
    <p:sldId id="323" r:id="rId13"/>
    <p:sldId id="324" r:id="rId14"/>
    <p:sldId id="316" r:id="rId15"/>
    <p:sldId id="325" r:id="rId16"/>
    <p:sldId id="314" r:id="rId17"/>
    <p:sldId id="348" r:id="rId18"/>
    <p:sldId id="351" r:id="rId19"/>
    <p:sldId id="350" r:id="rId20"/>
    <p:sldId id="349" r:id="rId21"/>
    <p:sldId id="343" r:id="rId22"/>
    <p:sldId id="304" r:id="rId23"/>
    <p:sldId id="357" r:id="rId2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410" autoAdjust="0"/>
  </p:normalViewPr>
  <p:slideViewPr>
    <p:cSldViewPr snapToGrid="0" snapToObjects="1">
      <p:cViewPr varScale="1">
        <p:scale>
          <a:sx n="66" d="100"/>
          <a:sy n="66" d="100"/>
        </p:scale>
        <p:origin x="750" y="7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3522AE-1792-4F16-AD61-355CDB1120D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16</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A7641951-58F2-44FC-BBAF-10D86FB4EB72}"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23</a:t>
            </a:fld>
            <a:endParaRPr lang="en-US" dirty="0"/>
          </a:p>
        </p:txBody>
      </p:sp>
    </p:spTree>
    <p:extLst>
      <p:ext uri="{BB962C8B-B14F-4D97-AF65-F5344CB8AC3E}">
        <p14:creationId xmlns:p14="http://schemas.microsoft.com/office/powerpoint/2010/main" val="115299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6</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37925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a:xfrm>
            <a:off x="8610600" y="658644"/>
            <a:ext cx="2743200" cy="228600"/>
          </a:xfrm>
        </p:spPr>
        <p:txBody>
          <a:bodyPr rtlCol="0"/>
          <a:lstStyle>
            <a:lvl1pPr>
              <a:defRPr sz="1800">
                <a:solidFill>
                  <a:schemeClr val="bg1"/>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a:lnSpc>
                <a:spcPct val="150000"/>
              </a:lnSpc>
            </a:pPr>
            <a:r>
              <a:rPr kumimoji="1" lang="ja-JP" altLang="en-US" sz="2400" dirty="0"/>
              <a:t>・ プログラミング面で、あまりチームの役に立てなかったことが</a:t>
            </a:r>
            <a:r>
              <a:rPr kumimoji="1" lang="ja-JP" altLang="en-US" sz="2400" b="1" dirty="0"/>
              <a:t>非常に悔しい！</a:t>
            </a:r>
            <a:endParaRPr kumimoji="1" lang="en-US" altLang="ja-JP" sz="2400" b="1" dirty="0"/>
          </a:p>
          <a:p>
            <a:pPr>
              <a:lnSpc>
                <a:spcPct val="150000"/>
              </a:lnSpc>
            </a:pPr>
            <a:r>
              <a:rPr kumimoji="1" lang="ja-JP" altLang="en-US" sz="2400" dirty="0"/>
              <a:t>　 提供するものはあくまでシステム。コミュニケーションだけできても意味がない。</a:t>
            </a:r>
            <a:endParaRPr kumimoji="1" lang="en-US" altLang="ja-JP" sz="2400" dirty="0"/>
          </a:p>
          <a:p>
            <a:pPr>
              <a:lnSpc>
                <a:spcPct val="150000"/>
              </a:lnSpc>
            </a:pPr>
            <a:r>
              <a:rPr kumimoji="1" lang="en-US" altLang="ja-JP" sz="2000" dirty="0"/>
              <a:t>	</a:t>
            </a:r>
            <a:r>
              <a:rPr kumimoji="1" lang="ja-JP" altLang="en-US" sz="2000" dirty="0"/>
              <a:t>→ この</a:t>
            </a:r>
            <a:r>
              <a:rPr kumimoji="1" lang="en-US" altLang="ja-JP" sz="2000" dirty="0"/>
              <a:t>”</a:t>
            </a:r>
            <a:r>
              <a:rPr kumimoji="1" lang="ja-JP" altLang="en-US" sz="24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　　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とにかく明るい蔭山</a:t>
            </a:r>
            <a:endParaRPr kumimoji="1" lang="en-US" altLang="ja-JP" sz="5400" dirty="0">
              <a:solidFill>
                <a:schemeClr val="accent1">
                  <a:lumMod val="75000"/>
                </a:schemeClr>
              </a:solidFill>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JP" sz="2000" b="0" dirty="0">
                <a:solidFill>
                  <a:srgbClr val="FFFFFF"/>
                </a:solidFill>
              </a:rPr>
              <a:t>M</a:t>
            </a:r>
            <a:endParaRPr lang="ja" sz="2000" b="0" dirty="0">
              <a:solidFill>
                <a:srgbClr val="FFFFFF"/>
              </a:solidFill>
            </a:endParaRPr>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19</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lnSpc>
                <a:spcPct val="150000"/>
              </a:lnSpc>
            </a:pP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lnSpc>
                <a:spcPct val="150000"/>
              </a:lnSpc>
            </a:pPr>
            <a:r>
              <a:rPr kumimoji="1" lang="ja-JP" altLang="en-US" sz="2400" dirty="0">
                <a:latin typeface="+mj-lt"/>
              </a:rPr>
              <a:t>心より感謝申し上げます。</a:t>
            </a: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9F12A52A-FBBA-4A51-8845-65AE718B5FEA}"/>
              </a:ext>
            </a:extLst>
          </p:cNvPr>
          <p:cNvSpPr>
            <a:spLocks noGrp="1"/>
          </p:cNvSpPr>
          <p:nvPr>
            <p:ph type="title"/>
          </p:nvPr>
        </p:nvSpPr>
        <p:spPr>
          <a:xfrm>
            <a:off x="1378975" y="483440"/>
            <a:ext cx="1592825" cy="583800"/>
          </a:xfrm>
        </p:spPr>
        <p:txBody>
          <a:bodyPr rtlCol="0"/>
          <a:lstStyle/>
          <a:p>
            <a:pPr rtl="0"/>
            <a:r>
              <a:rPr lang="ja-JP" altLang="en-US" sz="3200" b="0" dirty="0"/>
              <a:t>付録 </a:t>
            </a:r>
            <a:r>
              <a:rPr lang="en-US" altLang="ja-JP" sz="2000" b="0" dirty="0"/>
              <a:t>– </a:t>
            </a:r>
            <a:endParaRPr lang="ja" sz="3200" b="0" dirty="0"/>
          </a:p>
        </p:txBody>
      </p:sp>
      <p:pic>
        <p:nvPicPr>
          <p:cNvPr id="8" name="グラフィックス 7" descr="地球: 南北アメリカ 単色塗りつぶし">
            <a:extLst>
              <a:ext uri="{FF2B5EF4-FFF2-40B4-BE49-F238E27FC236}">
                <a16:creationId xmlns:a16="http://schemas.microsoft.com/office/drawing/2014/main" id="{00AB26A4-E10E-4242-A4B3-A2221E8F50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2E693983-0379-4582-B6B0-69D91D44DCB3}"/>
              </a:ext>
            </a:extLst>
          </p:cNvPr>
          <p:cNvSpPr/>
          <p:nvPr/>
        </p:nvSpPr>
        <p:spPr>
          <a:xfrm>
            <a:off x="370643" y="1649186"/>
            <a:ext cx="5603822" cy="5072288"/>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400" dirty="0">
              <a:solidFill>
                <a:schemeClr val="tx1"/>
              </a:solidFill>
            </a:endParaRPr>
          </a:p>
          <a:p>
            <a:r>
              <a:rPr kumimoji="1" lang="ja-JP" altLang="en-US" dirty="0">
                <a:solidFill>
                  <a:schemeClr val="tx1"/>
                </a:solidFill>
              </a:rPr>
              <a:t>・ </a:t>
            </a:r>
            <a:r>
              <a:rPr kumimoji="1" lang="ja-JP" altLang="en-US" b="1" dirty="0">
                <a:solidFill>
                  <a:schemeClr val="tx1"/>
                </a:solidFill>
              </a:rPr>
              <a:t>しっかり全員でコミュニケーションがとれていた</a:t>
            </a:r>
            <a:endParaRPr kumimoji="1" lang="en-US" altLang="ja-JP" b="1" dirty="0">
              <a:solidFill>
                <a:schemeClr val="tx1"/>
              </a:solidFill>
            </a:endParaRPr>
          </a:p>
          <a:p>
            <a:r>
              <a:rPr kumimoji="1" lang="ja-JP" altLang="en-US" dirty="0">
                <a:solidFill>
                  <a:schemeClr val="bg1">
                    <a:lumMod val="50000"/>
                  </a:schemeClr>
                </a:solidFill>
              </a:rPr>
              <a:t>　　→ 誰かの意見に偏らず進められた</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講師に聞かずとも、メンバーに聞けば大体解決できた</a:t>
            </a:r>
            <a:endParaRPr kumimoji="1" lang="en-US" altLang="ja-JP" dirty="0">
              <a:solidFill>
                <a:schemeClr val="tx1"/>
              </a:solidFill>
            </a:endParaRPr>
          </a:p>
          <a:p>
            <a:r>
              <a:rPr kumimoji="1" lang="ja-JP" altLang="en-US" dirty="0">
                <a:solidFill>
                  <a:schemeClr val="tx1"/>
                </a:solidFill>
              </a:rPr>
              <a:t>　（後半のエラー・バグ祭りはさすがに無理だった）</a:t>
            </a:r>
            <a:endParaRPr kumimoji="1" lang="en-US" altLang="ja-JP" dirty="0">
              <a:solidFill>
                <a:schemeClr val="tx1"/>
              </a:solidFill>
            </a:endParaRPr>
          </a:p>
          <a:p>
            <a:r>
              <a:rPr kumimoji="1" lang="ja-JP" altLang="en-US" sz="1600" dirty="0">
                <a:solidFill>
                  <a:schemeClr val="bg1">
                    <a:lumMod val="50000"/>
                  </a:schemeClr>
                </a:solidFill>
              </a:rPr>
              <a:t>　　</a:t>
            </a:r>
            <a:r>
              <a:rPr kumimoji="1" lang="ja-JP" altLang="en-US" dirty="0">
                <a:solidFill>
                  <a:schemeClr val="bg1">
                    <a:lumMod val="50000"/>
                  </a:schemeClr>
                </a:solidFill>
              </a:rPr>
              <a:t>→ 聞きやすい空気感、全員で取り組む姿勢</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リーダーがすごい</a:t>
            </a:r>
            <a:endParaRPr kumimoji="1" lang="en-US" altLang="ja-JP" dirty="0">
              <a:solidFill>
                <a:schemeClr val="tx1"/>
              </a:solidFill>
            </a:endParaRPr>
          </a:p>
          <a:p>
            <a:r>
              <a:rPr kumimoji="1" lang="ja-JP" altLang="en-US" dirty="0">
                <a:solidFill>
                  <a:schemeClr val="bg1">
                    <a:lumMod val="50000"/>
                  </a:schemeClr>
                </a:solidFill>
              </a:rPr>
              <a:t>　　→ スケジュール管理、進捗確認、情報共有、</a:t>
            </a:r>
            <a:endParaRPr kumimoji="1" lang="en-US" altLang="ja-JP" dirty="0">
              <a:solidFill>
                <a:schemeClr val="bg1">
                  <a:lumMod val="50000"/>
                </a:schemeClr>
              </a:solidFill>
            </a:endParaRPr>
          </a:p>
          <a:p>
            <a:r>
              <a:rPr kumimoji="1" lang="ja-JP" altLang="en-US" dirty="0">
                <a:solidFill>
                  <a:schemeClr val="bg1">
                    <a:lumMod val="50000"/>
                  </a:schemeClr>
                </a:solidFill>
              </a:rPr>
              <a:t>　　　　ルールの設置 等、全てが素晴らしかった</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b="1" dirty="0">
                <a:solidFill>
                  <a:schemeClr val="tx1"/>
                </a:solidFill>
              </a:rPr>
              <a:t>・ 捨てた機能が少ない！</a:t>
            </a:r>
            <a:endParaRPr kumimoji="1" lang="en-US" altLang="ja-JP" b="1" dirty="0">
              <a:solidFill>
                <a:schemeClr val="tx1"/>
              </a:solidFill>
            </a:endParaRPr>
          </a:p>
          <a:p>
            <a:r>
              <a:rPr kumimoji="1" lang="ja-JP" altLang="en-US" dirty="0">
                <a:solidFill>
                  <a:schemeClr val="bg1">
                    <a:lumMod val="50000"/>
                  </a:schemeClr>
                </a:solidFill>
              </a:rPr>
              <a:t>　　→ 外部設計を焦らずじっくり進められたため、</a:t>
            </a:r>
          </a:p>
          <a:p>
            <a:r>
              <a:rPr kumimoji="1" lang="ja-JP" altLang="en-US" dirty="0">
                <a:solidFill>
                  <a:schemeClr val="bg1">
                    <a:lumMod val="50000"/>
                  </a:schemeClr>
                </a:solidFill>
              </a:rPr>
              <a:t> 　　　 プログラミング時に問題がほとんど発生しなかった</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a:t>
            </a:r>
            <a:r>
              <a:rPr kumimoji="1" lang="ja-JP" altLang="en-US" b="1" dirty="0">
                <a:solidFill>
                  <a:schemeClr val="tx1"/>
                </a:solidFill>
              </a:rPr>
              <a:t>適材適所の分業ができていた</a:t>
            </a:r>
            <a:endParaRPr kumimoji="1" lang="en-US" altLang="ja-JP" b="1" dirty="0">
              <a:solidFill>
                <a:schemeClr val="tx1"/>
              </a:solidFill>
            </a:endParaRPr>
          </a:p>
          <a:p>
            <a:r>
              <a:rPr kumimoji="1" lang="ja-JP" altLang="en-US" dirty="0">
                <a:solidFill>
                  <a:schemeClr val="bg1">
                    <a:lumMod val="50000"/>
                  </a:schemeClr>
                </a:solidFill>
              </a:rPr>
              <a:t>　　→ 個人作業ができる力のあるメンバーが多かった</a:t>
            </a:r>
          </a:p>
        </p:txBody>
      </p:sp>
      <p:sp>
        <p:nvSpPr>
          <p:cNvPr id="11" name="四角形: 対角を切り取る 10">
            <a:extLst>
              <a:ext uri="{FF2B5EF4-FFF2-40B4-BE49-F238E27FC236}">
                <a16:creationId xmlns:a16="http://schemas.microsoft.com/office/drawing/2014/main" id="{9FDD4D0A-175B-41BF-893F-40782A408635}"/>
              </a:ext>
            </a:extLst>
          </p:cNvPr>
          <p:cNvSpPr/>
          <p:nvPr/>
        </p:nvSpPr>
        <p:spPr>
          <a:xfrm>
            <a:off x="1294746" y="1407520"/>
            <a:ext cx="3764687" cy="370655"/>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チームのよかったところ</a:t>
            </a:r>
          </a:p>
        </p:txBody>
      </p:sp>
      <p:sp>
        <p:nvSpPr>
          <p:cNvPr id="12" name="正方形/長方形 11">
            <a:extLst>
              <a:ext uri="{FF2B5EF4-FFF2-40B4-BE49-F238E27FC236}">
                <a16:creationId xmlns:a16="http://schemas.microsoft.com/office/drawing/2014/main" id="{11DE34EF-C995-4522-BC79-66CFAB446445}"/>
              </a:ext>
            </a:extLst>
          </p:cNvPr>
          <p:cNvSpPr/>
          <p:nvPr/>
        </p:nvSpPr>
        <p:spPr>
          <a:xfrm>
            <a:off x="6126865" y="1649186"/>
            <a:ext cx="5603822" cy="3412670"/>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400" dirty="0">
              <a:solidFill>
                <a:schemeClr val="tx1"/>
              </a:solidFill>
            </a:endParaRPr>
          </a:p>
          <a:p>
            <a:r>
              <a:rPr kumimoji="1" lang="ja-JP" altLang="en-US" dirty="0">
                <a:solidFill>
                  <a:schemeClr val="tx1"/>
                </a:solidFill>
              </a:rPr>
              <a:t>・ 外部設計に時間を費やしすぎた</a:t>
            </a:r>
            <a:endParaRPr kumimoji="1" lang="en-US" altLang="ja-JP" dirty="0">
              <a:solidFill>
                <a:schemeClr val="tx1"/>
              </a:solidFill>
            </a:endParaRPr>
          </a:p>
          <a:p>
            <a:r>
              <a:rPr kumimoji="1" lang="ja-JP" altLang="en-US" dirty="0">
                <a:solidFill>
                  <a:schemeClr val="tx1"/>
                </a:solidFill>
              </a:rPr>
              <a:t>　（当初の予定より</a:t>
            </a:r>
            <a:r>
              <a:rPr kumimoji="1" lang="en-US" altLang="ja-JP" dirty="0">
                <a:solidFill>
                  <a:schemeClr val="tx1"/>
                </a:solidFill>
              </a:rPr>
              <a:t>2</a:t>
            </a:r>
            <a:r>
              <a:rPr kumimoji="1" lang="ja-JP" altLang="en-US" dirty="0">
                <a:solidFill>
                  <a:schemeClr val="tx1"/>
                </a:solidFill>
              </a:rPr>
              <a:t>日オーバー。知識の薄さ故）</a:t>
            </a:r>
            <a:endParaRPr kumimoji="1" lang="en-US" altLang="ja-JP" dirty="0">
              <a:solidFill>
                <a:schemeClr val="tx1"/>
              </a:solidFill>
            </a:endParaRPr>
          </a:p>
          <a:p>
            <a:r>
              <a:rPr kumimoji="1" lang="ja-JP" altLang="en-US" dirty="0">
                <a:solidFill>
                  <a:schemeClr val="bg1">
                    <a:lumMod val="50000"/>
                  </a:schemeClr>
                </a:solidFill>
              </a:rPr>
              <a:t>　　→ ここがスムーズだったら機能にもっと凝れたかも</a:t>
            </a:r>
            <a:endParaRPr kumimoji="1" lang="en-US" altLang="ja-JP" dirty="0">
              <a:solidFill>
                <a:schemeClr val="bg1">
                  <a:lumMod val="50000"/>
                </a:schemeClr>
              </a:solidFill>
            </a:endParaRPr>
          </a:p>
          <a:p>
            <a:r>
              <a:rPr kumimoji="1" lang="ja-JP" altLang="en-US" dirty="0">
                <a:solidFill>
                  <a:schemeClr val="bg1">
                    <a:lumMod val="50000"/>
                  </a:schemeClr>
                </a:solidFill>
              </a:rPr>
              <a:t>　　　　ただし、小さなアイデアや疑問点もドシドシ発言できて</a:t>
            </a:r>
            <a:endParaRPr kumimoji="1" lang="en-US" altLang="ja-JP" dirty="0">
              <a:solidFill>
                <a:schemeClr val="bg1">
                  <a:lumMod val="50000"/>
                </a:schemeClr>
              </a:solidFill>
            </a:endParaRPr>
          </a:p>
          <a:p>
            <a:r>
              <a:rPr kumimoji="1" lang="ja-JP" altLang="en-US" dirty="0">
                <a:solidFill>
                  <a:schemeClr val="bg1">
                    <a:lumMod val="50000"/>
                  </a:schemeClr>
                </a:solidFill>
              </a:rPr>
              <a:t>　　　　いたことが大きな要因。完全な欠点ではない。</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a:t>
            </a:r>
            <a:r>
              <a:rPr kumimoji="1" lang="en-US" altLang="ja-JP" dirty="0">
                <a:solidFill>
                  <a:schemeClr val="tx1"/>
                </a:solidFill>
              </a:rPr>
              <a:t>Google</a:t>
            </a:r>
            <a:r>
              <a:rPr kumimoji="1" lang="ja-JP" altLang="en-US" dirty="0">
                <a:solidFill>
                  <a:schemeClr val="tx1"/>
                </a:solidFill>
              </a:rPr>
              <a:t>ドキュメント等、</a:t>
            </a:r>
            <a:r>
              <a:rPr kumimoji="1" lang="ja-JP" altLang="en-US" b="1" dirty="0">
                <a:solidFill>
                  <a:schemeClr val="tx1"/>
                </a:solidFill>
              </a:rPr>
              <a:t>リアルタイムで進捗確認</a:t>
            </a:r>
            <a:r>
              <a:rPr kumimoji="1" lang="ja-JP" altLang="en-US" dirty="0">
                <a:solidFill>
                  <a:schemeClr val="tx1"/>
                </a:solidFill>
              </a:rPr>
              <a:t>ができる</a:t>
            </a:r>
            <a:endParaRPr kumimoji="1" lang="en-US" altLang="ja-JP" dirty="0">
              <a:solidFill>
                <a:schemeClr val="tx1"/>
              </a:solidFill>
            </a:endParaRPr>
          </a:p>
          <a:p>
            <a:r>
              <a:rPr kumimoji="1" lang="ja-JP" altLang="en-US" dirty="0">
                <a:solidFill>
                  <a:schemeClr val="tx1"/>
                </a:solidFill>
              </a:rPr>
              <a:t>　 ツールを利用したらよかった。</a:t>
            </a:r>
            <a:r>
              <a:rPr kumimoji="1" lang="ja-JP" altLang="en-US" dirty="0">
                <a:solidFill>
                  <a:schemeClr val="bg1">
                    <a:lumMod val="50000"/>
                  </a:schemeClr>
                </a:solidFill>
              </a:rPr>
              <a:t>（リーダーとしての反省点）</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総括すると「</a:t>
            </a:r>
            <a:r>
              <a:rPr kumimoji="1" lang="ja-JP" altLang="en-US" b="1" u="sng" dirty="0">
                <a:solidFill>
                  <a:schemeClr val="tx1"/>
                </a:solidFill>
              </a:rPr>
              <a:t>スケジュール管理</a:t>
            </a:r>
            <a:r>
              <a:rPr kumimoji="1" lang="ja-JP" altLang="en-US" dirty="0">
                <a:solidFill>
                  <a:schemeClr val="tx1"/>
                </a:solidFill>
              </a:rPr>
              <a:t>」！</a:t>
            </a:r>
            <a:endParaRPr kumimoji="1" lang="en-US" altLang="ja-JP" dirty="0">
              <a:solidFill>
                <a:schemeClr val="tx1"/>
              </a:solidFill>
            </a:endParaRPr>
          </a:p>
          <a:p>
            <a:r>
              <a:rPr kumimoji="1" lang="ja-JP" altLang="en-US" dirty="0">
                <a:solidFill>
                  <a:schemeClr val="tx1"/>
                </a:solidFill>
              </a:rPr>
              <a:t>　 次があったらもっとうまくやれる！</a:t>
            </a:r>
            <a:endParaRPr kumimoji="1" lang="en-US" altLang="ja-JP" dirty="0">
              <a:solidFill>
                <a:schemeClr val="tx1"/>
              </a:solidFill>
            </a:endParaRPr>
          </a:p>
        </p:txBody>
      </p:sp>
      <p:sp>
        <p:nvSpPr>
          <p:cNvPr id="13" name="四角形: 対角を切り取る 12">
            <a:extLst>
              <a:ext uri="{FF2B5EF4-FFF2-40B4-BE49-F238E27FC236}">
                <a16:creationId xmlns:a16="http://schemas.microsoft.com/office/drawing/2014/main" id="{811DA8D5-FD3D-431B-9F3E-0BB2E66E0288}"/>
              </a:ext>
            </a:extLst>
          </p:cNvPr>
          <p:cNvSpPr/>
          <p:nvPr/>
        </p:nvSpPr>
        <p:spPr>
          <a:xfrm>
            <a:off x="7046432" y="1407521"/>
            <a:ext cx="3764687" cy="370655"/>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チームの問題点・課題</a:t>
            </a:r>
          </a:p>
        </p:txBody>
      </p:sp>
      <p:sp>
        <p:nvSpPr>
          <p:cNvPr id="14" name="正方形/長方形 13">
            <a:extLst>
              <a:ext uri="{FF2B5EF4-FFF2-40B4-BE49-F238E27FC236}">
                <a16:creationId xmlns:a16="http://schemas.microsoft.com/office/drawing/2014/main" id="{704692EC-F5C0-4D2C-97A9-241FA95DB4AE}"/>
              </a:ext>
            </a:extLst>
          </p:cNvPr>
          <p:cNvSpPr/>
          <p:nvPr/>
        </p:nvSpPr>
        <p:spPr>
          <a:xfrm>
            <a:off x="6126865" y="5370286"/>
            <a:ext cx="5603822" cy="1351189"/>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400" dirty="0">
              <a:solidFill>
                <a:schemeClr val="tx1"/>
              </a:solidFill>
            </a:endParaRPr>
          </a:p>
          <a:p>
            <a:r>
              <a:rPr kumimoji="1" lang="ja-JP" altLang="en-US" dirty="0">
                <a:solidFill>
                  <a:schemeClr val="tx1"/>
                </a:solidFill>
              </a:rPr>
              <a:t>・ アイデアや意見がたくさん出た</a:t>
            </a:r>
            <a:endParaRPr kumimoji="1" lang="en-US" altLang="ja-JP" dirty="0">
              <a:solidFill>
                <a:schemeClr val="tx1"/>
              </a:solidFill>
            </a:endParaRPr>
          </a:p>
          <a:p>
            <a:r>
              <a:rPr kumimoji="1" lang="ja-JP" altLang="en-US" dirty="0">
                <a:solidFill>
                  <a:schemeClr val="tx1"/>
                </a:solidFill>
              </a:rPr>
              <a:t>・ まとめるのが難しい</a:t>
            </a:r>
            <a:endParaRPr kumimoji="1" lang="en-US" altLang="ja-JP" dirty="0">
              <a:solidFill>
                <a:schemeClr val="tx1"/>
              </a:solidFill>
            </a:endParaRPr>
          </a:p>
          <a:p>
            <a:r>
              <a:rPr kumimoji="1" lang="ja-JP" altLang="en-US" dirty="0">
                <a:solidFill>
                  <a:schemeClr val="tx1"/>
                </a:solidFill>
              </a:rPr>
              <a:t>・ </a:t>
            </a:r>
            <a:r>
              <a:rPr kumimoji="1" lang="en-US" altLang="ja-JP" dirty="0">
                <a:solidFill>
                  <a:schemeClr val="tx1"/>
                </a:solidFill>
              </a:rPr>
              <a:t>DB</a:t>
            </a:r>
            <a:r>
              <a:rPr kumimoji="1" lang="ja-JP" altLang="en-US" dirty="0">
                <a:solidFill>
                  <a:schemeClr val="tx1"/>
                </a:solidFill>
              </a:rPr>
              <a:t>担当を二人置けたのが良かった</a:t>
            </a:r>
            <a:endParaRPr kumimoji="1" lang="en-US" altLang="ja-JP" dirty="0">
              <a:solidFill>
                <a:schemeClr val="tx1"/>
              </a:solidFill>
            </a:endParaRPr>
          </a:p>
        </p:txBody>
      </p:sp>
      <p:sp>
        <p:nvSpPr>
          <p:cNvPr id="16" name="四角形: 対角を切り取る 15">
            <a:extLst>
              <a:ext uri="{FF2B5EF4-FFF2-40B4-BE49-F238E27FC236}">
                <a16:creationId xmlns:a16="http://schemas.microsoft.com/office/drawing/2014/main" id="{B4B7C878-6222-4056-92ED-0F85AD63AC75}"/>
              </a:ext>
            </a:extLst>
          </p:cNvPr>
          <p:cNvSpPr/>
          <p:nvPr/>
        </p:nvSpPr>
        <p:spPr>
          <a:xfrm>
            <a:off x="7046432" y="5208814"/>
            <a:ext cx="3764687" cy="370655"/>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a:t>
            </a:r>
            <a:r>
              <a:rPr kumimoji="1" lang="ja-JP" altLang="en-US" dirty="0">
                <a:solidFill>
                  <a:schemeClr val="tx1"/>
                </a:solidFill>
              </a:rPr>
              <a:t>人編成だったわけですが</a:t>
            </a:r>
            <a:r>
              <a:rPr kumimoji="1" lang="en-US" altLang="ja-JP" dirty="0">
                <a:solidFill>
                  <a:schemeClr val="tx1"/>
                </a:solidFill>
              </a:rPr>
              <a:t>…</a:t>
            </a:r>
            <a:endParaRPr kumimoji="1" lang="ja-JP" altLang="en-US" dirty="0">
              <a:solidFill>
                <a:schemeClr val="tx1"/>
              </a:solidFill>
            </a:endParaRPr>
          </a:p>
        </p:txBody>
      </p:sp>
      <p:sp>
        <p:nvSpPr>
          <p:cNvPr id="17" name="タイトル 1">
            <a:extLst>
              <a:ext uri="{FF2B5EF4-FFF2-40B4-BE49-F238E27FC236}">
                <a16:creationId xmlns:a16="http://schemas.microsoft.com/office/drawing/2014/main" id="{5D659EC9-5E1E-4030-A474-2F702600C15D}"/>
              </a:ext>
            </a:extLst>
          </p:cNvPr>
          <p:cNvSpPr txBox="1">
            <a:spLocks/>
          </p:cNvSpPr>
          <p:nvPr/>
        </p:nvSpPr>
        <p:spPr>
          <a:xfrm>
            <a:off x="2766904" y="506984"/>
            <a:ext cx="68016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pPr>
              <a:lnSpc>
                <a:spcPct val="100000"/>
              </a:lnSpc>
            </a:pPr>
            <a:r>
              <a:rPr lang="ja-JP" altLang="en-US" sz="2000" b="0" dirty="0"/>
              <a:t>発表にあたって、チーム内で振り返りをした際のメモ書きです。本編では紹介できないものが大部分。</a:t>
            </a:r>
            <a:r>
              <a:rPr lang="en-US" altLang="ja-JP" sz="2000" b="0" dirty="0"/>
              <a:t> </a:t>
            </a:r>
            <a:endParaRPr lang="ja" sz="3200" b="0" dirty="0"/>
          </a:p>
        </p:txBody>
      </p:sp>
    </p:spTree>
    <p:extLst>
      <p:ext uri="{BB962C8B-B14F-4D97-AF65-F5344CB8AC3E}">
        <p14:creationId xmlns:p14="http://schemas.microsoft.com/office/powerpoint/2010/main" val="256899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2456</TotalTime>
  <Words>1726</Words>
  <Application>Microsoft Office PowerPoint</Application>
  <PresentationFormat>ワイド画面</PresentationFormat>
  <Paragraphs>367</Paragraphs>
  <Slides>23</Slides>
  <Notes>20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23</vt:i4>
      </vt:variant>
    </vt:vector>
  </HeadingPairs>
  <TitlesOfParts>
    <vt:vector size="33" baseType="lpstr">
      <vt:lpstr>BIZ UDPゴシック</vt:lpstr>
      <vt:lpstr>HGP教科書体</vt:lpstr>
      <vt:lpstr>HGS明朝B</vt:lpstr>
      <vt:lpstr>Meiryo UI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チームの振り返り</vt:lpstr>
      <vt:lpstr>発表の流れ</vt:lpstr>
      <vt:lpstr>蔭山 ゆり / 発表担当</vt:lpstr>
      <vt:lpstr>上甲 健太郎 / 構成管理担当</vt:lpstr>
      <vt:lpstr>水井 健人 / DB、コミュニケーション担当</vt:lpstr>
      <vt:lpstr>舟見 玲奈 / 品質管理担当</vt:lpstr>
      <vt:lpstr>杉森 佑樹 / DB、コミュニケーション担当</vt:lpstr>
      <vt:lpstr>小林 葵 / チームリーダー</vt:lpstr>
      <vt:lpstr>PowerPoint プレゼンテーション</vt:lpstr>
      <vt:lpstr>付録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248</cp:revision>
  <dcterms:created xsi:type="dcterms:W3CDTF">2021-06-22T06:56:37Z</dcterms:created>
  <dcterms:modified xsi:type="dcterms:W3CDTF">2021-06-29T02:27:19Z</dcterms:modified>
</cp:coreProperties>
</file>