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2"/>
  </p:notesMasterIdLst>
  <p:handoutMasterIdLst>
    <p:handoutMasterId r:id="rId23"/>
  </p:handoutMasterIdLst>
  <p:sldIdLst>
    <p:sldId id="296" r:id="rId2"/>
    <p:sldId id="297" r:id="rId3"/>
    <p:sldId id="313" r:id="rId4"/>
    <p:sldId id="317" r:id="rId5"/>
    <p:sldId id="321" r:id="rId6"/>
    <p:sldId id="322" r:id="rId7"/>
    <p:sldId id="305" r:id="rId8"/>
    <p:sldId id="311" r:id="rId9"/>
    <p:sldId id="323" r:id="rId10"/>
    <p:sldId id="320" r:id="rId11"/>
    <p:sldId id="324" r:id="rId12"/>
    <p:sldId id="309" r:id="rId13"/>
    <p:sldId id="316" r:id="rId14"/>
    <p:sldId id="326" r:id="rId15"/>
    <p:sldId id="319" r:id="rId16"/>
    <p:sldId id="312" r:id="rId17"/>
    <p:sldId id="325" r:id="rId18"/>
    <p:sldId id="314" r:id="rId19"/>
    <p:sldId id="304" r:id="rId20"/>
    <p:sldId id="315" r:id="rId2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BF5"/>
    <a:srgbClr val="FFFFFF"/>
    <a:srgbClr val="929292"/>
    <a:srgbClr val="231B23"/>
    <a:srgbClr val="5A5A5A"/>
    <a:srgbClr val="B96F03"/>
    <a:srgbClr val="B18114"/>
    <a:srgbClr val="292C48"/>
    <a:srgbClr val="2C2D39"/>
    <a:srgbClr val="242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9" autoAdjust="0"/>
    <p:restoredTop sz="92379" autoAdjust="0"/>
  </p:normalViewPr>
  <p:slideViewPr>
    <p:cSldViewPr snapToGrid="0" snapToObjects="1">
      <p:cViewPr varScale="1">
        <p:scale>
          <a:sx n="58" d="100"/>
          <a:sy n="58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946E2A-EE88-487B-B56A-E18686956C5B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2021/6/24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5C12AA9-855C-4BEA-B07F-DB8A0CF7ED54}" type="datetime1">
              <a:rPr lang="ja-JP" altLang="en-US" smtClean="0"/>
              <a:pPr/>
              <a:t>2021/6/24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7FB200-AFBE-4A04-ADDF-72F6C30DF0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E4C7EB7-95BF-454D-AFC4-1D00DDF31289}" type="datetime1">
              <a:rPr lang="ja-JP" altLang="en-US" noProof="0" smtClean="0"/>
              <a:t>2021/6/24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3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2021/6/24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41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60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40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28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92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2021/6/24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055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80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6" name="長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" noProof="0"/>
              <a:t>タイトル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+mj-lt"/>
              </a:defRPr>
            </a:lvl1pPr>
          </a:lstStyle>
          <a:p>
            <a:pPr lvl="0" rtl="0"/>
            <a:r>
              <a:rPr lang="ja" noProof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2C8279F-4F17-4988-81F9-6030F363FD13}" type="datetime1">
              <a:rPr lang="ja-JP" altLang="en-US" smtClean="0"/>
              <a:t>2021/6/24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長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AB98020-A33C-4C88-A83B-3B246C41FC40}" type="datetime1">
              <a:rPr lang="ja-JP" altLang="en-US" smtClean="0"/>
              <a:t>2021/6/24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2" name="図プレースホルダー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+mj-lt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長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0764A3B-2FBD-4BC8-90B1-E50D4EF69B94}" type="datetime1">
              <a:rPr lang="ja-JP" altLang="en-US" smtClean="0"/>
              <a:t>2021/6/24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画像とキャプション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18C3803-BF19-42EE-A538-5DEF4008F470}" type="datetime1">
              <a:rPr lang="ja-JP" altLang="en-US" smtClean="0"/>
              <a:t>2021/6/24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3" name="図プレースホルダー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+mj-lt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1F228067-30A9-4940-BBA9-0D031C83E0C4}" type="datetime1">
              <a:rPr lang="ja-JP" altLang="en-US" smtClean="0"/>
              <a:t>2021/6/24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04AC4CE-8F4C-419D-AA1F-71C6B87C5859}" type="datetime1">
              <a:rPr lang="ja-JP" altLang="en-US" smtClean="0"/>
              <a:t>2021/6/24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4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2">
            <a:extLst>
              <a:ext uri="{FF2B5EF4-FFF2-40B4-BE49-F238E27FC236}">
                <a16:creationId xmlns:a16="http://schemas.microsoft.com/office/drawing/2014/main" id="{CBFBD991-430D-46CF-88F9-EF11070A20AA}"/>
              </a:ext>
            </a:extLst>
          </p:cNvPr>
          <p:cNvSpPr txBox="1">
            <a:spLocks/>
          </p:cNvSpPr>
          <p:nvPr/>
        </p:nvSpPr>
        <p:spPr>
          <a:xfrm>
            <a:off x="1108430" y="3267744"/>
            <a:ext cx="5651293" cy="1620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8800" b="1" i="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en-US" altLang="ja" sz="6800" b="1" i="0" kern="1200" spc="150" baseline="0" dirty="0">
                <a:latin typeface="+mj-lt"/>
                <a:ea typeface="Meiryo UI" panose="020B0604030504040204" pitchFamily="34" charset="-128"/>
                <a:cs typeface="+mj-cs"/>
              </a:rPr>
              <a:t>mynote++</a:t>
            </a:r>
            <a:endParaRPr kumimoji="1" lang="ja" altLang="en-US" sz="6800" b="1" i="0" kern="1200" spc="150" baseline="0" dirty="0">
              <a:latin typeface="+mj-lt"/>
              <a:ea typeface="Meiryo UI" panose="020B0604030504040204" pitchFamily="34" charset="-128"/>
              <a:cs typeface="+mj-cs"/>
            </a:endParaRPr>
          </a:p>
        </p:txBody>
      </p:sp>
      <p:pic>
        <p:nvPicPr>
          <p:cNvPr id="40" name="図 39" descr="図形&#10;&#10;低い精度で自動的に生成された説明">
            <a:extLst>
              <a:ext uri="{FF2B5EF4-FFF2-40B4-BE49-F238E27FC236}">
                <a16:creationId xmlns:a16="http://schemas.microsoft.com/office/drawing/2014/main" id="{D412396F-BC00-4D5D-95C0-2357310BB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27" r="1465" b="2"/>
          <a:stretch/>
        </p:blipFill>
        <p:spPr>
          <a:xfrm>
            <a:off x="5923125" y="11"/>
            <a:ext cx="6264000" cy="6852657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E328B2-3B7E-4023-ACD5-C97F8BF72231}"/>
              </a:ext>
            </a:extLst>
          </p:cNvPr>
          <p:cNvSpPr/>
          <p:nvPr/>
        </p:nvSpPr>
        <p:spPr>
          <a:xfrm>
            <a:off x="428163" y="1931548"/>
            <a:ext cx="4221670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ノートを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あ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1378975" y="1443525"/>
            <a:ext cx="2187209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ノートの管理</a:t>
            </a:r>
          </a:p>
        </p:txBody>
      </p:sp>
      <p:pic>
        <p:nvPicPr>
          <p:cNvPr id="19" name="グラフィックス 18" descr="閉じた本 単色塗りつぶし">
            <a:extLst>
              <a:ext uri="{FF2B5EF4-FFF2-40B4-BE49-F238E27FC236}">
                <a16:creationId xmlns:a16="http://schemas.microsoft.com/office/drawing/2014/main" id="{C5A5F2B2-7FAD-4087-8D32-A3BAB450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5047" y="483440"/>
            <a:ext cx="914400" cy="914400"/>
          </a:xfrm>
          <a:prstGeom prst="rect">
            <a:avLst/>
          </a:prstGeom>
        </p:spPr>
      </p:pic>
      <p:sp>
        <p:nvSpPr>
          <p:cNvPr id="20" name="タイトル 1">
            <a:extLst>
              <a:ext uri="{FF2B5EF4-FFF2-40B4-BE49-F238E27FC236}">
                <a16:creationId xmlns:a16="http://schemas.microsoft.com/office/drawing/2014/main" id="{E98B3A6C-DCC2-4768-B156-C795A3C2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 </a:t>
            </a:r>
            <a:r>
              <a:rPr lang="en-US" altLang="ja-JP" sz="3200" b="0" dirty="0"/>
              <a:t>– </a:t>
            </a:r>
            <a:r>
              <a:rPr lang="ja-JP" altLang="en-US" sz="3200" b="0" dirty="0"/>
              <a:t>まとめ</a:t>
            </a:r>
            <a:endParaRPr lang="ja" sz="3200" b="0" dirty="0"/>
          </a:p>
        </p:txBody>
      </p:sp>
      <p:pic>
        <p:nvPicPr>
          <p:cNvPr id="21" name="グラフィックス 20" descr="地球: 南北アメリカ 単色塗りつぶし">
            <a:extLst>
              <a:ext uri="{FF2B5EF4-FFF2-40B4-BE49-F238E27FC236}">
                <a16:creationId xmlns:a16="http://schemas.microsoft.com/office/drawing/2014/main" id="{1A4F2DA9-499D-4983-8378-8CDACF8C3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2" name="四角形: 対角を切り取る 21">
            <a:extLst>
              <a:ext uri="{FF2B5EF4-FFF2-40B4-BE49-F238E27FC236}">
                <a16:creationId xmlns:a16="http://schemas.microsoft.com/office/drawing/2014/main" id="{D84B721E-C740-4E37-B2BB-7D6FB47D18F2}"/>
              </a:ext>
            </a:extLst>
          </p:cNvPr>
          <p:cNvSpPr/>
          <p:nvPr/>
        </p:nvSpPr>
        <p:spPr>
          <a:xfrm>
            <a:off x="8567992" y="1695716"/>
            <a:ext cx="2187209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ノートの検索</a:t>
            </a:r>
          </a:p>
        </p:txBody>
      </p:sp>
    </p:spTree>
    <p:extLst>
      <p:ext uri="{BB962C8B-B14F-4D97-AF65-F5344CB8AC3E}">
        <p14:creationId xmlns:p14="http://schemas.microsoft.com/office/powerpoint/2010/main" val="61291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5560811"/>
            <a:ext cx="8577707" cy="108937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303607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2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C5F4C60-BC99-44C9-B4B8-F0E8FC76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チームの振り返り</a:t>
            </a:r>
            <a:endParaRPr kumimoji="1" lang="ja-JP" altLang="en-US" dirty="0"/>
          </a:p>
        </p:txBody>
      </p:sp>
      <p:pic>
        <p:nvPicPr>
          <p:cNvPr id="18" name="グラフィックス 17" descr="ハート付きの笑顔 (塗りつぶし) 単色塗りつぶし">
            <a:extLst>
              <a:ext uri="{FF2B5EF4-FFF2-40B4-BE49-F238E27FC236}">
                <a16:creationId xmlns:a16="http://schemas.microsoft.com/office/drawing/2014/main" id="{8763B349-4173-406D-839B-A2FB0C9EE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7927" y="2955108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無表情な顔 (塗りつぶしなし) 単色塗りつぶし">
            <a:extLst>
              <a:ext uri="{FF2B5EF4-FFF2-40B4-BE49-F238E27FC236}">
                <a16:creationId xmlns:a16="http://schemas.microsoft.com/office/drawing/2014/main" id="{1D4D3A17-F77C-43E3-AD6A-EF67D59BE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033" y="1322446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困った顔 (塗りつぶし) 単色塗りつぶし">
            <a:extLst>
              <a:ext uri="{FF2B5EF4-FFF2-40B4-BE49-F238E27FC236}">
                <a16:creationId xmlns:a16="http://schemas.microsoft.com/office/drawing/2014/main" id="{395972D5-1757-4CBC-800A-EFAFA39E5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8871" y="2158233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0413" y="1330215"/>
            <a:ext cx="914400" cy="914400"/>
          </a:xfrm>
          <a:prstGeom prst="rect">
            <a:avLst/>
          </a:prstGeom>
        </p:spPr>
      </p:pic>
      <p:pic>
        <p:nvPicPr>
          <p:cNvPr id="8" name="コンテンツ プレースホルダー 7" descr="ニヤリとした顔 (塗りつぶし) 単色塗りつぶし">
            <a:extLst>
              <a:ext uri="{FF2B5EF4-FFF2-40B4-BE49-F238E27FC236}">
                <a16:creationId xmlns:a16="http://schemas.microsoft.com/office/drawing/2014/main" id="{4E66C924-0D37-4E75-AF98-9037CC978C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72251" y="2122410"/>
            <a:ext cx="914400" cy="914400"/>
          </a:xfr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86651" y="2122410"/>
            <a:ext cx="914400" cy="914400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44813" y="1423223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無表情な顔 (塗りつぶし) 単色塗りつぶし">
            <a:extLst>
              <a:ext uri="{FF2B5EF4-FFF2-40B4-BE49-F238E27FC236}">
                <a16:creationId xmlns:a16="http://schemas.microsoft.com/office/drawing/2014/main" id="{2DEBA532-EB78-4D7F-9949-F904D9D6D7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86651" y="2971800"/>
            <a:ext cx="914400" cy="914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2DC42A-4C9D-4E42-9289-2751B209B606}"/>
              </a:ext>
            </a:extLst>
          </p:cNvPr>
          <p:cNvSpPr/>
          <p:nvPr/>
        </p:nvSpPr>
        <p:spPr>
          <a:xfrm>
            <a:off x="311846" y="1043099"/>
            <a:ext cx="5644841" cy="5535554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よかったところ</a:t>
            </a:r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全員でコミュニケーションがとれていた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　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→誰かの意見に偏らずに進められた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・リーダーがすごい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→スケジュール管理、進捗確認、情報共有、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　　ルールの共有等々　感謝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捨てた機能が少ない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・外部設計を焦らずにしっかり詰めたので機能・進行面で大きな問題が起きなかった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講師に聞かずとも、メンバーに聞けば大体解決できた（前半）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　→聞きやすい空気感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いい分業ができていた　適材適所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　個別にやる力のあるメンバーが多かった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（一部除く）</a:t>
            </a:r>
            <a:endParaRPr kumimoji="1" lang="ja-JP" altLang="en-US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0D0627-BCFC-4ED9-9D85-2761382EC1A0}"/>
              </a:ext>
            </a:extLst>
          </p:cNvPr>
          <p:cNvSpPr/>
          <p:nvPr/>
        </p:nvSpPr>
        <p:spPr>
          <a:xfrm>
            <a:off x="6134444" y="482465"/>
            <a:ext cx="5745710" cy="3658576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課題など</a:t>
            </a:r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外部設計に時間を費やしすぎた（当初の予定より</a:t>
            </a:r>
            <a:r>
              <a:rPr kumimoji="1" lang="en-US" altLang="ja-JP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2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日オーバー）（知識の薄さ故）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　</a:t>
            </a:r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→ここがスムーズだったら機能にもっと凝れていたかも</a:t>
            </a:r>
            <a:endParaRPr kumimoji="1" lang="en-US" altLang="ja-JP" sz="1400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　→小さな疑問点やアイデアもバンバン発言していたというのも要因、良い点でもある！</a:t>
            </a:r>
            <a:endParaRPr kumimoji="1" lang="en-US" altLang="ja-JP" sz="1400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・リアルタイムで進捗確認ができるツールを活用したらよかった（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Google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ドキュメントとか）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→リーダーの反省点として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スケジュール管理</a:t>
            </a:r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（次はもっとうまくできる）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A746C2-D318-435F-A541-F9C3F2B8E237}"/>
              </a:ext>
            </a:extLst>
          </p:cNvPr>
          <p:cNvSpPr/>
          <p:nvPr/>
        </p:nvSpPr>
        <p:spPr>
          <a:xfrm>
            <a:off x="6134444" y="4396247"/>
            <a:ext cx="5745710" cy="2167953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6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人チームだったわけですが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…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・アイデアがたくさん出た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・まとめるのがむずい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DBA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担当を二人置けたのがよかった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EC7F207-B632-48E0-9451-6CE1F14B36BF}"/>
              </a:ext>
            </a:extLst>
          </p:cNvPr>
          <p:cNvSpPr/>
          <p:nvPr/>
        </p:nvSpPr>
        <p:spPr>
          <a:xfrm>
            <a:off x="3045111" y="3294109"/>
            <a:ext cx="6380407" cy="1586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杉森「</a:t>
            </a:r>
            <a:r>
              <a:rPr kumimoji="1" lang="en-US" altLang="ja-JP" sz="2400" b="1" dirty="0">
                <a:solidFill>
                  <a:schemeClr val="tx1"/>
                </a:solidFill>
                <a:latin typeface="Abadi" panose="020B0604020202020204" pitchFamily="34" charset="0"/>
              </a:rPr>
              <a:t>Ajax</a:t>
            </a:r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使わないなら楽勝じゃん！」</a:t>
            </a:r>
            <a:endParaRPr kumimoji="1" lang="en-US" altLang="ja-JP" sz="2400" b="1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4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9274BA-731E-4977-B62A-BF3B95C6FDD8}"/>
              </a:ext>
            </a:extLst>
          </p:cNvPr>
          <p:cNvSpPr/>
          <p:nvPr/>
        </p:nvSpPr>
        <p:spPr>
          <a:xfrm>
            <a:off x="873876" y="2596737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活発なコミュニケーション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3" name="四角形: 対角を切り取る 22">
            <a:extLst>
              <a:ext uri="{FF2B5EF4-FFF2-40B4-BE49-F238E27FC236}">
                <a16:creationId xmlns:a16="http://schemas.microsoft.com/office/drawing/2014/main" id="{7731424A-E4D9-48C8-A8BE-EE0019498699}"/>
              </a:ext>
            </a:extLst>
          </p:cNvPr>
          <p:cNvSpPr/>
          <p:nvPr/>
        </p:nvSpPr>
        <p:spPr>
          <a:xfrm>
            <a:off x="415427" y="1607719"/>
            <a:ext cx="1136114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よかった点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EB804FC-E82F-4738-B193-92EFB54745EF}"/>
              </a:ext>
            </a:extLst>
          </p:cNvPr>
          <p:cNvSpPr/>
          <p:nvPr/>
        </p:nvSpPr>
        <p:spPr>
          <a:xfrm>
            <a:off x="873876" y="3934723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的確な分業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E2213F-DBD6-486C-8877-0AF79F3D445A}"/>
              </a:ext>
            </a:extLst>
          </p:cNvPr>
          <p:cNvSpPr/>
          <p:nvPr/>
        </p:nvSpPr>
        <p:spPr>
          <a:xfrm>
            <a:off x="873876" y="5272709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諦めた機能の少なさ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33125BA4-F190-4B68-9927-90EA3EF1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チームの振り返り</a:t>
            </a:r>
            <a:endParaRPr lang="ja" sz="3200" b="0" dirty="0"/>
          </a:p>
        </p:txBody>
      </p:sp>
      <p:pic>
        <p:nvPicPr>
          <p:cNvPr id="30" name="グラフィックス 29" descr="地球: 南北アメリカ 単色塗りつぶし">
            <a:extLst>
              <a:ext uri="{FF2B5EF4-FFF2-40B4-BE49-F238E27FC236}">
                <a16:creationId xmlns:a16="http://schemas.microsoft.com/office/drawing/2014/main" id="{519C7BA6-860D-40D3-8A14-A3C334FD9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31" name="グラフィックス 30" descr="山形の矢印 単色塗りつぶし">
            <a:extLst>
              <a:ext uri="{FF2B5EF4-FFF2-40B4-BE49-F238E27FC236}">
                <a16:creationId xmlns:a16="http://schemas.microsoft.com/office/drawing/2014/main" id="{1436B39A-75E0-46F7-A214-49B93CC68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2841373"/>
            <a:ext cx="615476" cy="615476"/>
          </a:xfrm>
          <a:prstGeom prst="rect">
            <a:avLst/>
          </a:prstGeom>
        </p:spPr>
      </p:pic>
      <p:pic>
        <p:nvPicPr>
          <p:cNvPr id="32" name="グラフィックス 31" descr="山形の矢印 単色塗りつぶし">
            <a:extLst>
              <a:ext uri="{FF2B5EF4-FFF2-40B4-BE49-F238E27FC236}">
                <a16:creationId xmlns:a16="http://schemas.microsoft.com/office/drawing/2014/main" id="{B5F26FF7-502F-46F6-AA99-5681B85B1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4177721"/>
            <a:ext cx="615476" cy="615476"/>
          </a:xfrm>
          <a:prstGeom prst="rect">
            <a:avLst/>
          </a:prstGeom>
        </p:spPr>
      </p:pic>
      <p:pic>
        <p:nvPicPr>
          <p:cNvPr id="33" name="グラフィックス 32" descr="山形の矢印 単色塗りつぶし">
            <a:extLst>
              <a:ext uri="{FF2B5EF4-FFF2-40B4-BE49-F238E27FC236}">
                <a16:creationId xmlns:a16="http://schemas.microsoft.com/office/drawing/2014/main" id="{C9ED969D-7636-43E5-97D2-6DFBFF08B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5517345"/>
            <a:ext cx="615476" cy="61547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5887343-2F66-4187-A37B-36E7673570F4}"/>
              </a:ext>
            </a:extLst>
          </p:cNvPr>
          <p:cNvSpPr/>
          <p:nvPr/>
        </p:nvSpPr>
        <p:spPr>
          <a:xfrm>
            <a:off x="7148076" y="2596738"/>
            <a:ext cx="4473744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スムーズな意見交換！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全員の意見を常に聞けた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E901198-FD41-40FA-B6CC-BDF7F21928C8}"/>
              </a:ext>
            </a:extLst>
          </p:cNvPr>
          <p:cNvSpPr/>
          <p:nvPr/>
        </p:nvSpPr>
        <p:spPr>
          <a:xfrm>
            <a:off x="7148076" y="3934723"/>
            <a:ext cx="4473744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スムーズな個人作業！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チーム内での問題解決力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2242E6-87B6-40EA-97D8-55D4E5820676}"/>
              </a:ext>
            </a:extLst>
          </p:cNvPr>
          <p:cNvSpPr/>
          <p:nvPr/>
        </p:nvSpPr>
        <p:spPr>
          <a:xfrm>
            <a:off x="7148075" y="5272708"/>
            <a:ext cx="5043925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スムーズな開発！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予定していた機能はほぼ実装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EB804FC-E82F-4738-B193-92EFB54745EF}"/>
              </a:ext>
            </a:extLst>
          </p:cNvPr>
          <p:cNvSpPr/>
          <p:nvPr/>
        </p:nvSpPr>
        <p:spPr>
          <a:xfrm>
            <a:off x="639413" y="2528137"/>
            <a:ext cx="10904438" cy="87243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スケジュールの管理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pic>
        <p:nvPicPr>
          <p:cNvPr id="15" name="グラフィックス 14" descr="山形の矢印 単色塗りつぶし">
            <a:extLst>
              <a:ext uri="{FF2B5EF4-FFF2-40B4-BE49-F238E27FC236}">
                <a16:creationId xmlns:a16="http://schemas.microsoft.com/office/drawing/2014/main" id="{C3F47FE3-B4CD-48CE-BC93-F1C1E087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9066" y="3518325"/>
            <a:ext cx="615476" cy="615476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37663C-7C78-408D-8BBB-0582024567BE}"/>
              </a:ext>
            </a:extLst>
          </p:cNvPr>
          <p:cNvSpPr/>
          <p:nvPr/>
        </p:nvSpPr>
        <p:spPr>
          <a:xfrm>
            <a:off x="3454542" y="3518324"/>
            <a:ext cx="7307243" cy="1104747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前半：</a:t>
            </a:r>
            <a:r>
              <a:rPr kumimoji="1" lang="ja-JP" altLang="en-US" sz="2400" dirty="0">
                <a:solidFill>
                  <a:schemeClr val="tx1"/>
                </a:solidFill>
              </a:rPr>
              <a:t>外部設計にて、予定を </a:t>
            </a:r>
            <a:r>
              <a:rPr kumimoji="1" lang="en-US" altLang="ja-JP" sz="3200" b="1" dirty="0">
                <a:solidFill>
                  <a:schemeClr val="tx1"/>
                </a:solidFill>
              </a:rPr>
              <a:t>2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日オーバー</a:t>
            </a:r>
            <a:r>
              <a:rPr kumimoji="1" lang="ja-JP" altLang="en-US" sz="3200" dirty="0">
                <a:solidFill>
                  <a:schemeClr val="tx1"/>
                </a:solidFill>
              </a:rPr>
              <a:t>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後半：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エラー・バグが頻発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6060A9-A47F-4BE6-AF58-4A66D1CA48AA}"/>
              </a:ext>
            </a:extLst>
          </p:cNvPr>
          <p:cNvSpPr/>
          <p:nvPr/>
        </p:nvSpPr>
        <p:spPr>
          <a:xfrm>
            <a:off x="2696308" y="4786722"/>
            <a:ext cx="8847543" cy="6931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意見交換の多さ ・見通しの甘さ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30" name="四角形: 対角を切り取る 29">
            <a:extLst>
              <a:ext uri="{FF2B5EF4-FFF2-40B4-BE49-F238E27FC236}">
                <a16:creationId xmlns:a16="http://schemas.microsoft.com/office/drawing/2014/main" id="{DB4F4904-92B3-4AD8-ACB8-EDF225C01592}"/>
              </a:ext>
            </a:extLst>
          </p:cNvPr>
          <p:cNvSpPr/>
          <p:nvPr/>
        </p:nvSpPr>
        <p:spPr>
          <a:xfrm>
            <a:off x="648150" y="4786723"/>
            <a:ext cx="229455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要因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0096A43-BE8C-44E5-ADD5-86EA50C6E31F}"/>
              </a:ext>
            </a:extLst>
          </p:cNvPr>
          <p:cNvSpPr/>
          <p:nvPr/>
        </p:nvSpPr>
        <p:spPr>
          <a:xfrm>
            <a:off x="3454542" y="5699021"/>
            <a:ext cx="7518258" cy="592865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ja-JP" sz="3200" b="1" dirty="0">
              <a:solidFill>
                <a:schemeClr val="tx1"/>
              </a:solidFill>
            </a:endParaRP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5019F1C1-287D-4B2A-AA16-8EC09B9A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チームの振り返り</a:t>
            </a:r>
            <a:endParaRPr lang="ja" sz="3200" b="0" dirty="0"/>
          </a:p>
        </p:txBody>
      </p:sp>
      <p:pic>
        <p:nvPicPr>
          <p:cNvPr id="36" name="グラフィックス 35" descr="地球: 南北アメリカ 単色塗りつぶし">
            <a:extLst>
              <a:ext uri="{FF2B5EF4-FFF2-40B4-BE49-F238E27FC236}">
                <a16:creationId xmlns:a16="http://schemas.microsoft.com/office/drawing/2014/main" id="{1DBC81B6-07C7-4563-A22D-FE7947BDC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38" name="グラフィックス 37" descr="山形の矢印 単色塗りつぶし">
            <a:extLst>
              <a:ext uri="{FF2B5EF4-FFF2-40B4-BE49-F238E27FC236}">
                <a16:creationId xmlns:a16="http://schemas.microsoft.com/office/drawing/2014/main" id="{79F0AC74-EADE-47E3-8C6B-85978354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9066" y="5551651"/>
            <a:ext cx="615476" cy="615476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673C3A7-04AD-4D15-91DA-249D208E1A22}"/>
              </a:ext>
            </a:extLst>
          </p:cNvPr>
          <p:cNvSpPr/>
          <p:nvPr/>
        </p:nvSpPr>
        <p:spPr>
          <a:xfrm>
            <a:off x="3454542" y="5643548"/>
            <a:ext cx="8089309" cy="1034702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前半：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認識のすり合わせ </a:t>
            </a:r>
            <a:r>
              <a:rPr kumimoji="1" lang="ja-JP" altLang="en-US" sz="2400" dirty="0">
                <a:solidFill>
                  <a:schemeClr val="tx1"/>
                </a:solidFill>
              </a:rPr>
              <a:t>が長引く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後半：</a:t>
            </a:r>
            <a:r>
              <a:rPr kumimoji="1" lang="ja-JP" altLang="en-US" sz="2400" dirty="0">
                <a:solidFill>
                  <a:schemeClr val="tx1"/>
                </a:solidFill>
              </a:rPr>
              <a:t>すぐに終わると思っていた作業が 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全然終わらない！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0" name="四角形: 対角を切り取る 39">
            <a:extLst>
              <a:ext uri="{FF2B5EF4-FFF2-40B4-BE49-F238E27FC236}">
                <a16:creationId xmlns:a16="http://schemas.microsoft.com/office/drawing/2014/main" id="{FB614441-4CA7-4F81-9C00-B8072D59DE6D}"/>
              </a:ext>
            </a:extLst>
          </p:cNvPr>
          <p:cNvSpPr/>
          <p:nvPr/>
        </p:nvSpPr>
        <p:spPr>
          <a:xfrm>
            <a:off x="415427" y="1607719"/>
            <a:ext cx="1136114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15879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E4B38E-269D-45B2-9A5F-FF2A769E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79F-4F17-4988-81F9-6030F363FD13}" type="datetime1">
              <a:rPr lang="ja-JP" altLang="en-US" smtClean="0"/>
              <a:t>2021/6/24</a:t>
            </a:fld>
            <a:endParaRPr 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FCFC7F-559F-4322-B373-269A4442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24A105-7BC2-4484-93F4-F864131F0E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あ</a:t>
            </a:r>
          </a:p>
        </p:txBody>
      </p:sp>
    </p:spTree>
    <p:extLst>
      <p:ext uri="{BB962C8B-B14F-4D97-AF65-F5344CB8AC3E}">
        <p14:creationId xmlns:p14="http://schemas.microsoft.com/office/powerpoint/2010/main" val="305661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DB830ED-B805-4E30-B2C7-CF78C7E1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</p:spPr>
        <p:txBody>
          <a:bodyPr rtlCol="0"/>
          <a:lstStyle/>
          <a:p>
            <a:pPr rtl="0"/>
            <a:endParaRPr lang="ja" sz="4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632E8C-1726-4C0F-8CD1-0C2B8BF96658}"/>
              </a:ext>
            </a:extLst>
          </p:cNvPr>
          <p:cNvSpPr/>
          <p:nvPr/>
        </p:nvSpPr>
        <p:spPr>
          <a:xfrm>
            <a:off x="-19660" y="2469737"/>
            <a:ext cx="6022249" cy="4019553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6A5D1A-3101-441B-8F93-BEB8C440C7ED}"/>
              </a:ext>
            </a:extLst>
          </p:cNvPr>
          <p:cNvSpPr/>
          <p:nvPr/>
        </p:nvSpPr>
        <p:spPr>
          <a:xfrm>
            <a:off x="6209071" y="2469737"/>
            <a:ext cx="5987845" cy="4019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C1467D4-8113-4AC5-9950-6856343C3612}"/>
              </a:ext>
            </a:extLst>
          </p:cNvPr>
          <p:cNvSpPr txBox="1">
            <a:spLocks/>
          </p:cNvSpPr>
          <p:nvPr/>
        </p:nvSpPr>
        <p:spPr>
          <a:xfrm>
            <a:off x="0" y="2469737"/>
            <a:ext cx="6002590" cy="413753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20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000" dirty="0"/>
              <a:t>オンライン研修では</a:t>
            </a:r>
            <a:endParaRPr lang="en-US" altLang="ja-JP" sz="20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000" dirty="0"/>
              <a:t>「教え」「教わり」が難しい</a:t>
            </a:r>
            <a:r>
              <a:rPr lang="en-US" altLang="ja-JP" sz="2000" dirty="0"/>
              <a:t>…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20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000" dirty="0"/>
              <a:t>あああ</a:t>
            </a:r>
            <a:endParaRPr lang="en-US" altLang="ja-JP" sz="2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9B1494C-7CF6-4583-80DD-38E673F2C82F}"/>
              </a:ext>
            </a:extLst>
          </p:cNvPr>
          <p:cNvSpPr/>
          <p:nvPr/>
        </p:nvSpPr>
        <p:spPr>
          <a:xfrm>
            <a:off x="0" y="2056783"/>
            <a:ext cx="2050026" cy="8259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15A762-D2D6-42C9-9802-8C04C7C10181}"/>
              </a:ext>
            </a:extLst>
          </p:cNvPr>
          <p:cNvSpPr/>
          <p:nvPr/>
        </p:nvSpPr>
        <p:spPr>
          <a:xfrm>
            <a:off x="10127230" y="2056783"/>
            <a:ext cx="2050026" cy="8259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97C62F6-2443-4C2A-873D-BF3210EB1754}"/>
              </a:ext>
            </a:extLst>
          </p:cNvPr>
          <p:cNvSpPr txBox="1">
            <a:spLocks/>
          </p:cNvSpPr>
          <p:nvPr/>
        </p:nvSpPr>
        <p:spPr>
          <a:xfrm>
            <a:off x="6209070" y="2469737"/>
            <a:ext cx="5987845" cy="413753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400" dirty="0"/>
              <a:t>受講生同士の</a:t>
            </a:r>
            <a:endParaRPr lang="en-US" altLang="ja-JP" sz="24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400" dirty="0"/>
              <a:t>「教えたい」「教わりたい」の垣根を下げる！</a:t>
            </a:r>
            <a:endParaRPr lang="en-US" altLang="ja-JP" sz="24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24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400" dirty="0"/>
              <a:t>気軽なインプットとアウトプットを！</a:t>
            </a:r>
            <a:endParaRPr lang="en-US" altLang="ja-JP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0F451A6-6B46-491D-9FF1-86801CD7E644}"/>
              </a:ext>
            </a:extLst>
          </p:cNvPr>
          <p:cNvSpPr/>
          <p:nvPr/>
        </p:nvSpPr>
        <p:spPr>
          <a:xfrm>
            <a:off x="4913" y="1835359"/>
            <a:ext cx="12187087" cy="529486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グラフィックス 2" descr="閉じた本 単色塗りつぶし">
            <a:extLst>
              <a:ext uri="{FF2B5EF4-FFF2-40B4-BE49-F238E27FC236}">
                <a16:creationId xmlns:a16="http://schemas.microsoft.com/office/drawing/2014/main" id="{5E2E143D-16AA-441F-9CD2-F3ABA2A8F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013" y="3181615"/>
            <a:ext cx="914400" cy="914400"/>
          </a:xfrm>
          <a:prstGeom prst="rect">
            <a:avLst/>
          </a:prstGeom>
        </p:spPr>
      </p:pic>
      <p:pic>
        <p:nvPicPr>
          <p:cNvPr id="18" name="グラフィックス 17" descr="閉じた本 単色塗りつぶし">
            <a:extLst>
              <a:ext uri="{FF2B5EF4-FFF2-40B4-BE49-F238E27FC236}">
                <a16:creationId xmlns:a16="http://schemas.microsoft.com/office/drawing/2014/main" id="{7CA5206C-829C-4BAE-815B-E32EB578F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013" y="2134439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閉じた本 単色塗りつぶし">
            <a:extLst>
              <a:ext uri="{FF2B5EF4-FFF2-40B4-BE49-F238E27FC236}">
                <a16:creationId xmlns:a16="http://schemas.microsoft.com/office/drawing/2014/main" id="{C5A5F2B2-7FAD-4087-8D32-A3BAB450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013" y="422879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52439DD-8C90-47C4-96CC-2D294B0AE107}"/>
              </a:ext>
            </a:extLst>
          </p:cNvPr>
          <p:cNvSpPr/>
          <p:nvPr/>
        </p:nvSpPr>
        <p:spPr>
          <a:xfrm>
            <a:off x="5100970" y="1480194"/>
            <a:ext cx="6708134" cy="25479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7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8"/>
            <a:ext cx="8577707" cy="41655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4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C5F4C60-BC99-44C9-B4B8-F0E8FC76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/>
              <a:t>チームリーダー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/</a:t>
            </a:r>
            <a:r>
              <a:rPr kumimoji="1" lang="ja-JP" altLang="en-US" sz="2800" dirty="0"/>
              <a:t>　小林葵</a:t>
            </a:r>
          </a:p>
        </p:txBody>
      </p:sp>
      <p:pic>
        <p:nvPicPr>
          <p:cNvPr id="18" name="グラフィックス 17" descr="ハート付きの笑顔 (塗りつぶし) 単色塗りつぶし">
            <a:extLst>
              <a:ext uri="{FF2B5EF4-FFF2-40B4-BE49-F238E27FC236}">
                <a16:creationId xmlns:a16="http://schemas.microsoft.com/office/drawing/2014/main" id="{8763B349-4173-406D-839B-A2FB0C9EE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5721" y="152840"/>
            <a:ext cx="914400" cy="914400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5E225F9-1EFF-4C72-A63D-A19A5509DA7F}"/>
              </a:ext>
            </a:extLst>
          </p:cNvPr>
          <p:cNvSpPr/>
          <p:nvPr/>
        </p:nvSpPr>
        <p:spPr>
          <a:xfrm>
            <a:off x="358601" y="4729734"/>
            <a:ext cx="5255552" cy="192574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最も力を入れたこと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5773911" y="5201132"/>
            <a:ext cx="6045145" cy="143242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</a:p>
        </p:txBody>
      </p:sp>
      <p:pic>
        <p:nvPicPr>
          <p:cNvPr id="14" name="グラフィックス 13" descr="無表情な顔 (塗りつぶしなし) 単色塗りつぶし">
            <a:extLst>
              <a:ext uri="{FF2B5EF4-FFF2-40B4-BE49-F238E27FC236}">
                <a16:creationId xmlns:a16="http://schemas.microsoft.com/office/drawing/2014/main" id="{1D4D3A17-F77C-43E3-AD6A-EF67D59BE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4309" y="46158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困った顔 (塗りつぶし) 単色塗りつぶし">
            <a:extLst>
              <a:ext uri="{FF2B5EF4-FFF2-40B4-BE49-F238E27FC236}">
                <a16:creationId xmlns:a16="http://schemas.microsoft.com/office/drawing/2014/main" id="{395972D5-1757-4CBC-800A-EFAFA39E51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9645" y="102474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72655" y="378320"/>
            <a:ext cx="914400" cy="914400"/>
          </a:xfrm>
          <a:prstGeom prst="rect">
            <a:avLst/>
          </a:prstGeom>
        </p:spPr>
      </p:pic>
      <p:pic>
        <p:nvPicPr>
          <p:cNvPr id="8" name="コンテンツ プレースホルダー 7" descr="ニヤリとした顔 (塗りつぶし) 単色塗りつぶし">
            <a:extLst>
              <a:ext uri="{FF2B5EF4-FFF2-40B4-BE49-F238E27FC236}">
                <a16:creationId xmlns:a16="http://schemas.microsoft.com/office/drawing/2014/main" id="{4E66C924-0D37-4E75-AF98-9037CC978C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9570" y="489727"/>
            <a:ext cx="914400" cy="914400"/>
          </a:xfr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64718" y="64947"/>
            <a:ext cx="914400" cy="914400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07518" y="435203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無表情な顔 (塗りつぶし) 単色塗りつぶし">
            <a:extLst>
              <a:ext uri="{FF2B5EF4-FFF2-40B4-BE49-F238E27FC236}">
                <a16:creationId xmlns:a16="http://schemas.microsoft.com/office/drawing/2014/main" id="{2DEBA532-EB78-4D7F-9949-F904D9D6D7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86204" y="522147"/>
            <a:ext cx="914400" cy="914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5255552" cy="282338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目標</a:t>
            </a:r>
            <a:endParaRPr kumimoji="1" lang="en-US" altLang="ja-JP" sz="24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9D95A9-D123-4000-B5D8-4A6E820B8EB8}"/>
              </a:ext>
            </a:extLst>
          </p:cNvPr>
          <p:cNvSpPr/>
          <p:nvPr/>
        </p:nvSpPr>
        <p:spPr>
          <a:xfrm>
            <a:off x="5759570" y="1355891"/>
            <a:ext cx="6059487" cy="115455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成果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74EB24-F6B9-449F-8150-EDAFD505B4A1}"/>
              </a:ext>
            </a:extLst>
          </p:cNvPr>
          <p:cNvSpPr/>
          <p:nvPr/>
        </p:nvSpPr>
        <p:spPr>
          <a:xfrm>
            <a:off x="5773912" y="2975955"/>
            <a:ext cx="6045145" cy="2123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課題</a:t>
            </a:r>
          </a:p>
        </p:txBody>
      </p:sp>
    </p:spTree>
    <p:extLst>
      <p:ext uri="{BB962C8B-B14F-4D97-AF65-F5344CB8AC3E}">
        <p14:creationId xmlns:p14="http://schemas.microsoft.com/office/powerpoint/2010/main" val="97387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CF9080-741F-424D-ABBB-D1B689C0949C}"/>
              </a:ext>
            </a:extLst>
          </p:cNvPr>
          <p:cNvSpPr/>
          <p:nvPr/>
        </p:nvSpPr>
        <p:spPr>
          <a:xfrm>
            <a:off x="0" y="1562793"/>
            <a:ext cx="7614458" cy="2926080"/>
          </a:xfrm>
          <a:prstGeom prst="rect">
            <a:avLst/>
          </a:prstGeom>
          <a:solidFill>
            <a:srgbClr val="231B23"/>
          </a:solidFill>
          <a:ln>
            <a:solidFill>
              <a:srgbClr val="23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+mj-lt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60457-6671-4A0F-B90A-93BAFECC0638}"/>
              </a:ext>
            </a:extLst>
          </p:cNvPr>
          <p:cNvSpPr txBox="1">
            <a:spLocks/>
          </p:cNvSpPr>
          <p:nvPr/>
        </p:nvSpPr>
        <p:spPr>
          <a:xfrm>
            <a:off x="6096000" y="5975898"/>
            <a:ext cx="6391241" cy="88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4800" dirty="0"/>
              <a:t>ありがとうございました！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42220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dirty="0"/>
              <a:t>【</a:t>
            </a:r>
            <a:r>
              <a:rPr lang="ja-JP" altLang="en-US" dirty="0"/>
              <a:t>型　案</a:t>
            </a:r>
            <a:r>
              <a:rPr lang="en-US" altLang="ja-JP" dirty="0"/>
              <a:t>】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チーム紹介（チーム名、メンバーおよび担当）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システム紹介（システム名、コンセプト、生まれた背景）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デモンストレーション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システムの課題や問題点、できたこと・できなかったこと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チームとしてぶつかった壁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個人ごとの振り返り（担当を踏まえて）</a:t>
            </a:r>
            <a:endParaRPr lang="en-US" altLang="ja" dirty="0"/>
          </a:p>
          <a:p>
            <a:pPr marL="0" indent="0" rtl="0">
              <a:lnSpc>
                <a:spcPct val="200000"/>
              </a:lnSpc>
              <a:buNone/>
            </a:pPr>
            <a:r>
              <a:rPr lang="en-US" altLang="ja-JP" dirty="0"/>
              <a:t>【</a:t>
            </a:r>
            <a:r>
              <a:rPr lang="ja-JP" altLang="en-US" dirty="0"/>
              <a:t>その他　案</a:t>
            </a:r>
            <a:r>
              <a:rPr lang="en-US" altLang="ja-JP" dirty="0"/>
              <a:t>】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楽しかったこと・辛かったこと</a:t>
            </a:r>
            <a:endParaRPr lang="en-US" altLang="ja-JP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各所</a:t>
            </a:r>
            <a:r>
              <a:rPr lang="en-US" altLang="ja-JP" dirty="0"/>
              <a:t>MVP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時間をフルに使ってギリギリまで機能面を頑張っ（ていただい）たこともアピールしたい　講師にいちばん世話になった自信がある</a:t>
            </a:r>
            <a:endParaRPr lang="en-US" altLang="ja-JP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　　みなさん絶対めちゃくちゃ成長しているはずなので</a:t>
            </a:r>
            <a:r>
              <a:rPr lang="en-US" altLang="ja-JP" dirty="0"/>
              <a:t>…</a:t>
            </a:r>
            <a:r>
              <a:rPr lang="ja-JP" altLang="en-US" dirty="0"/>
              <a:t>アピールしましょう</a:t>
            </a:r>
            <a:r>
              <a:rPr lang="en-US" altLang="ja-JP" dirty="0"/>
              <a:t>…</a:t>
            </a:r>
            <a:endParaRPr lang="ja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4000" dirty="0"/>
              <a:t>発表の流れ　案</a:t>
            </a:r>
            <a:endParaRPr lang="ja" sz="4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88607FA-F98F-4F93-A7E4-A54A03EB5B7F}"/>
              </a:ext>
            </a:extLst>
          </p:cNvPr>
          <p:cNvSpPr/>
          <p:nvPr/>
        </p:nvSpPr>
        <p:spPr>
          <a:xfrm>
            <a:off x="9632133" y="-827165"/>
            <a:ext cx="2753032" cy="1022126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赤ペン先生方式とかどないやろか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それぞれについて採点していく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樋口講師にも採点してもらうとか？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br>
              <a:rPr kumimoji="1" lang="en-US" altLang="ja-JP" sz="2400" dirty="0">
                <a:solidFill>
                  <a:schemeClr val="tx1"/>
                </a:solidFill>
                <a:latin typeface="Abadi" panose="020B0604020202020204" pitchFamily="34" charset="0"/>
              </a:rPr>
            </a:b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endParaRPr kumimoji="1" lang="ja-JP" altLang="en-US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698B8D4-8F04-4732-AF53-1FD9C974E0CC}"/>
              </a:ext>
            </a:extLst>
          </p:cNvPr>
          <p:cNvSpPr/>
          <p:nvPr/>
        </p:nvSpPr>
        <p:spPr>
          <a:xfrm>
            <a:off x="6961012" y="2902183"/>
            <a:ext cx="5342243" cy="15768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Abadi" panose="020B0604020202020204" pitchFamily="34" charset="0"/>
              </a:rPr>
              <a:t>【</a:t>
            </a:r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言いたい</a:t>
            </a:r>
            <a:r>
              <a:rPr kumimoji="1" lang="en-US" altLang="ja-JP" sz="2400" dirty="0">
                <a:solidFill>
                  <a:schemeClr val="tx1"/>
                </a:solidFill>
                <a:latin typeface="Abadi" panose="020B0604020202020204" pitchFamily="34" charset="0"/>
              </a:rPr>
              <a:t>】</a:t>
            </a: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お気に入りボタン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めちゃくちゃがんばっているので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endParaRPr kumimoji="1" lang="ja-JP" altLang="en-US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DF169-39C0-4D30-8297-874480783BDC}"/>
              </a:ext>
            </a:extLst>
          </p:cNvPr>
          <p:cNvSpPr/>
          <p:nvPr/>
        </p:nvSpPr>
        <p:spPr>
          <a:xfrm>
            <a:off x="1447151" y="2198716"/>
            <a:ext cx="9297698" cy="2460567"/>
          </a:xfrm>
          <a:prstGeom prst="rect">
            <a:avLst/>
          </a:prstGeom>
          <a:solidFill>
            <a:srgbClr val="231B23"/>
          </a:solidFill>
          <a:ln>
            <a:solidFill>
              <a:srgbClr val="23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+mj-lt"/>
              </a:rPr>
              <a:t>使うかもしれんので置いとく</a:t>
            </a:r>
          </a:p>
        </p:txBody>
      </p:sp>
    </p:spTree>
    <p:extLst>
      <p:ext uri="{BB962C8B-B14F-4D97-AF65-F5344CB8AC3E}">
        <p14:creationId xmlns:p14="http://schemas.microsoft.com/office/powerpoint/2010/main" val="379924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400" dirty="0">
                <a:solidFill>
                  <a:schemeClr val="accent5">
                    <a:lumMod val="25000"/>
                    <a:lumOff val="75000"/>
                  </a:schemeClr>
                </a:solidFill>
              </a:rPr>
              <a:t>チーム紹介（超簡単に）</a:t>
            </a:r>
            <a:endParaRPr lang="en-US" altLang="ja-JP" sz="2400" dirty="0">
              <a:solidFill>
                <a:schemeClr val="accent5">
                  <a:lumMod val="25000"/>
                  <a:lumOff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システムについて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>
                <a:solidFill>
                  <a:schemeClr val="accent6">
                    <a:lumMod val="50000"/>
                  </a:schemeClr>
                </a:solidFill>
              </a:rPr>
              <a:t>デモンストレーション</a:t>
            </a:r>
            <a:endParaRPr lang="en-US" altLang="ja-JP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チームの振り返り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個人振り返り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おわり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4000" dirty="0"/>
              <a:t>発表の流れ　案</a:t>
            </a:r>
            <a:endParaRPr lang="ja" sz="40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4E0E21B-987D-48AD-BA5A-EBCAC1596175}"/>
              </a:ext>
            </a:extLst>
          </p:cNvPr>
          <p:cNvSpPr/>
          <p:nvPr/>
        </p:nvSpPr>
        <p:spPr>
          <a:xfrm>
            <a:off x="3689627" y="1951630"/>
            <a:ext cx="1892308" cy="117568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売り込み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409CB3-5D55-4662-8307-2588A4D66927}"/>
              </a:ext>
            </a:extLst>
          </p:cNvPr>
          <p:cNvSpPr/>
          <p:nvPr/>
        </p:nvSpPr>
        <p:spPr>
          <a:xfrm>
            <a:off x="3689627" y="3235510"/>
            <a:ext cx="1892308" cy="117568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現実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06EF5D-60A0-465A-9CD6-F3474B2E1692}"/>
              </a:ext>
            </a:extLst>
          </p:cNvPr>
          <p:cNvSpPr/>
          <p:nvPr/>
        </p:nvSpPr>
        <p:spPr>
          <a:xfrm>
            <a:off x="5709494" y="390180"/>
            <a:ext cx="4182856" cy="2434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システムについて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（背景）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・リモートは教え合いがしづらい</a:t>
            </a:r>
            <a:endParaRPr kumimoji="1" lang="en-US" altLang="ja-JP" sz="16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（目的）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・もっと気軽な教え合い</a:t>
            </a:r>
            <a:endParaRPr kumimoji="1" lang="en-US" altLang="ja-JP" sz="16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・いろんな人のノートを見て学びを深める</a:t>
            </a:r>
            <a:endParaRPr kumimoji="1" lang="en-US" altLang="ja-JP" sz="16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11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A20979F-9A52-433E-8F24-C0F81132060A}"/>
              </a:ext>
            </a:extLst>
          </p:cNvPr>
          <p:cNvSpPr/>
          <p:nvPr/>
        </p:nvSpPr>
        <p:spPr>
          <a:xfrm>
            <a:off x="5709494" y="3127318"/>
            <a:ext cx="4182856" cy="2434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9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2588255"/>
            <a:ext cx="8577707" cy="4061927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F641F721-7F55-4B34-B380-45A02308A1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3338" y="928914"/>
            <a:ext cx="12293918" cy="60306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4A1BB53-D706-4112-9500-62C412243480}"/>
              </a:ext>
            </a:extLst>
          </p:cNvPr>
          <p:cNvSpPr/>
          <p:nvPr/>
        </p:nvSpPr>
        <p:spPr>
          <a:xfrm>
            <a:off x="368802" y="781060"/>
            <a:ext cx="11454395" cy="4823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チーム紹介</a:t>
            </a:r>
            <a:endParaRPr lang="ja" sz="3200" b="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D6CDA1-F062-410A-9924-6B73C8ED56F8}"/>
              </a:ext>
            </a:extLst>
          </p:cNvPr>
          <p:cNvSpPr/>
          <p:nvPr/>
        </p:nvSpPr>
        <p:spPr>
          <a:xfrm>
            <a:off x="4339431" y="1642089"/>
            <a:ext cx="4791116" cy="8259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</a:rPr>
              <a:t>worldMap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5B1ED1-6C13-4F9C-B4F2-1D8B6AA2B6CE}"/>
              </a:ext>
            </a:extLst>
          </p:cNvPr>
          <p:cNvSpPr/>
          <p:nvPr/>
        </p:nvSpPr>
        <p:spPr>
          <a:xfrm>
            <a:off x="4339430" y="2740644"/>
            <a:ext cx="6536789" cy="3710967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60210" y="2740643"/>
            <a:ext cx="2277686" cy="3721679"/>
          </a:xfrm>
        </p:spPr>
        <p:txBody>
          <a:bodyPr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小林葵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上甲健太郎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杉森祐樹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水井健人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舟見玲奈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蔭山ゆり</a:t>
            </a:r>
            <a:endParaRPr lang="en-US" altLang="ja-JP" sz="2400" b="1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408007A-1335-40B4-81C8-9096D7165D9A}"/>
              </a:ext>
            </a:extLst>
          </p:cNvPr>
          <p:cNvSpPr txBox="1">
            <a:spLocks/>
          </p:cNvSpPr>
          <p:nvPr/>
        </p:nvSpPr>
        <p:spPr>
          <a:xfrm>
            <a:off x="6437896" y="2740643"/>
            <a:ext cx="5385301" cy="37109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チームリーダー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構成管理担当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品質管理担当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発表担当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748F53-9FD1-484D-AFF8-0C13B573F564}"/>
              </a:ext>
            </a:extLst>
          </p:cNvPr>
          <p:cNvSpPr/>
          <p:nvPr/>
        </p:nvSpPr>
        <p:spPr>
          <a:xfrm>
            <a:off x="1378974" y="1642088"/>
            <a:ext cx="2708517" cy="825910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チーム名</a:t>
            </a: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7AE6C8CB-1897-4018-9CD4-3481B0D00EEE}"/>
              </a:ext>
            </a:extLst>
          </p:cNvPr>
          <p:cNvSpPr/>
          <p:nvPr/>
        </p:nvSpPr>
        <p:spPr>
          <a:xfrm>
            <a:off x="1378974" y="2740644"/>
            <a:ext cx="2708517" cy="3710966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メンバー</a:t>
            </a:r>
            <a:r>
              <a:rPr kumimoji="1" lang="en-US" altLang="ja-JP" sz="28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担当</a:t>
            </a:r>
            <a:endParaRPr kumimoji="1" lang="ja-JP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グラフィックス 9" descr="地球: 南北アメリカ 単色塗りつぶし">
            <a:extLst>
              <a:ext uri="{FF2B5EF4-FFF2-40B4-BE49-F238E27FC236}">
                <a16:creationId xmlns:a16="http://schemas.microsoft.com/office/drawing/2014/main" id="{D03C300E-C097-4907-B3F4-888DC850C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5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3429000"/>
            <a:ext cx="8577707" cy="322118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9999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9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632E8C-1726-4C0F-8CD1-0C2B8BF96658}"/>
              </a:ext>
            </a:extLst>
          </p:cNvPr>
          <p:cNvSpPr/>
          <p:nvPr/>
        </p:nvSpPr>
        <p:spPr>
          <a:xfrm>
            <a:off x="-247255" y="2469737"/>
            <a:ext cx="5846163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6A5D1A-3101-441B-8F93-BEB8C440C7ED}"/>
              </a:ext>
            </a:extLst>
          </p:cNvPr>
          <p:cNvSpPr/>
          <p:nvPr/>
        </p:nvSpPr>
        <p:spPr>
          <a:xfrm>
            <a:off x="6593092" y="2469736"/>
            <a:ext cx="5806270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①受講生同士の気軽な教え合い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②いろんな人のノートを見ることで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学びを深める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③ついでにノートの管理もできる　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C1467D4-8113-4AC5-9950-6856343C3612}"/>
              </a:ext>
            </a:extLst>
          </p:cNvPr>
          <p:cNvSpPr txBox="1">
            <a:spLocks/>
          </p:cNvSpPr>
          <p:nvPr/>
        </p:nvSpPr>
        <p:spPr>
          <a:xfrm>
            <a:off x="0" y="2469738"/>
            <a:ext cx="5846164" cy="4019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18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800" b="1" dirty="0"/>
              <a:t>オンライン研修では</a:t>
            </a:r>
            <a:r>
              <a:rPr lang="en-US" altLang="ja-JP" sz="2800" b="1" dirty="0"/>
              <a:t>…</a:t>
            </a:r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C9B1494C-7CF6-4583-80DD-38E673F2C82F}"/>
              </a:ext>
            </a:extLst>
          </p:cNvPr>
          <p:cNvSpPr/>
          <p:nvPr/>
        </p:nvSpPr>
        <p:spPr>
          <a:xfrm>
            <a:off x="180054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97C62F6-2443-4C2A-873D-BF3210EB1754}"/>
              </a:ext>
            </a:extLst>
          </p:cNvPr>
          <p:cNvSpPr txBox="1">
            <a:spLocks/>
          </p:cNvSpPr>
          <p:nvPr/>
        </p:nvSpPr>
        <p:spPr>
          <a:xfrm>
            <a:off x="6310859" y="2469738"/>
            <a:ext cx="5886056" cy="40195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240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E9EF7A90-A4FF-4A5D-A7C9-DB98102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</a:t>
            </a:r>
            <a:endParaRPr lang="ja" sz="3200" b="0" dirty="0"/>
          </a:p>
        </p:txBody>
      </p:sp>
      <p:pic>
        <p:nvPicPr>
          <p:cNvPr id="20" name="グラフィックス 19" descr="地球: 南北アメリカ 単色塗りつぶし">
            <a:extLst>
              <a:ext uri="{FF2B5EF4-FFF2-40B4-BE49-F238E27FC236}">
                <a16:creationId xmlns:a16="http://schemas.microsoft.com/office/drawing/2014/main" id="{1F28D181-57FD-4254-AE4F-CA1F7598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F79CD7B-4DC8-42F7-83D5-78E5E816766E}"/>
              </a:ext>
            </a:extLst>
          </p:cNvPr>
          <p:cNvSpPr/>
          <p:nvPr/>
        </p:nvSpPr>
        <p:spPr>
          <a:xfrm>
            <a:off x="608413" y="3758799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「教えてほしい」　「教えてあげたい」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が　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言いにくい！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0F5B9137-4715-4874-A80F-FF25921ECEE7}"/>
              </a:ext>
            </a:extLst>
          </p:cNvPr>
          <p:cNvSpPr/>
          <p:nvPr/>
        </p:nvSpPr>
        <p:spPr>
          <a:xfrm>
            <a:off x="10274710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98AC4359-8B57-4EE6-A128-725A4F988CE1}"/>
              </a:ext>
            </a:extLst>
          </p:cNvPr>
          <p:cNvSpPr/>
          <p:nvPr/>
        </p:nvSpPr>
        <p:spPr>
          <a:xfrm>
            <a:off x="608413" y="5030605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あ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</p:txBody>
      </p:sp>
      <p:pic>
        <p:nvPicPr>
          <p:cNvPr id="12" name="グラフィックス 11" descr="山形の矢印 単色塗りつぶし">
            <a:extLst>
              <a:ext uri="{FF2B5EF4-FFF2-40B4-BE49-F238E27FC236}">
                <a16:creationId xmlns:a16="http://schemas.microsoft.com/office/drawing/2014/main" id="{1BEB4FC7-D182-4D28-BDCA-2EDC5F326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4787" y="4065887"/>
            <a:ext cx="827250" cy="8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48C59D-5AAE-4E44-9164-5E5811051218}"/>
              </a:ext>
            </a:extLst>
          </p:cNvPr>
          <p:cNvSpPr/>
          <p:nvPr/>
        </p:nvSpPr>
        <p:spPr>
          <a:xfrm>
            <a:off x="1093843" y="2469737"/>
            <a:ext cx="10024100" cy="390482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ノートの管理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</a:t>
            </a: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ノートの検索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ノートのお気に入り登録</a:t>
            </a: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391006" y="2026348"/>
            <a:ext cx="2503829" cy="825910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主な機能</a:t>
            </a:r>
          </a:p>
        </p:txBody>
      </p:sp>
      <p:pic>
        <p:nvPicPr>
          <p:cNvPr id="18" name="グラフィックス 17" descr="閉じた本 単色塗りつぶし">
            <a:extLst>
              <a:ext uri="{FF2B5EF4-FFF2-40B4-BE49-F238E27FC236}">
                <a16:creationId xmlns:a16="http://schemas.microsoft.com/office/drawing/2014/main" id="{7CA5206C-829C-4BAE-815B-E32EB578F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2774344"/>
            <a:ext cx="812965" cy="812965"/>
          </a:xfrm>
          <a:prstGeom prst="rect">
            <a:avLst/>
          </a:prstGeom>
        </p:spPr>
      </p:pic>
      <p:sp>
        <p:nvSpPr>
          <p:cNvPr id="23" name="タイトル 1">
            <a:extLst>
              <a:ext uri="{FF2B5EF4-FFF2-40B4-BE49-F238E27FC236}">
                <a16:creationId xmlns:a16="http://schemas.microsoft.com/office/drawing/2014/main" id="{0ACA70C5-26BF-440B-86C3-0ACEECEF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dirty="0"/>
              <a:t>システムについて</a:t>
            </a:r>
            <a:endParaRPr lang="ja" sz="3200" dirty="0"/>
          </a:p>
        </p:txBody>
      </p:sp>
      <p:pic>
        <p:nvPicPr>
          <p:cNvPr id="24" name="グラフィックス 23" descr="地球: 南北アメリカ 単色塗りつぶし">
            <a:extLst>
              <a:ext uri="{FF2B5EF4-FFF2-40B4-BE49-F238E27FC236}">
                <a16:creationId xmlns:a16="http://schemas.microsoft.com/office/drawing/2014/main" id="{17D3D4D2-571F-4684-8F78-93879FB32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25" name="グラフィックス 24" descr="閉じた本 単色塗りつぶし">
            <a:extLst>
              <a:ext uri="{FF2B5EF4-FFF2-40B4-BE49-F238E27FC236}">
                <a16:creationId xmlns:a16="http://schemas.microsoft.com/office/drawing/2014/main" id="{3FC7B9B3-D324-4E43-99B6-3F4AEC4A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4015665"/>
            <a:ext cx="812965" cy="812965"/>
          </a:xfrm>
          <a:prstGeom prst="rect">
            <a:avLst/>
          </a:prstGeom>
        </p:spPr>
      </p:pic>
      <p:pic>
        <p:nvPicPr>
          <p:cNvPr id="26" name="グラフィックス 25" descr="閉じた本 単色塗りつぶし">
            <a:extLst>
              <a:ext uri="{FF2B5EF4-FFF2-40B4-BE49-F238E27FC236}">
                <a16:creationId xmlns:a16="http://schemas.microsoft.com/office/drawing/2014/main" id="{63D2BA33-4B95-43C5-82FB-13BB3A9F4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5256986"/>
            <a:ext cx="812965" cy="8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9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4431322"/>
            <a:ext cx="8577707" cy="2218859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203375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74938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およびミュート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3_TF34306921" id="{47608262-C581-489D-BCBD-6347799DC6CF}" vid="{95242247-B99D-447C-A86D-8AAB63C6826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ジャパニーズ ビジネス プレゼンテーション</Template>
  <TotalTime>1182</TotalTime>
  <Words>861</Words>
  <Application>Microsoft Office PowerPoint</Application>
  <PresentationFormat>ワイド画面</PresentationFormat>
  <Paragraphs>211</Paragraphs>
  <Slides>20</Slides>
  <Notes>11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HGP教科書体</vt:lpstr>
      <vt:lpstr>Meiryo UI</vt:lpstr>
      <vt:lpstr>Abadi</vt:lpstr>
      <vt:lpstr>Arial</vt:lpstr>
      <vt:lpstr>Arial Black</vt:lpstr>
      <vt:lpstr>Calibri</vt:lpstr>
      <vt:lpstr>Wingdings</vt:lpstr>
      <vt:lpstr>最小およびミュート_ALT</vt:lpstr>
      <vt:lpstr>PowerPoint プレゼンテーション</vt:lpstr>
      <vt:lpstr>発表の流れ　案</vt:lpstr>
      <vt:lpstr>発表の流れ　案</vt:lpstr>
      <vt:lpstr>発表の流れ</vt:lpstr>
      <vt:lpstr>チーム紹介</vt:lpstr>
      <vt:lpstr>発表の流れ</vt:lpstr>
      <vt:lpstr>システムについて</vt:lpstr>
      <vt:lpstr>システムについて</vt:lpstr>
      <vt:lpstr>発表の流れ</vt:lpstr>
      <vt:lpstr>システムについて – まとめ</vt:lpstr>
      <vt:lpstr>発表の流れ</vt:lpstr>
      <vt:lpstr>チームの振り返り</vt:lpstr>
      <vt:lpstr>チームの振り返り</vt:lpstr>
      <vt:lpstr>チームの振り返り</vt:lpstr>
      <vt:lpstr>PowerPoint プレゼンテーション</vt:lpstr>
      <vt:lpstr>PowerPoint プレゼンテーション</vt:lpstr>
      <vt:lpstr>発表の流れ</vt:lpstr>
      <vt:lpstr>チームリーダー　/　小林葵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 worldMap</dc:title>
  <dc:creator>蔭山　ゆり</dc:creator>
  <cp:lastModifiedBy>蔭山　ゆり</cp:lastModifiedBy>
  <cp:revision>92</cp:revision>
  <dcterms:created xsi:type="dcterms:W3CDTF">2021-06-22T06:56:37Z</dcterms:created>
  <dcterms:modified xsi:type="dcterms:W3CDTF">2021-06-24T08:36:56Z</dcterms:modified>
</cp:coreProperties>
</file>