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9"/>
  </p:notesMasterIdLst>
  <p:handoutMasterIdLst>
    <p:handoutMasterId r:id="rId30"/>
  </p:handoutMasterIdLst>
  <p:sldIdLst>
    <p:sldId id="296" r:id="rId2"/>
    <p:sldId id="297" r:id="rId3"/>
    <p:sldId id="313" r:id="rId4"/>
    <p:sldId id="317" r:id="rId5"/>
    <p:sldId id="321" r:id="rId6"/>
    <p:sldId id="329" r:id="rId7"/>
    <p:sldId id="322" r:id="rId8"/>
    <p:sldId id="305" r:id="rId9"/>
    <p:sldId id="311" r:id="rId10"/>
    <p:sldId id="328" r:id="rId11"/>
    <p:sldId id="323" r:id="rId12"/>
    <p:sldId id="335" r:id="rId13"/>
    <p:sldId id="320" r:id="rId14"/>
    <p:sldId id="327" r:id="rId15"/>
    <p:sldId id="332" r:id="rId16"/>
    <p:sldId id="334" r:id="rId17"/>
    <p:sldId id="333" r:id="rId18"/>
    <p:sldId id="330" r:id="rId19"/>
    <p:sldId id="324" r:id="rId20"/>
    <p:sldId id="309" r:id="rId21"/>
    <p:sldId id="316" r:id="rId22"/>
    <p:sldId id="326" r:id="rId23"/>
    <p:sldId id="331" r:id="rId24"/>
    <p:sldId id="325" r:id="rId25"/>
    <p:sldId id="314" r:id="rId26"/>
    <p:sldId id="304" r:id="rId27"/>
    <p:sldId id="315" r:id="rId2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5"/>
    <a:srgbClr val="FFFFFF"/>
    <a:srgbClr val="929292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57" d="100"/>
          <a:sy n="57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2021/6/25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FB200-AFBE-4A04-ADDF-72F6C30DF0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4C7EB7-95BF-454D-AFC4-1D00DDF31289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55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189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8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33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3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60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4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8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1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2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05B7-0442-4806-BC60-0B08F2803A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53CC94-2004-4B32-B217-F28A8D0859A7}" type="datetime1">
              <a:rPr lang="ja-JP" altLang="en-US" noProof="0" smtClean="0"/>
              <a:t>2021/6/25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3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4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4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2">
            <a:extLst>
              <a:ext uri="{FF2B5EF4-FFF2-40B4-BE49-F238E27FC236}">
                <a16:creationId xmlns:a16="http://schemas.microsoft.com/office/drawing/2014/main" id="{CBFBD991-430D-46CF-88F9-EF11070A20AA}"/>
              </a:ext>
            </a:extLst>
          </p:cNvPr>
          <p:cNvSpPr txBox="1">
            <a:spLocks/>
          </p:cNvSpPr>
          <p:nvPr/>
        </p:nvSpPr>
        <p:spPr>
          <a:xfrm>
            <a:off x="1108430" y="3267744"/>
            <a:ext cx="5651293" cy="1620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8800" b="1" i="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ja" sz="6800" b="1" i="0" kern="1200" spc="150" baseline="0" dirty="0">
                <a:latin typeface="+mj-lt"/>
                <a:ea typeface="Meiryo UI" panose="020B0604030504040204" pitchFamily="34" charset="-128"/>
                <a:cs typeface="+mj-cs"/>
              </a:rPr>
              <a:t>mynote++</a:t>
            </a:r>
            <a:endParaRPr kumimoji="1" lang="ja" altLang="en-US" sz="6800" b="1" i="0" kern="1200" spc="150" baseline="0" dirty="0">
              <a:latin typeface="+mj-lt"/>
              <a:ea typeface="Meiryo UI" panose="020B0604030504040204" pitchFamily="34" charset="-128"/>
              <a:cs typeface="+mj-cs"/>
            </a:endParaRPr>
          </a:p>
        </p:txBody>
      </p:sp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D412396F-BC00-4D5D-95C0-2357310B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7" r="1465" b="2"/>
          <a:stretch/>
        </p:blipFill>
        <p:spPr>
          <a:xfrm>
            <a:off x="5923125" y="11"/>
            <a:ext cx="6264000" cy="6852657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noFill/>
        </p:spPr>
      </p:pic>
      <p:pic>
        <p:nvPicPr>
          <p:cNvPr id="2074" name="フリーフォーム: 図形 4">
            <a:extLst>
              <a:ext uri="{FF2B5EF4-FFF2-40B4-BE49-F238E27FC236}">
                <a16:creationId xmlns:a16="http://schemas.microsoft.com/office/drawing/2014/main" id="{8ABED0B2-7EA2-4D50-ACEB-DCDBBA24C86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663" y="12604750"/>
            <a:ext cx="33353375" cy="222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二等辺三角形 34">
            <a:extLst>
              <a:ext uri="{FF2B5EF4-FFF2-40B4-BE49-F238E27FC236}">
                <a16:creationId xmlns:a16="http://schemas.microsoft.com/office/drawing/2014/main" id="{8DD78789-F6F2-4788-8242-28837E39F1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92412">
            <a:off x="20383500" y="30772100"/>
            <a:ext cx="16552863" cy="17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0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7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5A2AA-D257-4703-B38F-63A298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279F-4F17-4988-81F9-6030F363FD13}" type="datetime1">
              <a:rPr lang="ja-JP" altLang="en-US" smtClean="0"/>
              <a:t>2021/6/25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31681CE-1577-499A-A6FF-63FB6C4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C6B04-394C-4AFD-9579-A639D735A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Mynote</a:t>
            </a:r>
            <a:r>
              <a:rPr lang="en-US" altLang="ja-JP" dirty="0"/>
              <a:t>++</a:t>
            </a:r>
            <a:r>
              <a:rPr lang="ja-JP" altLang="en-US" dirty="0"/>
              <a:t>によって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・ノートを一か所に置いておける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・○○についての説明がよく分からなかった　→　「とりあえずここで調べてみるか」の場所になる！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・「他人にも分かりやすい説明」を意識した知識のインプット・アウトプットを促進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230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599052" y="1931548"/>
            <a:ext cx="1094479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ノートを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あ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5002395" y="1541586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28163" y="1931548"/>
            <a:ext cx="422167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137897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6A9F33-D209-4A23-9DA9-37CB38C8D2D2}"/>
              </a:ext>
            </a:extLst>
          </p:cNvPr>
          <p:cNvSpPr/>
          <p:nvPr/>
        </p:nvSpPr>
        <p:spPr>
          <a:xfrm>
            <a:off x="428163" y="1931547"/>
            <a:ext cx="11335674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D84B721E-C740-4E37-B2BB-7D6FB47D18F2}"/>
              </a:ext>
            </a:extLst>
          </p:cNvPr>
          <p:cNvSpPr/>
          <p:nvPr/>
        </p:nvSpPr>
        <p:spPr>
          <a:xfrm>
            <a:off x="500239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</p:spTree>
    <p:extLst>
      <p:ext uri="{BB962C8B-B14F-4D97-AF65-F5344CB8AC3E}">
        <p14:creationId xmlns:p14="http://schemas.microsoft.com/office/powerpoint/2010/main" val="580104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428163" y="1931548"/>
            <a:ext cx="380722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137897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6A9F33-D209-4A23-9DA9-37CB38C8D2D2}"/>
              </a:ext>
            </a:extLst>
          </p:cNvPr>
          <p:cNvSpPr/>
          <p:nvPr/>
        </p:nvSpPr>
        <p:spPr>
          <a:xfrm>
            <a:off x="4355869" y="1931547"/>
            <a:ext cx="3807229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D84B721E-C740-4E37-B2BB-7D6FB47D18F2}"/>
              </a:ext>
            </a:extLst>
          </p:cNvPr>
          <p:cNvSpPr/>
          <p:nvPr/>
        </p:nvSpPr>
        <p:spPr>
          <a:xfrm>
            <a:off x="500239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</p:spTree>
    <p:extLst>
      <p:ext uri="{BB962C8B-B14F-4D97-AF65-F5344CB8AC3E}">
        <p14:creationId xmlns:p14="http://schemas.microsoft.com/office/powerpoint/2010/main" val="1359040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266008" y="1931548"/>
            <a:ext cx="380723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1014817" y="154158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6A9F33-D209-4A23-9DA9-37CB38C8D2D2}"/>
              </a:ext>
            </a:extLst>
          </p:cNvPr>
          <p:cNvSpPr/>
          <p:nvPr/>
        </p:nvSpPr>
        <p:spPr>
          <a:xfrm>
            <a:off x="4206241" y="1931547"/>
            <a:ext cx="380723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D84B721E-C740-4E37-B2BB-7D6FB47D18F2}"/>
              </a:ext>
            </a:extLst>
          </p:cNvPr>
          <p:cNvSpPr/>
          <p:nvPr/>
        </p:nvSpPr>
        <p:spPr>
          <a:xfrm>
            <a:off x="500239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223C00-23B8-4151-9C83-33EC24D5C303}"/>
              </a:ext>
            </a:extLst>
          </p:cNvPr>
          <p:cNvSpPr/>
          <p:nvPr/>
        </p:nvSpPr>
        <p:spPr>
          <a:xfrm>
            <a:off x="266008" y="1931547"/>
            <a:ext cx="11687696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7A7E302E-FBEA-47CD-9CBC-C1D06EB58105}"/>
              </a:ext>
            </a:extLst>
          </p:cNvPr>
          <p:cNvSpPr/>
          <p:nvPr/>
        </p:nvSpPr>
        <p:spPr>
          <a:xfrm>
            <a:off x="8988609" y="1476386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</p:spTree>
    <p:extLst>
      <p:ext uri="{BB962C8B-B14F-4D97-AF65-F5344CB8AC3E}">
        <p14:creationId xmlns:p14="http://schemas.microsoft.com/office/powerpoint/2010/main" val="2263450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E328B2-3B7E-4023-ACD5-C97F8BF72231}"/>
              </a:ext>
            </a:extLst>
          </p:cNvPr>
          <p:cNvSpPr/>
          <p:nvPr/>
        </p:nvSpPr>
        <p:spPr>
          <a:xfrm>
            <a:off x="266008" y="1931548"/>
            <a:ext cx="380723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1014817" y="154158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ノートの管理</a:t>
            </a:r>
          </a:p>
        </p:txBody>
      </p:sp>
      <p:pic>
        <p:nvPicPr>
          <p:cNvPr id="19" name="グラフィックス 18" descr="閉じた本 単色塗りつぶし">
            <a:extLst>
              <a:ext uri="{FF2B5EF4-FFF2-40B4-BE49-F238E27FC236}">
                <a16:creationId xmlns:a16="http://schemas.microsoft.com/office/drawing/2014/main" id="{C5A5F2B2-7FAD-4087-8D32-A3BAB450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5047" y="483440"/>
            <a:ext cx="914400" cy="914400"/>
          </a:xfrm>
          <a:prstGeom prst="rect">
            <a:avLst/>
          </a:prstGeom>
        </p:spPr>
      </p:pic>
      <p:sp>
        <p:nvSpPr>
          <p:cNvPr id="20" name="タイトル 1">
            <a:extLst>
              <a:ext uri="{FF2B5EF4-FFF2-40B4-BE49-F238E27FC236}">
                <a16:creationId xmlns:a16="http://schemas.microsoft.com/office/drawing/2014/main" id="{E98B3A6C-DCC2-4768-B156-C795A3C2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 </a:t>
            </a:r>
            <a:r>
              <a:rPr lang="en-US" altLang="ja-JP" sz="3200" b="0" dirty="0"/>
              <a:t>– </a:t>
            </a:r>
            <a:r>
              <a:rPr lang="ja-JP" altLang="en-US" sz="3200" b="0" dirty="0"/>
              <a:t>まとめ</a:t>
            </a:r>
            <a:endParaRPr lang="ja" sz="3200" b="0" dirty="0"/>
          </a:p>
        </p:txBody>
      </p:sp>
      <p:pic>
        <p:nvPicPr>
          <p:cNvPr id="21" name="グラフィックス 20" descr="地球: 南北アメリカ 単色塗りつぶし">
            <a:extLst>
              <a:ext uri="{FF2B5EF4-FFF2-40B4-BE49-F238E27FC236}">
                <a16:creationId xmlns:a16="http://schemas.microsoft.com/office/drawing/2014/main" id="{1A4F2DA9-499D-4983-8378-8CDACF8C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86A9F33-D209-4A23-9DA9-37CB38C8D2D2}"/>
              </a:ext>
            </a:extLst>
          </p:cNvPr>
          <p:cNvSpPr/>
          <p:nvPr/>
        </p:nvSpPr>
        <p:spPr>
          <a:xfrm>
            <a:off x="4206241" y="1931547"/>
            <a:ext cx="380723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D84B721E-C740-4E37-B2BB-7D6FB47D18F2}"/>
              </a:ext>
            </a:extLst>
          </p:cNvPr>
          <p:cNvSpPr/>
          <p:nvPr/>
        </p:nvSpPr>
        <p:spPr>
          <a:xfrm>
            <a:off x="5002395" y="1443525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223C00-23B8-4151-9C83-33EC24D5C303}"/>
              </a:ext>
            </a:extLst>
          </p:cNvPr>
          <p:cNvSpPr/>
          <p:nvPr/>
        </p:nvSpPr>
        <p:spPr>
          <a:xfrm>
            <a:off x="8146474" y="1931547"/>
            <a:ext cx="3807230" cy="45410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kumimoji="1" lang="ja-JP" altLang="en-US" sz="2400" dirty="0">
                <a:solidFill>
                  <a:schemeClr val="tx1"/>
                </a:solidFill>
              </a:rPr>
              <a:t>ノートを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　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7A7E302E-FBEA-47CD-9CBC-C1D06EB58105}"/>
              </a:ext>
            </a:extLst>
          </p:cNvPr>
          <p:cNvSpPr/>
          <p:nvPr/>
        </p:nvSpPr>
        <p:spPr>
          <a:xfrm>
            <a:off x="8988609" y="1476386"/>
            <a:ext cx="2187209" cy="779923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ノートの検索</a:t>
            </a:r>
          </a:p>
        </p:txBody>
      </p:sp>
    </p:spTree>
    <p:extLst>
      <p:ext uri="{BB962C8B-B14F-4D97-AF65-F5344CB8AC3E}">
        <p14:creationId xmlns:p14="http://schemas.microsoft.com/office/powerpoint/2010/main" val="3870806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4431322"/>
            <a:ext cx="8577707" cy="2218859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203375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2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型　案</a:t>
            </a:r>
            <a:r>
              <a:rPr lang="en-US" altLang="ja-JP" dirty="0"/>
              <a:t>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チーム紹介（チーム名、メンバーおよび担当）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システム紹介（システム名、コンセプト、生まれた背景）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システムの課題や問題点、できたこと・できなかったこと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チームとしてぶつかった壁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個人ごとの振り返り（担当を踏まえて）</a:t>
            </a:r>
            <a:endParaRPr lang="en-US" altLang="ja" dirty="0"/>
          </a:p>
          <a:p>
            <a:pPr marL="0" indent="0" rtl="0">
              <a:lnSpc>
                <a:spcPct val="200000"/>
              </a:lnSpc>
              <a:buNone/>
            </a:pPr>
            <a:r>
              <a:rPr lang="en-US" altLang="ja-JP" dirty="0"/>
              <a:t>【</a:t>
            </a:r>
            <a:r>
              <a:rPr lang="ja-JP" altLang="en-US" dirty="0"/>
              <a:t>その他　案</a:t>
            </a:r>
            <a:r>
              <a:rPr lang="en-US" altLang="ja-JP" dirty="0"/>
              <a:t>】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楽しかったこと・辛かったこと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各所</a:t>
            </a:r>
            <a:r>
              <a:rPr lang="en-US" altLang="ja-JP" dirty="0"/>
              <a:t>MVP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時間をフルに使ってギリギリまで機能面を頑張っ（ていただい）たこともアピールしたい　講師にいちばん世話になった自信がある</a:t>
            </a:r>
            <a:endParaRPr lang="en-US" altLang="ja-JP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dirty="0"/>
              <a:t>　　みなさん絶対めちゃくちゃ成長しているはずなので</a:t>
            </a:r>
            <a:r>
              <a:rPr lang="en-US" altLang="ja-JP" dirty="0"/>
              <a:t>…</a:t>
            </a:r>
            <a:r>
              <a:rPr lang="ja-JP" altLang="en-US" dirty="0"/>
              <a:t>アピールしましょう</a:t>
            </a:r>
            <a:r>
              <a:rPr lang="en-US" altLang="ja-JP" dirty="0"/>
              <a:t>…</a:t>
            </a:r>
            <a:endParaRPr lang="ja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88607FA-F98F-4F93-A7E4-A54A03EB5B7F}"/>
              </a:ext>
            </a:extLst>
          </p:cNvPr>
          <p:cNvSpPr/>
          <p:nvPr/>
        </p:nvSpPr>
        <p:spPr>
          <a:xfrm>
            <a:off x="9632133" y="-827165"/>
            <a:ext cx="2753032" cy="1022126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赤ペン先生方式とかどないやろか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それぞれについて採点していく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樋口講師にも採点してもらうとか？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</a:b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698B8D4-8F04-4732-AF53-1FD9C974E0CC}"/>
              </a:ext>
            </a:extLst>
          </p:cNvPr>
          <p:cNvSpPr/>
          <p:nvPr/>
        </p:nvSpPr>
        <p:spPr>
          <a:xfrm>
            <a:off x="6961012" y="2902183"/>
            <a:ext cx="5342243" cy="15768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【</a:t>
            </a:r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言いたい</a:t>
            </a:r>
            <a:r>
              <a:rPr kumimoji="1" lang="en-US" altLang="ja-JP" sz="2400" dirty="0">
                <a:solidFill>
                  <a:schemeClr val="tx1"/>
                </a:solidFill>
                <a:latin typeface="Abadi" panose="020B0604020202020204" pitchFamily="34" charset="0"/>
              </a:rPr>
              <a:t>】</a:t>
            </a: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お気に入りボタン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めちゃくちゃがんばっているので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ja-JP" altLang="en-US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C5F4C60-BC99-44C9-B4B8-F0E8FC7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チームの振り返り</a:t>
            </a:r>
            <a:endParaRPr kumimoji="1" lang="ja-JP" altLang="en-US" dirty="0"/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7927" y="295510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33" y="132244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8871" y="2158233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0413" y="1330215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2251" y="2122410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651" y="2122410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44813" y="142322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86651" y="2971800"/>
            <a:ext cx="914400" cy="9144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2DC42A-4C9D-4E42-9289-2751B209B606}"/>
              </a:ext>
            </a:extLst>
          </p:cNvPr>
          <p:cNvSpPr/>
          <p:nvPr/>
        </p:nvSpPr>
        <p:spPr>
          <a:xfrm>
            <a:off x="311846" y="1043099"/>
            <a:ext cx="5644841" cy="5535554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よかったところ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algn="ctr"/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全員でコミュニケーションがとれていた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→誰かの意見に偏らずに進められた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・リーダーがすごい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→スケジュール管理、進捗確認、情報共有、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　　ルールの共有等々　感謝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捨てた機能が少ない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・外部設計を焦らずにしっかり詰めたので機能・進行面で大きな問題が起きなかった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講師に聞かずとも、メンバーに聞けば大体解決できた（前半）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→聞きやすい空気感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いい分業ができていた　適材適所</a:t>
            </a:r>
            <a:endParaRPr kumimoji="1" lang="en-US" altLang="ja-JP" b="1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Abadi" panose="020B0604020202020204" pitchFamily="34" charset="0"/>
              </a:rPr>
              <a:t>　個別にやる力のあるメンバーが多かった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（一部除く）</a:t>
            </a:r>
            <a:endParaRPr kumimoji="1" lang="ja-JP" alt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0D0627-BCFC-4ED9-9D85-2761382EC1A0}"/>
              </a:ext>
            </a:extLst>
          </p:cNvPr>
          <p:cNvSpPr/>
          <p:nvPr/>
        </p:nvSpPr>
        <p:spPr>
          <a:xfrm>
            <a:off x="6134444" y="482465"/>
            <a:ext cx="5745710" cy="3658576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badi" panose="020B0604020202020204" pitchFamily="34" charset="0"/>
              </a:rPr>
              <a:t>課題など</a:t>
            </a:r>
            <a:endParaRPr kumimoji="1" lang="en-US" altLang="ja-JP" sz="20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外部設計に時間を費やしすぎた（当初の予定より</a:t>
            </a:r>
            <a:r>
              <a:rPr kumimoji="1" lang="en-US" altLang="ja-JP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日オーバー）（知識の薄さ故）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→ここがスムーズだったら機能にもっと凝れていたかも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　→小さな疑問点やアイデアもバンバン発言していたというのも要因、良い点でもある！</a:t>
            </a:r>
            <a:endParaRPr kumimoji="1" lang="en-US" altLang="ja-JP" sz="1400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  <a:p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・リアルタイムで進捗確認ができるツールを活用したらよかった（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Google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ドキュメントとか）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　</a:t>
            </a:r>
            <a:r>
              <a:rPr kumimoji="1" lang="ja-JP" altLang="en-US" sz="1400" dirty="0">
                <a:solidFill>
                  <a:schemeClr val="tx1"/>
                </a:solidFill>
                <a:latin typeface="Abadi" panose="020B0604020202020204" pitchFamily="34" charset="0"/>
              </a:rPr>
              <a:t>→リーダーの反省点として</a:t>
            </a:r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・</a:t>
            </a:r>
            <a:r>
              <a:rPr kumimoji="1" lang="ja-JP" altLang="en-US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スケジュール管理</a:t>
            </a:r>
            <a:r>
              <a:rPr kumimoji="1" lang="ja-JP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Abadi" panose="020B0604020202020204" pitchFamily="34" charset="0"/>
              </a:rPr>
              <a:t>（次はもっとうまくできる）</a:t>
            </a:r>
            <a:endParaRPr kumimoji="1" lang="en-US" altLang="ja-JP" b="1" dirty="0">
              <a:solidFill>
                <a:schemeClr val="tx1"/>
              </a:solidFill>
              <a:highlight>
                <a:srgbClr val="FFFF00"/>
              </a:highlight>
              <a:latin typeface="Abadi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A746C2-D318-435F-A541-F9C3F2B8E237}"/>
              </a:ext>
            </a:extLst>
          </p:cNvPr>
          <p:cNvSpPr/>
          <p:nvPr/>
        </p:nvSpPr>
        <p:spPr>
          <a:xfrm>
            <a:off x="6134444" y="4396247"/>
            <a:ext cx="5745710" cy="2167953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人チームだったわけですが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…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・アイデアがたくさん出た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・まとめるのがむずい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Abadi" panose="020B0604020202020204" pitchFamily="34" charset="0"/>
              </a:rPr>
              <a:t>DBA</a:t>
            </a:r>
            <a:r>
              <a:rPr kumimoji="1" lang="ja-JP" altLang="en-US" dirty="0">
                <a:solidFill>
                  <a:schemeClr val="tx1"/>
                </a:solidFill>
                <a:latin typeface="Abadi" panose="020B0604020202020204" pitchFamily="34" charset="0"/>
              </a:rPr>
              <a:t>担当を二人置けたのがよかった</a:t>
            </a:r>
            <a:endParaRPr kumimoji="1" lang="en-US" altLang="ja-JP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C7F207-B632-48E0-9451-6CE1F14B36BF}"/>
              </a:ext>
            </a:extLst>
          </p:cNvPr>
          <p:cNvSpPr/>
          <p:nvPr/>
        </p:nvSpPr>
        <p:spPr>
          <a:xfrm>
            <a:off x="3045111" y="3294109"/>
            <a:ext cx="6380407" cy="158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杉森「</a:t>
            </a:r>
            <a:r>
              <a:rPr kumimoji="1" lang="en-US" altLang="ja-JP" sz="2400" b="1" dirty="0">
                <a:solidFill>
                  <a:schemeClr val="tx1"/>
                </a:solidFill>
                <a:latin typeface="Abadi" panose="020B0604020202020204" pitchFamily="34" charset="0"/>
              </a:rPr>
              <a:t>Ajax</a:t>
            </a:r>
            <a:r>
              <a:rPr kumimoji="1" lang="ja-JP" altLang="en-US" sz="2400" b="1" dirty="0">
                <a:solidFill>
                  <a:schemeClr val="tx1"/>
                </a:solidFill>
                <a:latin typeface="Abadi" panose="020B0604020202020204" pitchFamily="34" charset="0"/>
              </a:rPr>
              <a:t>使わないなら楽勝じゃん！」</a:t>
            </a:r>
            <a:endParaRPr kumimoji="1" lang="en-US" altLang="ja-JP" sz="2400" b="1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4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9274BA-731E-4977-B62A-BF3B95C6FDD8}"/>
              </a:ext>
            </a:extLst>
          </p:cNvPr>
          <p:cNvSpPr/>
          <p:nvPr/>
        </p:nvSpPr>
        <p:spPr>
          <a:xfrm>
            <a:off x="873876" y="2596737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活発なコミュニケーション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3" name="四角形: 対角を切り取る 22">
            <a:extLst>
              <a:ext uri="{FF2B5EF4-FFF2-40B4-BE49-F238E27FC236}">
                <a16:creationId xmlns:a16="http://schemas.microsoft.com/office/drawing/2014/main" id="{7731424A-E4D9-48C8-A8BE-EE0019498699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よかった点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873876" y="3934723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的確な分業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E2213F-DBD6-486C-8877-0AF79F3D445A}"/>
              </a:ext>
            </a:extLst>
          </p:cNvPr>
          <p:cNvSpPr/>
          <p:nvPr/>
        </p:nvSpPr>
        <p:spPr>
          <a:xfrm>
            <a:off x="873876" y="5272709"/>
            <a:ext cx="5329125" cy="110474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諦めた機能の少なさ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33125BA4-F190-4B68-9927-90EA3EF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0" name="グラフィックス 29" descr="地球: 南北アメリカ 単色塗りつぶし">
            <a:extLst>
              <a:ext uri="{FF2B5EF4-FFF2-40B4-BE49-F238E27FC236}">
                <a16:creationId xmlns:a16="http://schemas.microsoft.com/office/drawing/2014/main" id="{519C7BA6-860D-40D3-8A14-A3C334FD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1" name="グラフィックス 30" descr="山形の矢印 単色塗りつぶし">
            <a:extLst>
              <a:ext uri="{FF2B5EF4-FFF2-40B4-BE49-F238E27FC236}">
                <a16:creationId xmlns:a16="http://schemas.microsoft.com/office/drawing/2014/main" id="{1436B39A-75E0-46F7-A214-49B93CC68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2841373"/>
            <a:ext cx="615476" cy="615476"/>
          </a:xfrm>
          <a:prstGeom prst="rect">
            <a:avLst/>
          </a:prstGeom>
        </p:spPr>
      </p:pic>
      <p:pic>
        <p:nvPicPr>
          <p:cNvPr id="32" name="グラフィックス 31" descr="山形の矢印 単色塗りつぶし">
            <a:extLst>
              <a:ext uri="{FF2B5EF4-FFF2-40B4-BE49-F238E27FC236}">
                <a16:creationId xmlns:a16="http://schemas.microsoft.com/office/drawing/2014/main" id="{B5F26FF7-502F-46F6-AA99-5681B85B1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4177721"/>
            <a:ext cx="615476" cy="615476"/>
          </a:xfrm>
          <a:prstGeom prst="rect">
            <a:avLst/>
          </a:prstGeom>
        </p:spPr>
      </p:pic>
      <p:pic>
        <p:nvPicPr>
          <p:cNvPr id="33" name="グラフィックス 32" descr="山形の矢印 単色塗りつぶし">
            <a:extLst>
              <a:ext uri="{FF2B5EF4-FFF2-40B4-BE49-F238E27FC236}">
                <a16:creationId xmlns:a16="http://schemas.microsoft.com/office/drawing/2014/main" id="{C9ED969D-7636-43E5-97D2-6DFBFF08B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38" y="5517345"/>
            <a:ext cx="615476" cy="61547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5887343-2F66-4187-A37B-36E7673570F4}"/>
              </a:ext>
            </a:extLst>
          </p:cNvPr>
          <p:cNvSpPr/>
          <p:nvPr/>
        </p:nvSpPr>
        <p:spPr>
          <a:xfrm>
            <a:off x="7148076" y="2596738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スムーズな意見交換！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全員の意見を常に聞けた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901198-FD41-40FA-B6CC-BDF7F21928C8}"/>
              </a:ext>
            </a:extLst>
          </p:cNvPr>
          <p:cNvSpPr/>
          <p:nvPr/>
        </p:nvSpPr>
        <p:spPr>
          <a:xfrm>
            <a:off x="7148076" y="3934723"/>
            <a:ext cx="4473744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スムーズな個人作業！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チーム内での問題解決力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2242E6-87B6-40EA-97D8-55D4E5820676}"/>
              </a:ext>
            </a:extLst>
          </p:cNvPr>
          <p:cNvSpPr/>
          <p:nvPr/>
        </p:nvSpPr>
        <p:spPr>
          <a:xfrm>
            <a:off x="7148075" y="5272708"/>
            <a:ext cx="5043925" cy="1104748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スムーズな開発！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 予定していた機能はほぼ実装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EB804FC-E82F-4738-B193-92EFB54745EF}"/>
              </a:ext>
            </a:extLst>
          </p:cNvPr>
          <p:cNvSpPr/>
          <p:nvPr/>
        </p:nvSpPr>
        <p:spPr>
          <a:xfrm>
            <a:off x="639413" y="2528137"/>
            <a:ext cx="10904438" cy="8724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スケジュールの管理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5" name="グラフィックス 14" descr="山形の矢印 単色塗りつぶし">
            <a:extLst>
              <a:ext uri="{FF2B5EF4-FFF2-40B4-BE49-F238E27FC236}">
                <a16:creationId xmlns:a16="http://schemas.microsoft.com/office/drawing/2014/main" id="{C3F47FE3-B4CD-48CE-BC93-F1C1E08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3518325"/>
            <a:ext cx="615476" cy="61547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37663C-7C78-408D-8BBB-0582024567BE}"/>
              </a:ext>
            </a:extLst>
          </p:cNvPr>
          <p:cNvSpPr/>
          <p:nvPr/>
        </p:nvSpPr>
        <p:spPr>
          <a:xfrm>
            <a:off x="3454542" y="3518324"/>
            <a:ext cx="7307243" cy="1104747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外部設計にて、予定を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日オーバー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エラー・バグが頻発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6060A9-A47F-4BE6-AF58-4A66D1CA48AA}"/>
              </a:ext>
            </a:extLst>
          </p:cNvPr>
          <p:cNvSpPr/>
          <p:nvPr/>
        </p:nvSpPr>
        <p:spPr>
          <a:xfrm>
            <a:off x="2696308" y="4786722"/>
            <a:ext cx="8847543" cy="6931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意見交換の多さ ・見通しの甘さ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DB4F4904-92B3-4AD8-ACB8-EDF225C01592}"/>
              </a:ext>
            </a:extLst>
          </p:cNvPr>
          <p:cNvSpPr/>
          <p:nvPr/>
        </p:nvSpPr>
        <p:spPr>
          <a:xfrm>
            <a:off x="648150" y="4786723"/>
            <a:ext cx="229455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要因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0096A43-BE8C-44E5-ADD5-86EA50C6E31F}"/>
              </a:ext>
            </a:extLst>
          </p:cNvPr>
          <p:cNvSpPr/>
          <p:nvPr/>
        </p:nvSpPr>
        <p:spPr>
          <a:xfrm>
            <a:off x="3454542" y="5699021"/>
            <a:ext cx="7518258" cy="592865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3200" b="1" dirty="0">
              <a:solidFill>
                <a:schemeClr val="tx1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5019F1C1-287D-4B2A-AA16-8EC09B9A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チームの振り返り</a:t>
            </a:r>
            <a:endParaRPr lang="ja" sz="3200" b="0" dirty="0"/>
          </a:p>
        </p:txBody>
      </p:sp>
      <p:pic>
        <p:nvPicPr>
          <p:cNvPr id="36" name="グラフィックス 35" descr="地球: 南北アメリカ 単色塗りつぶし">
            <a:extLst>
              <a:ext uri="{FF2B5EF4-FFF2-40B4-BE49-F238E27FC236}">
                <a16:creationId xmlns:a16="http://schemas.microsoft.com/office/drawing/2014/main" id="{1DBC81B6-07C7-4563-A22D-FE7947BD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38" name="グラフィックス 37" descr="山形の矢印 単色塗りつぶし">
            <a:extLst>
              <a:ext uri="{FF2B5EF4-FFF2-40B4-BE49-F238E27FC236}">
                <a16:creationId xmlns:a16="http://schemas.microsoft.com/office/drawing/2014/main" id="{79F0AC74-EADE-47E3-8C6B-85978354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9066" y="5551651"/>
            <a:ext cx="615476" cy="61547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673C3A7-04AD-4D15-91DA-249D208E1A22}"/>
              </a:ext>
            </a:extLst>
          </p:cNvPr>
          <p:cNvSpPr/>
          <p:nvPr/>
        </p:nvSpPr>
        <p:spPr>
          <a:xfrm>
            <a:off x="3454542" y="5643548"/>
            <a:ext cx="8089309" cy="1034702"/>
          </a:xfrm>
          <a:prstGeom prst="rect">
            <a:avLst/>
          </a:prstGeom>
          <a:solidFill>
            <a:srgbClr val="FEFBF5"/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前半：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認識のすり合わせ </a:t>
            </a:r>
            <a:r>
              <a:rPr kumimoji="1" lang="ja-JP" altLang="en-US" sz="2400" dirty="0">
                <a:solidFill>
                  <a:schemeClr val="tx1"/>
                </a:solidFill>
              </a:rPr>
              <a:t>が長引く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後半：</a:t>
            </a:r>
            <a:r>
              <a:rPr kumimoji="1" lang="ja-JP" altLang="en-US" sz="2400" dirty="0">
                <a:solidFill>
                  <a:schemeClr val="tx1"/>
                </a:solidFill>
              </a:rPr>
              <a:t>すぐに終わると思っていた作業が 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全然終わらない！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0" name="四角形: 対角を切り取る 39">
            <a:extLst>
              <a:ext uri="{FF2B5EF4-FFF2-40B4-BE49-F238E27FC236}">
                <a16:creationId xmlns:a16="http://schemas.microsoft.com/office/drawing/2014/main" id="{FB614441-4CA7-4F81-9C00-B8072D59DE6D}"/>
              </a:ext>
            </a:extLst>
          </p:cNvPr>
          <p:cNvSpPr/>
          <p:nvPr/>
        </p:nvSpPr>
        <p:spPr>
          <a:xfrm>
            <a:off x="415427" y="1607719"/>
            <a:ext cx="11361146" cy="693174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15879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5560811"/>
            <a:ext cx="8577707" cy="1089370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303607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1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8"/>
            <a:ext cx="8577707" cy="41655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E225F9-1EFF-4C72-A63D-A19A5509DA7F}"/>
              </a:ext>
            </a:extLst>
          </p:cNvPr>
          <p:cNvSpPr/>
          <p:nvPr/>
        </p:nvSpPr>
        <p:spPr>
          <a:xfrm>
            <a:off x="358600" y="2613399"/>
            <a:ext cx="5313536" cy="201339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最も力を入れたこと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5749741" y="5207052"/>
            <a:ext cx="6045145" cy="1498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9071085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目標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518588" y="1349603"/>
            <a:ext cx="230046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9D95A9-D123-4000-B5D8-4A6E820B8EB8}"/>
              </a:ext>
            </a:extLst>
          </p:cNvPr>
          <p:cNvSpPr/>
          <p:nvPr/>
        </p:nvSpPr>
        <p:spPr>
          <a:xfrm>
            <a:off x="5773910" y="2613399"/>
            <a:ext cx="6045145" cy="240854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74EB24-F6B9-449F-8150-EDAFD505B4A1}"/>
              </a:ext>
            </a:extLst>
          </p:cNvPr>
          <p:cNvSpPr/>
          <p:nvPr/>
        </p:nvSpPr>
        <p:spPr>
          <a:xfrm>
            <a:off x="358600" y="4743856"/>
            <a:ext cx="5313537" cy="18897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課題</a:t>
            </a:r>
          </a:p>
        </p:txBody>
      </p:sp>
      <p:pic>
        <p:nvPicPr>
          <p:cNvPr id="18" name="グラフィックス 17" descr="ハート付きの笑顔 (塗りつぶし) 単色塗りつぶし">
            <a:extLst>
              <a:ext uri="{FF2B5EF4-FFF2-40B4-BE49-F238E27FC236}">
                <a16:creationId xmlns:a16="http://schemas.microsoft.com/office/drawing/2014/main" id="{8763B349-4173-406D-839B-A2FB0C9EE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755" y="1467584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無表情な顔 (塗りつぶしなし) 単色塗りつぶし">
            <a:extLst>
              <a:ext uri="{FF2B5EF4-FFF2-40B4-BE49-F238E27FC236}">
                <a16:creationId xmlns:a16="http://schemas.microsoft.com/office/drawing/2014/main" id="{1D4D3A17-F77C-43E3-AD6A-EF67D59B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309" y="46158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困った顔 (塗りつぶし) 単色塗りつぶし">
            <a:extLst>
              <a:ext uri="{FF2B5EF4-FFF2-40B4-BE49-F238E27FC236}">
                <a16:creationId xmlns:a16="http://schemas.microsoft.com/office/drawing/2014/main" id="{395972D5-1757-4CBC-800A-EFAFA39E5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9645" y="102474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72655" y="378320"/>
            <a:ext cx="914400" cy="914400"/>
          </a:xfrm>
          <a:prstGeom prst="rect">
            <a:avLst/>
          </a:prstGeom>
        </p:spPr>
      </p:pic>
      <p:pic>
        <p:nvPicPr>
          <p:cNvPr id="8" name="コンテンツ プレースホルダー 7" descr="ニヤリとした顔 (塗りつぶし) 単色塗りつぶし">
            <a:extLst>
              <a:ext uri="{FF2B5EF4-FFF2-40B4-BE49-F238E27FC236}">
                <a16:creationId xmlns:a16="http://schemas.microsoft.com/office/drawing/2014/main" id="{4E66C924-0D37-4E75-AF98-9037CC978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86500" y="435203"/>
            <a:ext cx="914400" cy="914400"/>
          </a:xfr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4718" y="64947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7518" y="435203"/>
            <a:ext cx="914400" cy="914400"/>
          </a:xfrm>
          <a:prstGeom prst="rect">
            <a:avLst/>
          </a:prstGeom>
        </p:spPr>
      </p:pic>
      <p:pic>
        <p:nvPicPr>
          <p:cNvPr id="12" name="グラフィックス 11" descr="無表情な顔 (塗りつぶし) 単色塗りつぶし">
            <a:extLst>
              <a:ext uri="{FF2B5EF4-FFF2-40B4-BE49-F238E27FC236}">
                <a16:creationId xmlns:a16="http://schemas.microsoft.com/office/drawing/2014/main" id="{2DEBA532-EB78-4D7F-9949-F904D9D6D7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86700" y="406762"/>
            <a:ext cx="914400" cy="914400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チームリーダー </a:t>
            </a:r>
            <a:r>
              <a:rPr lang="en-US" altLang="ja-JP" b="0" dirty="0"/>
              <a:t>/ </a:t>
            </a:r>
            <a:r>
              <a:rPr lang="ja-JP" altLang="en-US" b="0" dirty="0"/>
              <a:t>小林葵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CF9080-741F-424D-ABBB-D1B689C0949C}"/>
              </a:ext>
            </a:extLst>
          </p:cNvPr>
          <p:cNvSpPr/>
          <p:nvPr/>
        </p:nvSpPr>
        <p:spPr>
          <a:xfrm>
            <a:off x="0" y="1562793"/>
            <a:ext cx="7614458" cy="2926080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60457-6671-4A0F-B90A-93BAFECC0638}"/>
              </a:ext>
            </a:extLst>
          </p:cNvPr>
          <p:cNvSpPr txBox="1">
            <a:spLocks/>
          </p:cNvSpPr>
          <p:nvPr/>
        </p:nvSpPr>
        <p:spPr>
          <a:xfrm>
            <a:off x="6096000" y="5975898"/>
            <a:ext cx="6391241" cy="88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4800" dirty="0"/>
              <a:t>ありがとうございました！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42220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ADF169-39C0-4D30-8297-874480783BDC}"/>
              </a:ext>
            </a:extLst>
          </p:cNvPr>
          <p:cNvSpPr/>
          <p:nvPr/>
        </p:nvSpPr>
        <p:spPr>
          <a:xfrm>
            <a:off x="1447151" y="2198716"/>
            <a:ext cx="9297698" cy="2460567"/>
          </a:xfrm>
          <a:prstGeom prst="rect">
            <a:avLst/>
          </a:prstGeom>
          <a:solidFill>
            <a:srgbClr val="231B23"/>
          </a:solidFill>
          <a:ln>
            <a:solidFill>
              <a:srgbClr val="23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+mj-lt"/>
              </a:rPr>
              <a:t>使うかもしれんので置いとく</a:t>
            </a:r>
          </a:p>
        </p:txBody>
      </p:sp>
    </p:spTree>
    <p:extLst>
      <p:ext uri="{BB962C8B-B14F-4D97-AF65-F5344CB8AC3E}">
        <p14:creationId xmlns:p14="http://schemas.microsoft.com/office/powerpoint/2010/main" val="37992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>
                <a:solidFill>
                  <a:schemeClr val="accent5">
                    <a:lumMod val="25000"/>
                    <a:lumOff val="75000"/>
                  </a:schemeClr>
                </a:solidFill>
              </a:rPr>
              <a:t>チーム紹介（超簡単に）</a:t>
            </a:r>
            <a:endParaRPr lang="en-US" altLang="ja-JP" sz="2400" dirty="0">
              <a:solidFill>
                <a:schemeClr val="accent5">
                  <a:lumMod val="25000"/>
                  <a:lumOff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システムについて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</a:rPr>
              <a:t>デモンストレーション</a:t>
            </a:r>
            <a:endParaRPr lang="en-US" altLang="ja-JP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チームの振り返り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個人振り返り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/>
              <a:t>おわり</a:t>
            </a:r>
            <a:endParaRPr lang="en-US" altLang="ja-JP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ja-JP" sz="2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4000" dirty="0"/>
              <a:t>発表の流れ　案</a:t>
            </a:r>
            <a:endParaRPr lang="ja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0E21B-987D-48AD-BA5A-EBCAC1596175}"/>
              </a:ext>
            </a:extLst>
          </p:cNvPr>
          <p:cNvSpPr/>
          <p:nvPr/>
        </p:nvSpPr>
        <p:spPr>
          <a:xfrm>
            <a:off x="3689627" y="195163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売り込み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409CB3-5D55-4662-8307-2588A4D66927}"/>
              </a:ext>
            </a:extLst>
          </p:cNvPr>
          <p:cNvSpPr/>
          <p:nvPr/>
        </p:nvSpPr>
        <p:spPr>
          <a:xfrm>
            <a:off x="3689627" y="3235510"/>
            <a:ext cx="1892308" cy="11756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現実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06EF5D-60A0-465A-9CD6-F3474B2E1692}"/>
              </a:ext>
            </a:extLst>
          </p:cNvPr>
          <p:cNvSpPr/>
          <p:nvPr/>
        </p:nvSpPr>
        <p:spPr>
          <a:xfrm>
            <a:off x="5709494" y="390180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システムについて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（背景）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・リモートは教え合いがしづらい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Abadi" panose="020B0604020202020204" pitchFamily="34" charset="0"/>
              </a:rPr>
              <a:t>（目的）</a:t>
            </a:r>
            <a:endParaRPr kumimoji="1" lang="en-US" altLang="ja-JP" sz="24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・もっと気軽な教え合い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・いろんな人のノートを見て学びを深める</a:t>
            </a:r>
            <a:endParaRPr kumimoji="1" lang="en-US" altLang="ja-JP" sz="1600" dirty="0">
              <a:solidFill>
                <a:schemeClr val="tx1"/>
              </a:solidFill>
              <a:latin typeface="Abadi" panose="020B0604020202020204" pitchFamily="34" charset="0"/>
            </a:endParaRPr>
          </a:p>
          <a:p>
            <a:endParaRPr kumimoji="1" lang="en-US" altLang="ja-JP" sz="11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20979F-9A52-433E-8F24-C0F81132060A}"/>
              </a:ext>
            </a:extLst>
          </p:cNvPr>
          <p:cNvSpPr/>
          <p:nvPr/>
        </p:nvSpPr>
        <p:spPr>
          <a:xfrm>
            <a:off x="5709494" y="3127318"/>
            <a:ext cx="4182856" cy="2434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641F721-7F55-4B34-B380-45A02308A1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3338" y="928914"/>
            <a:ext cx="12293918" cy="60306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4A1BB53-D706-4112-9500-62C412243480}"/>
              </a:ext>
            </a:extLst>
          </p:cNvPr>
          <p:cNvSpPr/>
          <p:nvPr/>
        </p:nvSpPr>
        <p:spPr>
          <a:xfrm>
            <a:off x="368802" y="781060"/>
            <a:ext cx="11454395" cy="482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チーム紹介</a:t>
            </a:r>
            <a:endParaRPr lang="ja" sz="3200" b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D6CDA1-F062-410A-9924-6B73C8ED56F8}"/>
              </a:ext>
            </a:extLst>
          </p:cNvPr>
          <p:cNvSpPr/>
          <p:nvPr/>
        </p:nvSpPr>
        <p:spPr>
          <a:xfrm>
            <a:off x="4339431" y="1642089"/>
            <a:ext cx="4791116" cy="8259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</a:rPr>
              <a:t>worldMap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5B1ED1-6C13-4F9C-B4F2-1D8B6AA2B6CE}"/>
              </a:ext>
            </a:extLst>
          </p:cNvPr>
          <p:cNvSpPr/>
          <p:nvPr/>
        </p:nvSpPr>
        <p:spPr>
          <a:xfrm>
            <a:off x="4339430" y="2740644"/>
            <a:ext cx="6536789" cy="3710967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60210" y="2740643"/>
            <a:ext cx="2277686" cy="3721679"/>
          </a:xfrm>
        </p:spPr>
        <p:txBody>
          <a:bodyPr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小林葵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上甲健太郎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杉森祐樹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水井健人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舟見玲奈</a:t>
            </a:r>
            <a:endParaRPr lang="en-US" altLang="ja-JP" sz="2400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b="1" dirty="0"/>
              <a:t>蔭山ゆり</a:t>
            </a:r>
            <a:endParaRPr lang="en-US" altLang="ja-JP" sz="2400" b="1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408007A-1335-40B4-81C8-9096D7165D9A}"/>
              </a:ext>
            </a:extLst>
          </p:cNvPr>
          <p:cNvSpPr txBox="1">
            <a:spLocks/>
          </p:cNvSpPr>
          <p:nvPr/>
        </p:nvSpPr>
        <p:spPr>
          <a:xfrm>
            <a:off x="6437896" y="2740643"/>
            <a:ext cx="5385301" cy="37109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チームリーダー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構成管理担当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DBA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・コミュニケーション担当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品質管理担当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発表担当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69748F53-9FD1-484D-AFF8-0C13B573F564}"/>
              </a:ext>
            </a:extLst>
          </p:cNvPr>
          <p:cNvSpPr/>
          <p:nvPr/>
        </p:nvSpPr>
        <p:spPr>
          <a:xfrm>
            <a:off x="1378974" y="1642088"/>
            <a:ext cx="2708517" cy="82591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チーム名</a:t>
            </a: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7AE6C8CB-1897-4018-9CD4-3481B0D00EEE}"/>
              </a:ext>
            </a:extLst>
          </p:cNvPr>
          <p:cNvSpPr/>
          <p:nvPr/>
        </p:nvSpPr>
        <p:spPr>
          <a:xfrm>
            <a:off x="1378974" y="2740644"/>
            <a:ext cx="2708517" cy="3710966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</a:rPr>
              <a:t>担当</a:t>
            </a:r>
            <a:endParaRPr kumimoji="1" lang="ja-JP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グラフィックス 9" descr="地球: 南北アメリカ 単色塗りつぶし">
            <a:extLst>
              <a:ext uri="{FF2B5EF4-FFF2-40B4-BE49-F238E27FC236}">
                <a16:creationId xmlns:a16="http://schemas.microsoft.com/office/drawing/2014/main" id="{D03C300E-C097-4907-B3F4-888DC850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2588255"/>
            <a:ext cx="8577707" cy="4061927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0512" y="1165301"/>
            <a:ext cx="5441802" cy="5484881"/>
          </a:xfrm>
        </p:spPr>
        <p:txBody>
          <a:bodyPr rtlCol="0" anchor="ctr" anchorCtr="0"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❶</a:t>
            </a:r>
            <a:r>
              <a:rPr lang="ja-JP" altLang="en-US" sz="4000" dirty="0"/>
              <a:t> チーム紹介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❷</a:t>
            </a:r>
            <a:r>
              <a:rPr lang="ja-JP" altLang="en-US" sz="4000" dirty="0"/>
              <a:t> システムについて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❸</a:t>
            </a:r>
            <a:r>
              <a:rPr lang="ja-JP" altLang="en-US" sz="4000" dirty="0"/>
              <a:t> デモンストレーション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❹</a:t>
            </a:r>
            <a:r>
              <a:rPr lang="ja-JP" altLang="en-US" sz="4000" dirty="0"/>
              <a:t> チームの振り返り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>
                <a:solidFill>
                  <a:schemeClr val="accent1">
                    <a:lumMod val="75000"/>
                  </a:schemeClr>
                </a:solidFill>
              </a:rPr>
              <a:t>❺</a:t>
            </a:r>
            <a:r>
              <a:rPr lang="ja-JP" altLang="en-US" sz="4000" dirty="0"/>
              <a:t> 個人振り返り</a:t>
            </a:r>
            <a:endParaRPr lang="en-US" altLang="ja-JP" sz="40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29D3365D-FB6D-46ED-B877-CD86DFF1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発表の流れ</a:t>
            </a:r>
            <a:endParaRPr lang="ja" sz="3200" b="0" dirty="0"/>
          </a:p>
        </p:txBody>
      </p:sp>
      <p:pic>
        <p:nvPicPr>
          <p:cNvPr id="27" name="グラフィックス 26" descr="地球: 南北アメリカ 単色塗りつぶし">
            <a:extLst>
              <a:ext uri="{FF2B5EF4-FFF2-40B4-BE49-F238E27FC236}">
                <a16:creationId xmlns:a16="http://schemas.microsoft.com/office/drawing/2014/main" id="{4E684FB7-09AF-488F-A500-952652F3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2488B5-137B-45D2-9228-AFEF01DBEB54}"/>
              </a:ext>
            </a:extLst>
          </p:cNvPr>
          <p:cNvSpPr/>
          <p:nvPr/>
        </p:nvSpPr>
        <p:spPr>
          <a:xfrm>
            <a:off x="1843548" y="3429000"/>
            <a:ext cx="8577707" cy="3221182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73B472-E0E4-4A29-A33F-DB2A5C2F7C6C}"/>
              </a:ext>
            </a:extLst>
          </p:cNvPr>
          <p:cNvSpPr/>
          <p:nvPr/>
        </p:nvSpPr>
        <p:spPr>
          <a:xfrm>
            <a:off x="1995948" y="1297189"/>
            <a:ext cx="8577707" cy="999961"/>
          </a:xfrm>
          <a:prstGeom prst="rect">
            <a:avLst/>
          </a:prstGeom>
          <a:solidFill>
            <a:srgbClr val="FEFBF5">
              <a:alpha val="85000"/>
            </a:srgbClr>
          </a:solidFill>
          <a:ln w="28575">
            <a:solidFill>
              <a:srgbClr val="FE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98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632E8C-1726-4C0F-8CD1-0C2B8BF96658}"/>
              </a:ext>
            </a:extLst>
          </p:cNvPr>
          <p:cNvSpPr/>
          <p:nvPr/>
        </p:nvSpPr>
        <p:spPr>
          <a:xfrm>
            <a:off x="0" y="2469737"/>
            <a:ext cx="5598908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6A5D1A-3101-441B-8F93-BEB8C440C7ED}"/>
              </a:ext>
            </a:extLst>
          </p:cNvPr>
          <p:cNvSpPr/>
          <p:nvPr/>
        </p:nvSpPr>
        <p:spPr>
          <a:xfrm>
            <a:off x="6593092" y="2469736"/>
            <a:ext cx="5603823" cy="401955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①受講生同士の気軽な教え合い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②いろんな人のノートを見ることで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学びを深める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③ついでにノートの管理もできる　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C1467D4-8113-4AC5-9950-6856343C3612}"/>
              </a:ext>
            </a:extLst>
          </p:cNvPr>
          <p:cNvSpPr txBox="1">
            <a:spLocks/>
          </p:cNvSpPr>
          <p:nvPr/>
        </p:nvSpPr>
        <p:spPr>
          <a:xfrm>
            <a:off x="0" y="2469738"/>
            <a:ext cx="5846164" cy="4019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1800" dirty="0"/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ja-JP" altLang="en-US" sz="2800" b="1" dirty="0"/>
              <a:t>オンライン研修では</a:t>
            </a:r>
            <a:r>
              <a:rPr lang="en-US" altLang="ja-JP" sz="2800" b="1" dirty="0"/>
              <a:t>…</a:t>
            </a: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C9B1494C-7CF6-4583-80DD-38E673F2C82F}"/>
              </a:ext>
            </a:extLst>
          </p:cNvPr>
          <p:cNvSpPr/>
          <p:nvPr/>
        </p:nvSpPr>
        <p:spPr>
          <a:xfrm>
            <a:off x="180054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97C62F6-2443-4C2A-873D-BF3210EB1754}"/>
              </a:ext>
            </a:extLst>
          </p:cNvPr>
          <p:cNvSpPr txBox="1">
            <a:spLocks/>
          </p:cNvSpPr>
          <p:nvPr/>
        </p:nvSpPr>
        <p:spPr>
          <a:xfrm>
            <a:off x="6310859" y="2469738"/>
            <a:ext cx="5886056" cy="40195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ja-JP" sz="24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E9EF7A90-A4FF-4A5D-A7C9-DB98102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システムについて</a:t>
            </a:r>
            <a:endParaRPr lang="ja" sz="3200" b="0" dirty="0"/>
          </a:p>
        </p:txBody>
      </p:sp>
      <p:pic>
        <p:nvPicPr>
          <p:cNvPr id="20" name="グラフィックス 19" descr="地球: 南北アメリカ 単色塗りつぶし">
            <a:extLst>
              <a:ext uri="{FF2B5EF4-FFF2-40B4-BE49-F238E27FC236}">
                <a16:creationId xmlns:a16="http://schemas.microsoft.com/office/drawing/2014/main" id="{1F28D181-57FD-4254-AE4F-CA1F7598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79CD7B-4DC8-42F7-83D5-78E5E816766E}"/>
              </a:ext>
            </a:extLst>
          </p:cNvPr>
          <p:cNvSpPr/>
          <p:nvPr/>
        </p:nvSpPr>
        <p:spPr>
          <a:xfrm>
            <a:off x="608413" y="3758799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「教えてほしい」　「教えてあげたい」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が　</a:t>
            </a:r>
            <a:r>
              <a:rPr kumimoji="1" lang="ja-JP" altLang="en-US" sz="2000" b="1" dirty="0">
                <a:solidFill>
                  <a:sysClr val="windowText" lastClr="000000"/>
                </a:solidFill>
              </a:rPr>
              <a:t>言いにくい！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0F5B9137-4715-4874-A80F-FF25921ECEE7}"/>
              </a:ext>
            </a:extLst>
          </p:cNvPr>
          <p:cNvSpPr/>
          <p:nvPr/>
        </p:nvSpPr>
        <p:spPr>
          <a:xfrm>
            <a:off x="10274710" y="2009122"/>
            <a:ext cx="1737236" cy="693174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8AC4359-8B57-4EE6-A128-725A4F988CE1}"/>
              </a:ext>
            </a:extLst>
          </p:cNvPr>
          <p:cNvSpPr/>
          <p:nvPr/>
        </p:nvSpPr>
        <p:spPr>
          <a:xfrm>
            <a:off x="608413" y="5030605"/>
            <a:ext cx="4629337" cy="1090763"/>
          </a:xfrm>
          <a:prstGeom prst="wedgeRoundRectCallout">
            <a:avLst>
              <a:gd name="adj1" fmla="val -61288"/>
              <a:gd name="adj2" fmla="val 34840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あ</a:t>
            </a:r>
            <a:endParaRPr kumimoji="1" lang="en-US" altLang="ja-JP" b="1" dirty="0">
              <a:solidFill>
                <a:sysClr val="windowText" lastClr="000000"/>
              </a:solidFill>
            </a:endParaRPr>
          </a:p>
        </p:txBody>
      </p:sp>
      <p:pic>
        <p:nvPicPr>
          <p:cNvPr id="12" name="グラフィックス 11" descr="山形の矢印 単色塗りつぶし">
            <a:extLst>
              <a:ext uri="{FF2B5EF4-FFF2-40B4-BE49-F238E27FC236}">
                <a16:creationId xmlns:a16="http://schemas.microsoft.com/office/drawing/2014/main" id="{1BEB4FC7-D182-4D28-BDCA-2EDC5F326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4787" y="4065887"/>
            <a:ext cx="827250" cy="8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9F2C10F-B6CF-4074-BBCD-84567EEAA614}"/>
              </a:ext>
            </a:extLst>
          </p:cNvPr>
          <p:cNvSpPr txBox="1">
            <a:spLocks/>
          </p:cNvSpPr>
          <p:nvPr/>
        </p:nvSpPr>
        <p:spPr>
          <a:xfrm>
            <a:off x="747198" y="1305035"/>
            <a:ext cx="10904088" cy="1017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5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400" kern="120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6000" dirty="0">
                <a:latin typeface="Arial Black" panose="020B0A04020102020204" pitchFamily="34" charset="0"/>
              </a:rPr>
              <a:t>mynote++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ja-JP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48C59D-5AAE-4E44-9164-5E5811051218}"/>
              </a:ext>
            </a:extLst>
          </p:cNvPr>
          <p:cNvSpPr/>
          <p:nvPr/>
        </p:nvSpPr>
        <p:spPr>
          <a:xfrm>
            <a:off x="1093843" y="2469737"/>
            <a:ext cx="10024100" cy="390482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ノートの管理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</a:t>
            </a: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ノートの検索</a:t>
            </a:r>
            <a:endParaRPr kumimoji="1" lang="en-US" altLang="ja-JP" sz="4000" dirty="0">
              <a:solidFill>
                <a:schemeClr val="tx1"/>
              </a:solidFill>
            </a:endParaRPr>
          </a:p>
          <a:p>
            <a:endParaRPr kumimoji="1" lang="en-US" altLang="ja-JP" sz="4000" dirty="0">
              <a:solidFill>
                <a:schemeClr val="tx1"/>
              </a:solidFill>
            </a:endParaRPr>
          </a:p>
          <a:p>
            <a:r>
              <a:rPr kumimoji="1" lang="en-US" altLang="ja-JP" sz="4000" dirty="0">
                <a:solidFill>
                  <a:schemeClr val="tx1"/>
                </a:solidFill>
              </a:rPr>
              <a:t>			</a:t>
            </a:r>
            <a:r>
              <a:rPr kumimoji="1" lang="ja-JP" altLang="en-US" sz="4000" dirty="0">
                <a:solidFill>
                  <a:schemeClr val="tx1"/>
                </a:solidFill>
              </a:rPr>
              <a:t>　ノートのお気に入り登録</a:t>
            </a:r>
          </a:p>
        </p:txBody>
      </p:sp>
      <p:sp>
        <p:nvSpPr>
          <p:cNvPr id="17" name="四角形: 対角を切り取る 16">
            <a:extLst>
              <a:ext uri="{FF2B5EF4-FFF2-40B4-BE49-F238E27FC236}">
                <a16:creationId xmlns:a16="http://schemas.microsoft.com/office/drawing/2014/main" id="{9208632E-4CE2-45B6-89B1-D0115BBD98A8}"/>
              </a:ext>
            </a:extLst>
          </p:cNvPr>
          <p:cNvSpPr/>
          <p:nvPr/>
        </p:nvSpPr>
        <p:spPr>
          <a:xfrm>
            <a:off x="391006" y="2026348"/>
            <a:ext cx="2503829" cy="825910"/>
          </a:xfrm>
          <a:prstGeom prst="snip2DiagRect">
            <a:avLst/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主な機能</a:t>
            </a:r>
          </a:p>
        </p:txBody>
      </p:sp>
      <p:pic>
        <p:nvPicPr>
          <p:cNvPr id="18" name="グラフィックス 17" descr="閉じた本 単色塗りつぶし">
            <a:extLst>
              <a:ext uri="{FF2B5EF4-FFF2-40B4-BE49-F238E27FC236}">
                <a16:creationId xmlns:a16="http://schemas.microsoft.com/office/drawing/2014/main" id="{7CA5206C-829C-4BAE-815B-E32EB578F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2774344"/>
            <a:ext cx="812965" cy="8129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0ACA70C5-26BF-440B-86C3-0ACEECE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dirty="0"/>
              <a:t>システムについて</a:t>
            </a:r>
            <a:endParaRPr lang="ja" sz="3200" dirty="0"/>
          </a:p>
        </p:txBody>
      </p:sp>
      <p:pic>
        <p:nvPicPr>
          <p:cNvPr id="24" name="グラフィックス 23" descr="地球: 南北アメリカ 単色塗りつぶし">
            <a:extLst>
              <a:ext uri="{FF2B5EF4-FFF2-40B4-BE49-F238E27FC236}">
                <a16:creationId xmlns:a16="http://schemas.microsoft.com/office/drawing/2014/main" id="{17D3D4D2-571F-4684-8F78-93879FB3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pic>
        <p:nvPicPr>
          <p:cNvPr id="25" name="グラフィックス 24" descr="閉じた本 単色塗りつぶし">
            <a:extLst>
              <a:ext uri="{FF2B5EF4-FFF2-40B4-BE49-F238E27FC236}">
                <a16:creationId xmlns:a16="http://schemas.microsoft.com/office/drawing/2014/main" id="{3FC7B9B3-D324-4E43-99B6-3F4AEC4A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4015665"/>
            <a:ext cx="812965" cy="812965"/>
          </a:xfrm>
          <a:prstGeom prst="rect">
            <a:avLst/>
          </a:prstGeom>
        </p:spPr>
      </p:pic>
      <p:pic>
        <p:nvPicPr>
          <p:cNvPr id="26" name="グラフィックス 25" descr="閉じた本 単色塗りつぶし">
            <a:extLst>
              <a:ext uri="{FF2B5EF4-FFF2-40B4-BE49-F238E27FC236}">
                <a16:creationId xmlns:a16="http://schemas.microsoft.com/office/drawing/2014/main" id="{63D2BA33-4B95-43C5-82FB-13BB3A9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5295" y="5256986"/>
            <a:ext cx="812965" cy="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95065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1230</TotalTime>
  <Words>1058</Words>
  <Application>Microsoft Office PowerPoint</Application>
  <PresentationFormat>ワイド画面</PresentationFormat>
  <Paragraphs>280</Paragraphs>
  <Slides>27</Slides>
  <Notes>15</Notes>
  <HiddenSlides>9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HGP教科書体</vt:lpstr>
      <vt:lpstr>Meiryo UI</vt:lpstr>
      <vt:lpstr>Abadi</vt:lpstr>
      <vt:lpstr>Arial</vt:lpstr>
      <vt:lpstr>Arial Black</vt:lpstr>
      <vt:lpstr>Calibri</vt:lpstr>
      <vt:lpstr>Wingdings</vt:lpstr>
      <vt:lpstr>最小およびミュート_ALT</vt:lpstr>
      <vt:lpstr>PowerPoint プレゼンテーション</vt:lpstr>
      <vt:lpstr>発表の流れ　案</vt:lpstr>
      <vt:lpstr>発表の流れ　案</vt:lpstr>
      <vt:lpstr>発表の流れ</vt:lpstr>
      <vt:lpstr>チーム紹介</vt:lpstr>
      <vt:lpstr>発表の流れ</vt:lpstr>
      <vt:lpstr>発表の流れ</vt:lpstr>
      <vt:lpstr>システムについて</vt:lpstr>
      <vt:lpstr>システムについて</vt:lpstr>
      <vt:lpstr>発表の流れ</vt:lpstr>
      <vt:lpstr>発表の流れ</vt:lpstr>
      <vt:lpstr>PowerPoint プレゼンテーション</vt:lpstr>
      <vt:lpstr>システムについて – まとめ</vt:lpstr>
      <vt:lpstr>システムについて – まとめ</vt:lpstr>
      <vt:lpstr>システムについて – まとめ</vt:lpstr>
      <vt:lpstr>システムについて – まとめ</vt:lpstr>
      <vt:lpstr>システムについて – まとめ</vt:lpstr>
      <vt:lpstr>発表の流れ</vt:lpstr>
      <vt:lpstr>発表の流れ</vt:lpstr>
      <vt:lpstr>チームの振り返り</vt:lpstr>
      <vt:lpstr>チームの振り返り</vt:lpstr>
      <vt:lpstr>チームの振り返り</vt:lpstr>
      <vt:lpstr>発表の流れ</vt:lpstr>
      <vt:lpstr>発表の流れ</vt:lpstr>
      <vt:lpstr>チームリーダー / 小林葵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蔭山　ゆり</cp:lastModifiedBy>
  <cp:revision>100</cp:revision>
  <dcterms:created xsi:type="dcterms:W3CDTF">2021-06-22T06:56:37Z</dcterms:created>
  <dcterms:modified xsi:type="dcterms:W3CDTF">2021-06-25T00:36:15Z</dcterms:modified>
</cp:coreProperties>
</file>