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28"/>
  </p:notesMasterIdLst>
  <p:handoutMasterIdLst>
    <p:handoutMasterId r:id="rId29"/>
  </p:handoutMasterIdLst>
  <p:sldIdLst>
    <p:sldId id="296" r:id="rId2"/>
    <p:sldId id="297" r:id="rId3"/>
    <p:sldId id="313" r:id="rId4"/>
    <p:sldId id="317" r:id="rId5"/>
    <p:sldId id="336" r:id="rId6"/>
    <p:sldId id="321" r:id="rId7"/>
    <p:sldId id="338" r:id="rId8"/>
    <p:sldId id="322" r:id="rId9"/>
    <p:sldId id="305" r:id="rId10"/>
    <p:sldId id="337" r:id="rId11"/>
    <p:sldId id="311" r:id="rId12"/>
    <p:sldId id="328" r:id="rId13"/>
    <p:sldId id="323" r:id="rId14"/>
    <p:sldId id="335" r:id="rId15"/>
    <p:sldId id="320" r:id="rId16"/>
    <p:sldId id="330" r:id="rId17"/>
    <p:sldId id="324" r:id="rId18"/>
    <p:sldId id="309" r:id="rId19"/>
    <p:sldId id="316" r:id="rId20"/>
    <p:sldId id="326" r:id="rId21"/>
    <p:sldId id="331" r:id="rId22"/>
    <p:sldId id="325" r:id="rId23"/>
    <p:sldId id="314" r:id="rId24"/>
    <p:sldId id="339" r:id="rId25"/>
    <p:sldId id="304" r:id="rId26"/>
    <p:sldId id="315" r:id="rId27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292"/>
    <a:srgbClr val="FEFBF5"/>
    <a:srgbClr val="FFFFFF"/>
    <a:srgbClr val="231B23"/>
    <a:srgbClr val="5A5A5A"/>
    <a:srgbClr val="B96F03"/>
    <a:srgbClr val="B18114"/>
    <a:srgbClr val="292C48"/>
    <a:srgbClr val="2C2D39"/>
    <a:srgbClr val="242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9" autoAdjust="0"/>
    <p:restoredTop sz="92379" autoAdjust="0"/>
  </p:normalViewPr>
  <p:slideViewPr>
    <p:cSldViewPr snapToGrid="0" snapToObjects="1">
      <p:cViewPr varScale="1">
        <p:scale>
          <a:sx n="58" d="100"/>
          <a:sy n="58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946E2A-EE88-487B-B56A-E18686956C5B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2021/6/25</a:t>
            </a:fld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5C12AA9-855C-4BEA-B07F-DB8A0CF7ED54}" type="datetime1">
              <a:rPr lang="ja-JP" altLang="en-US" smtClean="0"/>
              <a:pPr/>
              <a:t>2021/6/25</a:t>
            </a:fld>
            <a:endParaRPr 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" noProof="0"/>
              <a:t>マスター テキストの書式設定</a:t>
            </a:r>
          </a:p>
          <a:p>
            <a:pPr lvl="1" rtl="0"/>
            <a:r>
              <a:rPr lang="ja" noProof="0"/>
              <a:t>第 2 レベル</a:t>
            </a:r>
          </a:p>
          <a:p>
            <a:pPr lvl="2" rtl="0"/>
            <a:r>
              <a:rPr lang="ja" noProof="0"/>
              <a:t>第 3 レベル</a:t>
            </a:r>
          </a:p>
          <a:p>
            <a:pPr lvl="3" rtl="0"/>
            <a:r>
              <a:rPr lang="ja" noProof="0"/>
              <a:t>第 4 レベル</a:t>
            </a:r>
          </a:p>
          <a:p>
            <a:pPr lvl="4" rtl="0"/>
            <a:r>
              <a:rPr lang="ja" noProof="0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7FB200-AFBE-4A04-ADDF-72F6C30DF07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E4C7EB7-95BF-454D-AFC4-1D00DDF31289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5011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2021/6/25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82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2355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0555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2021/6/25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72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1899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8808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9334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433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2021/6/25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3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2021/6/25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99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6412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2600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1409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550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3281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478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4921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2021/6/25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3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13" name="長方形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16" name="長方形 2">
            <a:extLst>
              <a:ext uri="{FF2B5EF4-FFF2-40B4-BE49-F238E27FC236}">
                <a16:creationId xmlns:a16="http://schemas.microsoft.com/office/drawing/2014/main" id="{AA222472-5BC8-7B4F-AB2F-B6A10019B6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05150" y="32375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en-US" altLang="en-US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67744"/>
            <a:ext cx="5651293" cy="1086304"/>
          </a:xfrm>
          <a:prstGeom prst="rect">
            <a:avLst/>
          </a:prstGeom>
        </p:spPr>
        <p:txBody>
          <a:bodyPr lIns="91440" rIns="91440" rtlCol="0" anchor="ctr" anchorCtr="0">
            <a:noAutofit/>
          </a:bodyPr>
          <a:lstStyle>
            <a:lvl1pPr algn="l">
              <a:defRPr sz="88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" noProof="0"/>
              <a:t>タイトル</a:t>
            </a:r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" noProof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2719C4-9998-4B9C-8E34-87A64F6BC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4261" y="4354048"/>
            <a:ext cx="5651500" cy="704088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1" i="0" cap="all" spc="600" baseline="0">
                <a:latin typeface="+mj-lt"/>
              </a:defRPr>
            </a:lvl1pPr>
          </a:lstStyle>
          <a:p>
            <a:pPr lvl="0" rtl="0"/>
            <a:r>
              <a:rPr lang="ja" noProof="0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1479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A2C8279F-4F17-4988-81F9-6030F363FD13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長方形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6" name="長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+mj-lt"/>
              <a:ea typeface="Meiryo" panose="020B0604030504040204" pitchFamily="34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A6B69B4E-3A48-4F14-8C09-ECC8E58C73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763" y="1470025"/>
            <a:ext cx="10904088" cy="4706938"/>
          </a:xfrm>
        </p:spPr>
        <p:txBody>
          <a:bodyPr rtlCol="0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" noProof="0"/>
          </a:p>
        </p:txBody>
      </p:sp>
    </p:spTree>
    <p:extLst>
      <p:ext uri="{BB962C8B-B14F-4D97-AF65-F5344CB8AC3E}">
        <p14:creationId xmlns:p14="http://schemas.microsoft.com/office/powerpoint/2010/main" val="6496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長方形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5002306" y="0"/>
            <a:ext cx="7189694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9AB98020-A33C-4C88-A83B-3B246C41FC40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2" name="図プレースホルダー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" noProof="0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C4C04996-C3BC-4E03-A361-2BA33F3CA3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1163" y="1265238"/>
            <a:ext cx="4791591" cy="4911725"/>
          </a:xfrm>
        </p:spPr>
        <p:txBody>
          <a:bodyPr rtlCol="0"/>
          <a:lstStyle>
            <a:lvl1pPr>
              <a:lnSpc>
                <a:spcPct val="200000"/>
              </a:lnSpc>
              <a:spcBef>
                <a:spcPts val="1000"/>
              </a:spcBef>
              <a:buClrTx/>
              <a:defRPr>
                <a:latin typeface="+mj-lt"/>
              </a:defRPr>
            </a:lvl1pPr>
            <a:lvl2pPr>
              <a:lnSpc>
                <a:spcPct val="200000"/>
              </a:lnSpc>
              <a:spcBef>
                <a:spcPts val="1000"/>
              </a:spcBef>
              <a:buClrTx/>
              <a:defRPr/>
            </a:lvl2pPr>
            <a:lvl3pPr>
              <a:lnSpc>
                <a:spcPct val="200000"/>
              </a:lnSpc>
              <a:spcBef>
                <a:spcPts val="1000"/>
              </a:spcBef>
              <a:buClrTx/>
              <a:defRPr/>
            </a:lvl3pPr>
            <a:lvl4pPr>
              <a:lnSpc>
                <a:spcPct val="200000"/>
              </a:lnSpc>
              <a:spcBef>
                <a:spcPts val="1000"/>
              </a:spcBef>
              <a:buClrTx/>
              <a:defRPr/>
            </a:lvl4pPr>
            <a:lvl5pPr>
              <a:lnSpc>
                <a:spcPct val="200000"/>
              </a:lnSpc>
              <a:spcBef>
                <a:spcPts val="1000"/>
              </a:spcBef>
              <a:buClrTx/>
              <a:defRPr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5926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長方形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A0764A3B-2FBD-4BC8-90B1-E50D4EF69B94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長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+mj-lt"/>
              <a:ea typeface="Meiryo" panose="020B0604030504040204" pitchFamily="34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4" name="直線​​コネクタ(S)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F0F9EB4B-EC9F-404E-A98B-1EA3F6FF116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9" y="2894013"/>
            <a:ext cx="5042647" cy="3094037"/>
          </a:xfrm>
        </p:spPr>
        <p:txBody>
          <a:bodyPr rtlCol="0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" noProof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A648C0A-27FE-4582-8D3C-7FF280E145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013"/>
            <a:ext cx="5042647" cy="3094037"/>
          </a:xfrm>
        </p:spPr>
        <p:txBody>
          <a:bodyPr rtlCol="0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" noProof="0"/>
          </a:p>
        </p:txBody>
      </p:sp>
    </p:spTree>
    <p:extLst>
      <p:ext uri="{BB962C8B-B14F-4D97-AF65-F5344CB8AC3E}">
        <p14:creationId xmlns:p14="http://schemas.microsoft.com/office/powerpoint/2010/main" val="331599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画像とキャプション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11" name="長方形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918C3803-BF19-42EE-A538-5DEF4008F470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3" name="図プレースホルダー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" noProof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94B5840-E92F-4CFE-B3C0-0873B2740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91" cy="2165350"/>
          </a:xfrm>
        </p:spPr>
        <p:txBody>
          <a:bodyPr rtlCol="0"/>
          <a:lstStyle>
            <a:lvl1pPr marL="0" indent="0">
              <a:lnSpc>
                <a:spcPct val="200000"/>
              </a:lnSpc>
              <a:spcBef>
                <a:spcPts val="1900"/>
              </a:spcBef>
              <a:buNone/>
              <a:defRPr>
                <a:latin typeface="+mj-lt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2084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1F228067-30A9-4940-BBA9-0D031C83E0C4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1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" noProof="0"/>
              <a:t>マスター テキストの書式設定</a:t>
            </a:r>
          </a:p>
          <a:p>
            <a:pPr lvl="1" rtl="0"/>
            <a:r>
              <a:rPr lang="ja" noProof="0"/>
              <a:t>第 2 レベル</a:t>
            </a:r>
          </a:p>
          <a:p>
            <a:pPr lvl="2" rtl="0"/>
            <a:r>
              <a:rPr lang="ja" noProof="0"/>
              <a:t>第 3 レベル</a:t>
            </a:r>
          </a:p>
          <a:p>
            <a:pPr lvl="3" rtl="0"/>
            <a:r>
              <a:rPr lang="ja" noProof="0"/>
              <a:t>第 4 レベル</a:t>
            </a:r>
          </a:p>
          <a:p>
            <a:pPr lvl="4" rtl="0"/>
            <a:r>
              <a:rPr lang="ja" noProof="0"/>
              <a:t>第 5 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BDB421-E3C9-A140-878A-F3A96779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04AC4CE-8F4C-419D-AA1F-71C6B87C5859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30" r:id="rId5"/>
    <p:sldLayoutId id="2147483729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 typeface="Wingdings" panose="05000000000000000000" pitchFamily="2" charset="2"/>
        <a:buChar char="§"/>
        <a:defRPr kumimoji="1" sz="15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5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4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4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4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5.sv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19.pn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5.png"/><Relationship Id="rId10" Type="http://schemas.openxmlformats.org/officeDocument/2006/relationships/image" Target="../media/image5.svg"/><Relationship Id="rId4" Type="http://schemas.openxmlformats.org/officeDocument/2006/relationships/image" Target="../media/image24.svg"/><Relationship Id="rId9" Type="http://schemas.openxmlformats.org/officeDocument/2006/relationships/image" Target="../media/image4.png"/><Relationship Id="rId14" Type="http://schemas.openxmlformats.org/officeDocument/2006/relationships/image" Target="../media/image20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35.png"/><Relationship Id="rId3" Type="http://schemas.openxmlformats.org/officeDocument/2006/relationships/image" Target="../media/image23.png"/><Relationship Id="rId7" Type="http://schemas.openxmlformats.org/officeDocument/2006/relationships/image" Target="../media/image4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11" Type="http://schemas.openxmlformats.org/officeDocument/2006/relationships/image" Target="../media/image19.png"/><Relationship Id="rId5" Type="http://schemas.openxmlformats.org/officeDocument/2006/relationships/image" Target="../media/image29.png"/><Relationship Id="rId15" Type="http://schemas.openxmlformats.org/officeDocument/2006/relationships/image" Target="../media/image27.png"/><Relationship Id="rId10" Type="http://schemas.openxmlformats.org/officeDocument/2006/relationships/image" Target="../media/image34.svg"/><Relationship Id="rId4" Type="http://schemas.openxmlformats.org/officeDocument/2006/relationships/image" Target="../media/image24.svg"/><Relationship Id="rId9" Type="http://schemas.openxmlformats.org/officeDocument/2006/relationships/image" Target="../media/image33.png"/><Relationship Id="rId14" Type="http://schemas.openxmlformats.org/officeDocument/2006/relationships/image" Target="../media/image36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.svg"/><Relationship Id="rId3" Type="http://schemas.openxmlformats.org/officeDocument/2006/relationships/image" Target="../media/image18.svg"/><Relationship Id="rId7" Type="http://schemas.openxmlformats.org/officeDocument/2006/relationships/image" Target="../media/image26.svg"/><Relationship Id="rId12" Type="http://schemas.openxmlformats.org/officeDocument/2006/relationships/image" Target="../media/image3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4.svg"/><Relationship Id="rId5" Type="http://schemas.openxmlformats.org/officeDocument/2006/relationships/image" Target="../media/image22.svg"/><Relationship Id="rId10" Type="http://schemas.openxmlformats.org/officeDocument/2006/relationships/image" Target="../media/image33.png"/><Relationship Id="rId4" Type="http://schemas.openxmlformats.org/officeDocument/2006/relationships/image" Target="../media/image21.png"/><Relationship Id="rId9" Type="http://schemas.openxmlformats.org/officeDocument/2006/relationships/image" Target="../media/image3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2">
            <a:extLst>
              <a:ext uri="{FF2B5EF4-FFF2-40B4-BE49-F238E27FC236}">
                <a16:creationId xmlns:a16="http://schemas.microsoft.com/office/drawing/2014/main" id="{CBFBD991-430D-46CF-88F9-EF11070A20AA}"/>
              </a:ext>
            </a:extLst>
          </p:cNvPr>
          <p:cNvSpPr txBox="1">
            <a:spLocks/>
          </p:cNvSpPr>
          <p:nvPr/>
        </p:nvSpPr>
        <p:spPr>
          <a:xfrm>
            <a:off x="1108430" y="3267744"/>
            <a:ext cx="5651293" cy="16201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8800" b="1" i="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kumimoji="1" lang="en-US" altLang="ja" sz="6800" b="1" i="0" kern="1200" spc="150" baseline="0" dirty="0">
                <a:latin typeface="+mj-lt"/>
                <a:ea typeface="Meiryo UI" panose="020B0604030504040204" pitchFamily="34" charset="-128"/>
                <a:cs typeface="+mj-cs"/>
              </a:rPr>
              <a:t>mynote++</a:t>
            </a:r>
            <a:endParaRPr kumimoji="1" lang="ja" altLang="en-US" sz="6800" b="1" i="0" kern="1200" spc="150" baseline="0" dirty="0">
              <a:latin typeface="+mj-lt"/>
              <a:ea typeface="Meiryo UI" panose="020B0604030504040204" pitchFamily="34" charset="-128"/>
              <a:cs typeface="+mj-cs"/>
            </a:endParaRPr>
          </a:p>
        </p:txBody>
      </p:sp>
      <p:pic>
        <p:nvPicPr>
          <p:cNvPr id="40" name="図 39" descr="図形&#10;&#10;低い精度で自動的に生成された説明">
            <a:extLst>
              <a:ext uri="{FF2B5EF4-FFF2-40B4-BE49-F238E27FC236}">
                <a16:creationId xmlns:a16="http://schemas.microsoft.com/office/drawing/2014/main" id="{D412396F-BC00-4D5D-95C0-2357310BB2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7" r="1465" b="2"/>
          <a:stretch/>
        </p:blipFill>
        <p:spPr>
          <a:xfrm>
            <a:off x="5923125" y="11"/>
            <a:ext cx="6264000" cy="6852657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noFill/>
        </p:spPr>
      </p:pic>
      <p:pic>
        <p:nvPicPr>
          <p:cNvPr id="2074" name="フリーフォーム: 図形 4">
            <a:extLst>
              <a:ext uri="{FF2B5EF4-FFF2-40B4-BE49-F238E27FC236}">
                <a16:creationId xmlns:a16="http://schemas.microsoft.com/office/drawing/2014/main" id="{8ABED0B2-7EA2-4D50-ACEB-DCDBBA24C862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0663" y="12604750"/>
            <a:ext cx="33353375" cy="2227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二等辺三角形 34">
            <a:extLst>
              <a:ext uri="{FF2B5EF4-FFF2-40B4-BE49-F238E27FC236}">
                <a16:creationId xmlns:a16="http://schemas.microsoft.com/office/drawing/2014/main" id="{8DD78789-F6F2-4788-8242-28837E39F1B8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92412">
            <a:off x="20383500" y="30772100"/>
            <a:ext cx="16552863" cy="1788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4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3">
            <a:extLst>
              <a:ext uri="{FF2B5EF4-FFF2-40B4-BE49-F238E27FC236}">
                <a16:creationId xmlns:a16="http://schemas.microsoft.com/office/drawing/2014/main" id="{A9F2C10F-B6CF-4074-BBCD-84567EEAA614}"/>
              </a:ext>
            </a:extLst>
          </p:cNvPr>
          <p:cNvSpPr txBox="1">
            <a:spLocks/>
          </p:cNvSpPr>
          <p:nvPr/>
        </p:nvSpPr>
        <p:spPr>
          <a:xfrm>
            <a:off x="747198" y="1305035"/>
            <a:ext cx="10904088" cy="1017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6000" dirty="0">
                <a:latin typeface="Arial Black" panose="020B0A04020102020204" pitchFamily="34" charset="0"/>
              </a:rPr>
              <a:t>mynote++</a:t>
            </a:r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ja-JP" altLang="en-US" sz="6000" dirty="0">
              <a:latin typeface="Arial Black" panose="020B0A040201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3632E8C-1726-4C0F-8CD1-0C2B8BF96658}"/>
              </a:ext>
            </a:extLst>
          </p:cNvPr>
          <p:cNvSpPr/>
          <p:nvPr/>
        </p:nvSpPr>
        <p:spPr>
          <a:xfrm>
            <a:off x="-4914" y="2469737"/>
            <a:ext cx="5603822" cy="401955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F6A5D1A-3101-441B-8F93-BEB8C440C7ED}"/>
              </a:ext>
            </a:extLst>
          </p:cNvPr>
          <p:cNvSpPr/>
          <p:nvPr/>
        </p:nvSpPr>
        <p:spPr>
          <a:xfrm>
            <a:off x="6593093" y="2469736"/>
            <a:ext cx="5598908" cy="401955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受講生同士の気軽な教え合い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いろんな人のノートを見て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学びを深められる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ついでにノートの管理もできる　</a:t>
            </a: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0C1467D4-8113-4AC5-9950-6856343C3612}"/>
              </a:ext>
            </a:extLst>
          </p:cNvPr>
          <p:cNvSpPr txBox="1">
            <a:spLocks/>
          </p:cNvSpPr>
          <p:nvPr/>
        </p:nvSpPr>
        <p:spPr>
          <a:xfrm>
            <a:off x="0" y="2469738"/>
            <a:ext cx="5846164" cy="40195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ja-JP" sz="1800" dirty="0"/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ja-JP" altLang="en-US" sz="2800" b="1" dirty="0"/>
              <a:t>オンライン研修では</a:t>
            </a:r>
            <a:r>
              <a:rPr lang="en-US" altLang="ja-JP" sz="2800" b="1" dirty="0"/>
              <a:t>…</a:t>
            </a:r>
          </a:p>
        </p:txBody>
      </p:sp>
      <p:sp>
        <p:nvSpPr>
          <p:cNvPr id="14" name="四角形: 対角を切り取る 13">
            <a:extLst>
              <a:ext uri="{FF2B5EF4-FFF2-40B4-BE49-F238E27FC236}">
                <a16:creationId xmlns:a16="http://schemas.microsoft.com/office/drawing/2014/main" id="{C9B1494C-7CF6-4583-80DD-38E673F2C82F}"/>
              </a:ext>
            </a:extLst>
          </p:cNvPr>
          <p:cNvSpPr/>
          <p:nvPr/>
        </p:nvSpPr>
        <p:spPr>
          <a:xfrm>
            <a:off x="180054" y="2009122"/>
            <a:ext cx="1737236" cy="693174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597C62F6-2443-4C2A-873D-BF3210EB1754}"/>
              </a:ext>
            </a:extLst>
          </p:cNvPr>
          <p:cNvSpPr txBox="1">
            <a:spLocks/>
          </p:cNvSpPr>
          <p:nvPr/>
        </p:nvSpPr>
        <p:spPr>
          <a:xfrm>
            <a:off x="6310859" y="2469738"/>
            <a:ext cx="5886056" cy="40195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ja-JP" sz="2400" dirty="0"/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E9EF7A90-A4FF-4A5D-A7C9-DB981020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システムについて</a:t>
            </a:r>
            <a:endParaRPr lang="ja" sz="3200" b="0" dirty="0"/>
          </a:p>
        </p:txBody>
      </p:sp>
      <p:pic>
        <p:nvPicPr>
          <p:cNvPr id="20" name="グラフィックス 19" descr="地球: 南北アメリカ 単色塗りつぶし">
            <a:extLst>
              <a:ext uri="{FF2B5EF4-FFF2-40B4-BE49-F238E27FC236}">
                <a16:creationId xmlns:a16="http://schemas.microsoft.com/office/drawing/2014/main" id="{1F28D181-57FD-4254-AE4F-CA1F75985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BF79CD7B-4DC8-42F7-83D5-78E5E816766E}"/>
              </a:ext>
            </a:extLst>
          </p:cNvPr>
          <p:cNvSpPr/>
          <p:nvPr/>
        </p:nvSpPr>
        <p:spPr>
          <a:xfrm>
            <a:off x="608413" y="3758799"/>
            <a:ext cx="4629337" cy="1090763"/>
          </a:xfrm>
          <a:prstGeom prst="wedgeRoundRectCallout">
            <a:avLst>
              <a:gd name="adj1" fmla="val -61288"/>
              <a:gd name="adj2" fmla="val 34840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「教えてほしい」　「教えてあげたい」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が　</a:t>
            </a:r>
            <a:r>
              <a:rPr kumimoji="1" lang="ja-JP" altLang="en-US" sz="2000" b="1" dirty="0">
                <a:solidFill>
                  <a:sysClr val="windowText" lastClr="000000"/>
                </a:solidFill>
              </a:rPr>
              <a:t>言いにくい！</a:t>
            </a:r>
            <a:endParaRPr kumimoji="1" lang="en-US" altLang="ja-JP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四角形: 対角を切り取る 24">
            <a:extLst>
              <a:ext uri="{FF2B5EF4-FFF2-40B4-BE49-F238E27FC236}">
                <a16:creationId xmlns:a16="http://schemas.microsoft.com/office/drawing/2014/main" id="{0F5B9137-4715-4874-A80F-FF25921ECEE7}"/>
              </a:ext>
            </a:extLst>
          </p:cNvPr>
          <p:cNvSpPr/>
          <p:nvPr/>
        </p:nvSpPr>
        <p:spPr>
          <a:xfrm>
            <a:off x="10274710" y="2009122"/>
            <a:ext cx="1737236" cy="693174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98AC4359-8B57-4EE6-A128-725A4F988CE1}"/>
              </a:ext>
            </a:extLst>
          </p:cNvPr>
          <p:cNvSpPr/>
          <p:nvPr/>
        </p:nvSpPr>
        <p:spPr>
          <a:xfrm>
            <a:off x="608413" y="5030605"/>
            <a:ext cx="4629337" cy="1090763"/>
          </a:xfrm>
          <a:prstGeom prst="wedgeRoundRectCallout">
            <a:avLst>
              <a:gd name="adj1" fmla="val -61288"/>
              <a:gd name="adj2" fmla="val 34840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、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b="1" dirty="0">
                <a:solidFill>
                  <a:sysClr val="windowText" lastClr="000000"/>
                </a:solidFill>
              </a:rPr>
              <a:t>質問するタ</a:t>
            </a:r>
            <a:endParaRPr kumimoji="1" lang="en-US" altLang="ja-JP" sz="2000" b="1" dirty="0">
              <a:solidFill>
                <a:sysClr val="windowText" lastClr="000000"/>
              </a:solidFill>
            </a:endParaRPr>
          </a:p>
        </p:txBody>
      </p:sp>
      <p:pic>
        <p:nvPicPr>
          <p:cNvPr id="12" name="グラフィックス 11" descr="山形の矢印 単色塗りつぶし">
            <a:extLst>
              <a:ext uri="{FF2B5EF4-FFF2-40B4-BE49-F238E27FC236}">
                <a16:creationId xmlns:a16="http://schemas.microsoft.com/office/drawing/2014/main" id="{1BEB4FC7-D182-4D28-BDCA-2EDC5F3266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94787" y="4065887"/>
            <a:ext cx="827250" cy="82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9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3">
            <a:extLst>
              <a:ext uri="{FF2B5EF4-FFF2-40B4-BE49-F238E27FC236}">
                <a16:creationId xmlns:a16="http://schemas.microsoft.com/office/drawing/2014/main" id="{A9F2C10F-B6CF-4074-BBCD-84567EEAA614}"/>
              </a:ext>
            </a:extLst>
          </p:cNvPr>
          <p:cNvSpPr txBox="1">
            <a:spLocks/>
          </p:cNvSpPr>
          <p:nvPr/>
        </p:nvSpPr>
        <p:spPr>
          <a:xfrm>
            <a:off x="747198" y="1305035"/>
            <a:ext cx="10904088" cy="1017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6000" dirty="0">
                <a:latin typeface="Arial Black" panose="020B0A04020102020204" pitchFamily="34" charset="0"/>
              </a:rPr>
              <a:t>mynote++</a:t>
            </a:r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ja-JP" altLang="en-US" sz="6000" dirty="0">
              <a:latin typeface="Arial Black" panose="020B0A040201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D48C59D-5AAE-4E44-9164-5E5811051218}"/>
              </a:ext>
            </a:extLst>
          </p:cNvPr>
          <p:cNvSpPr/>
          <p:nvPr/>
        </p:nvSpPr>
        <p:spPr>
          <a:xfrm>
            <a:off x="1093843" y="2469737"/>
            <a:ext cx="10024100" cy="390482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000" dirty="0">
                <a:solidFill>
                  <a:schemeClr val="tx1"/>
                </a:solidFill>
              </a:rPr>
              <a:t>			</a:t>
            </a:r>
            <a:r>
              <a:rPr kumimoji="1" lang="ja-JP" altLang="en-US" sz="4000" dirty="0">
                <a:solidFill>
                  <a:schemeClr val="tx1"/>
                </a:solidFill>
              </a:rPr>
              <a:t>　ノートの管理</a:t>
            </a:r>
            <a:endParaRPr kumimoji="1" lang="en-US" altLang="ja-JP" sz="4000" dirty="0">
              <a:solidFill>
                <a:schemeClr val="tx1"/>
              </a:solidFill>
            </a:endParaRPr>
          </a:p>
          <a:p>
            <a:r>
              <a:rPr kumimoji="1" lang="en-US" altLang="ja-JP" sz="4000" dirty="0">
                <a:solidFill>
                  <a:schemeClr val="tx1"/>
                </a:solidFill>
              </a:rPr>
              <a:t>	</a:t>
            </a:r>
          </a:p>
          <a:p>
            <a:r>
              <a:rPr kumimoji="1" lang="en-US" altLang="ja-JP" sz="4000" dirty="0">
                <a:solidFill>
                  <a:schemeClr val="tx1"/>
                </a:solidFill>
              </a:rPr>
              <a:t>			</a:t>
            </a:r>
            <a:r>
              <a:rPr kumimoji="1" lang="ja-JP" altLang="en-US" sz="4000" dirty="0">
                <a:solidFill>
                  <a:schemeClr val="tx1"/>
                </a:solidFill>
              </a:rPr>
              <a:t>　ノートの検索</a:t>
            </a:r>
            <a:endParaRPr kumimoji="1" lang="en-US" altLang="ja-JP" sz="4000" dirty="0">
              <a:solidFill>
                <a:schemeClr val="tx1"/>
              </a:solidFill>
            </a:endParaRPr>
          </a:p>
          <a:p>
            <a:endParaRPr kumimoji="1" lang="en-US" altLang="ja-JP" sz="4000" dirty="0">
              <a:solidFill>
                <a:schemeClr val="tx1"/>
              </a:solidFill>
            </a:endParaRPr>
          </a:p>
          <a:p>
            <a:r>
              <a:rPr kumimoji="1" lang="en-US" altLang="ja-JP" sz="4000" dirty="0">
                <a:solidFill>
                  <a:schemeClr val="tx1"/>
                </a:solidFill>
              </a:rPr>
              <a:t>			</a:t>
            </a:r>
            <a:r>
              <a:rPr kumimoji="1" lang="ja-JP" altLang="en-US" sz="4000" dirty="0">
                <a:solidFill>
                  <a:schemeClr val="tx1"/>
                </a:solidFill>
              </a:rPr>
              <a:t>　ノートのお気に入り登録</a:t>
            </a:r>
          </a:p>
        </p:txBody>
      </p:sp>
      <p:sp>
        <p:nvSpPr>
          <p:cNvPr id="17" name="四角形: 対角を切り取る 16">
            <a:extLst>
              <a:ext uri="{FF2B5EF4-FFF2-40B4-BE49-F238E27FC236}">
                <a16:creationId xmlns:a16="http://schemas.microsoft.com/office/drawing/2014/main" id="{9208632E-4CE2-45B6-89B1-D0115BBD98A8}"/>
              </a:ext>
            </a:extLst>
          </p:cNvPr>
          <p:cNvSpPr/>
          <p:nvPr/>
        </p:nvSpPr>
        <p:spPr>
          <a:xfrm>
            <a:off x="391006" y="2026348"/>
            <a:ext cx="2503829" cy="825910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主な機能</a:t>
            </a:r>
          </a:p>
        </p:txBody>
      </p:sp>
      <p:pic>
        <p:nvPicPr>
          <p:cNvPr id="18" name="グラフィックス 17" descr="閉じた本 単色塗りつぶし">
            <a:extLst>
              <a:ext uri="{FF2B5EF4-FFF2-40B4-BE49-F238E27FC236}">
                <a16:creationId xmlns:a16="http://schemas.microsoft.com/office/drawing/2014/main" id="{7CA5206C-829C-4BAE-815B-E32EB578F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5295" y="2774344"/>
            <a:ext cx="812965" cy="812965"/>
          </a:xfrm>
          <a:prstGeom prst="rect">
            <a:avLst/>
          </a:prstGeom>
        </p:spPr>
      </p:pic>
      <p:sp>
        <p:nvSpPr>
          <p:cNvPr id="23" name="タイトル 1">
            <a:extLst>
              <a:ext uri="{FF2B5EF4-FFF2-40B4-BE49-F238E27FC236}">
                <a16:creationId xmlns:a16="http://schemas.microsoft.com/office/drawing/2014/main" id="{0ACA70C5-26BF-440B-86C3-0ACEECEF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dirty="0"/>
              <a:t>システムについて</a:t>
            </a:r>
            <a:endParaRPr lang="ja" sz="3200" dirty="0"/>
          </a:p>
        </p:txBody>
      </p:sp>
      <p:pic>
        <p:nvPicPr>
          <p:cNvPr id="24" name="グラフィックス 23" descr="地球: 南北アメリカ 単色塗りつぶし">
            <a:extLst>
              <a:ext uri="{FF2B5EF4-FFF2-40B4-BE49-F238E27FC236}">
                <a16:creationId xmlns:a16="http://schemas.microsoft.com/office/drawing/2014/main" id="{17D3D4D2-571F-4684-8F78-93879FB32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pic>
        <p:nvPicPr>
          <p:cNvPr id="25" name="グラフィックス 24" descr="閉じた本 単色塗りつぶし">
            <a:extLst>
              <a:ext uri="{FF2B5EF4-FFF2-40B4-BE49-F238E27FC236}">
                <a16:creationId xmlns:a16="http://schemas.microsoft.com/office/drawing/2014/main" id="{3FC7B9B3-D324-4E43-99B6-3F4AEC4A9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5295" y="4015665"/>
            <a:ext cx="812965" cy="812965"/>
          </a:xfrm>
          <a:prstGeom prst="rect">
            <a:avLst/>
          </a:prstGeom>
        </p:spPr>
      </p:pic>
      <p:pic>
        <p:nvPicPr>
          <p:cNvPr id="26" name="グラフィックス 25" descr="閉じた本 単色塗りつぶし">
            <a:extLst>
              <a:ext uri="{FF2B5EF4-FFF2-40B4-BE49-F238E27FC236}">
                <a16:creationId xmlns:a16="http://schemas.microsoft.com/office/drawing/2014/main" id="{63D2BA33-4B95-43C5-82FB-13BB3A9F4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5295" y="5256986"/>
            <a:ext cx="812965" cy="81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9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3429000"/>
            <a:ext cx="8577707" cy="3221182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999961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0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4431322"/>
            <a:ext cx="8577707" cy="2218859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2033750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3749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35A2AA-D257-4703-B38F-63A29871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279F-4F17-4988-81F9-6030F363FD13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31681CE-1577-499A-A6FF-63FB6C4A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2C6B04-394C-4AFD-9579-A639D735A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Mynote++</a:t>
            </a:r>
            <a:r>
              <a:rPr lang="ja-JP" altLang="en-US" dirty="0"/>
              <a:t>によって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・ノートを一か所に置いておける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・○○についての説明がよく分からなかった　→　「とりあえずここで調べてみるか」の場所になる！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・「他人にも分かりやすい説明」を意識した知識のインプット・アウトプットを促進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2303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E328B2-3B7E-4023-ACD5-C97F8BF72231}"/>
              </a:ext>
            </a:extLst>
          </p:cNvPr>
          <p:cNvSpPr/>
          <p:nvPr/>
        </p:nvSpPr>
        <p:spPr>
          <a:xfrm>
            <a:off x="498631" y="1833487"/>
            <a:ext cx="10944799" cy="454107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2800" dirty="0">
              <a:solidFill>
                <a:schemeClr val="tx1"/>
              </a:solidFill>
            </a:endParaRPr>
          </a:p>
          <a:p>
            <a:r>
              <a:rPr kumimoji="1" lang="ja-JP" altLang="en-US" sz="2800" dirty="0">
                <a:solidFill>
                  <a:schemeClr val="tx1"/>
                </a:solidFill>
              </a:rPr>
              <a:t>　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17" name="四角形: 対角を切り取る 16">
            <a:extLst>
              <a:ext uri="{FF2B5EF4-FFF2-40B4-BE49-F238E27FC236}">
                <a16:creationId xmlns:a16="http://schemas.microsoft.com/office/drawing/2014/main" id="{9208632E-4CE2-45B6-89B1-D0115BBD98A8}"/>
              </a:ext>
            </a:extLst>
          </p:cNvPr>
          <p:cNvSpPr/>
          <p:nvPr/>
        </p:nvSpPr>
        <p:spPr>
          <a:xfrm>
            <a:off x="3255264" y="1541586"/>
            <a:ext cx="5431535" cy="779923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Arial Black" panose="020B0A04020102020204" pitchFamily="34" charset="0"/>
              </a:rPr>
              <a:t>mynote++</a:t>
            </a:r>
            <a:r>
              <a:rPr kumimoji="1" lang="ja-JP" altLang="en-US" sz="3200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kumimoji="1" lang="ja-JP" altLang="en-US" sz="2800" dirty="0">
                <a:solidFill>
                  <a:schemeClr val="tx1"/>
                </a:solidFill>
              </a:rPr>
              <a:t>の いいところ</a:t>
            </a:r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E98B3A6C-DCC2-4768-B156-C795A3C2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システムについて </a:t>
            </a:r>
            <a:r>
              <a:rPr lang="en-US" altLang="ja-JP" sz="3200" b="0" dirty="0"/>
              <a:t>– </a:t>
            </a:r>
            <a:r>
              <a:rPr lang="ja-JP" altLang="en-US" sz="3200" b="0" dirty="0"/>
              <a:t>まとめ</a:t>
            </a:r>
            <a:endParaRPr lang="ja" sz="3200" b="0" dirty="0"/>
          </a:p>
        </p:txBody>
      </p:sp>
      <p:pic>
        <p:nvPicPr>
          <p:cNvPr id="21" name="グラフィックス 20" descr="地球: 南北アメリカ 単色塗りつぶし">
            <a:extLst>
              <a:ext uri="{FF2B5EF4-FFF2-40B4-BE49-F238E27FC236}">
                <a16:creationId xmlns:a16="http://schemas.microsoft.com/office/drawing/2014/main" id="{1A4F2DA9-499D-4983-8378-8CDACF8C3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6D56BA2-7AD5-4D35-A914-061C4C64329C}"/>
              </a:ext>
            </a:extLst>
          </p:cNvPr>
          <p:cNvSpPr/>
          <p:nvPr/>
        </p:nvSpPr>
        <p:spPr>
          <a:xfrm>
            <a:off x="834015" y="4435504"/>
            <a:ext cx="3455508" cy="222217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</a:rPr>
              <a:t>ノートが管理できる！</a:t>
            </a:r>
            <a:endParaRPr kumimoji="1" lang="en-US" altLang="ja-JP" sz="28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アップロード </a:t>
            </a:r>
            <a:r>
              <a:rPr kumimoji="1" lang="en-US" altLang="ja-JP" sz="2000" dirty="0">
                <a:solidFill>
                  <a:schemeClr val="tx1"/>
                </a:solidFill>
              </a:rPr>
              <a:t>/ </a:t>
            </a:r>
            <a:r>
              <a:rPr kumimoji="1" lang="ja-JP" altLang="en-US" sz="2000" dirty="0">
                <a:solidFill>
                  <a:schemeClr val="tx1"/>
                </a:solidFill>
              </a:rPr>
              <a:t>ダウンロード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他ユーザーへの共有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tx1"/>
                </a:solidFill>
              </a:rPr>
              <a:t>　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pic>
        <p:nvPicPr>
          <p:cNvPr id="5" name="グラフィックス 4" descr="人と循環 単色塗りつぶし">
            <a:extLst>
              <a:ext uri="{FF2B5EF4-FFF2-40B4-BE49-F238E27FC236}">
                <a16:creationId xmlns:a16="http://schemas.microsoft.com/office/drawing/2014/main" id="{467634A0-4EE8-48A3-892A-889A729415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5083" y="2238285"/>
            <a:ext cx="1502819" cy="1502819"/>
          </a:xfrm>
          <a:prstGeom prst="rect">
            <a:avLst/>
          </a:prstGeom>
        </p:spPr>
      </p:pic>
      <p:pic>
        <p:nvPicPr>
          <p:cNvPr id="7" name="グラフィックス 6" descr="棚の本 単色塗りつぶし">
            <a:extLst>
              <a:ext uri="{FF2B5EF4-FFF2-40B4-BE49-F238E27FC236}">
                <a16:creationId xmlns:a16="http://schemas.microsoft.com/office/drawing/2014/main" id="{25CD75AF-EDAD-4D6B-95D2-3434713331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10360" y="3101275"/>
            <a:ext cx="1502819" cy="1502819"/>
          </a:xfrm>
          <a:prstGeom prst="rect">
            <a:avLst/>
          </a:prstGeom>
        </p:spPr>
      </p:pic>
      <p:pic>
        <p:nvPicPr>
          <p:cNvPr id="9" name="グラフィックス 8" descr="食事をしている人 単色塗りつぶし">
            <a:extLst>
              <a:ext uri="{FF2B5EF4-FFF2-40B4-BE49-F238E27FC236}">
                <a16:creationId xmlns:a16="http://schemas.microsoft.com/office/drawing/2014/main" id="{2F523BBC-74A2-4933-A76E-878D13EA33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78821" y="3101275"/>
            <a:ext cx="1502819" cy="1502819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B4C6667-43F2-4F1D-AE63-BD5DD0B921B6}"/>
              </a:ext>
            </a:extLst>
          </p:cNvPr>
          <p:cNvSpPr/>
          <p:nvPr/>
        </p:nvSpPr>
        <p:spPr>
          <a:xfrm>
            <a:off x="4368738" y="3572514"/>
            <a:ext cx="3455508" cy="280204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</a:rPr>
              <a:t>教え教わりを簡単に！</a:t>
            </a:r>
            <a:endParaRPr kumimoji="1" lang="en-US" altLang="ja-JP" sz="28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他人のノートが見られる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他人にノートを見せられる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参考になればお気に入り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b="1" u="sng" dirty="0">
                <a:solidFill>
                  <a:schemeClr val="tx1"/>
                </a:solidFill>
              </a:rPr>
              <a:t>なんといっても匿名！</a:t>
            </a:r>
            <a:endParaRPr kumimoji="1" lang="en-US" altLang="ja-JP" sz="2000" b="1" u="sng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tx1"/>
                </a:solidFill>
              </a:rPr>
              <a:t>　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B4E6D0A-21BC-42B7-8068-B68FE7CC4DBD}"/>
              </a:ext>
            </a:extLst>
          </p:cNvPr>
          <p:cNvSpPr/>
          <p:nvPr/>
        </p:nvSpPr>
        <p:spPr>
          <a:xfrm>
            <a:off x="7902477" y="4435504"/>
            <a:ext cx="3455508" cy="178350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</a:rPr>
              <a:t>学びの質</a:t>
            </a:r>
            <a:r>
              <a:rPr kumimoji="1" lang="en-US" altLang="ja-JP" sz="2800" b="1" dirty="0">
                <a:solidFill>
                  <a:schemeClr val="bg1">
                    <a:lumMod val="50000"/>
                  </a:schemeClr>
                </a:solidFill>
              </a:rPr>
              <a:t>UP</a:t>
            </a:r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</a:rPr>
              <a:t>！</a:t>
            </a:r>
            <a:endParaRPr kumimoji="1" lang="en-US" altLang="ja-JP" sz="28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「見せる」ノート作り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アウトプットとインプットの場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tx1"/>
                </a:solidFill>
              </a:rPr>
              <a:t>　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91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4" grpId="0"/>
      <p:bldP spid="24" grpId="1"/>
      <p:bldP spid="25" grpId="0"/>
      <p:bldP spid="2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4431322"/>
            <a:ext cx="8577707" cy="2218859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2033750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624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5560811"/>
            <a:ext cx="8577707" cy="1089370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3036072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028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C5F4C60-BC99-44C9-B4B8-F0E8FC76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800" dirty="0"/>
              <a:t>チームの振り返り</a:t>
            </a:r>
            <a:endParaRPr kumimoji="1" lang="ja-JP" altLang="en-US" dirty="0"/>
          </a:p>
        </p:txBody>
      </p:sp>
      <p:pic>
        <p:nvPicPr>
          <p:cNvPr id="18" name="グラフィックス 17" descr="ハート付きの笑顔 (塗りつぶし) 単色塗りつぶし">
            <a:extLst>
              <a:ext uri="{FF2B5EF4-FFF2-40B4-BE49-F238E27FC236}">
                <a16:creationId xmlns:a16="http://schemas.microsoft.com/office/drawing/2014/main" id="{8763B349-4173-406D-839B-A2FB0C9EE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7927" y="2955108"/>
            <a:ext cx="914400" cy="914400"/>
          </a:xfrm>
          <a:prstGeom prst="rect">
            <a:avLst/>
          </a:prstGeom>
        </p:spPr>
      </p:pic>
      <p:pic>
        <p:nvPicPr>
          <p:cNvPr id="14" name="グラフィックス 13" descr="無表情な顔 (塗りつぶしなし) 単色塗りつぶし">
            <a:extLst>
              <a:ext uri="{FF2B5EF4-FFF2-40B4-BE49-F238E27FC236}">
                <a16:creationId xmlns:a16="http://schemas.microsoft.com/office/drawing/2014/main" id="{1D4D3A17-F77C-43E3-AD6A-EF67D59BE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7033" y="1322446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困った顔 (塗りつぶし) 単色塗りつぶし">
            <a:extLst>
              <a:ext uri="{FF2B5EF4-FFF2-40B4-BE49-F238E27FC236}">
                <a16:creationId xmlns:a16="http://schemas.microsoft.com/office/drawing/2014/main" id="{395972D5-1757-4CBC-800A-EFAFA39E51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8871" y="2158233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30413" y="1330215"/>
            <a:ext cx="914400" cy="914400"/>
          </a:xfrm>
          <a:prstGeom prst="rect">
            <a:avLst/>
          </a:prstGeom>
        </p:spPr>
      </p:pic>
      <p:pic>
        <p:nvPicPr>
          <p:cNvPr id="8" name="コンテンツ プレースホルダー 7" descr="ニヤリとした顔 (塗りつぶし) 単色塗りつぶし">
            <a:extLst>
              <a:ext uri="{FF2B5EF4-FFF2-40B4-BE49-F238E27FC236}">
                <a16:creationId xmlns:a16="http://schemas.microsoft.com/office/drawing/2014/main" id="{4E66C924-0D37-4E75-AF98-9037CC978C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72251" y="2122410"/>
            <a:ext cx="914400" cy="914400"/>
          </a:xfr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86651" y="2122410"/>
            <a:ext cx="914400" cy="914400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44813" y="1423223"/>
            <a:ext cx="914400" cy="914400"/>
          </a:xfrm>
          <a:prstGeom prst="rect">
            <a:avLst/>
          </a:prstGeom>
        </p:spPr>
      </p:pic>
      <p:pic>
        <p:nvPicPr>
          <p:cNvPr id="12" name="グラフィックス 11" descr="無表情な顔 (塗りつぶし) 単色塗りつぶし">
            <a:extLst>
              <a:ext uri="{FF2B5EF4-FFF2-40B4-BE49-F238E27FC236}">
                <a16:creationId xmlns:a16="http://schemas.microsoft.com/office/drawing/2014/main" id="{2DEBA532-EB78-4D7F-9949-F904D9D6D7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086651" y="2971800"/>
            <a:ext cx="914400" cy="914400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A2DC42A-4C9D-4E42-9289-2751B209B606}"/>
              </a:ext>
            </a:extLst>
          </p:cNvPr>
          <p:cNvSpPr/>
          <p:nvPr/>
        </p:nvSpPr>
        <p:spPr>
          <a:xfrm>
            <a:off x="311846" y="1043099"/>
            <a:ext cx="5644841" cy="5535554"/>
          </a:xfrm>
          <a:prstGeom prst="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Abadi" panose="020B0604020202020204" pitchFamily="34" charset="0"/>
              </a:rPr>
              <a:t>よかったところ</a:t>
            </a:r>
            <a:endParaRPr kumimoji="1" lang="en-US" altLang="ja-JP" sz="20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pPr algn="ctr"/>
            <a:endParaRPr kumimoji="1" lang="en-US" altLang="ja-JP" sz="20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全員でコミュニケーションがとれていた</a:t>
            </a:r>
            <a:endParaRPr kumimoji="1" lang="en-US" altLang="ja-JP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　　</a:t>
            </a:r>
            <a:r>
              <a:rPr kumimoji="1" lang="ja-JP" altLang="en-US" sz="1400" dirty="0">
                <a:solidFill>
                  <a:schemeClr val="tx1"/>
                </a:solidFill>
                <a:latin typeface="Abadi" panose="020B0604020202020204" pitchFamily="34" charset="0"/>
              </a:rPr>
              <a:t>→誰かの意見に偏らずに進められた</a:t>
            </a:r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・リーダーがすごい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　</a:t>
            </a:r>
            <a:r>
              <a:rPr kumimoji="1" lang="ja-JP" altLang="en-US" sz="1400" dirty="0">
                <a:solidFill>
                  <a:schemeClr val="tx1"/>
                </a:solidFill>
                <a:latin typeface="Abadi" panose="020B0604020202020204" pitchFamily="34" charset="0"/>
              </a:rPr>
              <a:t>→スケジュール管理、進捗確認、情報共有、</a:t>
            </a:r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Abadi" panose="020B0604020202020204" pitchFamily="34" charset="0"/>
              </a:rPr>
              <a:t>　　ルールの共有等々　感謝</a:t>
            </a:r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捨てた機能が少ない</a:t>
            </a:r>
            <a:endParaRPr kumimoji="1" lang="en-US" altLang="ja-JP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・外部設計を焦らずにしっかり詰めたので機能・進行面で大きな問題が起きなかった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latin typeface="Abadi" panose="020B0604020202020204" pitchFamily="34" charset="0"/>
              </a:rPr>
              <a:t>講師に聞かずとも、メンバーに聞けば大体解決できた（前半）</a:t>
            </a:r>
            <a:endParaRPr kumimoji="1" lang="en-US" altLang="ja-JP" b="1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b="1" dirty="0">
                <a:solidFill>
                  <a:schemeClr val="tx1"/>
                </a:solidFill>
                <a:latin typeface="Abadi" panose="020B0604020202020204" pitchFamily="34" charset="0"/>
              </a:rPr>
              <a:t>　→聞きやすい空気感</a:t>
            </a:r>
            <a:endParaRPr kumimoji="1" lang="en-US" altLang="ja-JP" b="1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latin typeface="Abadi" panose="020B0604020202020204" pitchFamily="34" charset="0"/>
              </a:rPr>
              <a:t>いい分業ができていた　適材適所</a:t>
            </a:r>
            <a:endParaRPr kumimoji="1" lang="en-US" altLang="ja-JP" b="1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b="1" dirty="0">
                <a:solidFill>
                  <a:schemeClr val="tx1"/>
                </a:solidFill>
                <a:latin typeface="Abadi" panose="020B0604020202020204" pitchFamily="34" charset="0"/>
              </a:rPr>
              <a:t>　個別にやる力のあるメンバーが多かった</a:t>
            </a:r>
            <a:r>
              <a:rPr kumimoji="1" lang="ja-JP" altLang="en-US" sz="1400" dirty="0">
                <a:solidFill>
                  <a:schemeClr val="tx1"/>
                </a:solidFill>
                <a:latin typeface="Abadi" panose="020B0604020202020204" pitchFamily="34" charset="0"/>
              </a:rPr>
              <a:t>（一部除く）</a:t>
            </a:r>
            <a:endParaRPr kumimoji="1" lang="ja-JP" altLang="en-US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00D0627-BCFC-4ED9-9D85-2761382EC1A0}"/>
              </a:ext>
            </a:extLst>
          </p:cNvPr>
          <p:cNvSpPr/>
          <p:nvPr/>
        </p:nvSpPr>
        <p:spPr>
          <a:xfrm>
            <a:off x="6134444" y="482465"/>
            <a:ext cx="5745710" cy="3658576"/>
          </a:xfrm>
          <a:prstGeom prst="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Abadi" panose="020B0604020202020204" pitchFamily="34" charset="0"/>
              </a:rPr>
              <a:t>課題など</a:t>
            </a:r>
            <a:endParaRPr kumimoji="1" lang="en-US" altLang="ja-JP" sz="20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外部設計に時間を費やしすぎた（当初の予定より</a:t>
            </a:r>
            <a:r>
              <a:rPr kumimoji="1" lang="en-US" altLang="ja-JP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2</a:t>
            </a:r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日オーバー）（知識の薄さ故）</a:t>
            </a:r>
            <a:endParaRPr kumimoji="1" lang="en-US" altLang="ja-JP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  <a:p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　</a:t>
            </a:r>
            <a:r>
              <a:rPr kumimoji="1" lang="ja-JP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→ここがスムーズだったら機能にもっと凝れていたかも</a:t>
            </a:r>
            <a:endParaRPr kumimoji="1" lang="en-US" altLang="ja-JP" sz="1400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  <a:p>
            <a:r>
              <a:rPr kumimoji="1" lang="ja-JP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　→小さな疑問点やアイデアもバンバン発言していたというのも要因、良い点でもある！</a:t>
            </a:r>
            <a:endParaRPr kumimoji="1" lang="en-US" altLang="ja-JP" sz="1400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・リアルタイムで進捗確認ができるツールを活用したらよかった（</a:t>
            </a:r>
            <a:r>
              <a:rPr kumimoji="1" lang="en-US" altLang="ja-JP" dirty="0">
                <a:solidFill>
                  <a:schemeClr val="tx1"/>
                </a:solidFill>
                <a:latin typeface="Abadi" panose="020B0604020202020204" pitchFamily="34" charset="0"/>
              </a:rPr>
              <a:t>Google</a:t>
            </a:r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ドキュメントとか）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　</a:t>
            </a:r>
            <a:r>
              <a:rPr kumimoji="1" lang="ja-JP" altLang="en-US" sz="1400" dirty="0">
                <a:solidFill>
                  <a:schemeClr val="tx1"/>
                </a:solidFill>
                <a:latin typeface="Abadi" panose="020B0604020202020204" pitchFamily="34" charset="0"/>
              </a:rPr>
              <a:t>→リーダーの反省点として</a:t>
            </a:r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スケジュール管理</a:t>
            </a:r>
            <a:r>
              <a:rPr kumimoji="1" lang="ja-JP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（次はもっとうまくできる）</a:t>
            </a:r>
            <a:endParaRPr kumimoji="1" lang="en-US" altLang="ja-JP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9A746C2-D318-435F-A541-F9C3F2B8E237}"/>
              </a:ext>
            </a:extLst>
          </p:cNvPr>
          <p:cNvSpPr/>
          <p:nvPr/>
        </p:nvSpPr>
        <p:spPr>
          <a:xfrm>
            <a:off x="6134444" y="4396247"/>
            <a:ext cx="5745710" cy="2167953"/>
          </a:xfrm>
          <a:prstGeom prst="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badi" panose="020B0604020202020204" pitchFamily="34" charset="0"/>
              </a:rPr>
              <a:t>6</a:t>
            </a:r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人チームだったわけですが</a:t>
            </a:r>
            <a:r>
              <a:rPr kumimoji="1" lang="en-US" altLang="ja-JP" dirty="0">
                <a:solidFill>
                  <a:schemeClr val="tx1"/>
                </a:solidFill>
                <a:latin typeface="Abadi" panose="020B0604020202020204" pitchFamily="34" charset="0"/>
              </a:rPr>
              <a:t>…</a:t>
            </a:r>
          </a:p>
          <a:p>
            <a:pPr algn="ctr"/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・アイデアがたくさん出た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・まとめるのがむずい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en-US" altLang="ja-JP" dirty="0">
                <a:solidFill>
                  <a:schemeClr val="tx1"/>
                </a:solidFill>
                <a:latin typeface="Abadi" panose="020B0604020202020204" pitchFamily="34" charset="0"/>
              </a:rPr>
              <a:t>DBA</a:t>
            </a:r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担当を二人置けたのがよかった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EC7F207-B632-48E0-9451-6CE1F14B36BF}"/>
              </a:ext>
            </a:extLst>
          </p:cNvPr>
          <p:cNvSpPr/>
          <p:nvPr/>
        </p:nvSpPr>
        <p:spPr>
          <a:xfrm>
            <a:off x="2766483" y="5310341"/>
            <a:ext cx="6380407" cy="15864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  <a:latin typeface="Abadi" panose="020B0604020202020204" pitchFamily="34" charset="0"/>
              </a:rPr>
              <a:t>杉森「</a:t>
            </a:r>
            <a:r>
              <a:rPr kumimoji="1" lang="en-US" altLang="ja-JP" sz="2400" b="1" dirty="0">
                <a:solidFill>
                  <a:schemeClr val="tx1"/>
                </a:solidFill>
                <a:latin typeface="Abadi" panose="020B0604020202020204" pitchFamily="34" charset="0"/>
              </a:rPr>
              <a:t>Ajax</a:t>
            </a:r>
            <a:r>
              <a:rPr kumimoji="1" lang="ja-JP" altLang="en-US" sz="2400" b="1" dirty="0">
                <a:solidFill>
                  <a:schemeClr val="tx1"/>
                </a:solidFill>
                <a:latin typeface="Abadi" panose="020B0604020202020204" pitchFamily="34" charset="0"/>
              </a:rPr>
              <a:t>使わないなら楽勝じゃん！」</a:t>
            </a:r>
            <a:endParaRPr kumimoji="1" lang="en-US" altLang="ja-JP" sz="2400" b="1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641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29274BA-731E-4977-B62A-BF3B95C6FDD8}"/>
              </a:ext>
            </a:extLst>
          </p:cNvPr>
          <p:cNvSpPr/>
          <p:nvPr/>
        </p:nvSpPr>
        <p:spPr>
          <a:xfrm>
            <a:off x="873876" y="2347588"/>
            <a:ext cx="5329125" cy="1104748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活発なコミュニケーション</a:t>
            </a:r>
            <a:endParaRPr kumimoji="1"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23" name="四角形: 対角を切り取る 22">
            <a:extLst>
              <a:ext uri="{FF2B5EF4-FFF2-40B4-BE49-F238E27FC236}">
                <a16:creationId xmlns:a16="http://schemas.microsoft.com/office/drawing/2014/main" id="{7731424A-E4D9-48C8-A8BE-EE0019498699}"/>
              </a:ext>
            </a:extLst>
          </p:cNvPr>
          <p:cNvSpPr/>
          <p:nvPr/>
        </p:nvSpPr>
        <p:spPr>
          <a:xfrm>
            <a:off x="415427" y="1358570"/>
            <a:ext cx="11361146" cy="693174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よかった点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EB804FC-E82F-4738-B193-92EFB54745EF}"/>
              </a:ext>
            </a:extLst>
          </p:cNvPr>
          <p:cNvSpPr/>
          <p:nvPr/>
        </p:nvSpPr>
        <p:spPr>
          <a:xfrm>
            <a:off x="873876" y="3685574"/>
            <a:ext cx="5329125" cy="1104748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的確な分業</a:t>
            </a:r>
            <a:endParaRPr kumimoji="1"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4E2213F-DBD6-486C-8877-0AF79F3D445A}"/>
              </a:ext>
            </a:extLst>
          </p:cNvPr>
          <p:cNvSpPr/>
          <p:nvPr/>
        </p:nvSpPr>
        <p:spPr>
          <a:xfrm>
            <a:off x="873876" y="5023560"/>
            <a:ext cx="5329125" cy="1104748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諦めた機能の少なさ</a:t>
            </a:r>
            <a:endParaRPr kumimoji="1"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33125BA4-F190-4B68-9927-90EA3EF1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チームの振り返り</a:t>
            </a:r>
            <a:endParaRPr lang="ja" sz="3200" b="0" dirty="0"/>
          </a:p>
        </p:txBody>
      </p:sp>
      <p:pic>
        <p:nvPicPr>
          <p:cNvPr id="30" name="グラフィックス 29" descr="地球: 南北アメリカ 単色塗りつぶし">
            <a:extLst>
              <a:ext uri="{FF2B5EF4-FFF2-40B4-BE49-F238E27FC236}">
                <a16:creationId xmlns:a16="http://schemas.microsoft.com/office/drawing/2014/main" id="{519C7BA6-860D-40D3-8A14-A3C334FD9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pic>
        <p:nvPicPr>
          <p:cNvPr id="31" name="グラフィックス 30" descr="山形の矢印 単色塗りつぶし">
            <a:extLst>
              <a:ext uri="{FF2B5EF4-FFF2-40B4-BE49-F238E27FC236}">
                <a16:creationId xmlns:a16="http://schemas.microsoft.com/office/drawing/2014/main" id="{1436B39A-75E0-46F7-A214-49B93CC68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8138" y="2592224"/>
            <a:ext cx="615476" cy="615476"/>
          </a:xfrm>
          <a:prstGeom prst="rect">
            <a:avLst/>
          </a:prstGeom>
        </p:spPr>
      </p:pic>
      <p:pic>
        <p:nvPicPr>
          <p:cNvPr id="32" name="グラフィックス 31" descr="山形の矢印 単色塗りつぶし">
            <a:extLst>
              <a:ext uri="{FF2B5EF4-FFF2-40B4-BE49-F238E27FC236}">
                <a16:creationId xmlns:a16="http://schemas.microsoft.com/office/drawing/2014/main" id="{B5F26FF7-502F-46F6-AA99-5681B85B1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8138" y="3928572"/>
            <a:ext cx="615476" cy="615476"/>
          </a:xfrm>
          <a:prstGeom prst="rect">
            <a:avLst/>
          </a:prstGeom>
        </p:spPr>
      </p:pic>
      <p:pic>
        <p:nvPicPr>
          <p:cNvPr id="33" name="グラフィックス 32" descr="山形の矢印 単色塗りつぶし">
            <a:extLst>
              <a:ext uri="{FF2B5EF4-FFF2-40B4-BE49-F238E27FC236}">
                <a16:creationId xmlns:a16="http://schemas.microsoft.com/office/drawing/2014/main" id="{C9ED969D-7636-43E5-97D2-6DFBFF08B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8138" y="5268196"/>
            <a:ext cx="615476" cy="615476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5887343-2F66-4187-A37B-36E7673570F4}"/>
              </a:ext>
            </a:extLst>
          </p:cNvPr>
          <p:cNvSpPr/>
          <p:nvPr/>
        </p:nvSpPr>
        <p:spPr>
          <a:xfrm>
            <a:off x="7148076" y="2347589"/>
            <a:ext cx="4473744" cy="1104748"/>
          </a:xfrm>
          <a:prstGeom prst="rect">
            <a:avLst/>
          </a:prstGeom>
          <a:solidFill>
            <a:srgbClr val="FEFBF5"/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スムーズな意見交換！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全員の意見を常に聞けた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E901198-FD41-40FA-B6CC-BDF7F21928C8}"/>
              </a:ext>
            </a:extLst>
          </p:cNvPr>
          <p:cNvSpPr/>
          <p:nvPr/>
        </p:nvSpPr>
        <p:spPr>
          <a:xfrm>
            <a:off x="7148076" y="3685574"/>
            <a:ext cx="4473744" cy="1104748"/>
          </a:xfrm>
          <a:prstGeom prst="rect">
            <a:avLst/>
          </a:prstGeom>
          <a:solidFill>
            <a:srgbClr val="FEFBF5"/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スムーズな個人作業！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チーム内での問題解決力の高さ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2242E6-87B6-40EA-97D8-55D4E5820676}"/>
              </a:ext>
            </a:extLst>
          </p:cNvPr>
          <p:cNvSpPr/>
          <p:nvPr/>
        </p:nvSpPr>
        <p:spPr>
          <a:xfrm>
            <a:off x="7148075" y="5023559"/>
            <a:ext cx="5043925" cy="1104748"/>
          </a:xfrm>
          <a:prstGeom prst="rect">
            <a:avLst/>
          </a:prstGeom>
          <a:solidFill>
            <a:srgbClr val="FEFBF5"/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スムーズな開発！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予定していた機能はほぼ実装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11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47" y="1469745"/>
            <a:ext cx="10913505" cy="4707218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dirty="0"/>
              <a:t>【</a:t>
            </a:r>
            <a:r>
              <a:rPr lang="ja-JP" altLang="en-US" dirty="0"/>
              <a:t>型　案</a:t>
            </a:r>
            <a:r>
              <a:rPr lang="en-US" altLang="ja-JP" dirty="0"/>
              <a:t>】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チーム紹介（チーム名、メンバーおよび担当）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システム紹介（システム名、コンセプト、生まれた背景）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デモンストレーション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システムの課題や問題点、できたこと・できなかったこと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チームとしてぶつかった壁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個人ごとの振り返り（担当を踏まえて）</a:t>
            </a:r>
            <a:endParaRPr lang="en-US" altLang="ja" dirty="0"/>
          </a:p>
          <a:p>
            <a:pPr marL="0" indent="0" rtl="0">
              <a:lnSpc>
                <a:spcPct val="200000"/>
              </a:lnSpc>
              <a:buNone/>
            </a:pPr>
            <a:r>
              <a:rPr lang="en-US" altLang="ja-JP" dirty="0"/>
              <a:t>【</a:t>
            </a:r>
            <a:r>
              <a:rPr lang="ja-JP" altLang="en-US" dirty="0"/>
              <a:t>その他　案</a:t>
            </a:r>
            <a:r>
              <a:rPr lang="en-US" altLang="ja-JP" dirty="0"/>
              <a:t>】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ja-JP" altLang="en-US" dirty="0"/>
              <a:t>楽しかったこと・辛かったこと</a:t>
            </a:r>
            <a:endParaRPr lang="en-US" altLang="ja-JP" dirty="0"/>
          </a:p>
          <a:p>
            <a:pPr marL="0" indent="0" rtl="0">
              <a:lnSpc>
                <a:spcPct val="100000"/>
              </a:lnSpc>
              <a:buNone/>
            </a:pPr>
            <a:r>
              <a:rPr lang="ja-JP" altLang="en-US" dirty="0"/>
              <a:t>各所</a:t>
            </a:r>
            <a:r>
              <a:rPr lang="en-US" altLang="ja-JP" dirty="0"/>
              <a:t>MVP…</a:t>
            </a:r>
            <a:endParaRPr lang="ja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4000" dirty="0"/>
              <a:t>発表の流れ　案</a:t>
            </a:r>
            <a:endParaRPr lang="ja" sz="4000" dirty="0"/>
          </a:p>
        </p:txBody>
      </p:sp>
    </p:spTree>
    <p:extLst>
      <p:ext uri="{BB962C8B-B14F-4D97-AF65-F5344CB8AC3E}">
        <p14:creationId xmlns:p14="http://schemas.microsoft.com/office/powerpoint/2010/main" val="1459366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EB804FC-E82F-4738-B193-92EFB54745EF}"/>
              </a:ext>
            </a:extLst>
          </p:cNvPr>
          <p:cNvSpPr/>
          <p:nvPr/>
        </p:nvSpPr>
        <p:spPr>
          <a:xfrm>
            <a:off x="639413" y="2269869"/>
            <a:ext cx="10904438" cy="872438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スケジュールの管理</a:t>
            </a:r>
            <a:endParaRPr kumimoji="1" lang="en-US" altLang="ja-JP" sz="3200" dirty="0">
              <a:solidFill>
                <a:schemeClr val="tx1"/>
              </a:solidFill>
            </a:endParaRPr>
          </a:p>
        </p:txBody>
      </p:sp>
      <p:pic>
        <p:nvPicPr>
          <p:cNvPr id="15" name="グラフィックス 14" descr="山形の矢印 単色塗りつぶし">
            <a:extLst>
              <a:ext uri="{FF2B5EF4-FFF2-40B4-BE49-F238E27FC236}">
                <a16:creationId xmlns:a16="http://schemas.microsoft.com/office/drawing/2014/main" id="{C3F47FE3-B4CD-48CE-BC93-F1C1E087B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9066" y="3260057"/>
            <a:ext cx="615476" cy="615476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037663C-7C78-408D-8BBB-0582024567BE}"/>
              </a:ext>
            </a:extLst>
          </p:cNvPr>
          <p:cNvSpPr/>
          <p:nvPr/>
        </p:nvSpPr>
        <p:spPr>
          <a:xfrm>
            <a:off x="3454542" y="3260056"/>
            <a:ext cx="7307243" cy="1104747"/>
          </a:xfrm>
          <a:prstGeom prst="rect">
            <a:avLst/>
          </a:prstGeom>
          <a:solidFill>
            <a:srgbClr val="FEFBF5"/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400" dirty="0">
                <a:solidFill>
                  <a:schemeClr val="bg1">
                    <a:lumMod val="50000"/>
                  </a:schemeClr>
                </a:solidFill>
              </a:rPr>
              <a:t>前半：</a:t>
            </a:r>
            <a:r>
              <a:rPr kumimoji="1" lang="ja-JP" altLang="en-US" sz="2400" dirty="0">
                <a:solidFill>
                  <a:schemeClr val="tx1"/>
                </a:solidFill>
              </a:rPr>
              <a:t>外部設計にて、予定を </a:t>
            </a:r>
            <a:r>
              <a:rPr kumimoji="1" lang="en-US" altLang="ja-JP" sz="3200" b="1" dirty="0">
                <a:solidFill>
                  <a:schemeClr val="tx1"/>
                </a:solidFill>
              </a:rPr>
              <a:t>2</a:t>
            </a:r>
            <a:r>
              <a:rPr kumimoji="1" lang="ja-JP" altLang="en-US" sz="3200" b="1" dirty="0">
                <a:solidFill>
                  <a:schemeClr val="tx1"/>
                </a:solidFill>
              </a:rPr>
              <a:t>日オーバー</a:t>
            </a:r>
            <a:r>
              <a:rPr kumimoji="1" lang="ja-JP" altLang="en-US" sz="3200" dirty="0">
                <a:solidFill>
                  <a:schemeClr val="tx1"/>
                </a:solidFill>
              </a:rPr>
              <a:t>！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r>
              <a:rPr kumimoji="1" lang="ja-JP" altLang="en-US" sz="2400" dirty="0">
                <a:solidFill>
                  <a:schemeClr val="bg1">
                    <a:lumMod val="50000"/>
                  </a:schemeClr>
                </a:solidFill>
              </a:rPr>
              <a:t>後半：</a:t>
            </a:r>
            <a:r>
              <a:rPr kumimoji="1" lang="ja-JP" altLang="en-US" sz="3200" b="1" dirty="0">
                <a:solidFill>
                  <a:schemeClr val="tx1"/>
                </a:solidFill>
              </a:rPr>
              <a:t>エラー・バグが頻発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endParaRPr kumimoji="1"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96060A9-A47F-4BE6-AF58-4A66D1CA48AA}"/>
              </a:ext>
            </a:extLst>
          </p:cNvPr>
          <p:cNvSpPr/>
          <p:nvPr/>
        </p:nvSpPr>
        <p:spPr>
          <a:xfrm>
            <a:off x="2696308" y="4528454"/>
            <a:ext cx="8847543" cy="693175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意見交換の多さ ・見通しの甘さ</a:t>
            </a:r>
            <a:endParaRPr kumimoji="1"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30" name="四角形: 対角を切り取る 29">
            <a:extLst>
              <a:ext uri="{FF2B5EF4-FFF2-40B4-BE49-F238E27FC236}">
                <a16:creationId xmlns:a16="http://schemas.microsoft.com/office/drawing/2014/main" id="{DB4F4904-92B3-4AD8-ACB8-EDF225C01592}"/>
              </a:ext>
            </a:extLst>
          </p:cNvPr>
          <p:cNvSpPr/>
          <p:nvPr/>
        </p:nvSpPr>
        <p:spPr>
          <a:xfrm>
            <a:off x="648150" y="4528455"/>
            <a:ext cx="2294556" cy="693174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要因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0096A43-BE8C-44E5-ADD5-86EA50C6E31F}"/>
              </a:ext>
            </a:extLst>
          </p:cNvPr>
          <p:cNvSpPr/>
          <p:nvPr/>
        </p:nvSpPr>
        <p:spPr>
          <a:xfrm>
            <a:off x="3454542" y="5699021"/>
            <a:ext cx="7518258" cy="592865"/>
          </a:xfrm>
          <a:prstGeom prst="rect">
            <a:avLst/>
          </a:prstGeom>
          <a:solidFill>
            <a:srgbClr val="FEFBF5"/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en-US" altLang="ja-JP" sz="3200" b="1" dirty="0">
              <a:solidFill>
                <a:schemeClr val="tx1"/>
              </a:solidFill>
            </a:endParaRPr>
          </a:p>
        </p:txBody>
      </p:sp>
      <p:sp>
        <p:nvSpPr>
          <p:cNvPr id="35" name="タイトル 1">
            <a:extLst>
              <a:ext uri="{FF2B5EF4-FFF2-40B4-BE49-F238E27FC236}">
                <a16:creationId xmlns:a16="http://schemas.microsoft.com/office/drawing/2014/main" id="{5019F1C1-287D-4B2A-AA16-8EC09B9A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チームの振り返り</a:t>
            </a:r>
            <a:endParaRPr lang="ja" sz="3200" b="0" dirty="0"/>
          </a:p>
        </p:txBody>
      </p:sp>
      <p:pic>
        <p:nvPicPr>
          <p:cNvPr id="36" name="グラフィックス 35" descr="地球: 南北アメリカ 単色塗りつぶし">
            <a:extLst>
              <a:ext uri="{FF2B5EF4-FFF2-40B4-BE49-F238E27FC236}">
                <a16:creationId xmlns:a16="http://schemas.microsoft.com/office/drawing/2014/main" id="{1DBC81B6-07C7-4563-A22D-FE7947BDC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pic>
        <p:nvPicPr>
          <p:cNvPr id="38" name="グラフィックス 37" descr="山形の矢印 単色塗りつぶし">
            <a:extLst>
              <a:ext uri="{FF2B5EF4-FFF2-40B4-BE49-F238E27FC236}">
                <a16:creationId xmlns:a16="http://schemas.microsoft.com/office/drawing/2014/main" id="{79F0AC74-EADE-47E3-8C6B-85978354C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9066" y="5293383"/>
            <a:ext cx="615476" cy="615476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673C3A7-04AD-4D15-91DA-249D208E1A22}"/>
              </a:ext>
            </a:extLst>
          </p:cNvPr>
          <p:cNvSpPr/>
          <p:nvPr/>
        </p:nvSpPr>
        <p:spPr>
          <a:xfrm>
            <a:off x="3454542" y="5385280"/>
            <a:ext cx="8089309" cy="1034702"/>
          </a:xfrm>
          <a:prstGeom prst="rect">
            <a:avLst/>
          </a:prstGeom>
          <a:solidFill>
            <a:srgbClr val="FEFBF5"/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400" dirty="0">
                <a:solidFill>
                  <a:schemeClr val="bg1">
                    <a:lumMod val="50000"/>
                  </a:schemeClr>
                </a:solidFill>
              </a:rPr>
              <a:t>前半：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認識のすり合わせ </a:t>
            </a:r>
            <a:r>
              <a:rPr kumimoji="1" lang="ja-JP" altLang="en-US" sz="2400" dirty="0">
                <a:solidFill>
                  <a:schemeClr val="tx1"/>
                </a:solidFill>
              </a:rPr>
              <a:t>が長引く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r>
              <a:rPr kumimoji="1" lang="ja-JP" altLang="en-US" sz="2400" dirty="0">
                <a:solidFill>
                  <a:schemeClr val="bg1">
                    <a:lumMod val="50000"/>
                  </a:schemeClr>
                </a:solidFill>
              </a:rPr>
              <a:t>後半：</a:t>
            </a:r>
            <a:r>
              <a:rPr kumimoji="1" lang="ja-JP" altLang="en-US" sz="2400" dirty="0">
                <a:solidFill>
                  <a:schemeClr val="tx1"/>
                </a:solidFill>
              </a:rPr>
              <a:t>すぐに終わると思っていた作業が 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全然終わらない！</a:t>
            </a:r>
            <a:endParaRPr kumimoji="1" lang="en-US" altLang="ja-JP" sz="2400" b="1" dirty="0">
              <a:solidFill>
                <a:schemeClr val="tx1"/>
              </a:solidFill>
            </a:endParaRPr>
          </a:p>
          <a:p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40" name="四角形: 対角を切り取る 39">
            <a:extLst>
              <a:ext uri="{FF2B5EF4-FFF2-40B4-BE49-F238E27FC236}">
                <a16:creationId xmlns:a16="http://schemas.microsoft.com/office/drawing/2014/main" id="{FB614441-4CA7-4F81-9C00-B8072D59DE6D}"/>
              </a:ext>
            </a:extLst>
          </p:cNvPr>
          <p:cNvSpPr/>
          <p:nvPr/>
        </p:nvSpPr>
        <p:spPr>
          <a:xfrm>
            <a:off x="415427" y="1349451"/>
            <a:ext cx="11361146" cy="693174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課題点</a:t>
            </a:r>
          </a:p>
        </p:txBody>
      </p:sp>
    </p:spTree>
    <p:extLst>
      <p:ext uri="{BB962C8B-B14F-4D97-AF65-F5344CB8AC3E}">
        <p14:creationId xmlns:p14="http://schemas.microsoft.com/office/powerpoint/2010/main" val="158794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5560811"/>
            <a:ext cx="8577707" cy="1089370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3036072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15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8"/>
            <a:ext cx="8577707" cy="4165561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545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5E225F9-1EFF-4C72-A63D-A19A5509DA7F}"/>
              </a:ext>
            </a:extLst>
          </p:cNvPr>
          <p:cNvSpPr/>
          <p:nvPr/>
        </p:nvSpPr>
        <p:spPr>
          <a:xfrm>
            <a:off x="358600" y="2613399"/>
            <a:ext cx="5313536" cy="1542965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最も力を入れたこと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1FFD79-7801-41A6-8327-42B8A51BB0A0}"/>
              </a:ext>
            </a:extLst>
          </p:cNvPr>
          <p:cNvSpPr/>
          <p:nvPr/>
        </p:nvSpPr>
        <p:spPr>
          <a:xfrm>
            <a:off x="5749741" y="5115465"/>
            <a:ext cx="6045145" cy="1518091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メンバーより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F2861BF-3022-4976-99F4-D0D1F70589FA}"/>
              </a:ext>
            </a:extLst>
          </p:cNvPr>
          <p:cNvSpPr/>
          <p:nvPr/>
        </p:nvSpPr>
        <p:spPr>
          <a:xfrm>
            <a:off x="358601" y="1349603"/>
            <a:ext cx="9071085" cy="11503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目標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1C1B418-DC88-48F9-9F51-A0B7F6A9F741}"/>
              </a:ext>
            </a:extLst>
          </p:cNvPr>
          <p:cNvSpPr/>
          <p:nvPr/>
        </p:nvSpPr>
        <p:spPr>
          <a:xfrm>
            <a:off x="9518588" y="1349603"/>
            <a:ext cx="2300468" cy="11503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自己採点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59D95A9-D123-4000-B5D8-4A6E820B8EB8}"/>
              </a:ext>
            </a:extLst>
          </p:cNvPr>
          <p:cNvSpPr/>
          <p:nvPr/>
        </p:nvSpPr>
        <p:spPr>
          <a:xfrm>
            <a:off x="5773910" y="2613399"/>
            <a:ext cx="6045145" cy="240854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成果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74EB24-F6B9-449F-8150-EDAFD505B4A1}"/>
              </a:ext>
            </a:extLst>
          </p:cNvPr>
          <p:cNvSpPr/>
          <p:nvPr/>
        </p:nvSpPr>
        <p:spPr>
          <a:xfrm>
            <a:off x="358600" y="4269797"/>
            <a:ext cx="5313537" cy="2363759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課題</a:t>
            </a:r>
          </a:p>
        </p:txBody>
      </p:sp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6698" y="471586"/>
            <a:ext cx="735351" cy="735351"/>
          </a:xfrm>
          <a:prstGeom prst="rect">
            <a:avLst/>
          </a:prstGeo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38778" y="1382123"/>
            <a:ext cx="735351" cy="735351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97523" y="471585"/>
            <a:ext cx="735351" cy="735351"/>
          </a:xfrm>
          <a:prstGeom prst="rect">
            <a:avLst/>
          </a:prstGeom>
        </p:spPr>
      </p:pic>
      <p:sp>
        <p:nvSpPr>
          <p:cNvPr id="21" name="タイトル 1">
            <a:extLst>
              <a:ext uri="{FF2B5EF4-FFF2-40B4-BE49-F238E27FC236}">
                <a16:creationId xmlns:a16="http://schemas.microsoft.com/office/drawing/2014/main" id="{E01F4966-AC20-4CE9-B938-7DD68011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蔭山 ゆり </a:t>
            </a:r>
            <a:r>
              <a:rPr lang="en-US" altLang="ja-JP" b="0" dirty="0"/>
              <a:t>/ </a:t>
            </a:r>
            <a:r>
              <a:rPr lang="ja-JP" altLang="en-US" b="0" dirty="0"/>
              <a:t>発表担当</a:t>
            </a:r>
            <a:endParaRPr lang="ja" sz="3200" b="0" dirty="0"/>
          </a:p>
        </p:txBody>
      </p:sp>
      <p:pic>
        <p:nvPicPr>
          <p:cNvPr id="23" name="グラフィックス 22" descr="地球: 南北アメリカ 単色塗りつぶし">
            <a:extLst>
              <a:ext uri="{FF2B5EF4-FFF2-40B4-BE49-F238E27FC236}">
                <a16:creationId xmlns:a16="http://schemas.microsoft.com/office/drawing/2014/main" id="{12257C1A-E500-47D5-B295-0D988A417C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5C30F-A5DC-43EA-8BB6-49AA01310E81}"/>
              </a:ext>
            </a:extLst>
          </p:cNvPr>
          <p:cNvSpPr txBox="1"/>
          <p:nvPr/>
        </p:nvSpPr>
        <p:spPr>
          <a:xfrm>
            <a:off x="9661509" y="1680203"/>
            <a:ext cx="1511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3">
                    <a:lumMod val="50000"/>
                  </a:schemeClr>
                </a:solidFill>
              </a:rPr>
              <a:t>60</a:t>
            </a:r>
            <a:r>
              <a:rPr kumimoji="1" lang="en-US" altLang="ja-JP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kumimoji="1" lang="en-US" altLang="ja-JP" dirty="0">
                <a:solidFill>
                  <a:srgbClr val="929292"/>
                </a:solidFill>
              </a:rPr>
              <a:t>/ 100</a:t>
            </a:r>
            <a:endParaRPr kumimoji="1" lang="ja-JP" altLang="en-US" dirty="0">
              <a:solidFill>
                <a:srgbClr val="92929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3611B4A-A825-4872-958F-D64D6B7D850B}"/>
              </a:ext>
            </a:extLst>
          </p:cNvPr>
          <p:cNvSpPr txBox="1"/>
          <p:nvPr/>
        </p:nvSpPr>
        <p:spPr>
          <a:xfrm>
            <a:off x="599052" y="2991795"/>
            <a:ext cx="4826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1</a:t>
            </a:r>
          </a:p>
          <a:p>
            <a:r>
              <a:rPr kumimoji="1" lang="en-US" altLang="ja-JP" sz="2000" dirty="0"/>
              <a:t>2</a:t>
            </a:r>
          </a:p>
          <a:p>
            <a:r>
              <a:rPr kumimoji="1" lang="en-US" altLang="ja-JP" sz="2000" dirty="0"/>
              <a:t>3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0580C80-45E9-4347-979A-9C8534A067A8}"/>
              </a:ext>
            </a:extLst>
          </p:cNvPr>
          <p:cNvSpPr txBox="1"/>
          <p:nvPr/>
        </p:nvSpPr>
        <p:spPr>
          <a:xfrm>
            <a:off x="599051" y="4551071"/>
            <a:ext cx="4826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作業ペースが遅く、できることも少ない。</a:t>
            </a:r>
            <a:endParaRPr kumimoji="1" lang="en-US" altLang="ja-JP" sz="2000" dirty="0"/>
          </a:p>
          <a:p>
            <a:pPr algn="ctr"/>
            <a:endParaRPr kumimoji="1" lang="en-US" altLang="ja-JP" sz="2000" dirty="0"/>
          </a:p>
          <a:p>
            <a:pPr algn="ctr"/>
            <a:r>
              <a:rPr kumimoji="1" lang="ja-JP" altLang="en-US" sz="2000" dirty="0"/>
              <a:t>自分にプログラミングの力があれば、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諦めずに済んだ機能もあったはず</a:t>
            </a:r>
            <a:r>
              <a:rPr kumimoji="1" lang="en-US" altLang="ja-JP" sz="2000" dirty="0"/>
              <a:t>…</a:t>
            </a:r>
            <a:r>
              <a:rPr kumimoji="1" lang="ja-JP" altLang="en-US" sz="2000" dirty="0"/>
              <a:t>！</a:t>
            </a:r>
            <a:endParaRPr kumimoji="1" lang="en-US" altLang="ja-JP" sz="2000" dirty="0"/>
          </a:p>
          <a:p>
            <a:pPr algn="ctr"/>
            <a:endParaRPr kumimoji="1" lang="en-US" altLang="ja-JP" sz="2000" dirty="0"/>
          </a:p>
          <a:p>
            <a:pPr algn="ctr"/>
            <a:r>
              <a:rPr kumimoji="1" lang="ja-JP" altLang="en-US" sz="2000" dirty="0"/>
              <a:t>もっと勉強して、</a:t>
            </a:r>
            <a:endParaRPr kumimoji="1" lang="en-US" altLang="ja-JP" sz="2000" dirty="0"/>
          </a:p>
        </p:txBody>
      </p:sp>
      <p:pic>
        <p:nvPicPr>
          <p:cNvPr id="31" name="グラフィックス 30" descr="目が回った顔 (塗りつぶしなし) 単色塗りつぶし">
            <a:extLst>
              <a:ext uri="{FF2B5EF4-FFF2-40B4-BE49-F238E27FC236}">
                <a16:creationId xmlns:a16="http://schemas.microsoft.com/office/drawing/2014/main" id="{8E39D110-D9B4-4719-84D6-44AA20793F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21453" y="479347"/>
            <a:ext cx="735351" cy="735351"/>
          </a:xfrm>
          <a:prstGeom prst="rect">
            <a:avLst/>
          </a:prstGeom>
        </p:spPr>
      </p:pic>
      <p:pic>
        <p:nvPicPr>
          <p:cNvPr id="36" name="グラフィックス 35" descr="無表情な顔 (塗りつぶしなし) 単色塗りつぶし">
            <a:extLst>
              <a:ext uri="{FF2B5EF4-FFF2-40B4-BE49-F238E27FC236}">
                <a16:creationId xmlns:a16="http://schemas.microsoft.com/office/drawing/2014/main" id="{1EA1EA56-EAD2-4274-AC28-BDC5780DFB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69786" y="471586"/>
            <a:ext cx="735351" cy="735351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08DDCC1-F5AD-44EC-B78C-4EF16CF8D694}"/>
              </a:ext>
            </a:extLst>
          </p:cNvPr>
          <p:cNvSpPr txBox="1"/>
          <p:nvPr/>
        </p:nvSpPr>
        <p:spPr>
          <a:xfrm>
            <a:off x="5963833" y="3007634"/>
            <a:ext cx="5665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各ファイルの役割や連携が、前よりわかる</a:t>
            </a:r>
            <a:r>
              <a:rPr kumimoji="1" lang="en-US" altLang="ja-JP" sz="2000" dirty="0"/>
              <a:t>…</a:t>
            </a:r>
            <a:r>
              <a:rPr kumimoji="1" lang="ja-JP" altLang="en-US" sz="2000" dirty="0"/>
              <a:t>！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サーブレットに何が書いてあるかも、前よりわかる</a:t>
            </a:r>
            <a:r>
              <a:rPr kumimoji="1" lang="en-US" altLang="ja-JP" sz="2000" dirty="0"/>
              <a:t>…</a:t>
            </a:r>
            <a:r>
              <a:rPr kumimoji="1" lang="ja-JP" altLang="en-US" sz="2000" dirty="0"/>
              <a:t>！！</a:t>
            </a:r>
            <a:endParaRPr kumimoji="1" lang="en-US" altLang="ja-JP" sz="2000" dirty="0"/>
          </a:p>
          <a:p>
            <a:pPr algn="ctr"/>
            <a:endParaRPr kumimoji="1" lang="en-US" altLang="ja-JP" sz="2000" dirty="0"/>
          </a:p>
          <a:p>
            <a:pPr algn="ctr"/>
            <a:r>
              <a:rPr kumimoji="1" lang="ja-JP" altLang="en-US" sz="2400" dirty="0"/>
              <a:t>チーム開発ならではの難しさ、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そして楽しさを、身をもって学べました。</a:t>
            </a:r>
            <a:endParaRPr kumimoji="1" lang="en-US" altLang="ja-JP" sz="2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5B6F027-05F2-4C6D-AE1E-9A8D41C0E830}"/>
              </a:ext>
            </a:extLst>
          </p:cNvPr>
          <p:cNvSpPr txBox="1"/>
          <p:nvPr/>
        </p:nvSpPr>
        <p:spPr>
          <a:xfrm>
            <a:off x="1175633" y="1442800"/>
            <a:ext cx="6269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プログラミングにたくさんチャレンジする</a:t>
            </a:r>
            <a:endParaRPr kumimoji="1" lang="en-US" altLang="ja-JP" sz="2800" dirty="0"/>
          </a:p>
          <a:p>
            <a:r>
              <a:rPr kumimoji="1" lang="en-US" altLang="ja-JP" sz="2800" dirty="0"/>
              <a:t>	</a:t>
            </a:r>
            <a:r>
              <a:rPr kumimoji="1" lang="ja-JP" altLang="en-US" sz="2800" dirty="0"/>
              <a:t>チーム内の良い空気づくりに貢献する</a:t>
            </a:r>
            <a:endParaRPr kumimoji="1" lang="en-US" altLang="ja-JP" sz="2800" dirty="0"/>
          </a:p>
        </p:txBody>
      </p:sp>
      <p:pic>
        <p:nvPicPr>
          <p:cNvPr id="42" name="グラフィックス 41" descr="ユーザー 単色塗りつぶし">
            <a:extLst>
              <a:ext uri="{FF2B5EF4-FFF2-40B4-BE49-F238E27FC236}">
                <a16:creationId xmlns:a16="http://schemas.microsoft.com/office/drawing/2014/main" id="{6CF699F4-CF46-4C02-B200-2B6D830D8B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27649" y="5530367"/>
            <a:ext cx="1055042" cy="1055042"/>
          </a:xfrm>
          <a:prstGeom prst="rect">
            <a:avLst/>
          </a:prstGeom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DDF871A6-0182-4065-B082-728552ACEB4C}"/>
              </a:ext>
            </a:extLst>
          </p:cNvPr>
          <p:cNvSpPr/>
          <p:nvPr/>
        </p:nvSpPr>
        <p:spPr>
          <a:xfrm>
            <a:off x="7444740" y="5294713"/>
            <a:ext cx="4148207" cy="1160667"/>
          </a:xfrm>
          <a:prstGeom prst="wedgeRoundRectCallout">
            <a:avLst>
              <a:gd name="adj1" fmla="val -60539"/>
              <a:gd name="adj2" fmla="val 22806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わわ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1DF4E41-4A2A-468E-8D3F-B72036B54478}"/>
              </a:ext>
            </a:extLst>
          </p:cNvPr>
          <p:cNvSpPr/>
          <p:nvPr/>
        </p:nvSpPr>
        <p:spPr>
          <a:xfrm>
            <a:off x="7222982" y="1825574"/>
            <a:ext cx="1130260" cy="58380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800" b="1" dirty="0">
                <a:solidFill>
                  <a:schemeClr val="accent3">
                    <a:lumMod val="50000"/>
                  </a:schemeClr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達成</a:t>
            </a:r>
            <a:endParaRPr kumimoji="1" lang="en-US" altLang="ja-JP" sz="28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9CF4FAB-8655-42E9-B80C-81EAC462BDC5}"/>
              </a:ext>
            </a:extLst>
          </p:cNvPr>
          <p:cNvSpPr/>
          <p:nvPr/>
        </p:nvSpPr>
        <p:spPr>
          <a:xfrm>
            <a:off x="6196265" y="1423537"/>
            <a:ext cx="1391395" cy="50742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未達成</a:t>
            </a:r>
            <a:endParaRPr kumimoji="1" lang="en-US" altLang="ja-JP" sz="2800" b="1" dirty="0">
              <a:solidFill>
                <a:schemeClr val="bg1">
                  <a:lumMod val="50000"/>
                </a:schemeClr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3871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5E225F9-1EFF-4C72-A63D-A19A5509DA7F}"/>
              </a:ext>
            </a:extLst>
          </p:cNvPr>
          <p:cNvSpPr/>
          <p:nvPr/>
        </p:nvSpPr>
        <p:spPr>
          <a:xfrm>
            <a:off x="358600" y="2613399"/>
            <a:ext cx="5313536" cy="2013394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最も力を入れたこと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1FFD79-7801-41A6-8327-42B8A51BB0A0}"/>
              </a:ext>
            </a:extLst>
          </p:cNvPr>
          <p:cNvSpPr/>
          <p:nvPr/>
        </p:nvSpPr>
        <p:spPr>
          <a:xfrm>
            <a:off x="5749741" y="5115465"/>
            <a:ext cx="6045145" cy="1518091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メンバーより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F2861BF-3022-4976-99F4-D0D1F70589FA}"/>
              </a:ext>
            </a:extLst>
          </p:cNvPr>
          <p:cNvSpPr/>
          <p:nvPr/>
        </p:nvSpPr>
        <p:spPr>
          <a:xfrm>
            <a:off x="358601" y="1349603"/>
            <a:ext cx="9071085" cy="11503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目標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1C1B418-DC88-48F9-9F51-A0B7F6A9F741}"/>
              </a:ext>
            </a:extLst>
          </p:cNvPr>
          <p:cNvSpPr/>
          <p:nvPr/>
        </p:nvSpPr>
        <p:spPr>
          <a:xfrm>
            <a:off x="9518588" y="1349603"/>
            <a:ext cx="2300468" cy="11503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自己採点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59D95A9-D123-4000-B5D8-4A6E820B8EB8}"/>
              </a:ext>
            </a:extLst>
          </p:cNvPr>
          <p:cNvSpPr/>
          <p:nvPr/>
        </p:nvSpPr>
        <p:spPr>
          <a:xfrm>
            <a:off x="5773910" y="2613399"/>
            <a:ext cx="6045145" cy="240854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成果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74EB24-F6B9-449F-8150-EDAFD505B4A1}"/>
              </a:ext>
            </a:extLst>
          </p:cNvPr>
          <p:cNvSpPr/>
          <p:nvPr/>
        </p:nvSpPr>
        <p:spPr>
          <a:xfrm>
            <a:off x="358600" y="4743856"/>
            <a:ext cx="5313537" cy="18897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課題</a:t>
            </a:r>
          </a:p>
        </p:txBody>
      </p:sp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6698" y="471586"/>
            <a:ext cx="735351" cy="735351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97523" y="471585"/>
            <a:ext cx="735351" cy="735351"/>
          </a:xfrm>
          <a:prstGeom prst="rect">
            <a:avLst/>
          </a:prstGeom>
        </p:spPr>
      </p:pic>
      <p:sp>
        <p:nvSpPr>
          <p:cNvPr id="21" name="タイトル 1">
            <a:extLst>
              <a:ext uri="{FF2B5EF4-FFF2-40B4-BE49-F238E27FC236}">
                <a16:creationId xmlns:a16="http://schemas.microsoft.com/office/drawing/2014/main" id="{E01F4966-AC20-4CE9-B938-7DD68011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姓 名 </a:t>
            </a:r>
            <a:r>
              <a:rPr lang="en-US" altLang="ja-JP" b="0" dirty="0"/>
              <a:t>/ </a:t>
            </a:r>
            <a:r>
              <a:rPr lang="ja-JP" altLang="en-US" b="0" dirty="0"/>
              <a:t>担当</a:t>
            </a:r>
            <a:endParaRPr lang="ja" sz="3200" b="0" dirty="0"/>
          </a:p>
        </p:txBody>
      </p:sp>
      <p:pic>
        <p:nvPicPr>
          <p:cNvPr id="23" name="グラフィックス 22" descr="地球: 南北アメリカ 単色塗りつぶし">
            <a:extLst>
              <a:ext uri="{FF2B5EF4-FFF2-40B4-BE49-F238E27FC236}">
                <a16:creationId xmlns:a16="http://schemas.microsoft.com/office/drawing/2014/main" id="{12257C1A-E500-47D5-B295-0D988A417C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5C30F-A5DC-43EA-8BB6-49AA01310E81}"/>
              </a:ext>
            </a:extLst>
          </p:cNvPr>
          <p:cNvSpPr txBox="1"/>
          <p:nvPr/>
        </p:nvSpPr>
        <p:spPr>
          <a:xfrm>
            <a:off x="9661509" y="1680203"/>
            <a:ext cx="1511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3">
                    <a:lumMod val="50000"/>
                  </a:schemeClr>
                </a:solidFill>
              </a:rPr>
              <a:t>00</a:t>
            </a:r>
            <a:r>
              <a:rPr kumimoji="1" lang="en-US" altLang="ja-JP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kumimoji="1" lang="en-US" altLang="ja-JP" dirty="0">
                <a:solidFill>
                  <a:srgbClr val="929292"/>
                </a:solidFill>
              </a:rPr>
              <a:t>/ 100</a:t>
            </a:r>
            <a:endParaRPr kumimoji="1" lang="ja-JP" altLang="en-US" dirty="0">
              <a:solidFill>
                <a:srgbClr val="929292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83ED87-CD86-4586-89C1-1CED30C0490A}"/>
              </a:ext>
            </a:extLst>
          </p:cNvPr>
          <p:cNvSpPr txBox="1"/>
          <p:nvPr/>
        </p:nvSpPr>
        <p:spPr>
          <a:xfrm>
            <a:off x="1047404" y="1442800"/>
            <a:ext cx="5935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</a:t>
            </a:r>
          </a:p>
          <a:p>
            <a:r>
              <a:rPr kumimoji="1" lang="en-US" altLang="ja-JP" sz="2800" dirty="0"/>
              <a:t>2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3611B4A-A825-4872-958F-D64D6B7D850B}"/>
              </a:ext>
            </a:extLst>
          </p:cNvPr>
          <p:cNvSpPr txBox="1"/>
          <p:nvPr/>
        </p:nvSpPr>
        <p:spPr>
          <a:xfrm>
            <a:off x="599052" y="2991795"/>
            <a:ext cx="48268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1</a:t>
            </a:r>
          </a:p>
          <a:p>
            <a:r>
              <a:rPr kumimoji="1" lang="en-US" altLang="ja-JP" sz="2000" dirty="0"/>
              <a:t>2</a:t>
            </a:r>
          </a:p>
          <a:p>
            <a:r>
              <a:rPr kumimoji="1" lang="en-US" altLang="ja-JP" sz="2000" dirty="0"/>
              <a:t>3</a:t>
            </a:r>
          </a:p>
          <a:p>
            <a:r>
              <a:rPr kumimoji="1" lang="en-US" altLang="ja-JP" sz="2000" dirty="0"/>
              <a:t>4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0580C80-45E9-4347-979A-9C8534A067A8}"/>
              </a:ext>
            </a:extLst>
          </p:cNvPr>
          <p:cNvSpPr txBox="1"/>
          <p:nvPr/>
        </p:nvSpPr>
        <p:spPr>
          <a:xfrm>
            <a:off x="599052" y="5158230"/>
            <a:ext cx="4826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1</a:t>
            </a:r>
          </a:p>
          <a:p>
            <a:r>
              <a:rPr kumimoji="1" lang="en-US" altLang="ja-JP" sz="2000" dirty="0"/>
              <a:t>2</a:t>
            </a:r>
          </a:p>
          <a:p>
            <a:r>
              <a:rPr kumimoji="1" lang="en-US" altLang="ja-JP" sz="2000" dirty="0"/>
              <a:t>3</a:t>
            </a:r>
          </a:p>
        </p:txBody>
      </p:sp>
      <p:pic>
        <p:nvPicPr>
          <p:cNvPr id="31" name="グラフィックス 30" descr="目が回った顔 (塗りつぶしなし) 単色塗りつぶし">
            <a:extLst>
              <a:ext uri="{FF2B5EF4-FFF2-40B4-BE49-F238E27FC236}">
                <a16:creationId xmlns:a16="http://schemas.microsoft.com/office/drawing/2014/main" id="{8E39D110-D9B4-4719-84D6-44AA20793F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21453" y="479347"/>
            <a:ext cx="735351" cy="735351"/>
          </a:xfrm>
          <a:prstGeom prst="rect">
            <a:avLst/>
          </a:prstGeom>
        </p:spPr>
      </p:pic>
      <p:pic>
        <p:nvPicPr>
          <p:cNvPr id="36" name="グラフィックス 35" descr="無表情な顔 (塗りつぶしなし) 単色塗りつぶし">
            <a:extLst>
              <a:ext uri="{FF2B5EF4-FFF2-40B4-BE49-F238E27FC236}">
                <a16:creationId xmlns:a16="http://schemas.microsoft.com/office/drawing/2014/main" id="{1EA1EA56-EAD2-4274-AC28-BDC5780DFB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69786" y="471586"/>
            <a:ext cx="735351" cy="735351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08DDCC1-F5AD-44EC-B78C-4EF16CF8D694}"/>
              </a:ext>
            </a:extLst>
          </p:cNvPr>
          <p:cNvSpPr txBox="1"/>
          <p:nvPr/>
        </p:nvSpPr>
        <p:spPr>
          <a:xfrm>
            <a:off x="6074273" y="2991795"/>
            <a:ext cx="54695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1</a:t>
            </a:r>
          </a:p>
          <a:p>
            <a:r>
              <a:rPr kumimoji="1" lang="en-US" altLang="ja-JP" sz="2000" dirty="0"/>
              <a:t>2</a:t>
            </a:r>
          </a:p>
          <a:p>
            <a:r>
              <a:rPr kumimoji="1" lang="en-US" altLang="ja-JP" sz="2000" dirty="0"/>
              <a:t>3</a:t>
            </a:r>
          </a:p>
          <a:p>
            <a:r>
              <a:rPr kumimoji="1" lang="en-US" altLang="ja-JP" sz="2000" dirty="0"/>
              <a:t>4</a:t>
            </a:r>
          </a:p>
          <a:p>
            <a:r>
              <a:rPr kumimoji="1" lang="en-US" altLang="ja-JP" sz="2000" dirty="0"/>
              <a:t>5</a:t>
            </a:r>
          </a:p>
        </p:txBody>
      </p:sp>
      <p:pic>
        <p:nvPicPr>
          <p:cNvPr id="25" name="グラフィックス 24" descr="ユーザー 単色塗りつぶし">
            <a:extLst>
              <a:ext uri="{FF2B5EF4-FFF2-40B4-BE49-F238E27FC236}">
                <a16:creationId xmlns:a16="http://schemas.microsoft.com/office/drawing/2014/main" id="{89260A83-ABDD-48B6-AE2C-352EB56AA6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27649" y="5530367"/>
            <a:ext cx="1055042" cy="1055042"/>
          </a:xfrm>
          <a:prstGeom prst="rect">
            <a:avLst/>
          </a:prstGeom>
        </p:spPr>
      </p:pic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081E957D-2420-4893-9EE6-064B44190329}"/>
              </a:ext>
            </a:extLst>
          </p:cNvPr>
          <p:cNvSpPr/>
          <p:nvPr/>
        </p:nvSpPr>
        <p:spPr>
          <a:xfrm>
            <a:off x="7444740" y="5294713"/>
            <a:ext cx="4148207" cy="1160667"/>
          </a:xfrm>
          <a:prstGeom prst="wedgeRoundRectCallout">
            <a:avLst>
              <a:gd name="adj1" fmla="val -60539"/>
              <a:gd name="adj2" fmla="val 22806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わわ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CB90CA6-B5B5-453B-BA6A-69EB75DA0324}"/>
              </a:ext>
            </a:extLst>
          </p:cNvPr>
          <p:cNvSpPr/>
          <p:nvPr/>
        </p:nvSpPr>
        <p:spPr>
          <a:xfrm>
            <a:off x="3784941" y="320921"/>
            <a:ext cx="1391395" cy="50742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未達成</a:t>
            </a:r>
            <a:endParaRPr kumimoji="1" lang="en-US" altLang="ja-JP" sz="2800" b="1" dirty="0">
              <a:solidFill>
                <a:schemeClr val="bg1">
                  <a:lumMod val="50000"/>
                </a:schemeClr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565BAB5-5AF7-4227-BBF8-25AED3C37270}"/>
              </a:ext>
            </a:extLst>
          </p:cNvPr>
          <p:cNvSpPr/>
          <p:nvPr/>
        </p:nvSpPr>
        <p:spPr>
          <a:xfrm>
            <a:off x="4295641" y="707272"/>
            <a:ext cx="1130260" cy="58380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800" b="1" dirty="0">
                <a:solidFill>
                  <a:schemeClr val="accent3">
                    <a:lumMod val="50000"/>
                  </a:schemeClr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達成</a:t>
            </a:r>
            <a:endParaRPr kumimoji="1" lang="en-US" altLang="ja-JP" sz="28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35" name="グラフィックス 34" descr="ニヤリとした顔 (塗りつぶしなし) 単色塗りつぶし">
            <a:extLst>
              <a:ext uri="{FF2B5EF4-FFF2-40B4-BE49-F238E27FC236}">
                <a16:creationId xmlns:a16="http://schemas.microsoft.com/office/drawing/2014/main" id="{1E2B58E3-7F84-4548-9F15-BDDE842DF3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038778" y="1382123"/>
            <a:ext cx="735351" cy="73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61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CF9080-741F-424D-ABBB-D1B689C0949C}"/>
              </a:ext>
            </a:extLst>
          </p:cNvPr>
          <p:cNvSpPr/>
          <p:nvPr/>
        </p:nvSpPr>
        <p:spPr>
          <a:xfrm>
            <a:off x="0" y="1562793"/>
            <a:ext cx="7614458" cy="2926080"/>
          </a:xfrm>
          <a:prstGeom prst="rect">
            <a:avLst/>
          </a:prstGeom>
          <a:solidFill>
            <a:srgbClr val="231B23"/>
          </a:solidFill>
          <a:ln>
            <a:solidFill>
              <a:srgbClr val="23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latin typeface="+mj-lt"/>
              </a:rPr>
              <a:t>謝辞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760457-6671-4A0F-B90A-93BAFECC0638}"/>
              </a:ext>
            </a:extLst>
          </p:cNvPr>
          <p:cNvSpPr txBox="1">
            <a:spLocks/>
          </p:cNvSpPr>
          <p:nvPr/>
        </p:nvSpPr>
        <p:spPr>
          <a:xfrm>
            <a:off x="6096000" y="5975898"/>
            <a:ext cx="6391241" cy="882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ja-JP" altLang="en-US" sz="4800" dirty="0"/>
              <a:t>ありがとうございました！</a:t>
            </a:r>
            <a:endParaRPr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2422208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ADF169-39C0-4D30-8297-874480783BDC}"/>
              </a:ext>
            </a:extLst>
          </p:cNvPr>
          <p:cNvSpPr/>
          <p:nvPr/>
        </p:nvSpPr>
        <p:spPr>
          <a:xfrm>
            <a:off x="1447151" y="2198716"/>
            <a:ext cx="9297698" cy="2460567"/>
          </a:xfrm>
          <a:prstGeom prst="rect">
            <a:avLst/>
          </a:prstGeom>
          <a:solidFill>
            <a:srgbClr val="231B23"/>
          </a:solidFill>
          <a:ln>
            <a:solidFill>
              <a:srgbClr val="23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latin typeface="+mj-lt"/>
              </a:rPr>
              <a:t>使うかもしれんので置いとく</a:t>
            </a:r>
          </a:p>
        </p:txBody>
      </p:sp>
      <p:pic>
        <p:nvPicPr>
          <p:cNvPr id="3" name="グラフィックス 2" descr="ハート付きの笑顔 (塗りつぶし) 単色塗りつぶし">
            <a:extLst>
              <a:ext uri="{FF2B5EF4-FFF2-40B4-BE49-F238E27FC236}">
                <a16:creationId xmlns:a16="http://schemas.microsoft.com/office/drawing/2014/main" id="{BECD7C66-2FBC-4760-83C6-5712687C3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324" y="1387805"/>
            <a:ext cx="735351" cy="735351"/>
          </a:xfrm>
          <a:prstGeom prst="rect">
            <a:avLst/>
          </a:prstGeom>
        </p:spPr>
      </p:pic>
      <p:pic>
        <p:nvPicPr>
          <p:cNvPr id="4" name="グラフィックス 3" descr="困った顔 (塗りつぶし) 単色塗りつぶし">
            <a:extLst>
              <a:ext uri="{FF2B5EF4-FFF2-40B4-BE49-F238E27FC236}">
                <a16:creationId xmlns:a16="http://schemas.microsoft.com/office/drawing/2014/main" id="{0F89CBD0-0C25-46A7-993D-33EDF4737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0779" y="1387803"/>
            <a:ext cx="735351" cy="735351"/>
          </a:xfrm>
          <a:prstGeom prst="rect">
            <a:avLst/>
          </a:prstGeom>
        </p:spPr>
      </p:pic>
      <p:pic>
        <p:nvPicPr>
          <p:cNvPr id="5" name="コンテンツ プレースホルダー 7" descr="ニヤリとした顔 (塗りつぶし) 単色塗りつぶし">
            <a:extLst>
              <a:ext uri="{FF2B5EF4-FFF2-40B4-BE49-F238E27FC236}">
                <a16:creationId xmlns:a16="http://schemas.microsoft.com/office/drawing/2014/main" id="{890A1467-35F2-4F98-ADF2-98E108DFB3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91876" y="1387804"/>
            <a:ext cx="735351" cy="735351"/>
          </a:xfrm>
          <a:prstGeom prst="rect">
            <a:avLst/>
          </a:prstGeom>
        </p:spPr>
      </p:pic>
      <p:pic>
        <p:nvPicPr>
          <p:cNvPr id="7" name="グラフィックス 6" descr="無表情な顔 (塗りつぶし) 単色塗りつぶし">
            <a:extLst>
              <a:ext uri="{FF2B5EF4-FFF2-40B4-BE49-F238E27FC236}">
                <a16:creationId xmlns:a16="http://schemas.microsoft.com/office/drawing/2014/main" id="{CAAEE752-C6E9-4F44-8EA4-7A67280745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75428" y="1387805"/>
            <a:ext cx="735351" cy="735351"/>
          </a:xfrm>
          <a:prstGeom prst="rect">
            <a:avLst/>
          </a:prstGeom>
        </p:spPr>
      </p:pic>
      <p:pic>
        <p:nvPicPr>
          <p:cNvPr id="8" name="グラフィックス 7" descr="目が回った顔 (塗りつぶしなし) 単色塗りつぶし">
            <a:extLst>
              <a:ext uri="{FF2B5EF4-FFF2-40B4-BE49-F238E27FC236}">
                <a16:creationId xmlns:a16="http://schemas.microsoft.com/office/drawing/2014/main" id="{739CF3B6-1402-48C8-94F1-90A44A64B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22473" y="323405"/>
            <a:ext cx="735351" cy="735351"/>
          </a:xfrm>
          <a:prstGeom prst="rect">
            <a:avLst/>
          </a:prstGeom>
        </p:spPr>
      </p:pic>
      <p:pic>
        <p:nvPicPr>
          <p:cNvPr id="12" name="グラフィックス 11" descr="目が回った顔 (塗りつぶし) 単色塗りつぶし">
            <a:extLst>
              <a:ext uri="{FF2B5EF4-FFF2-40B4-BE49-F238E27FC236}">
                <a16:creationId xmlns:a16="http://schemas.microsoft.com/office/drawing/2014/main" id="{71A36AAF-B3B1-4644-9B05-2BC509C719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94331" y="1387805"/>
            <a:ext cx="735351" cy="73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4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47" y="1469745"/>
            <a:ext cx="10913505" cy="4707218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400" dirty="0">
                <a:solidFill>
                  <a:schemeClr val="accent5">
                    <a:lumMod val="25000"/>
                    <a:lumOff val="75000"/>
                  </a:schemeClr>
                </a:solidFill>
              </a:rPr>
              <a:t>チーム紹介（超簡単に）</a:t>
            </a:r>
            <a:endParaRPr lang="en-US" altLang="ja-JP" sz="2400" dirty="0">
              <a:solidFill>
                <a:schemeClr val="accent5">
                  <a:lumMod val="25000"/>
                  <a:lumOff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800" dirty="0"/>
              <a:t>システムについて</a:t>
            </a:r>
            <a:endParaRPr lang="en-US" altLang="ja-JP" sz="28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800" dirty="0">
                <a:solidFill>
                  <a:schemeClr val="accent6">
                    <a:lumMod val="50000"/>
                  </a:schemeClr>
                </a:solidFill>
              </a:rPr>
              <a:t>デモンストレーション</a:t>
            </a:r>
            <a:endParaRPr lang="en-US" altLang="ja-JP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800" dirty="0"/>
              <a:t>チームの振り返り</a:t>
            </a:r>
            <a:endParaRPr lang="en-US" altLang="ja-JP" sz="28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800" dirty="0"/>
              <a:t>個人振り返り</a:t>
            </a:r>
            <a:endParaRPr lang="en-US" altLang="ja-JP" sz="28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800" dirty="0"/>
              <a:t>おわり</a:t>
            </a:r>
            <a:endParaRPr lang="en-US" altLang="ja-JP" sz="28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4000" dirty="0"/>
              <a:t>発表の流れ　案</a:t>
            </a:r>
            <a:endParaRPr lang="ja" sz="40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4E0E21B-987D-48AD-BA5A-EBCAC1596175}"/>
              </a:ext>
            </a:extLst>
          </p:cNvPr>
          <p:cNvSpPr/>
          <p:nvPr/>
        </p:nvSpPr>
        <p:spPr>
          <a:xfrm>
            <a:off x="3689627" y="1951630"/>
            <a:ext cx="1892308" cy="117568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売り込み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1409CB3-5D55-4662-8307-2588A4D66927}"/>
              </a:ext>
            </a:extLst>
          </p:cNvPr>
          <p:cNvSpPr/>
          <p:nvPr/>
        </p:nvSpPr>
        <p:spPr>
          <a:xfrm>
            <a:off x="3689627" y="3235510"/>
            <a:ext cx="1892308" cy="117568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現実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06EF5D-60A0-465A-9CD6-F3474B2E1692}"/>
              </a:ext>
            </a:extLst>
          </p:cNvPr>
          <p:cNvSpPr/>
          <p:nvPr/>
        </p:nvSpPr>
        <p:spPr>
          <a:xfrm>
            <a:off x="5709494" y="390180"/>
            <a:ext cx="4182856" cy="24349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システムについて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（背景）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Abadi" panose="020B0604020202020204" pitchFamily="34" charset="0"/>
              </a:rPr>
              <a:t>・リモートは教え合いがしづらい</a:t>
            </a:r>
            <a:endParaRPr kumimoji="1" lang="en-US" altLang="ja-JP" sz="16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（目的）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Abadi" panose="020B0604020202020204" pitchFamily="34" charset="0"/>
              </a:rPr>
              <a:t>・もっと気軽な教え合い</a:t>
            </a:r>
            <a:endParaRPr kumimoji="1" lang="en-US" altLang="ja-JP" sz="16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Abadi" panose="020B0604020202020204" pitchFamily="34" charset="0"/>
              </a:rPr>
              <a:t>・いろんな人のノートを見て学びを深める</a:t>
            </a:r>
            <a:endParaRPr kumimoji="1" lang="en-US" altLang="ja-JP" sz="16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sz="1100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A20979F-9A52-433E-8F24-C0F81132060A}"/>
              </a:ext>
            </a:extLst>
          </p:cNvPr>
          <p:cNvSpPr/>
          <p:nvPr/>
        </p:nvSpPr>
        <p:spPr>
          <a:xfrm>
            <a:off x="5709494" y="3127318"/>
            <a:ext cx="4182856" cy="24349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59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3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2588255"/>
            <a:ext cx="8577707" cy="4061927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60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F641F721-7F55-4B34-B380-45A02308A1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33338" y="928914"/>
            <a:ext cx="12293918" cy="6030686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4A1BB53-D706-4112-9500-62C412243480}"/>
              </a:ext>
            </a:extLst>
          </p:cNvPr>
          <p:cNvSpPr/>
          <p:nvPr/>
        </p:nvSpPr>
        <p:spPr>
          <a:xfrm>
            <a:off x="368802" y="781060"/>
            <a:ext cx="11454395" cy="4823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チーム紹介</a:t>
            </a:r>
            <a:endParaRPr lang="ja" sz="3200" b="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6D6CDA1-F062-410A-9924-6B73C8ED56F8}"/>
              </a:ext>
            </a:extLst>
          </p:cNvPr>
          <p:cNvSpPr/>
          <p:nvPr/>
        </p:nvSpPr>
        <p:spPr>
          <a:xfrm>
            <a:off x="4339431" y="1642089"/>
            <a:ext cx="4791116" cy="8259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/>
                </a:solidFill>
              </a:rPr>
              <a:t>worldMap</a:t>
            </a:r>
            <a:endParaRPr kumimoji="1" lang="ja-JP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75B1ED1-6C13-4F9C-B4F2-1D8B6AA2B6CE}"/>
              </a:ext>
            </a:extLst>
          </p:cNvPr>
          <p:cNvSpPr/>
          <p:nvPr/>
        </p:nvSpPr>
        <p:spPr>
          <a:xfrm>
            <a:off x="4339430" y="2740644"/>
            <a:ext cx="6536789" cy="3710967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60210" y="2740643"/>
            <a:ext cx="2277686" cy="3721679"/>
          </a:xfrm>
        </p:spPr>
        <p:txBody>
          <a:bodyPr rtlCol="0" anchor="ctr" anchorCtr="0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小林葵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上甲健太郎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杉森祐樹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水井健人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舟見玲奈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蔭山ゆり</a:t>
            </a:r>
            <a:endParaRPr lang="en-US" altLang="ja-JP" sz="2400" b="1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408007A-1335-40B4-81C8-9096D7165D9A}"/>
              </a:ext>
            </a:extLst>
          </p:cNvPr>
          <p:cNvSpPr txBox="1">
            <a:spLocks/>
          </p:cNvSpPr>
          <p:nvPr/>
        </p:nvSpPr>
        <p:spPr>
          <a:xfrm>
            <a:off x="6437896" y="2740643"/>
            <a:ext cx="5385301" cy="371096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チームリーダー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構成管理担当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DBA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・コミュニケーション担当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DBA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・コミュニケーション担当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品質管理担当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発表担当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69748F53-9FD1-484D-AFF8-0C13B573F564}"/>
              </a:ext>
            </a:extLst>
          </p:cNvPr>
          <p:cNvSpPr/>
          <p:nvPr/>
        </p:nvSpPr>
        <p:spPr>
          <a:xfrm>
            <a:off x="1378974" y="1642088"/>
            <a:ext cx="2708517" cy="825910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チーム名</a:t>
            </a:r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7AE6C8CB-1897-4018-9CD4-3481B0D00EEE}"/>
              </a:ext>
            </a:extLst>
          </p:cNvPr>
          <p:cNvSpPr/>
          <p:nvPr/>
        </p:nvSpPr>
        <p:spPr>
          <a:xfrm>
            <a:off x="1378974" y="2740644"/>
            <a:ext cx="2708517" cy="3710966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メンバー</a:t>
            </a:r>
            <a:r>
              <a:rPr kumimoji="1" lang="en-US" altLang="ja-JP" sz="2800" dirty="0">
                <a:solidFill>
                  <a:schemeClr val="tx1"/>
                </a:solidFill>
              </a:rPr>
              <a:t> 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kumimoji="1" lang="ja-JP" altLang="en-US" sz="2400" dirty="0">
                <a:solidFill>
                  <a:schemeClr val="bg1">
                    <a:lumMod val="50000"/>
                  </a:schemeClr>
                </a:solidFill>
              </a:rPr>
              <a:t>担当</a:t>
            </a:r>
            <a:endParaRPr kumimoji="1" lang="ja-JP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グラフィックス 9" descr="地球: 南北アメリカ 単色塗りつぶし">
            <a:extLst>
              <a:ext uri="{FF2B5EF4-FFF2-40B4-BE49-F238E27FC236}">
                <a16:creationId xmlns:a16="http://schemas.microsoft.com/office/drawing/2014/main" id="{D03C300E-C097-4907-B3F4-888DC850C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58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4A1BB53-D706-4112-9500-62C412243480}"/>
              </a:ext>
            </a:extLst>
          </p:cNvPr>
          <p:cNvSpPr/>
          <p:nvPr/>
        </p:nvSpPr>
        <p:spPr>
          <a:xfrm>
            <a:off x="368802" y="781060"/>
            <a:ext cx="11454395" cy="4823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チーム紹介</a:t>
            </a:r>
            <a:endParaRPr lang="ja" sz="3200" b="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6D6CDA1-F062-410A-9924-6B73C8ED56F8}"/>
              </a:ext>
            </a:extLst>
          </p:cNvPr>
          <p:cNvSpPr/>
          <p:nvPr/>
        </p:nvSpPr>
        <p:spPr>
          <a:xfrm>
            <a:off x="4339431" y="1642089"/>
            <a:ext cx="4791116" cy="8259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/>
                </a:solidFill>
              </a:rPr>
              <a:t>worldMap</a:t>
            </a:r>
            <a:endParaRPr kumimoji="1" lang="ja-JP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75B1ED1-6C13-4F9C-B4F2-1D8B6AA2B6CE}"/>
              </a:ext>
            </a:extLst>
          </p:cNvPr>
          <p:cNvSpPr/>
          <p:nvPr/>
        </p:nvSpPr>
        <p:spPr>
          <a:xfrm>
            <a:off x="4339430" y="2740644"/>
            <a:ext cx="6536789" cy="3710967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60210" y="2740643"/>
            <a:ext cx="2277686" cy="3721679"/>
          </a:xfrm>
        </p:spPr>
        <p:txBody>
          <a:bodyPr rtlCol="0" anchor="ctr" anchorCtr="0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小林葵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上甲健太郎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杉森祐樹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水井健人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舟見玲奈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蔭山ゆり</a:t>
            </a:r>
            <a:endParaRPr lang="en-US" altLang="ja-JP" sz="2400" b="1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408007A-1335-40B4-81C8-9096D7165D9A}"/>
              </a:ext>
            </a:extLst>
          </p:cNvPr>
          <p:cNvSpPr txBox="1">
            <a:spLocks/>
          </p:cNvSpPr>
          <p:nvPr/>
        </p:nvSpPr>
        <p:spPr>
          <a:xfrm>
            <a:off x="6437896" y="2740643"/>
            <a:ext cx="5385301" cy="371096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チームリーダー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構成管理担当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DBA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・コミュニケーション担当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DBA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・コミュニケーション担当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品質管理担当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発表担当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69748F53-9FD1-484D-AFF8-0C13B573F564}"/>
              </a:ext>
            </a:extLst>
          </p:cNvPr>
          <p:cNvSpPr/>
          <p:nvPr/>
        </p:nvSpPr>
        <p:spPr>
          <a:xfrm>
            <a:off x="1378974" y="1642088"/>
            <a:ext cx="2708517" cy="825910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チーム名</a:t>
            </a:r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7AE6C8CB-1897-4018-9CD4-3481B0D00EEE}"/>
              </a:ext>
            </a:extLst>
          </p:cNvPr>
          <p:cNvSpPr/>
          <p:nvPr/>
        </p:nvSpPr>
        <p:spPr>
          <a:xfrm>
            <a:off x="1378974" y="2740644"/>
            <a:ext cx="2708517" cy="3710966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メンバー</a:t>
            </a:r>
            <a:r>
              <a:rPr kumimoji="1" lang="en-US" altLang="ja-JP" sz="2800" dirty="0">
                <a:solidFill>
                  <a:schemeClr val="tx1"/>
                </a:solidFill>
              </a:rPr>
              <a:t> 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kumimoji="1" lang="ja-JP" altLang="en-US" sz="2400" dirty="0">
                <a:solidFill>
                  <a:schemeClr val="bg1">
                    <a:lumMod val="50000"/>
                  </a:schemeClr>
                </a:solidFill>
              </a:rPr>
              <a:t>担当</a:t>
            </a:r>
            <a:endParaRPr kumimoji="1" lang="ja-JP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グラフィックス 9" descr="地球: 南北アメリカ 単色塗りつぶし">
            <a:extLst>
              <a:ext uri="{FF2B5EF4-FFF2-40B4-BE49-F238E27FC236}">
                <a16:creationId xmlns:a16="http://schemas.microsoft.com/office/drawing/2014/main" id="{D03C300E-C097-4907-B3F4-888DC850C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641F721-7F55-4B34-B380-45A02308A18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  <a:alphaModFix/>
          </a:blip>
          <a:stretch>
            <a:fillRect/>
          </a:stretch>
        </p:blipFill>
        <p:spPr>
          <a:xfrm>
            <a:off x="-33338" y="-103239"/>
            <a:ext cx="12293918" cy="71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92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3429000"/>
            <a:ext cx="8577707" cy="3221182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999961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6985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3632E8C-1726-4C0F-8CD1-0C2B8BF96658}"/>
              </a:ext>
            </a:extLst>
          </p:cNvPr>
          <p:cNvSpPr/>
          <p:nvPr/>
        </p:nvSpPr>
        <p:spPr>
          <a:xfrm>
            <a:off x="-4914" y="2469737"/>
            <a:ext cx="5603822" cy="401955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F6A5D1A-3101-441B-8F93-BEB8C440C7ED}"/>
              </a:ext>
            </a:extLst>
          </p:cNvPr>
          <p:cNvSpPr/>
          <p:nvPr/>
        </p:nvSpPr>
        <p:spPr>
          <a:xfrm>
            <a:off x="6593093" y="2469736"/>
            <a:ext cx="5598908" cy="401955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受講生同士の気軽な教え合い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いろんな人のノートを見て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学びを深められる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ついでにノートの管理もできる　</a:t>
            </a: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0C1467D4-8113-4AC5-9950-6856343C3612}"/>
              </a:ext>
            </a:extLst>
          </p:cNvPr>
          <p:cNvSpPr txBox="1">
            <a:spLocks/>
          </p:cNvSpPr>
          <p:nvPr/>
        </p:nvSpPr>
        <p:spPr>
          <a:xfrm>
            <a:off x="0" y="2469738"/>
            <a:ext cx="5846164" cy="40195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ja-JP" sz="1800" dirty="0"/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ja-JP" altLang="en-US" sz="2800" b="1" dirty="0"/>
              <a:t>オンライン研修では</a:t>
            </a:r>
            <a:r>
              <a:rPr lang="en-US" altLang="ja-JP" sz="2800" b="1" dirty="0"/>
              <a:t>…</a:t>
            </a:r>
          </a:p>
        </p:txBody>
      </p:sp>
      <p:sp>
        <p:nvSpPr>
          <p:cNvPr id="14" name="四角形: 対角を切り取る 13">
            <a:extLst>
              <a:ext uri="{FF2B5EF4-FFF2-40B4-BE49-F238E27FC236}">
                <a16:creationId xmlns:a16="http://schemas.microsoft.com/office/drawing/2014/main" id="{C9B1494C-7CF6-4583-80DD-38E673F2C82F}"/>
              </a:ext>
            </a:extLst>
          </p:cNvPr>
          <p:cNvSpPr/>
          <p:nvPr/>
        </p:nvSpPr>
        <p:spPr>
          <a:xfrm>
            <a:off x="180054" y="2009122"/>
            <a:ext cx="1737236" cy="693174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597C62F6-2443-4C2A-873D-BF3210EB1754}"/>
              </a:ext>
            </a:extLst>
          </p:cNvPr>
          <p:cNvSpPr txBox="1">
            <a:spLocks/>
          </p:cNvSpPr>
          <p:nvPr/>
        </p:nvSpPr>
        <p:spPr>
          <a:xfrm>
            <a:off x="6310859" y="2469738"/>
            <a:ext cx="5886056" cy="40195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ja-JP" sz="2400" dirty="0"/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E9EF7A90-A4FF-4A5D-A7C9-DB981020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システムについて</a:t>
            </a:r>
            <a:endParaRPr lang="ja" sz="3200" b="0" dirty="0"/>
          </a:p>
        </p:txBody>
      </p:sp>
      <p:pic>
        <p:nvPicPr>
          <p:cNvPr id="20" name="グラフィックス 19" descr="地球: 南北アメリカ 単色塗りつぶし">
            <a:extLst>
              <a:ext uri="{FF2B5EF4-FFF2-40B4-BE49-F238E27FC236}">
                <a16:creationId xmlns:a16="http://schemas.microsoft.com/office/drawing/2014/main" id="{1F28D181-57FD-4254-AE4F-CA1F75985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BF79CD7B-4DC8-42F7-83D5-78E5E816766E}"/>
              </a:ext>
            </a:extLst>
          </p:cNvPr>
          <p:cNvSpPr/>
          <p:nvPr/>
        </p:nvSpPr>
        <p:spPr>
          <a:xfrm>
            <a:off x="608413" y="3758799"/>
            <a:ext cx="4629337" cy="1090763"/>
          </a:xfrm>
          <a:prstGeom prst="wedgeRoundRectCallout">
            <a:avLst>
              <a:gd name="adj1" fmla="val -61288"/>
              <a:gd name="adj2" fmla="val 34840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「教えてほしい」　「教えてあげたい」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が　</a:t>
            </a:r>
            <a:r>
              <a:rPr kumimoji="1" lang="ja-JP" altLang="en-US" sz="2000" b="1" dirty="0">
                <a:solidFill>
                  <a:sysClr val="windowText" lastClr="000000"/>
                </a:solidFill>
              </a:rPr>
              <a:t>言いにくい！</a:t>
            </a:r>
            <a:endParaRPr kumimoji="1" lang="en-US" altLang="ja-JP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四角形: 対角を切り取る 24">
            <a:extLst>
              <a:ext uri="{FF2B5EF4-FFF2-40B4-BE49-F238E27FC236}">
                <a16:creationId xmlns:a16="http://schemas.microsoft.com/office/drawing/2014/main" id="{0F5B9137-4715-4874-A80F-FF25921ECEE7}"/>
              </a:ext>
            </a:extLst>
          </p:cNvPr>
          <p:cNvSpPr/>
          <p:nvPr/>
        </p:nvSpPr>
        <p:spPr>
          <a:xfrm>
            <a:off x="10274710" y="2009122"/>
            <a:ext cx="1737236" cy="693174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98AC4359-8B57-4EE6-A128-725A4F988CE1}"/>
              </a:ext>
            </a:extLst>
          </p:cNvPr>
          <p:cNvSpPr/>
          <p:nvPr/>
        </p:nvSpPr>
        <p:spPr>
          <a:xfrm>
            <a:off x="608413" y="5030605"/>
            <a:ext cx="4629337" cy="1090763"/>
          </a:xfrm>
          <a:prstGeom prst="wedgeRoundRectCallout">
            <a:avLst>
              <a:gd name="adj1" fmla="val -61288"/>
              <a:gd name="adj2" fmla="val 34840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誰かと </a:t>
            </a:r>
            <a:r>
              <a:rPr kumimoji="1" lang="ja-JP" altLang="en-US" sz="2000" b="1" dirty="0">
                <a:solidFill>
                  <a:sysClr val="windowText" lastClr="000000"/>
                </a:solidFill>
              </a:rPr>
              <a:t>学びを共有 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できるような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b="1" dirty="0">
                <a:solidFill>
                  <a:sysClr val="windowText" lastClr="000000"/>
                </a:solidFill>
              </a:rPr>
              <a:t>手軽なツール 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があったらなぁ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pic>
        <p:nvPicPr>
          <p:cNvPr id="12" name="グラフィックス 11" descr="山形の矢印 単色塗りつぶし">
            <a:extLst>
              <a:ext uri="{FF2B5EF4-FFF2-40B4-BE49-F238E27FC236}">
                <a16:creationId xmlns:a16="http://schemas.microsoft.com/office/drawing/2014/main" id="{1BEB4FC7-D182-4D28-BDCA-2EDC5F3266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94787" y="4065887"/>
            <a:ext cx="827250" cy="82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8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25" grpId="0" animBg="1"/>
      <p:bldP spid="27" grpId="0" animBg="1"/>
    </p:bldLst>
  </p:timing>
</p:sld>
</file>

<file path=ppt/theme/theme1.xml><?xml version="1.0" encoding="utf-8"?>
<a:theme xmlns:a="http://schemas.openxmlformats.org/drawingml/2006/main" name="最小およびミュート_ALT">
  <a:themeElements>
    <a:clrScheme name="Japan 2">
      <a:dk1>
        <a:srgbClr val="231B23"/>
      </a:dk1>
      <a:lt1>
        <a:srgbClr val="FCF5E5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31B23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413_TF34306921" id="{47608262-C581-489D-BCBD-6347799DC6CF}" vid="{95242247-B99D-447C-A86D-8AAB63C6826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ジャパニーズ ビジネス プレゼンテーション</Template>
  <TotalTime>1503</TotalTime>
  <Words>1174</Words>
  <Application>Microsoft Office PowerPoint</Application>
  <PresentationFormat>ワイド画面</PresentationFormat>
  <Paragraphs>325</Paragraphs>
  <Slides>26</Slides>
  <Notes>19</Notes>
  <HiddenSlides>6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4" baseType="lpstr">
      <vt:lpstr>HGP教科書体</vt:lpstr>
      <vt:lpstr>Meiryo UI</vt:lpstr>
      <vt:lpstr>Abadi</vt:lpstr>
      <vt:lpstr>Arial</vt:lpstr>
      <vt:lpstr>Arial Black</vt:lpstr>
      <vt:lpstr>Calibri</vt:lpstr>
      <vt:lpstr>Wingdings</vt:lpstr>
      <vt:lpstr>最小およびミュート_ALT</vt:lpstr>
      <vt:lpstr>PowerPoint プレゼンテーション</vt:lpstr>
      <vt:lpstr>発表の流れ　案</vt:lpstr>
      <vt:lpstr>発表の流れ　案</vt:lpstr>
      <vt:lpstr>発表の流れ</vt:lpstr>
      <vt:lpstr>発表の流れ</vt:lpstr>
      <vt:lpstr>チーム紹介</vt:lpstr>
      <vt:lpstr>チーム紹介</vt:lpstr>
      <vt:lpstr>発表の流れ</vt:lpstr>
      <vt:lpstr>システムについて</vt:lpstr>
      <vt:lpstr>システムについて</vt:lpstr>
      <vt:lpstr>システムについて</vt:lpstr>
      <vt:lpstr>発表の流れ</vt:lpstr>
      <vt:lpstr>発表の流れ</vt:lpstr>
      <vt:lpstr>PowerPoint プレゼンテーション</vt:lpstr>
      <vt:lpstr>システムについて – まとめ</vt:lpstr>
      <vt:lpstr>発表の流れ</vt:lpstr>
      <vt:lpstr>発表の流れ</vt:lpstr>
      <vt:lpstr>チームの振り返り</vt:lpstr>
      <vt:lpstr>チームの振り返り</vt:lpstr>
      <vt:lpstr>チームの振り返り</vt:lpstr>
      <vt:lpstr>発表の流れ</vt:lpstr>
      <vt:lpstr>発表の流れ</vt:lpstr>
      <vt:lpstr>蔭山 ゆり / 発表担当</vt:lpstr>
      <vt:lpstr>姓 名 / 担当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 worldMap</dc:title>
  <dc:creator>蔭山　ゆり</dc:creator>
  <cp:lastModifiedBy>蔭山　ゆり</cp:lastModifiedBy>
  <cp:revision>128</cp:revision>
  <dcterms:created xsi:type="dcterms:W3CDTF">2021-06-22T06:56:37Z</dcterms:created>
  <dcterms:modified xsi:type="dcterms:W3CDTF">2021-06-25T05:09:45Z</dcterms:modified>
</cp:coreProperties>
</file>