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24"/>
  </p:notesMasterIdLst>
  <p:handoutMasterIdLst>
    <p:handoutMasterId r:id="rId25"/>
  </p:handoutMasterIdLst>
  <p:sldIdLst>
    <p:sldId id="296" r:id="rId2"/>
    <p:sldId id="317" r:id="rId3"/>
    <p:sldId id="336" r:id="rId4"/>
    <p:sldId id="321" r:id="rId5"/>
    <p:sldId id="322" r:id="rId6"/>
    <p:sldId id="305" r:id="rId7"/>
    <p:sldId id="352" r:id="rId8"/>
    <p:sldId id="320" r:id="rId9"/>
    <p:sldId id="346" r:id="rId10"/>
    <p:sldId id="356" r:id="rId11"/>
    <p:sldId id="341" r:id="rId12"/>
    <p:sldId id="323" r:id="rId13"/>
    <p:sldId id="324" r:id="rId14"/>
    <p:sldId id="316" r:id="rId15"/>
    <p:sldId id="325" r:id="rId16"/>
    <p:sldId id="314" r:id="rId17"/>
    <p:sldId id="343" r:id="rId18"/>
    <p:sldId id="348" r:id="rId19"/>
    <p:sldId id="351" r:id="rId20"/>
    <p:sldId id="350" r:id="rId21"/>
    <p:sldId id="349" r:id="rId22"/>
    <p:sldId id="304" r:id="rId23"/>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A5A5A"/>
    <a:srgbClr val="FEFBF5"/>
    <a:srgbClr val="929292"/>
    <a:srgbClr val="231B23"/>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2600" autoAdjust="0"/>
  </p:normalViewPr>
  <p:slideViewPr>
    <p:cSldViewPr snapToGrid="0" snapToObjects="1">
      <p:cViewPr varScale="1">
        <p:scale>
          <a:sx n="66" d="100"/>
          <a:sy n="66" d="100"/>
        </p:scale>
        <p:origin x="750" y="102"/>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A90AC4F-B4F5-4E6E-A2D9-5687902E1BCC}" type="datetime1">
              <a:rPr lang="ja-JP" altLang="en-US" smtClean="0">
                <a:latin typeface="Meiryo UI" panose="020B0604030504040204" pitchFamily="50" charset="-128"/>
                <a:ea typeface="Meiryo UI" panose="020B0604030504040204" pitchFamily="50" charset="-128"/>
              </a:rPr>
              <a:t>2021/6/29</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A7641951-58F2-44FC-BBAF-10D86FB4EB72}" type="datetime1">
              <a:rPr lang="ja-JP" altLang="en-US" smtClean="0"/>
              <a:t>2021/6/29</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062F3D76-4417-460B-BC28-F69ECA2AC9F5}" type="datetime1">
              <a:rPr lang="ja-JP" altLang="en-US" noProof="0" smtClean="0"/>
              <a:t>2021/6/29</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20455E2-DE6C-4977-BCFA-7D9AF3B70D3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10</a:t>
            </a:fld>
            <a:endParaRPr lang="en-US" dirty="0"/>
          </a:p>
        </p:txBody>
      </p:sp>
    </p:spTree>
    <p:extLst>
      <p:ext uri="{BB962C8B-B14F-4D97-AF65-F5344CB8AC3E}">
        <p14:creationId xmlns:p14="http://schemas.microsoft.com/office/powerpoint/2010/main" val="1735010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2A00A98-BEEB-41DF-85DB-F81F4DF9B709}" type="datetime1">
              <a:rPr lang="ja-JP" altLang="en-US" noProof="0" smtClean="0"/>
              <a:t>2021/6/29</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2E864F8F-5043-43ED-AF57-60D60F7F2A41}" type="datetime1">
              <a:rPr lang="ja-JP" altLang="en-US" noProof="0" smtClean="0"/>
              <a:t>2021/6/29</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D048ACD-7903-4146-9952-7847D3698479}" type="datetime1">
              <a:rPr lang="ja-JP" altLang="en-US" noProof="0" smtClean="0"/>
              <a:t>2021/6/29</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3522AE-1792-4F16-AD61-355CDB1120DB}"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16</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1A19CE-EE20-4DDD-90A2-6A494AAB5382}"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BDBD0D-E37D-4B4C-9A7B-2C1688582109}"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5ECD7-D518-44E8-87C9-C5F8664E9335}"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9AB888-B9A2-4119-ADB5-D4DC2D83B085}"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9F6525-2CC3-4074-AE31-8FD0BADF7B77}"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20A385A5-9B47-4C76-A394-5F41E6EF582C}" type="datetime1">
              <a:rPr lang="ja-JP" altLang="en-US" noProof="0" smtClean="0"/>
              <a:t>2021/6/29</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5C7A81DD-0EA3-45E2-A5B8-12C0FA3803A9}" type="datetime1">
              <a:rPr lang="ja-JP" altLang="en-US" noProof="0" smtClean="0"/>
              <a:t>2021/6/29</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75433B3A-4591-4758-BA01-772493DBFD85}" type="datetime1">
              <a:rPr lang="ja-JP" altLang="en-US" noProof="0" smtClean="0"/>
              <a:t>2021/6/29</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E5365C8F-0372-4A23-B9C9-EC86A7030D0E}" type="datetime1">
              <a:rPr lang="ja-JP" altLang="en-US" noProof="0" smtClean="0"/>
              <a:t>2021/6/29</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8255408F-EFF3-4D79-A3FC-A139D127CC07}"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6</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64EBA935-28DA-4043-9F24-A8631307D86D}"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426294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0593987C-B1A6-4DED-ACEA-045A17FFB34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277277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20455E2-DE6C-4977-BCFA-7D9AF3B70D3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9</a:t>
            </a:fld>
            <a:endParaRPr lang="en-US" dirty="0"/>
          </a:p>
        </p:txBody>
      </p:sp>
    </p:spTree>
    <p:extLst>
      <p:ext uri="{BB962C8B-B14F-4D97-AF65-F5344CB8AC3E}">
        <p14:creationId xmlns:p14="http://schemas.microsoft.com/office/powerpoint/2010/main" val="3792525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296A2B84-E62C-4ACE-B5E2-B61A2C6FD09E}"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86102BB2-867E-423B-8453-C294E4A1986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EDCE281A-83A0-4519-A8C7-C5F84883B843}"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2A18B341-FFCE-46FD-A2E1-D667125DA36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3463C42C-9937-4C63-AD3B-B1377E940180}"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4EE49A4-E481-45C1-8254-FE828DEFF045}" type="datetime1">
              <a:rPr lang="ja-JP" altLang="en-US" smtClean="0"/>
              <a:t>2021/6/29</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3125" y="11"/>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4527029" y="4642899"/>
            <a:ext cx="4079598" cy="523220"/>
          </a:xfrm>
          <a:prstGeom prst="rect">
            <a:avLst/>
          </a:prstGeom>
          <a:noFill/>
        </p:spPr>
        <p:txBody>
          <a:bodyPr wrap="square" rtlCol="0">
            <a:spAutoFit/>
          </a:bodyPr>
          <a:lstStyle/>
          <a:p>
            <a:r>
              <a:rPr kumimoji="1" lang="en-US" altLang="ja-JP" sz="2800" dirty="0"/>
              <a:t>@worldMap</a:t>
            </a:r>
            <a:endParaRPr kumimoji="1" lang="ja-JP" altLang="en-US" sz="2800"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10</a:t>
            </a:fld>
            <a:endParaRPr lang="en-US" dirty="0"/>
          </a:p>
        </p:txBody>
      </p:sp>
      <p:sp>
        <p:nvSpPr>
          <p:cNvPr id="22" name="正方形/長方形 21">
            <a:extLst>
              <a:ext uri="{FF2B5EF4-FFF2-40B4-BE49-F238E27FC236}">
                <a16:creationId xmlns:a16="http://schemas.microsoft.com/office/drawing/2014/main" id="{EAED6845-2D75-40CB-A1A0-42ACF2CEE336}"/>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8" name="正方形/長方形 17">
            <a:extLst>
              <a:ext uri="{FF2B5EF4-FFF2-40B4-BE49-F238E27FC236}">
                <a16:creationId xmlns:a16="http://schemas.microsoft.com/office/drawing/2014/main" id="{7CAE5668-63A5-4F1D-BEAC-642212709645}"/>
              </a:ext>
            </a:extLst>
          </p:cNvPr>
          <p:cNvSpPr/>
          <p:nvPr/>
        </p:nvSpPr>
        <p:spPr>
          <a:xfrm>
            <a:off x="599051" y="1833487"/>
            <a:ext cx="10944799" cy="4541072"/>
          </a:xfrm>
          <a:prstGeom prst="rect">
            <a:avLst/>
          </a:prstGeom>
          <a:no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endParaRPr kumimoji="1" lang="en-US" altLang="ja-JP" sz="2800" b="1" dirty="0">
              <a:solidFill>
                <a:schemeClr val="bg1">
                  <a:lumMod val="50000"/>
                </a:schemeClr>
              </a:solidFill>
            </a:endParaRPr>
          </a:p>
          <a:p>
            <a:pPr algn="ctr">
              <a:lnSpc>
                <a:spcPct val="150000"/>
              </a:lnSpc>
            </a:pPr>
            <a:r>
              <a:rPr kumimoji="1" lang="ja-JP" altLang="en-US" sz="6000" b="1" dirty="0">
                <a:solidFill>
                  <a:schemeClr val="bg1">
                    <a:lumMod val="50000"/>
                  </a:schemeClr>
                </a:solidFill>
              </a:rPr>
              <a:t>学びの質</a:t>
            </a:r>
            <a:r>
              <a:rPr kumimoji="1" lang="en-US" altLang="ja-JP" sz="6000" b="1" dirty="0">
                <a:solidFill>
                  <a:schemeClr val="bg1">
                    <a:lumMod val="50000"/>
                  </a:schemeClr>
                </a:solidFill>
              </a:rPr>
              <a:t>UP</a:t>
            </a:r>
            <a:r>
              <a:rPr kumimoji="1" lang="ja-JP" altLang="en-US" sz="6000" b="1" dirty="0">
                <a:solidFill>
                  <a:schemeClr val="bg1">
                    <a:lumMod val="50000"/>
                  </a:schemeClr>
                </a:solidFill>
              </a:rPr>
              <a:t>！</a:t>
            </a:r>
            <a:endParaRPr kumimoji="1" lang="en-US" altLang="ja-JP" sz="6000" b="1" dirty="0">
              <a:solidFill>
                <a:schemeClr val="bg1">
                  <a:lumMod val="50000"/>
                </a:schemeClr>
              </a:solidFill>
            </a:endParaRPr>
          </a:p>
          <a:p>
            <a:pPr algn="ctr">
              <a:lnSpc>
                <a:spcPct val="150000"/>
              </a:lnSpc>
            </a:pPr>
            <a:r>
              <a:rPr kumimoji="1" lang="ja-JP" altLang="en-US" sz="2400" dirty="0">
                <a:solidFill>
                  <a:schemeClr val="tx1"/>
                </a:solidFill>
              </a:rPr>
              <a:t>気軽なインプットとアウトプットを実現！</a:t>
            </a:r>
            <a:endParaRPr kumimoji="1" lang="en-US" altLang="ja-JP" sz="2400" dirty="0">
              <a:solidFill>
                <a:schemeClr val="tx1"/>
              </a:solidFill>
            </a:endParaRPr>
          </a:p>
          <a:p>
            <a:pPr algn="ctr">
              <a:lnSpc>
                <a:spcPct val="150000"/>
              </a:lnSpc>
            </a:pPr>
            <a:r>
              <a:rPr kumimoji="1" lang="ja-JP" altLang="en-US" sz="2400" dirty="0">
                <a:solidFill>
                  <a:schemeClr val="tx1"/>
                </a:solidFill>
              </a:rPr>
              <a:t>誰かに「見せる」ノート作りによって、より質の高い学びへ！</a:t>
            </a:r>
            <a:endParaRPr kumimoji="1" lang="en-US" altLang="ja-JP" sz="2400" dirty="0">
              <a:solidFill>
                <a:schemeClr val="tx1"/>
              </a:solidFill>
            </a:endParaRPr>
          </a:p>
          <a:p>
            <a:pPr algn="ctr">
              <a:lnSpc>
                <a:spcPct val="150000"/>
              </a:lnSpc>
            </a:pPr>
            <a:r>
              <a:rPr kumimoji="1" lang="ja-JP" altLang="en-US" sz="2400" dirty="0">
                <a:solidFill>
                  <a:schemeClr val="tx1"/>
                </a:solidFill>
              </a:rPr>
              <a:t>コミュニケーションが苦手な人でも、誰かの助けになれます！</a:t>
            </a:r>
            <a:endParaRPr kumimoji="1" lang="en-US" altLang="ja-JP" sz="24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33565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 calcmode="lin" valueType="num">
                                      <p:cBhvr>
                                        <p:cTn id="7" dur="750" fill="hold"/>
                                        <p:tgtEl>
                                          <p:spTgt spid="18">
                                            <p:txEl>
                                              <p:pRg st="1" end="1"/>
                                            </p:txEl>
                                          </p:spTgt>
                                        </p:tgtEl>
                                        <p:attrNameLst>
                                          <p:attrName>ppt_w</p:attrName>
                                        </p:attrNameLst>
                                      </p:cBhvr>
                                      <p:tavLst>
                                        <p:tav tm="0">
                                          <p:val>
                                            <p:fltVal val="0"/>
                                          </p:val>
                                        </p:tav>
                                        <p:tav tm="100000">
                                          <p:val>
                                            <p:strVal val="#ppt_w"/>
                                          </p:val>
                                        </p:tav>
                                      </p:tavLst>
                                    </p:anim>
                                    <p:anim calcmode="lin" valueType="num">
                                      <p:cBhvr>
                                        <p:cTn id="8" dur="750" fill="hold"/>
                                        <p:tgtEl>
                                          <p:spTgt spid="18">
                                            <p:txEl>
                                              <p:pRg st="1" end="1"/>
                                            </p:txEl>
                                          </p:spTgt>
                                        </p:tgtEl>
                                        <p:attrNameLst>
                                          <p:attrName>ppt_h</p:attrName>
                                        </p:attrNameLst>
                                      </p:cBhvr>
                                      <p:tavLst>
                                        <p:tav tm="0">
                                          <p:val>
                                            <p:fltVal val="0"/>
                                          </p:val>
                                        </p:tav>
                                        <p:tav tm="100000">
                                          <p:val>
                                            <p:strVal val="#ppt_h"/>
                                          </p:val>
                                        </p:tav>
                                      </p:tavLst>
                                    </p:anim>
                                    <p:anim calcmode="lin" valueType="num">
                                      <p:cBhvr>
                                        <p:cTn id="9" dur="750" fill="hold"/>
                                        <p:tgtEl>
                                          <p:spTgt spid="18">
                                            <p:txEl>
                                              <p:pRg st="1" end="1"/>
                                            </p:txEl>
                                          </p:spTgt>
                                        </p:tgtEl>
                                        <p:attrNameLst>
                                          <p:attrName>style.rotation</p:attrName>
                                        </p:attrNameLst>
                                      </p:cBhvr>
                                      <p:tavLst>
                                        <p:tav tm="0">
                                          <p:val>
                                            <p:fltVal val="90"/>
                                          </p:val>
                                        </p:tav>
                                        <p:tav tm="100000">
                                          <p:val>
                                            <p:fltVal val="0"/>
                                          </p:val>
                                        </p:tav>
                                      </p:tavLst>
                                    </p:anim>
                                    <p:animEffect transition="in" filter="fade">
                                      <p:cBhvr>
                                        <p:cTn id="10" dur="750"/>
                                        <p:tgtEl>
                                          <p:spTgt spid="18">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 calcmode="lin" valueType="num">
                                      <p:cBhvr>
                                        <p:cTn id="13" dur="750" fill="hold"/>
                                        <p:tgtEl>
                                          <p:spTgt spid="18">
                                            <p:txEl>
                                              <p:pRg st="2" end="2"/>
                                            </p:txEl>
                                          </p:spTgt>
                                        </p:tgtEl>
                                        <p:attrNameLst>
                                          <p:attrName>ppt_w</p:attrName>
                                        </p:attrNameLst>
                                      </p:cBhvr>
                                      <p:tavLst>
                                        <p:tav tm="0">
                                          <p:val>
                                            <p:fltVal val="0"/>
                                          </p:val>
                                        </p:tav>
                                        <p:tav tm="100000">
                                          <p:val>
                                            <p:strVal val="#ppt_w"/>
                                          </p:val>
                                        </p:tav>
                                      </p:tavLst>
                                    </p:anim>
                                    <p:anim calcmode="lin" valueType="num">
                                      <p:cBhvr>
                                        <p:cTn id="14" dur="750" fill="hold"/>
                                        <p:tgtEl>
                                          <p:spTgt spid="18">
                                            <p:txEl>
                                              <p:pRg st="2" end="2"/>
                                            </p:txEl>
                                          </p:spTgt>
                                        </p:tgtEl>
                                        <p:attrNameLst>
                                          <p:attrName>ppt_h</p:attrName>
                                        </p:attrNameLst>
                                      </p:cBhvr>
                                      <p:tavLst>
                                        <p:tav tm="0">
                                          <p:val>
                                            <p:fltVal val="0"/>
                                          </p:val>
                                        </p:tav>
                                        <p:tav tm="100000">
                                          <p:val>
                                            <p:strVal val="#ppt_h"/>
                                          </p:val>
                                        </p:tav>
                                      </p:tavLst>
                                    </p:anim>
                                    <p:anim calcmode="lin" valueType="num">
                                      <p:cBhvr>
                                        <p:cTn id="15" dur="750" fill="hold"/>
                                        <p:tgtEl>
                                          <p:spTgt spid="18">
                                            <p:txEl>
                                              <p:pRg st="2" end="2"/>
                                            </p:txEl>
                                          </p:spTgt>
                                        </p:tgtEl>
                                        <p:attrNameLst>
                                          <p:attrName>style.rotation</p:attrName>
                                        </p:attrNameLst>
                                      </p:cBhvr>
                                      <p:tavLst>
                                        <p:tav tm="0">
                                          <p:val>
                                            <p:fltVal val="90"/>
                                          </p:val>
                                        </p:tav>
                                        <p:tav tm="100000">
                                          <p:val>
                                            <p:fltVal val="0"/>
                                          </p:val>
                                        </p:tav>
                                      </p:tavLst>
                                    </p:anim>
                                    <p:animEffect transition="in" filter="fade">
                                      <p:cBhvr>
                                        <p:cTn id="16" dur="750"/>
                                        <p:tgtEl>
                                          <p:spTgt spid="18">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 calcmode="lin" valueType="num">
                                      <p:cBhvr>
                                        <p:cTn id="19" dur="750" fill="hold"/>
                                        <p:tgtEl>
                                          <p:spTgt spid="18">
                                            <p:txEl>
                                              <p:pRg st="3" end="3"/>
                                            </p:txEl>
                                          </p:spTgt>
                                        </p:tgtEl>
                                        <p:attrNameLst>
                                          <p:attrName>ppt_w</p:attrName>
                                        </p:attrNameLst>
                                      </p:cBhvr>
                                      <p:tavLst>
                                        <p:tav tm="0">
                                          <p:val>
                                            <p:fltVal val="0"/>
                                          </p:val>
                                        </p:tav>
                                        <p:tav tm="100000">
                                          <p:val>
                                            <p:strVal val="#ppt_w"/>
                                          </p:val>
                                        </p:tav>
                                      </p:tavLst>
                                    </p:anim>
                                    <p:anim calcmode="lin" valueType="num">
                                      <p:cBhvr>
                                        <p:cTn id="20" dur="750" fill="hold"/>
                                        <p:tgtEl>
                                          <p:spTgt spid="18">
                                            <p:txEl>
                                              <p:pRg st="3" end="3"/>
                                            </p:txEl>
                                          </p:spTgt>
                                        </p:tgtEl>
                                        <p:attrNameLst>
                                          <p:attrName>ppt_h</p:attrName>
                                        </p:attrNameLst>
                                      </p:cBhvr>
                                      <p:tavLst>
                                        <p:tav tm="0">
                                          <p:val>
                                            <p:fltVal val="0"/>
                                          </p:val>
                                        </p:tav>
                                        <p:tav tm="100000">
                                          <p:val>
                                            <p:strVal val="#ppt_h"/>
                                          </p:val>
                                        </p:tav>
                                      </p:tavLst>
                                    </p:anim>
                                    <p:anim calcmode="lin" valueType="num">
                                      <p:cBhvr>
                                        <p:cTn id="21" dur="750" fill="hold"/>
                                        <p:tgtEl>
                                          <p:spTgt spid="18">
                                            <p:txEl>
                                              <p:pRg st="3" end="3"/>
                                            </p:txEl>
                                          </p:spTgt>
                                        </p:tgtEl>
                                        <p:attrNameLst>
                                          <p:attrName>style.rotation</p:attrName>
                                        </p:attrNameLst>
                                      </p:cBhvr>
                                      <p:tavLst>
                                        <p:tav tm="0">
                                          <p:val>
                                            <p:fltVal val="90"/>
                                          </p:val>
                                        </p:tav>
                                        <p:tav tm="100000">
                                          <p:val>
                                            <p:fltVal val="0"/>
                                          </p:val>
                                        </p:tav>
                                      </p:tavLst>
                                    </p:anim>
                                    <p:animEffect transition="in" filter="fade">
                                      <p:cBhvr>
                                        <p:cTn id="22" dur="750"/>
                                        <p:tgtEl>
                                          <p:spTgt spid="18">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anim calcmode="lin" valueType="num">
                                      <p:cBhvr>
                                        <p:cTn id="25" dur="750" fill="hold"/>
                                        <p:tgtEl>
                                          <p:spTgt spid="18">
                                            <p:txEl>
                                              <p:pRg st="4" end="4"/>
                                            </p:txEl>
                                          </p:spTgt>
                                        </p:tgtEl>
                                        <p:attrNameLst>
                                          <p:attrName>ppt_w</p:attrName>
                                        </p:attrNameLst>
                                      </p:cBhvr>
                                      <p:tavLst>
                                        <p:tav tm="0">
                                          <p:val>
                                            <p:fltVal val="0"/>
                                          </p:val>
                                        </p:tav>
                                        <p:tav tm="100000">
                                          <p:val>
                                            <p:strVal val="#ppt_w"/>
                                          </p:val>
                                        </p:tav>
                                      </p:tavLst>
                                    </p:anim>
                                    <p:anim calcmode="lin" valueType="num">
                                      <p:cBhvr>
                                        <p:cTn id="26" dur="750" fill="hold"/>
                                        <p:tgtEl>
                                          <p:spTgt spid="18">
                                            <p:txEl>
                                              <p:pRg st="4" end="4"/>
                                            </p:txEl>
                                          </p:spTgt>
                                        </p:tgtEl>
                                        <p:attrNameLst>
                                          <p:attrName>ppt_h</p:attrName>
                                        </p:attrNameLst>
                                      </p:cBhvr>
                                      <p:tavLst>
                                        <p:tav tm="0">
                                          <p:val>
                                            <p:fltVal val="0"/>
                                          </p:val>
                                        </p:tav>
                                        <p:tav tm="100000">
                                          <p:val>
                                            <p:strVal val="#ppt_h"/>
                                          </p:val>
                                        </p:tav>
                                      </p:tavLst>
                                    </p:anim>
                                    <p:anim calcmode="lin" valueType="num">
                                      <p:cBhvr>
                                        <p:cTn id="27" dur="750" fill="hold"/>
                                        <p:tgtEl>
                                          <p:spTgt spid="18">
                                            <p:txEl>
                                              <p:pRg st="4" end="4"/>
                                            </p:txEl>
                                          </p:spTgt>
                                        </p:tgtEl>
                                        <p:attrNameLst>
                                          <p:attrName>style.rotation</p:attrName>
                                        </p:attrNameLst>
                                      </p:cBhvr>
                                      <p:tavLst>
                                        <p:tav tm="0">
                                          <p:val>
                                            <p:fltVal val="90"/>
                                          </p:val>
                                        </p:tav>
                                        <p:tav tm="100000">
                                          <p:val>
                                            <p:fltVal val="0"/>
                                          </p:val>
                                        </p:tav>
                                      </p:tavLst>
                                    </p:anim>
                                    <p:animEffect transition="in" filter="fade">
                                      <p:cBhvr>
                                        <p:cTn id="28"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ノートのアップロード ・ 公開</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メイン機能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
        <p:nvSpPr>
          <p:cNvPr id="2" name="スライド番号プレースホルダー 1">
            <a:extLst>
              <a:ext uri="{FF2B5EF4-FFF2-40B4-BE49-F238E27FC236}">
                <a16:creationId xmlns:a16="http://schemas.microsoft.com/office/drawing/2014/main" id="{BB34A391-DFC1-4F1A-ADD6-E39925888BAF}"/>
              </a:ext>
            </a:extLst>
          </p:cNvPr>
          <p:cNvSpPr>
            <a:spLocks noGrp="1"/>
          </p:cNvSpPr>
          <p:nvPr>
            <p:ph type="sldNum" sz="quarter" idx="12"/>
          </p:nvPr>
        </p:nvSpPr>
        <p:spPr/>
        <p:txBody>
          <a:bodyPr/>
          <a:lstStyle/>
          <a:p>
            <a:fld id="{6F705D35-D126-3B47-A82C-2A13EA9E0A67}" type="slidenum">
              <a:rPr lang="en-US" smtClean="0"/>
              <a:pPr/>
              <a:t>11</a:t>
            </a:fld>
            <a:endParaRPr lang="en-US" dirty="0"/>
          </a:p>
        </p:txBody>
      </p:sp>
    </p:spTree>
    <p:extLst>
      <p:ext uri="{BB962C8B-B14F-4D97-AF65-F5344CB8AC3E}">
        <p14:creationId xmlns:p14="http://schemas.microsoft.com/office/powerpoint/2010/main" val="5379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4583269"/>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F28438D9-46BD-4CDD-8F1D-2179C8829883}"/>
              </a:ext>
            </a:extLst>
          </p:cNvPr>
          <p:cNvSpPr>
            <a:spLocks noGrp="1"/>
          </p:cNvSpPr>
          <p:nvPr>
            <p:ph type="sldNum" sz="quarter" idx="12"/>
          </p:nvPr>
        </p:nvSpPr>
        <p:spPr/>
        <p:txBody>
          <a:bodyPr/>
          <a:lstStyle/>
          <a:p>
            <a:fld id="{6F705D35-D126-3B47-A82C-2A13EA9E0A67}" type="slidenum">
              <a:rPr lang="en-US" smtClean="0"/>
              <a:pPr/>
              <a:t>12</a:t>
            </a:fld>
            <a:endParaRPr lang="en-US" dirty="0"/>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2"/>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72404204-7DBB-4D34-99BC-6814E7DD1FD9}"/>
              </a:ext>
            </a:extLst>
          </p:cNvPr>
          <p:cNvSpPr>
            <a:spLocks noGrp="1"/>
          </p:cNvSpPr>
          <p:nvPr>
            <p:ph type="sldNum" sz="quarter" idx="12"/>
          </p:nvPr>
        </p:nvSpPr>
        <p:spPr/>
        <p:txBody>
          <a:bodyPr/>
          <a:lstStyle/>
          <a:p>
            <a:fld id="{6F705D35-D126-3B47-A82C-2A13EA9E0A67}" type="slidenum">
              <a:rPr lang="en-US" smtClean="0"/>
              <a:pPr/>
              <a:t>13</a:t>
            </a:fld>
            <a:endParaRPr lang="en-US" dirty="0"/>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1656093" y="1458145"/>
            <a:ext cx="3764687"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メンバーによる空気づくり</a:t>
            </a:r>
            <a:endParaRPr kumimoji="1" lang="en-US" altLang="ja-JP" sz="2400" dirty="0">
              <a:solidFill>
                <a:schemeClr val="tx1"/>
              </a:solidFill>
            </a:endParaRPr>
          </a:p>
          <a:p>
            <a:pPr>
              <a:lnSpc>
                <a:spcPct val="150000"/>
              </a:lnSpc>
            </a:pPr>
            <a:r>
              <a:rPr kumimoji="1" lang="ja-JP" altLang="en-US" sz="2400" dirty="0">
                <a:solidFill>
                  <a:schemeClr val="tx1"/>
                </a:solidFill>
              </a:rPr>
              <a:t>→ スムーズで活発な意見交換</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技術力の高いメンバーが多い</a:t>
            </a:r>
            <a:endParaRPr kumimoji="1" lang="en-US" altLang="ja-JP" sz="2400" dirty="0">
              <a:solidFill>
                <a:schemeClr val="tx1"/>
              </a:solidFill>
            </a:endParaRPr>
          </a:p>
          <a:p>
            <a:pPr>
              <a:lnSpc>
                <a:spcPct val="150000"/>
              </a:lnSpc>
            </a:pPr>
            <a:r>
              <a:rPr kumimoji="1" lang="ja-JP" altLang="en-US" sz="2400" dirty="0">
                <a:solidFill>
                  <a:schemeClr val="tx1"/>
                </a:solidFill>
              </a:rPr>
              <a:t>→ 複数人での作業は非効率的</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a:p>
            <a:pPr>
              <a:lnSpc>
                <a:spcPct val="150000"/>
              </a:lnSpc>
            </a:pPr>
            <a:r>
              <a:rPr kumimoji="1" lang="ja-JP" altLang="en-US" sz="2400" dirty="0">
                <a:solidFill>
                  <a:schemeClr val="tx1"/>
                </a:solidFill>
              </a:rPr>
              <a:t>→ 他</a:t>
            </a:r>
            <a:r>
              <a:rPr kumimoji="1" lang="en-US" altLang="ja-JP" sz="2400" dirty="0">
                <a:solidFill>
                  <a:schemeClr val="tx1"/>
                </a:solidFill>
              </a:rPr>
              <a:t>2</a:t>
            </a:r>
            <a:r>
              <a:rPr kumimoji="1" lang="ja-JP" altLang="en-US" sz="2400" dirty="0">
                <a:solidFill>
                  <a:schemeClr val="tx1"/>
                </a:solidFill>
              </a:rPr>
              <a:t>点があってこそ！</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
        <p:nvSpPr>
          <p:cNvPr id="16" name="四角形: 対角を切り取る 15">
            <a:extLst>
              <a:ext uri="{FF2B5EF4-FFF2-40B4-BE49-F238E27FC236}">
                <a16:creationId xmlns:a16="http://schemas.microsoft.com/office/drawing/2014/main" id="{80B6F8FF-FFFE-47E1-A83D-DFEDDDA01968}"/>
              </a:ext>
            </a:extLst>
          </p:cNvPr>
          <p:cNvSpPr/>
          <p:nvPr/>
        </p:nvSpPr>
        <p:spPr>
          <a:xfrm>
            <a:off x="7502604" y="1458145"/>
            <a:ext cx="3033303"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要因</a:t>
            </a:r>
          </a:p>
        </p:txBody>
      </p:sp>
      <p:sp>
        <p:nvSpPr>
          <p:cNvPr id="2" name="スライド番号プレースホルダー 1">
            <a:extLst>
              <a:ext uri="{FF2B5EF4-FFF2-40B4-BE49-F238E27FC236}">
                <a16:creationId xmlns:a16="http://schemas.microsoft.com/office/drawing/2014/main" id="{68E29B1C-8464-4DE5-9CF3-93524788D5F7}"/>
              </a:ext>
            </a:extLst>
          </p:cNvPr>
          <p:cNvSpPr>
            <a:spLocks noGrp="1"/>
          </p:cNvSpPr>
          <p:nvPr>
            <p:ph type="sldNum" sz="quarter" idx="12"/>
          </p:nvPr>
        </p:nvSpPr>
        <p:spPr/>
        <p:txBody>
          <a:bodyPr/>
          <a:lstStyle/>
          <a:p>
            <a:fld id="{6F705D35-D126-3B47-A82C-2A13EA9E0A67}" type="slidenum">
              <a:rPr lang="en-US" smtClean="0"/>
              <a:pPr/>
              <a:t>14</a:t>
            </a:fld>
            <a:endParaRPr lang="en-US" dirty="0"/>
          </a:p>
        </p:txBody>
      </p:sp>
    </p:spTree>
    <p:extLst>
      <p:ext uri="{BB962C8B-B14F-4D97-AF65-F5344CB8AC3E}">
        <p14:creationId xmlns:p14="http://schemas.microsoft.com/office/powerpoint/2010/main" val="29611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238198"/>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2B0C552-C430-4F98-920D-186A444FE967}"/>
              </a:ext>
            </a:extLst>
          </p:cNvPr>
          <p:cNvSpPr>
            <a:spLocks noGrp="1"/>
          </p:cNvSpPr>
          <p:nvPr>
            <p:ph type="sldNum" sz="quarter" idx="12"/>
          </p:nvPr>
        </p:nvSpPr>
        <p:spPr/>
        <p:txBody>
          <a:bodyPr/>
          <a:lstStyle/>
          <a:p>
            <a:fld id="{6F705D35-D126-3B47-A82C-2A13EA9E0A67}" type="slidenum">
              <a:rPr lang="en-US" smtClean="0"/>
              <a:pPr/>
              <a:t>15</a:t>
            </a:fld>
            <a:endParaRPr lang="en-US" dirty="0"/>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4"/>
            <a:ext cx="11409623" cy="99566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発表担当として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65</a:t>
            </a:r>
            <a:r>
              <a:rPr kumimoji="1" lang="en-US" altLang="ja-JP" sz="2000" dirty="0">
                <a:solidFill>
                  <a:srgbClr val="929292"/>
                </a:solidFill>
              </a:rPr>
              <a:t>/ 100</a:t>
            </a:r>
            <a:endParaRPr kumimoji="1" lang="ja-JP" altLang="en-US" sz="2000" dirty="0">
              <a:solidFill>
                <a:srgbClr val="929292"/>
              </a:solidFill>
            </a:endParaRPr>
          </a:p>
        </p:txBody>
      </p:sp>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57597" y="5575725"/>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47705" y="1633382"/>
            <a:ext cx="10649638" cy="568874"/>
          </a:xfrm>
          <a:prstGeom prst="rect">
            <a:avLst/>
          </a:prstGeom>
          <a:noFill/>
        </p:spPr>
        <p:txBody>
          <a:bodyPr wrap="square" rtlCol="0">
            <a:spAutoFit/>
          </a:bodyPr>
          <a:lstStyle/>
          <a:p>
            <a:pPr>
              <a:lnSpc>
                <a:spcPct val="150000"/>
              </a:lnSpc>
            </a:pPr>
            <a:r>
              <a:rPr kumimoji="1" lang="ja-JP" altLang="en-US" sz="2400" dirty="0"/>
              <a:t>発表準備を滞りなく進めるための、先を見据えた準備を意識する</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29139F7A-38F3-45C3-841B-E358E7841AA3}"/>
              </a:ext>
            </a:extLst>
          </p:cNvPr>
          <p:cNvSpPr/>
          <p:nvPr/>
        </p:nvSpPr>
        <p:spPr>
          <a:xfrm>
            <a:off x="2251510" y="5253246"/>
            <a:ext cx="6416124" cy="1368955"/>
          </a:xfrm>
          <a:prstGeom prst="wedgeRoundRectCallout">
            <a:avLst>
              <a:gd name="adj1" fmla="val -57994"/>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グループの雰囲気づくり、発想、どれも素晴らしく、大変助かりました。</a:t>
            </a:r>
          </a:p>
          <a:p>
            <a:pPr algn="ctr">
              <a:lnSpc>
                <a:spcPct val="150000"/>
              </a:lnSpc>
            </a:pPr>
            <a:r>
              <a:rPr kumimoji="1" lang="ja-JP" altLang="en-US" dirty="0">
                <a:solidFill>
                  <a:sysClr val="windowText" lastClr="000000"/>
                </a:solidFill>
              </a:rPr>
              <a:t>発表資料も自分じゃ真似できないくらいきれいにまとめられていて、発表に関しては完全におんぶにだっこの状態でした。</a:t>
            </a: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6034"/>
            <a:ext cx="11409623" cy="2631324"/>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研修成果</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599052" y="2768143"/>
            <a:ext cx="9467478" cy="2151486"/>
          </a:xfrm>
          <a:prstGeom prst="rect">
            <a:avLst/>
          </a:prstGeom>
          <a:noFill/>
        </p:spPr>
        <p:txBody>
          <a:bodyPr wrap="square" rtlCol="0">
            <a:spAutoFit/>
          </a:bodyPr>
          <a:lstStyle/>
          <a:p>
            <a:pPr>
              <a:lnSpc>
                <a:spcPct val="150000"/>
              </a:lnSpc>
            </a:pPr>
            <a:r>
              <a:rPr kumimoji="1" lang="ja-JP" altLang="en-US" sz="2400" dirty="0"/>
              <a:t>・ プログラミング面で、あまりチームの役に立てなかったことが</a:t>
            </a:r>
            <a:r>
              <a:rPr kumimoji="1" lang="ja-JP" altLang="en-US" sz="2400" b="1" dirty="0"/>
              <a:t>非常に悔しい！</a:t>
            </a:r>
            <a:endParaRPr kumimoji="1" lang="en-US" altLang="ja-JP" sz="2400" b="1" dirty="0"/>
          </a:p>
          <a:p>
            <a:pPr>
              <a:lnSpc>
                <a:spcPct val="150000"/>
              </a:lnSpc>
            </a:pPr>
            <a:r>
              <a:rPr kumimoji="1" lang="ja-JP" altLang="en-US" sz="2400" dirty="0"/>
              <a:t>　 提供するものはあくまでシステム。コミュニケーションだけできても意味がない。</a:t>
            </a:r>
            <a:endParaRPr kumimoji="1" lang="en-US" altLang="ja-JP" sz="2400" dirty="0"/>
          </a:p>
          <a:p>
            <a:pPr>
              <a:lnSpc>
                <a:spcPct val="150000"/>
              </a:lnSpc>
            </a:pPr>
            <a:r>
              <a:rPr kumimoji="1" lang="en-US" altLang="ja-JP" sz="2000" dirty="0"/>
              <a:t>	</a:t>
            </a:r>
            <a:r>
              <a:rPr kumimoji="1" lang="ja-JP" altLang="en-US" sz="2000" dirty="0"/>
              <a:t>→ この</a:t>
            </a:r>
            <a:r>
              <a:rPr kumimoji="1" lang="en-US" altLang="ja-JP" sz="2000" dirty="0"/>
              <a:t>”</a:t>
            </a:r>
            <a:r>
              <a:rPr kumimoji="1" lang="ja-JP" altLang="en-US" sz="2400" b="1" dirty="0"/>
              <a:t>悔しさ</a:t>
            </a:r>
            <a:r>
              <a:rPr kumimoji="1" lang="en-US" altLang="ja-JP" sz="2000" dirty="0"/>
              <a:t>”</a:t>
            </a:r>
            <a:r>
              <a:rPr kumimoji="1" lang="ja-JP" altLang="en-US" sz="2000" dirty="0"/>
              <a:t>が今回の一番大きな収穫。</a:t>
            </a:r>
            <a:endParaRPr kumimoji="1" lang="en-US" altLang="ja-JP" sz="2000" dirty="0"/>
          </a:p>
          <a:p>
            <a:pPr>
              <a:lnSpc>
                <a:spcPct val="150000"/>
              </a:lnSpc>
            </a:pPr>
            <a:r>
              <a:rPr kumimoji="1" lang="en-US" altLang="ja-JP" sz="2000" dirty="0"/>
              <a:t>	</a:t>
            </a:r>
            <a:r>
              <a:rPr kumimoji="1" lang="ja-JP" altLang="en-US" sz="2000" dirty="0"/>
              <a:t>　　今後はもっと技術・知識の吸収に集中し、</a:t>
            </a:r>
            <a:r>
              <a:rPr kumimoji="1" lang="en-US" altLang="ja-JP" sz="2000" dirty="0"/>
              <a:t>”</a:t>
            </a:r>
            <a:r>
              <a:rPr kumimoji="1" lang="ja-JP" altLang="en-US" sz="2000" dirty="0"/>
              <a:t>エンジニア</a:t>
            </a:r>
            <a:r>
              <a:rPr kumimoji="1" lang="en-US" altLang="ja-JP" sz="2000" dirty="0"/>
              <a:t>”</a:t>
            </a:r>
            <a:r>
              <a:rPr kumimoji="1" lang="ja-JP" altLang="en-US" sz="2000" dirty="0"/>
              <a:t>としての力を付ける。</a:t>
            </a:r>
            <a:endParaRPr kumimoji="1" lang="en-US" altLang="ja-JP" sz="2000" dirty="0"/>
          </a:p>
        </p:txBody>
      </p:sp>
      <p:sp>
        <p:nvSpPr>
          <p:cNvPr id="2" name="スライド番号プレースホルダー 1">
            <a:extLst>
              <a:ext uri="{FF2B5EF4-FFF2-40B4-BE49-F238E27FC236}">
                <a16:creationId xmlns:a16="http://schemas.microsoft.com/office/drawing/2014/main" id="{A0EA8F51-D2E8-4198-8A56-665AF8E22BA5}"/>
              </a:ext>
            </a:extLst>
          </p:cNvPr>
          <p:cNvSpPr>
            <a:spLocks noGrp="1"/>
          </p:cNvSpPr>
          <p:nvPr>
            <p:ph type="sldNum" sz="quarter" idx="12"/>
          </p:nvPr>
        </p:nvSpPr>
        <p:spPr/>
        <p:txBody>
          <a:bodyPr/>
          <a:lstStyle/>
          <a:p>
            <a:fld id="{6F705D35-D126-3B47-A82C-2A13EA9E0A67}" type="slidenum">
              <a:rPr lang="en-US" smtClean="0"/>
              <a:pPr/>
              <a:t>16</a:t>
            </a:fld>
            <a:endParaRPr lang="en-US" dirty="0"/>
          </a:p>
        </p:txBody>
      </p:sp>
      <p:sp>
        <p:nvSpPr>
          <p:cNvPr id="16" name="テキスト ボックス 15">
            <a:extLst>
              <a:ext uri="{FF2B5EF4-FFF2-40B4-BE49-F238E27FC236}">
                <a16:creationId xmlns:a16="http://schemas.microsoft.com/office/drawing/2014/main" id="{76AC9D86-0570-4D4B-9CBE-248A8EDBD738}"/>
              </a:ext>
            </a:extLst>
          </p:cNvPr>
          <p:cNvSpPr txBox="1"/>
          <p:nvPr/>
        </p:nvSpPr>
        <p:spPr>
          <a:xfrm rot="835554">
            <a:off x="5552941" y="797731"/>
            <a:ext cx="6662557" cy="923330"/>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とにかく明るい蔭山</a:t>
            </a:r>
            <a:endParaRPr kumimoji="1" lang="en-US" altLang="ja-JP" sz="5400" dirty="0">
              <a:solidFill>
                <a:schemeClr val="accent1">
                  <a:lumMod val="75000"/>
                </a:schemeClr>
              </a:solidFill>
            </a:endParaRPr>
          </a:p>
        </p:txBody>
      </p:sp>
      <p:sp>
        <p:nvSpPr>
          <p:cNvPr id="17" name="タイトル 1">
            <a:extLst>
              <a:ext uri="{FF2B5EF4-FFF2-40B4-BE49-F238E27FC236}">
                <a16:creationId xmlns:a16="http://schemas.microsoft.com/office/drawing/2014/main" id="{1033CE35-B249-4904-BBAB-BCCE75A20F0B}"/>
              </a:ext>
            </a:extLst>
          </p:cNvPr>
          <p:cNvSpPr txBox="1">
            <a:spLocks/>
          </p:cNvSpPr>
          <p:nvPr/>
        </p:nvSpPr>
        <p:spPr>
          <a:xfrm>
            <a:off x="931440" y="6025307"/>
            <a:ext cx="47703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JP" sz="2000" b="0" dirty="0">
                <a:solidFill>
                  <a:srgbClr val="FFFFFF"/>
                </a:solidFill>
              </a:rPr>
              <a:t>M</a:t>
            </a:r>
            <a:endParaRPr lang="ja" sz="2000" b="0" dirty="0">
              <a:solidFill>
                <a:srgbClr val="FFFFFF"/>
              </a:solidFill>
            </a:endParaRPr>
          </a:p>
        </p:txBody>
      </p:sp>
    </p:spTree>
    <p:extLst>
      <p:ext uri="{BB962C8B-B14F-4D97-AF65-F5344CB8AC3E}">
        <p14:creationId xmlns:p14="http://schemas.microsoft.com/office/powerpoint/2010/main" val="97387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99710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チームリーダーとして</a:t>
            </a:r>
            <a:endPar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小林 葵 </a:t>
            </a:r>
            <a:r>
              <a:rPr lang="en-US" altLang="ja-JP" b="0" dirty="0"/>
              <a:t>/ </a:t>
            </a:r>
            <a:r>
              <a:rPr lang="ja-JP" altLang="en-US" b="0" dirty="0"/>
              <a:t>チームリーダー</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85</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わわ</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9372"/>
            <a:ext cx="11415528" cy="262798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26922" y="2865422"/>
            <a:ext cx="10678885"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指示出しと決定事項は明確に！</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決定したことははっきり言葉にする　文字に残す</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誰も無茶しないスケジュール管理</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間に合わないと思ったらすぐに手を打つ</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5" name="テキスト ボックス 24">
            <a:extLst>
              <a:ext uri="{FF2B5EF4-FFF2-40B4-BE49-F238E27FC236}">
                <a16:creationId xmlns:a16="http://schemas.microsoft.com/office/drawing/2014/main" id="{623DC4EA-F5E8-4F37-8B14-9994DF5C626A}"/>
              </a:ext>
            </a:extLst>
          </p:cNvPr>
          <p:cNvSpPr txBox="1"/>
          <p:nvPr/>
        </p:nvSpPr>
        <p:spPr>
          <a:xfrm>
            <a:off x="1126573" y="1650119"/>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リーダーとしての責任を果たす</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4813" y="5575725"/>
            <a:ext cx="735351" cy="735351"/>
          </a:xfrm>
          <a:prstGeom prst="rect">
            <a:avLst/>
          </a:prstGeom>
        </p:spPr>
      </p:pic>
      <p:sp>
        <p:nvSpPr>
          <p:cNvPr id="18" name="吹き出し: 角を丸めた四角形 17">
            <a:extLst>
              <a:ext uri="{FF2B5EF4-FFF2-40B4-BE49-F238E27FC236}">
                <a16:creationId xmlns:a16="http://schemas.microsoft.com/office/drawing/2014/main" id="{653C08E5-D098-4B15-851D-D40554FCB981}"/>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話し合いの進行、意見のまとめ、進捗管理すべて完璧。</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チームがスムーズだったのは間違いなく小林さんのおかげ。</a:t>
            </a:r>
            <a:endParaRPr kumimoji="1" lang="en-US" altLang="ja-JP" dirty="0">
              <a:solidFill>
                <a:sysClr val="windowText" lastClr="000000"/>
              </a:solidFill>
            </a:endParaRPr>
          </a:p>
        </p:txBody>
      </p:sp>
      <p:sp>
        <p:nvSpPr>
          <p:cNvPr id="2" name="スライド番号プレースホルダー 1">
            <a:extLst>
              <a:ext uri="{FF2B5EF4-FFF2-40B4-BE49-F238E27FC236}">
                <a16:creationId xmlns:a16="http://schemas.microsoft.com/office/drawing/2014/main" id="{AAD1F9A9-4E0B-492B-BC89-568432445156}"/>
              </a:ext>
            </a:extLst>
          </p:cNvPr>
          <p:cNvSpPr>
            <a:spLocks noGrp="1"/>
          </p:cNvSpPr>
          <p:nvPr>
            <p:ph type="sldNum" sz="quarter" idx="12"/>
          </p:nvPr>
        </p:nvSpPr>
        <p:spPr/>
        <p:txBody>
          <a:bodyPr/>
          <a:lstStyle/>
          <a:p>
            <a:fld id="{6F705D35-D126-3B47-A82C-2A13EA9E0A67}" type="slidenum">
              <a:rPr lang="en-US" smtClean="0"/>
              <a:pPr/>
              <a:t>17</a:t>
            </a:fld>
            <a:endParaRPr lang="en-US" dirty="0"/>
          </a:p>
        </p:txBody>
      </p:sp>
      <p:sp>
        <p:nvSpPr>
          <p:cNvPr id="16" name="テキスト ボックス 15">
            <a:extLst>
              <a:ext uri="{FF2B5EF4-FFF2-40B4-BE49-F238E27FC236}">
                <a16:creationId xmlns:a16="http://schemas.microsoft.com/office/drawing/2014/main" id="{631ADE81-D1EA-43F2-9190-5437FC5AC143}"/>
              </a:ext>
            </a:extLst>
          </p:cNvPr>
          <p:cNvSpPr txBox="1"/>
          <p:nvPr/>
        </p:nvSpPr>
        <p:spPr>
          <a:xfrm rot="835554">
            <a:off x="5570667" y="1362249"/>
            <a:ext cx="6370132" cy="923330"/>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一生ついていきます</a:t>
            </a:r>
          </a:p>
        </p:txBody>
      </p:sp>
      <p:sp>
        <p:nvSpPr>
          <p:cNvPr id="17" name="タイトル 1">
            <a:extLst>
              <a:ext uri="{FF2B5EF4-FFF2-40B4-BE49-F238E27FC236}">
                <a16:creationId xmlns:a16="http://schemas.microsoft.com/office/drawing/2014/main" id="{381AB51C-2D6E-4524-B5DA-E3B46469DB7B}"/>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F</a:t>
            </a:r>
            <a:endParaRPr lang="ja" sz="2000" b="0" dirty="0">
              <a:solidFill>
                <a:srgbClr val="FFFFFF"/>
              </a:solidFill>
            </a:endParaRPr>
          </a:p>
        </p:txBody>
      </p:sp>
    </p:spTree>
    <p:extLst>
      <p:ext uri="{BB962C8B-B14F-4D97-AF65-F5344CB8AC3E}">
        <p14:creationId xmlns:p14="http://schemas.microsoft.com/office/powerpoint/2010/main" val="11915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構成管理担当として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上甲 健太郎 </a:t>
            </a:r>
            <a:r>
              <a:rPr lang="en-US" altLang="ja-JP" b="0" dirty="0"/>
              <a:t>/ </a:t>
            </a:r>
            <a:r>
              <a:rPr lang="ja-JP" altLang="en-US" b="0" dirty="0"/>
              <a:t>構成管理担当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203304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サブ講師</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的な存在</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になる！</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78AB200B-FD60-4B6C-B7B2-6CEB9186F07F}"/>
              </a:ext>
            </a:extLst>
          </p:cNvPr>
          <p:cNvSpPr/>
          <p:nvPr/>
        </p:nvSpPr>
        <p:spPr>
          <a:xfrm>
            <a:off x="2430054" y="5241891"/>
            <a:ext cx="5875083" cy="1380309"/>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内部設計の時に初めてなのに経験者？と思うほど知識があり驚きました。またプログラミングに入ってからは</a:t>
            </a:r>
            <a:r>
              <a:rPr kumimoji="1" lang="en-US" altLang="ja-JP" dirty="0">
                <a:solidFill>
                  <a:sysClr val="windowText" lastClr="000000"/>
                </a:solidFill>
              </a:rPr>
              <a:t>A4</a:t>
            </a:r>
            <a:r>
              <a:rPr kumimoji="1" lang="ja-JP" altLang="en-US" dirty="0">
                <a:solidFill>
                  <a:sysClr val="windowText" lastClr="000000"/>
                </a:solidFill>
              </a:rPr>
              <a:t>担当のサブ講師なのでは？と思うほど助けられました。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10482098"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人に教えることは難しく、最も勉強になる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いつ聞かれても良い体勢を</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メンバーのプログラム関連の成長を肌で感じた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プログラミング技術だけでは市場価値は高まらないのでは</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05C90913-A06C-492E-AC4D-F71C2E726681}"/>
              </a:ext>
            </a:extLst>
          </p:cNvPr>
          <p:cNvSpPr>
            <a:spLocks noGrp="1"/>
          </p:cNvSpPr>
          <p:nvPr>
            <p:ph type="sldNum" sz="quarter" idx="12"/>
          </p:nvPr>
        </p:nvSpPr>
        <p:spPr/>
        <p:txBody>
          <a:bodyPr/>
          <a:lstStyle/>
          <a:p>
            <a:fld id="{6F705D35-D126-3B47-A82C-2A13EA9E0A67}" type="slidenum">
              <a:rPr lang="en-US" smtClean="0"/>
              <a:pPr/>
              <a:t>18</a:t>
            </a:fld>
            <a:endParaRPr lang="en-US" dirty="0"/>
          </a:p>
        </p:txBody>
      </p:sp>
      <p:sp>
        <p:nvSpPr>
          <p:cNvPr id="16" name="テキスト ボックス 15">
            <a:extLst>
              <a:ext uri="{FF2B5EF4-FFF2-40B4-BE49-F238E27FC236}">
                <a16:creationId xmlns:a16="http://schemas.microsoft.com/office/drawing/2014/main" id="{D88C3345-2407-4503-9E71-54659630196D}"/>
              </a:ext>
            </a:extLst>
          </p:cNvPr>
          <p:cNvSpPr txBox="1"/>
          <p:nvPr/>
        </p:nvSpPr>
        <p:spPr>
          <a:xfrm rot="835554">
            <a:off x="6189582" y="1576454"/>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圧倒的包容力</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ほとんど仏</a:t>
            </a:r>
          </a:p>
        </p:txBody>
      </p:sp>
      <p:sp>
        <p:nvSpPr>
          <p:cNvPr id="17" name="タイトル 1">
            <a:extLst>
              <a:ext uri="{FF2B5EF4-FFF2-40B4-BE49-F238E27FC236}">
                <a16:creationId xmlns:a16="http://schemas.microsoft.com/office/drawing/2014/main" id="{093AAE71-8D26-43F8-9242-6B836C2C7314}"/>
              </a:ext>
            </a:extLst>
          </p:cNvPr>
          <p:cNvSpPr txBox="1">
            <a:spLocks/>
          </p:cNvSpPr>
          <p:nvPr/>
        </p:nvSpPr>
        <p:spPr>
          <a:xfrm>
            <a:off x="958850" y="6025307"/>
            <a:ext cx="44962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S</a:t>
            </a:r>
            <a:endParaRPr lang="ja" sz="2000" b="0" dirty="0">
              <a:solidFill>
                <a:srgbClr val="FFFFFF"/>
              </a:solidFill>
            </a:endParaRPr>
          </a:p>
        </p:txBody>
      </p:sp>
    </p:spTree>
    <p:extLst>
      <p:ext uri="{BB962C8B-B14F-4D97-AF65-F5344CB8AC3E}">
        <p14:creationId xmlns:p14="http://schemas.microsoft.com/office/powerpoint/2010/main" val="378992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36344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水井 健人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725833" y="1590173"/>
            <a:ext cx="626910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会話してない人がいないように気を付ける！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DBA</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のもっている知識を最大限引き出す。</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253246"/>
            <a:ext cx="6142446"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dirty="0">
                <a:solidFill>
                  <a:sysClr val="windowText" lastClr="000000"/>
                </a:solidFill>
                <a:latin typeface="Meiryo UI"/>
              </a:rPr>
              <a:t>チームの影の立役者。プログラミングはもちろん、チーム内の話し合いにおいても、とにかく穴を埋める役を担ってくださっていました。</a:t>
            </a:r>
            <a:endParaRPr kumimoji="1" lang="en-US" altLang="ja-JP" dirty="0">
              <a:solidFill>
                <a:sysClr val="windowText" lastClr="000000"/>
              </a:solidFill>
              <a:latin typeface="Meiryo UI"/>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検索機能の実現は彼あってこそ！本当にありがとうございました！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809852"/>
            <a:ext cx="11409623" cy="2307505"/>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 name="スライド番号プレースホルダー 1">
            <a:extLst>
              <a:ext uri="{FF2B5EF4-FFF2-40B4-BE49-F238E27FC236}">
                <a16:creationId xmlns:a16="http://schemas.microsoft.com/office/drawing/2014/main" id="{1F45B1EB-1E7A-4127-8CDE-49B771CB4A7D}"/>
              </a:ext>
            </a:extLst>
          </p:cNvPr>
          <p:cNvSpPr>
            <a:spLocks noGrp="1"/>
          </p:cNvSpPr>
          <p:nvPr>
            <p:ph type="sldNum" sz="quarter" idx="12"/>
          </p:nvPr>
        </p:nvSpPr>
        <p:spPr/>
        <p:txBody>
          <a:bodyPr/>
          <a:lstStyle/>
          <a:p>
            <a:fld id="{6F705D35-D126-3B47-A82C-2A13EA9E0A67}" type="slidenum">
              <a:rPr lang="en-US" smtClean="0"/>
              <a:pPr/>
              <a:t>19</a:t>
            </a:fld>
            <a:endParaRPr lang="en-US" dirty="0"/>
          </a:p>
        </p:txBody>
      </p:sp>
      <p:sp>
        <p:nvSpPr>
          <p:cNvPr id="16" name="テキスト ボックス 15">
            <a:extLst>
              <a:ext uri="{FF2B5EF4-FFF2-40B4-BE49-F238E27FC236}">
                <a16:creationId xmlns:a16="http://schemas.microsoft.com/office/drawing/2014/main" id="{E3BC6703-A8F9-4613-982D-EF647E5BC4D3}"/>
              </a:ext>
            </a:extLst>
          </p:cNvPr>
          <p:cNvSpPr txBox="1"/>
          <p:nvPr/>
        </p:nvSpPr>
        <p:spPr>
          <a:xfrm rot="835554">
            <a:off x="6881743" y="1777433"/>
            <a:ext cx="4999676"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静かなる仕事人</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影の立役者</a:t>
            </a:r>
          </a:p>
        </p:txBody>
      </p:sp>
      <p:sp>
        <p:nvSpPr>
          <p:cNvPr id="17" name="テキスト ボックス 16">
            <a:extLst>
              <a:ext uri="{FF2B5EF4-FFF2-40B4-BE49-F238E27FC236}">
                <a16:creationId xmlns:a16="http://schemas.microsoft.com/office/drawing/2014/main" id="{06C0AE5D-2966-4EA8-9771-440144BDC550}"/>
              </a:ext>
            </a:extLst>
          </p:cNvPr>
          <p:cNvSpPr txBox="1"/>
          <p:nvPr/>
        </p:nvSpPr>
        <p:spPr>
          <a:xfrm>
            <a:off x="798215" y="2967356"/>
            <a:ext cx="9178905" cy="213853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リーダーが会話を振るのがうまかった。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その分話が止まった際などのフォローをいれる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複数検索機能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知らなかったことを調べて自分の力に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8" name="タイトル 1">
            <a:extLst>
              <a:ext uri="{FF2B5EF4-FFF2-40B4-BE49-F238E27FC236}">
                <a16:creationId xmlns:a16="http://schemas.microsoft.com/office/drawing/2014/main" id="{67196C50-E59D-4F4F-9D38-0FFEF81AF693}"/>
              </a:ext>
            </a:extLst>
          </p:cNvPr>
          <p:cNvSpPr txBox="1">
            <a:spLocks/>
          </p:cNvSpPr>
          <p:nvPr/>
        </p:nvSpPr>
        <p:spPr>
          <a:xfrm>
            <a:off x="965200" y="6025307"/>
            <a:ext cx="4432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50100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 name="スライド番号プレースホルダー 1">
            <a:extLst>
              <a:ext uri="{FF2B5EF4-FFF2-40B4-BE49-F238E27FC236}">
                <a16:creationId xmlns:a16="http://schemas.microsoft.com/office/drawing/2014/main" id="{78496E80-9A84-412C-ADAD-243C13DDA2D1}"/>
              </a:ext>
            </a:extLst>
          </p:cNvPr>
          <p:cNvSpPr>
            <a:spLocks noGrp="1"/>
          </p:cNvSpPr>
          <p:nvPr>
            <p:ph type="sldNum" sz="quarter" idx="12"/>
          </p:nvPr>
        </p:nvSpPr>
        <p:spPr/>
        <p:txBody>
          <a:bodyPr/>
          <a:lstStyle/>
          <a:p>
            <a:fld id="{6F705D35-D126-3B47-A82C-2A13EA9E0A67}" type="slidenum">
              <a:rPr lang="en-US" smtClean="0"/>
              <a:pPr/>
              <a:t>2</a:t>
            </a:fld>
            <a:endParaRPr lang="en-US" dirty="0"/>
          </a:p>
        </p:txBody>
      </p:sp>
    </p:spTree>
    <p:extLst>
      <p:ext uri="{BB962C8B-B14F-4D97-AF65-F5344CB8AC3E}">
        <p14:creationId xmlns:p14="http://schemas.microsoft.com/office/powerpoint/2010/main" val="28152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0" y="1408471"/>
            <a:ext cx="11445164"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品質管理担当として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舟見 玲奈 </a:t>
            </a:r>
            <a:r>
              <a:rPr lang="en-US" altLang="ja-JP" b="0" dirty="0"/>
              <a:t>/ </a:t>
            </a:r>
            <a:r>
              <a:rPr lang="ja-JP" altLang="en-US" b="0" dirty="0"/>
              <a:t>品質管理担当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864966" y="1814453"/>
            <a:ext cx="8673399"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良きシステムが作れるよう、チームをサポートする。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6" name="吹き出し: 角を丸めた四角形 25">
            <a:extLst>
              <a:ext uri="{FF2B5EF4-FFF2-40B4-BE49-F238E27FC236}">
                <a16:creationId xmlns:a16="http://schemas.microsoft.com/office/drawing/2014/main" id="{5A90B5A4-DF3D-4F30-BFE4-6B073C8A6D4B}"/>
              </a:ext>
            </a:extLst>
          </p:cNvPr>
          <p:cNvSpPr/>
          <p:nvPr/>
        </p:nvSpPr>
        <p:spPr>
          <a:xfrm>
            <a:off x="2430053" y="5253245"/>
            <a:ext cx="5875083"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チーム立ち上げ当初から鋭い視点の意見で、私では気付かないポイントにたくさん気づかせてもらいました。デザインもセンス抜群で本当にすごいなぁといつも思っていました。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0" y="2642632"/>
            <a:ext cx="11445164"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864966" y="3237027"/>
            <a:ext cx="10678885"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不明点は明確にし、解消すること。</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a:lnSpc>
                <a:spcPct val="150000"/>
              </a:lnSpc>
              <a:defRPr/>
            </a:pPr>
            <a:r>
              <a:rPr kumimoji="1" lang="ja-JP" altLang="en-US" sz="2400" dirty="0"/>
              <a:t>そして、共有すること。</a:t>
            </a:r>
            <a:endParaRPr kumimoji="1" lang="en-US" altLang="ja-JP" sz="2400" dirty="0"/>
          </a:p>
        </p:txBody>
      </p:sp>
      <p:sp>
        <p:nvSpPr>
          <p:cNvPr id="2" name="スライド番号プレースホルダー 1">
            <a:extLst>
              <a:ext uri="{FF2B5EF4-FFF2-40B4-BE49-F238E27FC236}">
                <a16:creationId xmlns:a16="http://schemas.microsoft.com/office/drawing/2014/main" id="{3ACF3814-3ED5-4BA0-84E6-83785F9981AF}"/>
              </a:ext>
            </a:extLst>
          </p:cNvPr>
          <p:cNvSpPr>
            <a:spLocks noGrp="1"/>
          </p:cNvSpPr>
          <p:nvPr>
            <p:ph type="sldNum" sz="quarter" idx="12"/>
          </p:nvPr>
        </p:nvSpPr>
        <p:spPr/>
        <p:txBody>
          <a:bodyPr/>
          <a:lstStyle/>
          <a:p>
            <a:fld id="{6F705D35-D126-3B47-A82C-2A13EA9E0A67}" type="slidenum">
              <a:rPr lang="en-US" smtClean="0"/>
              <a:pPr/>
              <a:t>20</a:t>
            </a:fld>
            <a:endParaRPr lang="en-US" dirty="0"/>
          </a:p>
        </p:txBody>
      </p:sp>
      <p:sp>
        <p:nvSpPr>
          <p:cNvPr id="16" name="テキスト ボックス 15">
            <a:extLst>
              <a:ext uri="{FF2B5EF4-FFF2-40B4-BE49-F238E27FC236}">
                <a16:creationId xmlns:a16="http://schemas.microsoft.com/office/drawing/2014/main" id="{1DF4D8E7-1420-4B22-B8D9-AAF4246EF1CE}"/>
              </a:ext>
            </a:extLst>
          </p:cNvPr>
          <p:cNvSpPr txBox="1"/>
          <p:nvPr/>
        </p:nvSpPr>
        <p:spPr>
          <a:xfrm rot="835554">
            <a:off x="6386527" y="806187"/>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システムデザイン全権保持者</a:t>
            </a:r>
          </a:p>
        </p:txBody>
      </p:sp>
      <p:sp>
        <p:nvSpPr>
          <p:cNvPr id="17" name="タイトル 1">
            <a:extLst>
              <a:ext uri="{FF2B5EF4-FFF2-40B4-BE49-F238E27FC236}">
                <a16:creationId xmlns:a16="http://schemas.microsoft.com/office/drawing/2014/main" id="{F7BA1754-BC86-4017-ACAB-C23906C237B4}"/>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126331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50195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55673" y="557572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杉森 佑樹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28" name="正方形/長方形 27">
            <a:extLst>
              <a:ext uri="{FF2B5EF4-FFF2-40B4-BE49-F238E27FC236}">
                <a16:creationId xmlns:a16="http://schemas.microsoft.com/office/drawing/2014/main" id="{94059250-8A1E-4C2C-BE1C-D7A4FE618E39}"/>
              </a:ext>
            </a:extLst>
          </p:cNvPr>
          <p:cNvSpPr/>
          <p:nvPr/>
        </p:nvSpPr>
        <p:spPr>
          <a:xfrm>
            <a:off x="358601" y="5253245"/>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25" name="吹き出し: 角を丸めた四角形 24">
            <a:extLst>
              <a:ext uri="{FF2B5EF4-FFF2-40B4-BE49-F238E27FC236}">
                <a16:creationId xmlns:a16="http://schemas.microsoft.com/office/drawing/2014/main" id="{0A122515-D1DD-43AE-BF40-F2D7319E592A}"/>
              </a:ext>
            </a:extLst>
          </p:cNvPr>
          <p:cNvSpPr/>
          <p:nvPr/>
        </p:nvSpPr>
        <p:spPr>
          <a:xfrm>
            <a:off x="2430054" y="5243632"/>
            <a:ext cx="5875083" cy="138992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個人的にチームで</a:t>
            </a:r>
            <a:r>
              <a:rPr kumimoji="1" lang="en-US" altLang="ja-JP" dirty="0">
                <a:solidFill>
                  <a:sysClr val="windowText" lastClr="000000"/>
                </a:solidFill>
              </a:rPr>
              <a:t>1</a:t>
            </a:r>
            <a:r>
              <a:rPr kumimoji="1" lang="ja-JP" altLang="en-US" dirty="0">
                <a:solidFill>
                  <a:sysClr val="windowText" lastClr="000000"/>
                </a:solidFill>
              </a:rPr>
              <a:t>番成長したんじゃないかと思ってます。恐ろしいです。技術面以外でも、何か意見を出したときや何か教えたときに全力でほめてくれるのがうれしすぎました。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987446"/>
            <a:ext cx="11409623" cy="212991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19741" y="3438728"/>
            <a:ext cx="580559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お気に入り機能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グループの会話の盛り上げ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9" name="テキスト ボックス 18">
            <a:extLst>
              <a:ext uri="{FF2B5EF4-FFF2-40B4-BE49-F238E27FC236}">
                <a16:creationId xmlns:a16="http://schemas.microsoft.com/office/drawing/2014/main" id="{9E8CC1DF-4831-4CF4-939A-95C3F0F863CB}"/>
              </a:ext>
            </a:extLst>
          </p:cNvPr>
          <p:cNvSpPr txBox="1"/>
          <p:nvPr/>
        </p:nvSpPr>
        <p:spPr>
          <a:xfrm>
            <a:off x="699093" y="1673412"/>
            <a:ext cx="10728638"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苦手だった</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DAO</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を克服する！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積極的に話に参加する！</a:t>
            </a:r>
          </a:p>
        </p:txBody>
      </p:sp>
      <p:pic>
        <p:nvPicPr>
          <p:cNvPr id="29" name="グラフィックス 28" descr="ユーザー 単色塗りつぶし">
            <a:extLst>
              <a:ext uri="{FF2B5EF4-FFF2-40B4-BE49-F238E27FC236}">
                <a16:creationId xmlns:a16="http://schemas.microsoft.com/office/drawing/2014/main" id="{11478469-8849-49CD-A421-188D1361F1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 name="スライド番号プレースホルダー 1">
            <a:extLst>
              <a:ext uri="{FF2B5EF4-FFF2-40B4-BE49-F238E27FC236}">
                <a16:creationId xmlns:a16="http://schemas.microsoft.com/office/drawing/2014/main" id="{EFD7DC4B-9DA5-499F-8A1D-CE8DA8F8F8E7}"/>
              </a:ext>
            </a:extLst>
          </p:cNvPr>
          <p:cNvSpPr>
            <a:spLocks noGrp="1"/>
          </p:cNvSpPr>
          <p:nvPr>
            <p:ph type="sldNum" sz="quarter" idx="12"/>
          </p:nvPr>
        </p:nvSpPr>
        <p:spPr/>
        <p:txBody>
          <a:bodyPr/>
          <a:lstStyle/>
          <a:p>
            <a:fld id="{6F705D35-D126-3B47-A82C-2A13EA9E0A67}" type="slidenum">
              <a:rPr lang="en-US" smtClean="0"/>
              <a:pPr/>
              <a:t>21</a:t>
            </a:fld>
            <a:endParaRPr lang="en-US" dirty="0"/>
          </a:p>
        </p:txBody>
      </p:sp>
      <p:sp>
        <p:nvSpPr>
          <p:cNvPr id="16" name="テキスト ボックス 15">
            <a:extLst>
              <a:ext uri="{FF2B5EF4-FFF2-40B4-BE49-F238E27FC236}">
                <a16:creationId xmlns:a16="http://schemas.microsoft.com/office/drawing/2014/main" id="{3750C574-D577-4D98-9C54-4A5AE6BF87BD}"/>
              </a:ext>
            </a:extLst>
          </p:cNvPr>
          <p:cNvSpPr txBox="1"/>
          <p:nvPr/>
        </p:nvSpPr>
        <p:spPr>
          <a:xfrm rot="835554">
            <a:off x="6131802" y="1694221"/>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恐怖！</a:t>
            </a:r>
            <a:endParaRPr kumimoji="1" lang="en-US" altLang="ja-JP"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endParaRPr>
          </a:p>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成長モンスター！</a:t>
            </a:r>
          </a:p>
        </p:txBody>
      </p:sp>
      <p:sp>
        <p:nvSpPr>
          <p:cNvPr id="17" name="タイトル 1">
            <a:extLst>
              <a:ext uri="{FF2B5EF4-FFF2-40B4-BE49-F238E27FC236}">
                <a16:creationId xmlns:a16="http://schemas.microsoft.com/office/drawing/2014/main" id="{0E215DC5-320C-475C-B116-74748C5555BB}"/>
              </a:ext>
            </a:extLst>
          </p:cNvPr>
          <p:cNvSpPr txBox="1">
            <a:spLocks/>
          </p:cNvSpPr>
          <p:nvPr/>
        </p:nvSpPr>
        <p:spPr>
          <a:xfrm>
            <a:off x="977900" y="6025307"/>
            <a:ext cx="4305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J</a:t>
            </a:r>
            <a:endParaRPr lang="ja" sz="2000" b="0" dirty="0">
              <a:solidFill>
                <a:srgbClr val="FFFFFF"/>
              </a:solidFill>
            </a:endParaRPr>
          </a:p>
        </p:txBody>
      </p:sp>
    </p:spTree>
    <p:extLst>
      <p:ext uri="{BB962C8B-B14F-4D97-AF65-F5344CB8AC3E}">
        <p14:creationId xmlns:p14="http://schemas.microsoft.com/office/powerpoint/2010/main" val="2312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mj-lt"/>
              </a:rPr>
              <a:t>約</a:t>
            </a:r>
            <a:r>
              <a:rPr kumimoji="1" lang="en-US" altLang="ja-JP" sz="2400" dirty="0">
                <a:latin typeface="+mj-lt"/>
              </a:rPr>
              <a:t>3</a:t>
            </a:r>
            <a:r>
              <a:rPr kumimoji="1" lang="ja-JP" altLang="en-US" sz="2400" dirty="0">
                <a:latin typeface="+mj-lt"/>
              </a:rPr>
              <a:t>か月間に渡り、私たちの成長をサポートしてくださった</a:t>
            </a:r>
            <a:endParaRPr kumimoji="1" lang="en-US" altLang="ja-JP" sz="2400" dirty="0">
              <a:latin typeface="+mj-lt"/>
            </a:endParaRPr>
          </a:p>
          <a:p>
            <a:pPr algn="ctr"/>
            <a:r>
              <a:rPr kumimoji="1" lang="ja-JP" altLang="en-US" sz="2400" dirty="0">
                <a:latin typeface="+mj-lt"/>
              </a:rPr>
              <a:t>講師の皆様　</a:t>
            </a:r>
            <a:r>
              <a:rPr kumimoji="1" lang="en-US" altLang="ja-JP" sz="2400" dirty="0">
                <a:latin typeface="+mj-lt"/>
              </a:rPr>
              <a:t>DOJO</a:t>
            </a:r>
            <a:r>
              <a:rPr kumimoji="1" lang="ja-JP" altLang="en-US" sz="2400" dirty="0">
                <a:latin typeface="+mj-lt"/>
              </a:rPr>
              <a:t>運営事務局の皆様　</a:t>
            </a:r>
            <a:r>
              <a:rPr kumimoji="1" lang="en-US" altLang="ja-JP" sz="2400" dirty="0">
                <a:latin typeface="+mj-lt"/>
              </a:rPr>
              <a:t>A</a:t>
            </a:r>
            <a:r>
              <a:rPr kumimoji="1" lang="ja-JP" altLang="en-US" sz="2400" dirty="0">
                <a:latin typeface="+mj-lt"/>
              </a:rPr>
              <a:t>クラスの皆様に</a:t>
            </a:r>
            <a:endParaRPr kumimoji="1" lang="en-US" altLang="ja-JP" sz="2400" dirty="0">
              <a:latin typeface="+mj-lt"/>
            </a:endParaRPr>
          </a:p>
          <a:p>
            <a:pPr algn="ctr"/>
            <a:r>
              <a:rPr kumimoji="1" lang="ja-JP" altLang="en-US" sz="2400" dirty="0">
                <a:latin typeface="+mj-lt"/>
              </a:rPr>
              <a:t>心より感謝申し上げます。</a:t>
            </a:r>
            <a:endParaRPr kumimoji="1" lang="en-US" altLang="ja-JP" sz="2400" dirty="0">
              <a:latin typeface="+mj-lt"/>
            </a:endParaRPr>
          </a:p>
          <a:p>
            <a:pPr algn="ctr"/>
            <a:endParaRPr kumimoji="1" lang="en-US" altLang="ja-JP" sz="2400" dirty="0">
              <a:latin typeface="+mj-lt"/>
            </a:endParaRP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3581401" y="5866938"/>
            <a:ext cx="8720783" cy="99106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kumimoji="1" lang="ja-JP" altLang="en-US" sz="4000" dirty="0">
                <a:latin typeface="+mj-lt"/>
              </a:rPr>
              <a:t>ご清聴いただきありがとうございました！</a:t>
            </a:r>
          </a:p>
        </p:txBody>
      </p:sp>
      <p:sp>
        <p:nvSpPr>
          <p:cNvPr id="2" name="スライド番号プレースホルダー 1">
            <a:extLst>
              <a:ext uri="{FF2B5EF4-FFF2-40B4-BE49-F238E27FC236}">
                <a16:creationId xmlns:a16="http://schemas.microsoft.com/office/drawing/2014/main" id="{45A494F8-8D71-416F-BBD4-2D8909E0DD9C}"/>
              </a:ext>
            </a:extLst>
          </p:cNvPr>
          <p:cNvSpPr>
            <a:spLocks noGrp="1"/>
          </p:cNvSpPr>
          <p:nvPr>
            <p:ph type="sldNum" sz="quarter" idx="12"/>
          </p:nvPr>
        </p:nvSpPr>
        <p:spPr/>
        <p:txBody>
          <a:bodyPr/>
          <a:lstStyle/>
          <a:p>
            <a:fld id="{6F705D35-D126-3B47-A82C-2A13EA9E0A67}" type="slidenum">
              <a:rPr lang="en-US" smtClean="0"/>
              <a:pPr/>
              <a:t>22</a:t>
            </a:fld>
            <a:endParaRPr lang="en-US" dirty="0"/>
          </a:p>
        </p:txBody>
      </p:sp>
      <p:sp>
        <p:nvSpPr>
          <p:cNvPr id="5" name="コンテンツ プレースホルダー 2">
            <a:extLst>
              <a:ext uri="{FF2B5EF4-FFF2-40B4-BE49-F238E27FC236}">
                <a16:creationId xmlns:a16="http://schemas.microsoft.com/office/drawing/2014/main" id="{221034E7-F448-4C7D-901C-A90546A0B94E}"/>
              </a:ext>
            </a:extLst>
          </p:cNvPr>
          <p:cNvSpPr txBox="1">
            <a:spLocks/>
          </p:cNvSpPr>
          <p:nvPr/>
        </p:nvSpPr>
        <p:spPr>
          <a:xfrm>
            <a:off x="7743372" y="2737216"/>
            <a:ext cx="4100285" cy="17186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2400" dirty="0">
                <a:latin typeface="BIZ UDPゴシック" panose="020B0400000000000000" pitchFamily="50" charset="-128"/>
                <a:ea typeface="BIZ UDPゴシック" panose="020B0400000000000000" pitchFamily="50" charset="-128"/>
              </a:rPr>
              <a:t>Special Thanks</a:t>
            </a: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H</a:t>
            </a:r>
            <a:r>
              <a:rPr lang="ja-JP" altLang="en-US" sz="2000" dirty="0">
                <a:latin typeface="BIZ UDPゴシック" panose="020B0400000000000000" pitchFamily="50" charset="-128"/>
                <a:ea typeface="BIZ UDPゴシック" panose="020B0400000000000000" pitchFamily="50" charset="-128"/>
              </a:rPr>
              <a:t>講師</a:t>
            </a:r>
            <a:endParaRPr lang="en-US" altLang="ja-JP" sz="2000" dirty="0">
              <a:latin typeface="BIZ UDPゴシック" panose="020B0400000000000000" pitchFamily="50" charset="-128"/>
              <a:ea typeface="BIZ UDPゴシック" panose="020B0400000000000000" pitchFamily="50" charset="-128"/>
            </a:endParaRP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K</a:t>
            </a:r>
            <a:r>
              <a:rPr lang="ja-JP" altLang="en-US" sz="2000" dirty="0">
                <a:latin typeface="BIZ UDPゴシック" panose="020B0400000000000000" pitchFamily="50" charset="-128"/>
                <a:ea typeface="BIZ UDPゴシック" panose="020B0400000000000000" pitchFamily="50" charset="-128"/>
              </a:rPr>
              <a:t>さん</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222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6"/>
            <a:ext cx="8577707" cy="4061926"/>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6333B21-3382-40C6-A55C-11D73430C8A3}"/>
              </a:ext>
            </a:extLst>
          </p:cNvPr>
          <p:cNvSpPr>
            <a:spLocks noGrp="1"/>
          </p:cNvSpPr>
          <p:nvPr>
            <p:ph type="sldNum" sz="quarter" idx="12"/>
          </p:nvPr>
        </p:nvSpPr>
        <p:spPr/>
        <p:txBody>
          <a:bodyPr/>
          <a:lstStyle/>
          <a:p>
            <a:fld id="{6F705D35-D126-3B47-A82C-2A13EA9E0A67}" type="slidenum">
              <a:rPr lang="en-US" smtClean="0"/>
              <a:pPr/>
              <a:t>3</a:t>
            </a:fld>
            <a:endParaRPr lang="en-US" dirty="0"/>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
        <p:nvSpPr>
          <p:cNvPr id="4" name="スライド番号プレースホルダー 3">
            <a:extLst>
              <a:ext uri="{FF2B5EF4-FFF2-40B4-BE49-F238E27FC236}">
                <a16:creationId xmlns:a16="http://schemas.microsoft.com/office/drawing/2014/main" id="{E70CDFB9-FB36-490D-A566-398ACD59E8DD}"/>
              </a:ext>
            </a:extLst>
          </p:cNvPr>
          <p:cNvSpPr>
            <a:spLocks noGrp="1"/>
          </p:cNvSpPr>
          <p:nvPr>
            <p:ph type="sldNum" sz="quarter" idx="12"/>
          </p:nvPr>
        </p:nvSpPr>
        <p:spPr/>
        <p:txBody>
          <a:bodyPr/>
          <a:lstStyle/>
          <a:p>
            <a:fld id="{6F705D35-D126-3B47-A82C-2A13EA9E0A67}" type="slidenum">
              <a:rPr lang="en-US" smtClean="0"/>
              <a:pPr/>
              <a:t>4</a:t>
            </a:fld>
            <a:endParaRPr lang="en-US" dirty="0"/>
          </a:p>
        </p:txBody>
      </p:sp>
    </p:spTree>
    <p:extLst>
      <p:ext uri="{BB962C8B-B14F-4D97-AF65-F5344CB8AC3E}">
        <p14:creationId xmlns:p14="http://schemas.microsoft.com/office/powerpoint/2010/main" val="18875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AE3235DE-D503-4B33-A47D-CB17619962F2}"/>
              </a:ext>
            </a:extLst>
          </p:cNvPr>
          <p:cNvSpPr>
            <a:spLocks noGrp="1"/>
          </p:cNvSpPr>
          <p:nvPr>
            <p:ph type="sldNum" sz="quarter" idx="12"/>
          </p:nvPr>
        </p:nvSpPr>
        <p:spPr/>
        <p:txBody>
          <a:bodyPr/>
          <a:lstStyle/>
          <a:p>
            <a:fld id="{6F705D35-D126-3B47-A82C-2A13EA9E0A67}" type="slidenum">
              <a:rPr lang="en-US" smtClean="0"/>
              <a:pPr/>
              <a:t>5</a:t>
            </a:fld>
            <a:endParaRPr lang="en-US" dirty="0"/>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研修の質を向上させられるツール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en-US" altLang="ja-JP" sz="2800" b="1" dirty="0"/>
              <a:t>in</a:t>
            </a:r>
            <a:r>
              <a:rPr lang="ja-JP" altLang="en-US" sz="2800" b="1" dirty="0"/>
              <a:t>オンライン研修</a:t>
            </a:r>
            <a:endParaRPr lang="en-US" altLang="ja-JP" sz="2800" b="1" dirty="0"/>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637450"/>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受講生同士の教え合い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コミュニケーションって　</a:t>
            </a:r>
            <a:r>
              <a:rPr kumimoji="1" lang="ja-JP" altLang="en-US" sz="2000" b="1" dirty="0">
                <a:solidFill>
                  <a:sysClr val="windowText" lastClr="000000"/>
                </a:solidFill>
              </a:rPr>
              <a:t>難しい！</a:t>
            </a:r>
            <a:endParaRPr kumimoji="1" lang="en-US" altLang="ja-JP" sz="2000"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15" name="吹き出し: 角を丸めた四角形 14">
            <a:extLst>
              <a:ext uri="{FF2B5EF4-FFF2-40B4-BE49-F238E27FC236}">
                <a16:creationId xmlns:a16="http://schemas.microsoft.com/office/drawing/2014/main" id="{9A4CB885-1C47-47B1-A56B-A284A0879EF3}"/>
              </a:ext>
            </a:extLst>
          </p:cNvPr>
          <p:cNvSpPr/>
          <p:nvPr/>
        </p:nvSpPr>
        <p:spPr>
          <a:xfrm>
            <a:off x="608413" y="5026526"/>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ネットで調べても難しくてよく分からない、けれど</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何度も聞くのは申し訳ない</a:t>
            </a:r>
            <a:r>
              <a:rPr kumimoji="1" lang="en-US" altLang="ja-JP" sz="2000" b="1" dirty="0">
                <a:solidFill>
                  <a:sysClr val="windowText" lastClr="000000"/>
                </a:solidFill>
              </a:rPr>
              <a:t>…</a:t>
            </a:r>
          </a:p>
        </p:txBody>
      </p:sp>
      <p:sp>
        <p:nvSpPr>
          <p:cNvPr id="17" name="コンテンツ プレースホルダー 3">
            <a:extLst>
              <a:ext uri="{FF2B5EF4-FFF2-40B4-BE49-F238E27FC236}">
                <a16:creationId xmlns:a16="http://schemas.microsoft.com/office/drawing/2014/main" id="{3CFB3FFE-9CBA-41D3-8544-73B815A2F150}"/>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8" name="正方形/長方形 17">
            <a:extLst>
              <a:ext uri="{FF2B5EF4-FFF2-40B4-BE49-F238E27FC236}">
                <a16:creationId xmlns:a16="http://schemas.microsoft.com/office/drawing/2014/main" id="{5F0DC7EC-A76A-455C-9768-651665EDBA10}"/>
              </a:ext>
            </a:extLst>
          </p:cNvPr>
          <p:cNvSpPr/>
          <p:nvPr/>
        </p:nvSpPr>
        <p:spPr>
          <a:xfrm>
            <a:off x="7285498" y="5053781"/>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lumMod val="50000"/>
                  </a:schemeClr>
                </a:solidFill>
              </a:rPr>
              <a:t>ターゲット：</a:t>
            </a:r>
            <a:r>
              <a:rPr kumimoji="1" lang="ja-JP" altLang="en-US" sz="4000" b="1" u="sng" dirty="0">
                <a:solidFill>
                  <a:schemeClr val="bg1">
                    <a:lumMod val="50000"/>
                  </a:schemeClr>
                </a:solidFill>
              </a:rPr>
              <a:t>受講生</a:t>
            </a:r>
            <a:r>
              <a:rPr kumimoji="1" lang="ja-JP" altLang="en-US" sz="3600" b="1" dirty="0">
                <a:solidFill>
                  <a:schemeClr val="bg1">
                    <a:lumMod val="50000"/>
                  </a:schemeClr>
                </a:solidFill>
              </a:rPr>
              <a:t>　</a:t>
            </a:r>
          </a:p>
        </p:txBody>
      </p:sp>
      <p:sp>
        <p:nvSpPr>
          <p:cNvPr id="2" name="スライド番号プレースホルダー 1">
            <a:extLst>
              <a:ext uri="{FF2B5EF4-FFF2-40B4-BE49-F238E27FC236}">
                <a16:creationId xmlns:a16="http://schemas.microsoft.com/office/drawing/2014/main" id="{0C2889CA-2AFE-467D-9F9A-1D7916D2FE4B}"/>
              </a:ext>
            </a:extLst>
          </p:cNvPr>
          <p:cNvSpPr>
            <a:spLocks noGrp="1"/>
          </p:cNvSpPr>
          <p:nvPr>
            <p:ph type="sldNum" sz="quarter" idx="12"/>
          </p:nvPr>
        </p:nvSpPr>
        <p:spPr/>
        <p:txBody>
          <a:bodyPr/>
          <a:lstStyle/>
          <a:p>
            <a:fld id="{6F705D35-D126-3B47-A82C-2A13EA9E0A67}" type="slidenum">
              <a:rPr lang="en-US" smtClean="0"/>
              <a:pPr/>
              <a:t>6</a:t>
            </a:fld>
            <a:endParaRPr lang="en-US" dirty="0"/>
          </a:p>
        </p:txBody>
      </p:sp>
    </p:spTree>
    <p:extLst>
      <p:ext uri="{BB962C8B-B14F-4D97-AF65-F5344CB8AC3E}">
        <p14:creationId xmlns:p14="http://schemas.microsoft.com/office/powerpoint/2010/main" val="36416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15" grpId="0" animBg="1"/>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623600" y="192163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914400" y="2471512"/>
            <a:ext cx="10303329" cy="1423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6000" b="1" dirty="0">
                <a:solidFill>
                  <a:schemeClr val="bg1">
                    <a:lumMod val="50000"/>
                  </a:schemeClr>
                </a:solidFill>
              </a:rPr>
              <a:t>ノート管理システム！</a:t>
            </a:r>
            <a:endParaRPr kumimoji="1" lang="en-US" altLang="ja-JP" sz="6000" b="1" dirty="0">
              <a:solidFill>
                <a:schemeClr val="bg1">
                  <a:lumMod val="50000"/>
                </a:schemeClr>
              </a:solidFill>
            </a:endParaRPr>
          </a:p>
          <a:p>
            <a:pPr algn="ctr">
              <a:lnSpc>
                <a:spcPct val="150000"/>
              </a:lnSpc>
            </a:pPr>
            <a:r>
              <a:rPr kumimoji="1" lang="ja-JP" altLang="en-US" sz="6000" dirty="0">
                <a:solidFill>
                  <a:schemeClr val="tx1"/>
                </a:solidFill>
              </a:rPr>
              <a:t>　</a:t>
            </a:r>
            <a:endParaRPr kumimoji="1" lang="en-US" altLang="ja-JP" sz="60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って何？</a:t>
            </a:r>
            <a:endParaRPr kumimoji="1" lang="ja-JP" altLang="en-US" sz="2800" dirty="0">
              <a:solidFill>
                <a:schemeClr val="tx1"/>
              </a:solidFill>
            </a:endParaRPr>
          </a:p>
        </p:txBody>
      </p:sp>
      <p:pic>
        <p:nvPicPr>
          <p:cNvPr id="13" name="グラフィックス 12" descr="棚の本 単色塗りつぶし">
            <a:extLst>
              <a:ext uri="{FF2B5EF4-FFF2-40B4-BE49-F238E27FC236}">
                <a16:creationId xmlns:a16="http://schemas.microsoft.com/office/drawing/2014/main" id="{1241DDC4-C91C-4F69-A465-AD33379359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2496" y="3577026"/>
            <a:ext cx="2292016" cy="2292016"/>
          </a:xfrm>
          <a:prstGeom prst="rect">
            <a:avLst/>
          </a:prstGeom>
        </p:spPr>
      </p:pic>
      <p:sp>
        <p:nvSpPr>
          <p:cNvPr id="15" name="正方形/長方形 14">
            <a:extLst>
              <a:ext uri="{FF2B5EF4-FFF2-40B4-BE49-F238E27FC236}">
                <a16:creationId xmlns:a16="http://schemas.microsoft.com/office/drawing/2014/main" id="{760CEAAE-6F06-48A0-A618-89F72E6279E5}"/>
              </a:ext>
            </a:extLst>
          </p:cNvPr>
          <p:cNvSpPr/>
          <p:nvPr/>
        </p:nvSpPr>
        <p:spPr>
          <a:xfrm>
            <a:off x="3429964" y="3913414"/>
            <a:ext cx="8113887" cy="2221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en-US" altLang="ja-JP" sz="2400" dirty="0">
                <a:solidFill>
                  <a:schemeClr val="tx1"/>
                </a:solidFill>
              </a:rPr>
              <a:t>Word</a:t>
            </a:r>
            <a:r>
              <a:rPr kumimoji="1" lang="ja-JP" altLang="en-US" sz="2400" dirty="0">
                <a:solidFill>
                  <a:schemeClr val="tx1"/>
                </a:solidFill>
              </a:rPr>
              <a:t>ファイル、テキストファイル、画像ファイル </a:t>
            </a:r>
            <a:r>
              <a:rPr kumimoji="1" lang="en-US" altLang="ja-JP" sz="2400" dirty="0">
                <a:solidFill>
                  <a:schemeClr val="tx1"/>
                </a:solidFill>
              </a:rPr>
              <a:t>etc…</a:t>
            </a:r>
          </a:p>
          <a:p>
            <a:pPr>
              <a:lnSpc>
                <a:spcPct val="150000"/>
              </a:lnSpc>
            </a:pPr>
            <a:r>
              <a:rPr kumimoji="1" lang="ja-JP" altLang="en-US" sz="2400" dirty="0">
                <a:solidFill>
                  <a:schemeClr val="tx1"/>
                </a:solidFill>
              </a:rPr>
              <a:t>それらで作成された</a:t>
            </a:r>
            <a:r>
              <a:rPr kumimoji="1" lang="ja-JP" altLang="en-US" sz="2800" b="1" u="sng" dirty="0">
                <a:solidFill>
                  <a:schemeClr val="tx1"/>
                </a:solidFill>
              </a:rPr>
              <a:t>ノート</a:t>
            </a:r>
            <a:r>
              <a:rPr kumimoji="1" lang="ja-JP" altLang="en-US" sz="2400" dirty="0">
                <a:solidFill>
                  <a:schemeClr val="tx1"/>
                </a:solidFill>
              </a:rPr>
              <a:t>をまとめて置いておける！</a:t>
            </a:r>
            <a:endParaRPr kumimoji="1" lang="en-US" altLang="ja-JP" sz="2400" dirty="0">
              <a:solidFill>
                <a:schemeClr val="tx1"/>
              </a:solidFill>
            </a:endParaRPr>
          </a:p>
          <a:p>
            <a:pPr>
              <a:lnSpc>
                <a:spcPct val="150000"/>
              </a:lnSpc>
            </a:pPr>
            <a:endParaRPr kumimoji="1" lang="en-US" altLang="ja-JP" sz="900" dirty="0">
              <a:solidFill>
                <a:schemeClr val="tx1"/>
              </a:solidFill>
            </a:endParaRPr>
          </a:p>
          <a:p>
            <a:pPr>
              <a:lnSpc>
                <a:spcPct val="150000"/>
              </a:lnSpc>
            </a:pPr>
            <a:r>
              <a:rPr kumimoji="1" lang="ja-JP" altLang="en-US" dirty="0">
                <a:solidFill>
                  <a:schemeClr val="accent4">
                    <a:lumMod val="50000"/>
                  </a:schemeClr>
                </a:solidFill>
              </a:rPr>
              <a:t>さらに共有もできる！検索もできるしお気に入りもできる！</a:t>
            </a:r>
            <a:endParaRPr kumimoji="1" lang="en-US" altLang="ja-JP" dirty="0">
              <a:solidFill>
                <a:schemeClr val="accent4">
                  <a:lumMod val="50000"/>
                </a:schemeClr>
              </a:solidFill>
            </a:endParaRPr>
          </a:p>
        </p:txBody>
      </p:sp>
      <p:sp>
        <p:nvSpPr>
          <p:cNvPr id="2" name="スライド番号プレースホルダー 1">
            <a:extLst>
              <a:ext uri="{FF2B5EF4-FFF2-40B4-BE49-F238E27FC236}">
                <a16:creationId xmlns:a16="http://schemas.microsoft.com/office/drawing/2014/main" id="{F7231ACE-C3A7-4B3A-88D7-3E0C42FB9ACA}"/>
              </a:ext>
            </a:extLst>
          </p:cNvPr>
          <p:cNvSpPr>
            <a:spLocks noGrp="1"/>
          </p:cNvSpPr>
          <p:nvPr>
            <p:ph type="sldNum" sz="quarter" idx="12"/>
          </p:nvPr>
        </p:nvSpPr>
        <p:spPr/>
        <p:txBody>
          <a:bodyPr/>
          <a:lstStyle/>
          <a:p>
            <a:fld id="{6F705D35-D126-3B47-A82C-2A13EA9E0A67}" type="slidenum">
              <a:rPr lang="en-US" smtClean="0"/>
              <a:pPr/>
              <a:t>7</a:t>
            </a:fld>
            <a:endParaRPr lang="en-US" dirty="0"/>
          </a:p>
        </p:txBody>
      </p:sp>
    </p:spTree>
    <p:extLst>
      <p:ext uri="{BB962C8B-B14F-4D97-AF65-F5344CB8AC3E}">
        <p14:creationId xmlns:p14="http://schemas.microsoft.com/office/powerpoint/2010/main" val="358266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828001" y="3964473"/>
            <a:ext cx="3858692" cy="187908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ノートのアップロード </a:t>
            </a:r>
            <a:r>
              <a:rPr kumimoji="1" lang="en-US" altLang="ja-JP" sz="2000" dirty="0">
                <a:solidFill>
                  <a:schemeClr val="tx1"/>
                </a:solidFill>
              </a:rPr>
              <a:t>/ </a:t>
            </a:r>
            <a:r>
              <a:rPr kumimoji="1" lang="ja-JP" altLang="en-US" sz="2000" dirty="0">
                <a:solidFill>
                  <a:schemeClr val="tx1"/>
                </a:solidFill>
              </a:rPr>
              <a:t>ダウンロード</a:t>
            </a:r>
            <a:endParaRPr kumimoji="1" lang="en-US" altLang="ja-JP" sz="2000" dirty="0">
              <a:solidFill>
                <a:schemeClr val="tx1"/>
              </a:solidFill>
            </a:endParaRPr>
          </a:p>
          <a:p>
            <a:pPr algn="ctr">
              <a:lnSpc>
                <a:spcPct val="150000"/>
              </a:lnSpc>
            </a:pPr>
            <a:r>
              <a:rPr kumimoji="1" lang="ja-JP" altLang="en-US" sz="2000" dirty="0">
                <a:solidFill>
                  <a:schemeClr val="tx1"/>
                </a:solidFill>
              </a:rPr>
              <a:t>編集 </a:t>
            </a:r>
            <a:r>
              <a:rPr kumimoji="1" lang="en-US" altLang="ja-JP" sz="2000" dirty="0">
                <a:solidFill>
                  <a:schemeClr val="tx1"/>
                </a:solidFill>
              </a:rPr>
              <a:t>/ </a:t>
            </a:r>
            <a:r>
              <a:rPr kumimoji="1" lang="ja-JP" altLang="en-US" sz="2000" dirty="0">
                <a:solidFill>
                  <a:schemeClr val="tx1"/>
                </a:solidFill>
              </a:rPr>
              <a:t>削除　</a:t>
            </a:r>
            <a:endParaRPr kumimoji="1" lang="en-US" altLang="ja-JP" sz="20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5108" y="2341764"/>
            <a:ext cx="1879088" cy="1879088"/>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17803" y="2341764"/>
            <a:ext cx="1879088" cy="1879088"/>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6706898" y="396447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8</a:t>
            </a:fld>
            <a:endParaRPr lang="en-US" dirty="0"/>
          </a:p>
        </p:txBody>
      </p:sp>
    </p:spTree>
    <p:extLst>
      <p:ext uri="{BB962C8B-B14F-4D97-AF65-F5344CB8AC3E}">
        <p14:creationId xmlns:p14="http://schemas.microsoft.com/office/powerpoint/2010/main" val="6129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1" nodeType="clickEffect">
                                  <p:stCondLst>
                                    <p:cond delay="0"/>
                                  </p:stCondLst>
                                  <p:childTnLst>
                                    <p:animEffect transition="out" filter="fade">
                                      <p:cBhvr>
                                        <p:cTn id="20" dur="500" tmFilter="0, 0; .2, .5; .8, .5; 1, 0"/>
                                        <p:tgtEl>
                                          <p:spTgt spid="10"/>
                                        </p:tgtEl>
                                      </p:cBhvr>
                                    </p:animEffect>
                                    <p:animScale>
                                      <p:cBhvr>
                                        <p:cTn id="21" dur="250" autoRev="1" fill="hold"/>
                                        <p:tgtEl>
                                          <p:spTgt spid="10"/>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7"/>
                                        </p:tgtEl>
                                      </p:cBhvr>
                                    </p:animEffect>
                                    <p:animScale>
                                      <p:cBhvr>
                                        <p:cTn id="24" dur="250" autoRev="1" fill="hold"/>
                                        <p:tgtEl>
                                          <p:spTgt spid="7"/>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1" nodeType="clickEffect">
                                  <p:stCondLst>
                                    <p:cond delay="0"/>
                                  </p:stCondLst>
                                  <p:childTnLst>
                                    <p:animEffect transition="out" filter="fade">
                                      <p:cBhvr>
                                        <p:cTn id="28" dur="500" tmFilter="0, 0; .2, .5; .8, .5; 1, 0"/>
                                        <p:tgtEl>
                                          <p:spTgt spid="24"/>
                                        </p:tgtEl>
                                      </p:cBhvr>
                                    </p:animEffect>
                                    <p:animScale>
                                      <p:cBhvr>
                                        <p:cTn id="29" dur="250" autoRev="1" fill="hold"/>
                                        <p:tgtEl>
                                          <p:spTgt spid="24"/>
                                        </p:tgtEl>
                                      </p:cBhvr>
                                      <p:by x="105000" y="105000"/>
                                    </p:animScale>
                                  </p:childTnLst>
                                </p:cTn>
                              </p:par>
                              <p:par>
                                <p:cTn id="30" presetID="26" presetClass="emph" presetSubtype="0" fill="hold" nodeType="withEffect">
                                  <p:stCondLst>
                                    <p:cond delay="0"/>
                                  </p:stCondLst>
                                  <p:childTnLst>
                                    <p:animEffect transition="out" filter="fade">
                                      <p:cBhvr>
                                        <p:cTn id="31" dur="500" tmFilter="0, 0; .2, .5; .8, .5; 1, 0"/>
                                        <p:tgtEl>
                                          <p:spTgt spid="5"/>
                                        </p:tgtEl>
                                      </p:cBhvr>
                                    </p:animEffect>
                                    <p:animScale>
                                      <p:cBhvr>
                                        <p:cTn id="3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9</a:t>
            </a:fld>
            <a:endParaRPr lang="en-US" dirty="0"/>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29892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fade">
                                      <p:cBhvr>
                                        <p:cTn id="10" dur="500"/>
                                        <p:tgtEl>
                                          <p:spTgt spid="19">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xEl>
                                              <p:pRg st="6" end="6"/>
                                            </p:txEl>
                                          </p:spTgt>
                                        </p:tgtEl>
                                        <p:attrNameLst>
                                          <p:attrName>style.visibility</p:attrName>
                                        </p:attrNameLst>
                                      </p:cBhvr>
                                      <p:to>
                                        <p:strVal val="visible"/>
                                      </p:to>
                                    </p:set>
                                    <p:animEffect transition="in" filter="fade">
                                      <p:cBhvr>
                                        <p:cTn id="13" dur="500"/>
                                        <p:tgtEl>
                                          <p:spTgt spid="1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fade">
                                      <p:cBhvr>
                                        <p:cTn id="18" dur="500"/>
                                        <p:tgtEl>
                                          <p:spTgt spid="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animEffect transition="in" filter="fade">
                                      <p:cBhvr>
                                        <p:cTn id="23" dur="500"/>
                                        <p:tgtEl>
                                          <p:spTgt spid="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7" end="7"/>
                                            </p:txEl>
                                          </p:spTgt>
                                        </p:tgtEl>
                                        <p:attrNameLst>
                                          <p:attrName>style.visibility</p:attrName>
                                        </p:attrNameLst>
                                      </p:cBhvr>
                                      <p:to>
                                        <p:strVal val="visible"/>
                                      </p:to>
                                    </p:set>
                                    <p:animEffect transition="in" filter="fade">
                                      <p:cBhvr>
                                        <p:cTn id="28"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2381</TotalTime>
  <Words>1421</Words>
  <Application>Microsoft Office PowerPoint</Application>
  <PresentationFormat>ワイド画面</PresentationFormat>
  <Paragraphs>326</Paragraphs>
  <Slides>22</Slides>
  <Notes>19</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22</vt:i4>
      </vt:variant>
    </vt:vector>
  </HeadingPairs>
  <TitlesOfParts>
    <vt:vector size="32" baseType="lpstr">
      <vt:lpstr>BIZ UDPゴシック</vt:lpstr>
      <vt:lpstr>HGP教科書体</vt:lpstr>
      <vt:lpstr>HGS明朝B</vt:lpstr>
      <vt:lpstr>Meiryo UI</vt:lpstr>
      <vt:lpstr>Arial</vt:lpstr>
      <vt:lpstr>Arial Black</vt:lpstr>
      <vt:lpstr>Calibri</vt:lpstr>
      <vt:lpstr>JasmineUPC</vt:lpstr>
      <vt:lpstr>Wingdings</vt:lpstr>
      <vt:lpstr>最小およびミュート_ALT</vt:lpstr>
      <vt:lpstr>PowerPoint プレゼンテーション</vt:lpstr>
      <vt:lpstr>発表の流れ</vt:lpstr>
      <vt:lpstr>発表の流れ</vt:lpstr>
      <vt:lpstr>チーム紹介</vt:lpstr>
      <vt:lpstr>発表の流れ</vt:lpstr>
      <vt:lpstr>システムについて</vt:lpstr>
      <vt:lpstr>システムについて</vt:lpstr>
      <vt:lpstr>システムについて</vt:lpstr>
      <vt:lpstr>システムについて</vt:lpstr>
      <vt:lpstr>システムについて</vt:lpstr>
      <vt:lpstr>システムについて</vt:lpstr>
      <vt:lpstr>発表の流れ</vt:lpstr>
      <vt:lpstr>発表の流れ</vt:lpstr>
      <vt:lpstr>チームの振り返り</vt:lpstr>
      <vt:lpstr>発表の流れ</vt:lpstr>
      <vt:lpstr>蔭山 ゆり / 発表担当</vt:lpstr>
      <vt:lpstr>小林 葵 / チームリーダー</vt:lpstr>
      <vt:lpstr>上甲 健太郎 / 構成管理担当</vt:lpstr>
      <vt:lpstr>水井 健人 / DB、コミュニケーション担当</vt:lpstr>
      <vt:lpstr>舟見 玲奈 / 品質管理担当</vt:lpstr>
      <vt:lpstr>杉森 佑樹 / DB、コミュニケーション担当</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236</cp:revision>
  <dcterms:created xsi:type="dcterms:W3CDTF">2021-06-22T06:56:37Z</dcterms:created>
  <dcterms:modified xsi:type="dcterms:W3CDTF">2021-06-29T01:07:59Z</dcterms:modified>
</cp:coreProperties>
</file>