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24"/>
  </p:notesMasterIdLst>
  <p:handoutMasterIdLst>
    <p:handoutMasterId r:id="rId25"/>
  </p:handoutMasterIdLst>
  <p:sldIdLst>
    <p:sldId id="296" r:id="rId2"/>
    <p:sldId id="317" r:id="rId3"/>
    <p:sldId id="336" r:id="rId4"/>
    <p:sldId id="321" r:id="rId5"/>
    <p:sldId id="322" r:id="rId6"/>
    <p:sldId id="305" r:id="rId7"/>
    <p:sldId id="352" r:id="rId8"/>
    <p:sldId id="320" r:id="rId9"/>
    <p:sldId id="346" r:id="rId10"/>
    <p:sldId id="356" r:id="rId11"/>
    <p:sldId id="341" r:id="rId12"/>
    <p:sldId id="323" r:id="rId13"/>
    <p:sldId id="324" r:id="rId14"/>
    <p:sldId id="316" r:id="rId15"/>
    <p:sldId id="325" r:id="rId16"/>
    <p:sldId id="314" r:id="rId17"/>
    <p:sldId id="343" r:id="rId18"/>
    <p:sldId id="348" r:id="rId19"/>
    <p:sldId id="351" r:id="rId20"/>
    <p:sldId id="350" r:id="rId21"/>
    <p:sldId id="349" r:id="rId22"/>
    <p:sldId id="304" r:id="rId23"/>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A5A5A"/>
    <a:srgbClr val="FEFBF5"/>
    <a:srgbClr val="929292"/>
    <a:srgbClr val="231B23"/>
    <a:srgbClr val="B96F03"/>
    <a:srgbClr val="B18114"/>
    <a:srgbClr val="292C48"/>
    <a:srgbClr val="2C2D39"/>
    <a:srgbClr val="2426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9" autoAdjust="0"/>
    <p:restoredTop sz="92600" autoAdjust="0"/>
  </p:normalViewPr>
  <p:slideViewPr>
    <p:cSldViewPr snapToGrid="0" snapToObjects="1">
      <p:cViewPr varScale="1">
        <p:scale>
          <a:sx n="66" d="100"/>
          <a:sy n="66" d="100"/>
        </p:scale>
        <p:origin x="750" y="78"/>
      </p:cViewPr>
      <p:guideLst/>
    </p:cSldViewPr>
  </p:slideViewPr>
  <p:notesTextViewPr>
    <p:cViewPr>
      <p:scale>
        <a:sx n="1" d="1"/>
        <a:sy n="1" d="1"/>
      </p:scale>
      <p:origin x="0" y="0"/>
    </p:cViewPr>
  </p:notesTextViewPr>
  <p:notesViewPr>
    <p:cSldViewPr snapToGrid="0" snapToObjects="1">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A90AC4F-B4F5-4E6E-A2D9-5687902E1BCC}" type="datetime1">
              <a:rPr lang="ja-JP" altLang="en-US" smtClean="0">
                <a:latin typeface="Meiryo UI" panose="020B0604030504040204" pitchFamily="50" charset="-128"/>
                <a:ea typeface="Meiryo UI" panose="020B0604030504040204" pitchFamily="50" charset="-128"/>
              </a:rPr>
              <a:t>2021/6/29</a:t>
            </a:fld>
            <a:endParaRPr lang="en-US"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eiryo UI" panose="020B0604030504040204" pitchFamily="50" charset="-128"/>
                <a:ea typeface="Meiryo UI" panose="020B0604030504040204" pitchFamily="50" charset="-128"/>
              </a:rPr>
              <a:t>‹#›</a:t>
            </a:fld>
            <a:endParaRPr 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A7641951-58F2-44FC-BBAF-10D86FB4EB72}" type="datetime1">
              <a:rPr lang="ja-JP" altLang="en-US" smtClean="0"/>
              <a:t>2021/6/29</a:t>
            </a:fld>
            <a:endParaRPr 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DB303FA8-A3F3-7640-B13D-36C73B3E5587}" type="slidenum">
              <a:rPr lang="en-US" smtClean="0"/>
              <a:pPr/>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5"/>
          </p:nvPr>
        </p:nvSpPr>
        <p:spPr/>
        <p:txBody>
          <a:bodyPr rtlCol="0"/>
          <a:lstStyle/>
          <a:p>
            <a:pPr rtl="0"/>
            <a:fld id="{DB303FA8-A3F3-7640-B13D-36C73B3E5587}" type="slidenum">
              <a:rPr lang="en-US" smtClean="0"/>
              <a:t>1</a:t>
            </a:fld>
            <a:endParaRPr lang="en-US" dirty="0"/>
          </a:p>
        </p:txBody>
      </p:sp>
      <p:sp>
        <p:nvSpPr>
          <p:cNvPr id="5" name="日付プレースホルダー 4">
            <a:extLst>
              <a:ext uri="{FF2B5EF4-FFF2-40B4-BE49-F238E27FC236}">
                <a16:creationId xmlns:a16="http://schemas.microsoft.com/office/drawing/2014/main" id="{A47FB200-AFBE-4A04-ADDF-72F6C30DF075}"/>
              </a:ext>
            </a:extLst>
          </p:cNvPr>
          <p:cNvSpPr>
            <a:spLocks noGrp="1"/>
          </p:cNvSpPr>
          <p:nvPr>
            <p:ph type="dt" idx="1"/>
          </p:nvPr>
        </p:nvSpPr>
        <p:spPr/>
        <p:txBody>
          <a:bodyPr/>
          <a:lstStyle/>
          <a:p>
            <a:pPr rtl="0"/>
            <a:fld id="{062F3D76-4417-460B-BC28-F69ECA2AC9F5}" type="datetime1">
              <a:rPr lang="ja-JP" altLang="en-US" noProof="0" smtClean="0"/>
              <a:t>2021/6/29</a:t>
            </a:fld>
            <a:endParaRPr lang="en-US" noProof="0" dirty="0"/>
          </a:p>
        </p:txBody>
      </p:sp>
    </p:spTree>
    <p:extLst>
      <p:ext uri="{BB962C8B-B14F-4D97-AF65-F5344CB8AC3E}">
        <p14:creationId xmlns:p14="http://schemas.microsoft.com/office/powerpoint/2010/main" val="1465011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220455E2-DE6C-4977-BCFA-7D9AF3B70D3F}"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10</a:t>
            </a:fld>
            <a:endParaRPr lang="en-US" dirty="0"/>
          </a:p>
        </p:txBody>
      </p:sp>
    </p:spTree>
    <p:extLst>
      <p:ext uri="{BB962C8B-B14F-4D97-AF65-F5344CB8AC3E}">
        <p14:creationId xmlns:p14="http://schemas.microsoft.com/office/powerpoint/2010/main" val="1735010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12</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62A00A98-BEEB-41DF-85DB-F81F4DF9B709}" type="datetime1">
              <a:rPr lang="ja-JP" altLang="en-US" noProof="0" smtClean="0"/>
              <a:t>2021/6/29</a:t>
            </a:fld>
            <a:endParaRPr lang="en-US" noProof="0" dirty="0"/>
          </a:p>
        </p:txBody>
      </p:sp>
    </p:spTree>
    <p:extLst>
      <p:ext uri="{BB962C8B-B14F-4D97-AF65-F5344CB8AC3E}">
        <p14:creationId xmlns:p14="http://schemas.microsoft.com/office/powerpoint/2010/main" val="3370555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13</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2E864F8F-5043-43ED-AF57-60D60F7F2A41}" type="datetime1">
              <a:rPr lang="ja-JP" altLang="en-US" noProof="0" smtClean="0"/>
              <a:t>2021/6/29</a:t>
            </a:fld>
            <a:endParaRPr lang="en-US" noProof="0" dirty="0"/>
          </a:p>
        </p:txBody>
      </p:sp>
    </p:spTree>
    <p:extLst>
      <p:ext uri="{BB962C8B-B14F-4D97-AF65-F5344CB8AC3E}">
        <p14:creationId xmlns:p14="http://schemas.microsoft.com/office/powerpoint/2010/main" val="4168808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6D048ACD-7903-4146-9952-7847D3698479}" type="datetime1">
              <a:rPr lang="ja-JP" altLang="en-US" noProof="0" smtClean="0"/>
              <a:t>2021/6/29</a:t>
            </a:fld>
            <a:endParaRPr lang="en-US" noProof="0" dirty="0"/>
          </a:p>
        </p:txBody>
      </p:sp>
    </p:spTree>
    <p:extLst>
      <p:ext uri="{BB962C8B-B14F-4D97-AF65-F5344CB8AC3E}">
        <p14:creationId xmlns:p14="http://schemas.microsoft.com/office/powerpoint/2010/main" val="3121433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3522AE-1792-4F16-AD61-355CDB1120DB}"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16</a:t>
            </a:fld>
            <a:endParaRPr lang="en-US" dirty="0"/>
          </a:p>
        </p:txBody>
      </p:sp>
    </p:spTree>
    <p:extLst>
      <p:ext uri="{BB962C8B-B14F-4D97-AF65-F5344CB8AC3E}">
        <p14:creationId xmlns:p14="http://schemas.microsoft.com/office/powerpoint/2010/main" val="307823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1A19CE-EE20-4DDD-90A2-6A494AAB5382}"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766790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BDBD0D-E37D-4B4C-9A7B-2C1688582109}"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85ECD7-D518-44E8-87C9-C5F8664E9335}"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9AB888-B9A2-4119-ADB5-D4DC2D83B085}"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7667901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9F6525-2CC3-4074-AE31-8FD0BADF7B77}"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20A385A5-9B47-4C76-A394-5F41E6EF582C}" type="datetime1">
              <a:rPr lang="ja-JP" altLang="en-US" noProof="0" smtClean="0"/>
              <a:t>2021/6/29</a:t>
            </a:fld>
            <a:endParaRPr lang="en-US" noProof="0" dirty="0"/>
          </a:p>
        </p:txBody>
      </p:sp>
    </p:spTree>
    <p:extLst>
      <p:ext uri="{BB962C8B-B14F-4D97-AF65-F5344CB8AC3E}">
        <p14:creationId xmlns:p14="http://schemas.microsoft.com/office/powerpoint/2010/main" val="961409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3</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5C7A81DD-0EA3-45E2-A5B8-12C0FA3803A9}" type="datetime1">
              <a:rPr lang="ja-JP" altLang="en-US" noProof="0" smtClean="0"/>
              <a:t>2021/6/29</a:t>
            </a:fld>
            <a:endParaRPr lang="en-US" noProof="0" dirty="0"/>
          </a:p>
        </p:txBody>
      </p:sp>
    </p:spTree>
    <p:extLst>
      <p:ext uri="{BB962C8B-B14F-4D97-AF65-F5344CB8AC3E}">
        <p14:creationId xmlns:p14="http://schemas.microsoft.com/office/powerpoint/2010/main" val="488550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75433B3A-4591-4758-BA01-772493DBFD85}" type="datetime1">
              <a:rPr lang="ja-JP" altLang="en-US" noProof="0" smtClean="0"/>
              <a:t>2021/6/29</a:t>
            </a:fld>
            <a:endParaRPr lang="en-US" noProof="0" dirty="0"/>
          </a:p>
        </p:txBody>
      </p:sp>
    </p:spTree>
    <p:extLst>
      <p:ext uri="{BB962C8B-B14F-4D97-AF65-F5344CB8AC3E}">
        <p14:creationId xmlns:p14="http://schemas.microsoft.com/office/powerpoint/2010/main" val="3233281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E5365C8F-0372-4A23-B9C9-EC86A7030D0E}" type="datetime1">
              <a:rPr lang="ja-JP" altLang="en-US" noProof="0" smtClean="0"/>
              <a:t>2021/6/29</a:t>
            </a:fld>
            <a:endParaRPr lang="en-US" noProof="0" dirty="0"/>
          </a:p>
        </p:txBody>
      </p:sp>
    </p:spTree>
    <p:extLst>
      <p:ext uri="{BB962C8B-B14F-4D97-AF65-F5344CB8AC3E}">
        <p14:creationId xmlns:p14="http://schemas.microsoft.com/office/powerpoint/2010/main" val="3024921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8255408F-EFF3-4D79-A3FC-A139D127CC07}"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6</a:t>
            </a:fld>
            <a:endParaRPr lang="en-US" dirty="0"/>
          </a:p>
        </p:txBody>
      </p:sp>
    </p:spTree>
    <p:extLst>
      <p:ext uri="{BB962C8B-B14F-4D97-AF65-F5344CB8AC3E}">
        <p14:creationId xmlns:p14="http://schemas.microsoft.com/office/powerpoint/2010/main" val="1890237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64EBA935-28DA-4043-9F24-A8631307D86D}"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7</a:t>
            </a:fld>
            <a:endParaRPr lang="en-US" dirty="0"/>
          </a:p>
        </p:txBody>
      </p:sp>
    </p:spTree>
    <p:extLst>
      <p:ext uri="{BB962C8B-B14F-4D97-AF65-F5344CB8AC3E}">
        <p14:creationId xmlns:p14="http://schemas.microsoft.com/office/powerpoint/2010/main" val="1426294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0593987C-B1A6-4DED-ACEA-045A17FFB34F}"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8</a:t>
            </a:fld>
            <a:endParaRPr lang="en-US" dirty="0"/>
          </a:p>
        </p:txBody>
      </p:sp>
    </p:spTree>
    <p:extLst>
      <p:ext uri="{BB962C8B-B14F-4D97-AF65-F5344CB8AC3E}">
        <p14:creationId xmlns:p14="http://schemas.microsoft.com/office/powerpoint/2010/main" val="2772772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220455E2-DE6C-4977-BCFA-7D9AF3B70D3F}"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9</a:t>
            </a:fld>
            <a:endParaRPr lang="en-US" dirty="0"/>
          </a:p>
        </p:txBody>
      </p:sp>
    </p:spTree>
    <p:extLst>
      <p:ext uri="{BB962C8B-B14F-4D97-AF65-F5344CB8AC3E}">
        <p14:creationId xmlns:p14="http://schemas.microsoft.com/office/powerpoint/2010/main" val="3792525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Pr>
        <a:solidFill>
          <a:schemeClr val="bg1">
            <a:alpha val="30000"/>
          </a:schemeClr>
        </a:solidFill>
        <a:effectLst/>
      </p:bgPr>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3" name="長方形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6" name="長方形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2375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noProof="0" dirty="0">
                <a:ln>
                  <a:noFill/>
                </a:ln>
                <a:solidFill>
                  <a:schemeClr val="tx1"/>
                </a:solidFill>
                <a:effectLst/>
                <a:latin typeface="+mj-lt"/>
              </a:rPr>
            </a:br>
            <a:endParaRPr kumimoji="0" lang="en-US" altLang="en-US" sz="1800" b="0" i="0" u="none" strike="noStrike" cap="none" normalizeH="0" baseline="0" noProof="0" dirty="0">
              <a:ln>
                <a:noFill/>
              </a:ln>
              <a:solidFill>
                <a:schemeClr val="tx1"/>
              </a:solidFill>
              <a:effectLst/>
              <a:latin typeface="+mj-lt"/>
            </a:endParaRPr>
          </a:p>
        </p:txBody>
      </p:sp>
      <p:sp>
        <p:nvSpPr>
          <p:cNvPr id="18" name="タイトル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rtlCol="0" anchor="ctr" anchorCtr="0">
            <a:noAutofit/>
          </a:bodyPr>
          <a:lstStyle>
            <a:lvl1pPr algn="l">
              <a:defRPr sz="8800" b="1" i="0" spc="150" baseline="0">
                <a:solidFill>
                  <a:schemeClr val="tx1"/>
                </a:solidFill>
                <a:latin typeface="+mj-lt"/>
                <a:ea typeface="Meiryo UI" panose="020B0604030504040204" pitchFamily="34" charset="-128"/>
              </a:defRPr>
            </a:lvl1pPr>
          </a:lstStyle>
          <a:p>
            <a:pPr rtl="0"/>
            <a:r>
              <a:rPr lang="ja" noProof="0"/>
              <a:t>タイトル</a:t>
            </a:r>
          </a:p>
        </p:txBody>
      </p:sp>
      <p:sp>
        <p:nvSpPr>
          <p:cNvPr id="11" name="図プレースホルダー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rtlCol="0">
            <a:noAutofit/>
          </a:bodyPr>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3" name="テキスト プレースホルダー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rtlCol="0" anchor="ctr">
            <a:normAutofit/>
          </a:bodyPr>
          <a:lstStyle>
            <a:lvl1pPr marL="0" indent="0">
              <a:buNone/>
              <a:defRPr sz="2400" b="1" i="0" cap="all" spc="600" baseline="0">
                <a:latin typeface="+mj-lt"/>
              </a:defRPr>
            </a:lvl1pPr>
          </a:lstStyle>
          <a:p>
            <a:pPr lvl="0" rtl="0"/>
            <a:r>
              <a:rPr lang="ja" noProof="0"/>
              <a:t>サブタイトル</a:t>
            </a:r>
          </a:p>
        </p:txBody>
      </p:sp>
    </p:spTree>
    <p:extLst>
      <p:ext uri="{BB962C8B-B14F-4D97-AF65-F5344CB8AC3E}">
        <p14:creationId xmlns:p14="http://schemas.microsoft.com/office/powerpoint/2010/main" val="14798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296A2B84-E62C-4ACE-B5E2-B61A2C6FD09E}"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5" name="長方形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コンテンツ プレースホルダー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64963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6" name="長方形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7" name="長方形 6">
            <a:extLst>
              <a:ext uri="{FF2B5EF4-FFF2-40B4-BE49-F238E27FC236}">
                <a16:creationId xmlns:a16="http://schemas.microsoft.com/office/drawing/2014/main" id="{81BB3689-72F8-2345-BF30-38C81BDD487E}"/>
              </a:ext>
            </a:extLst>
          </p:cNvPr>
          <p:cNvSpPr/>
          <p:nvPr userDrawn="1"/>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86102BB2-867E-423B-8453-C294E4A19865}"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2" name="図プレースホルダー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10" name="コンテンツ プレースホルダー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rtlCol="0"/>
          <a:lstStyle>
            <a:lvl1pPr>
              <a:lnSpc>
                <a:spcPct val="200000"/>
              </a:lnSpc>
              <a:spcBef>
                <a:spcPts val="1000"/>
              </a:spcBef>
              <a:buClrTx/>
              <a:defRPr>
                <a:latin typeface="+mj-lt"/>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rtl="0"/>
            <a:r>
              <a:rPr lang="ja-JP" altLang="en-US" noProof="0"/>
              <a:t>マスター テキストの書式設定</a:t>
            </a:r>
          </a:p>
        </p:txBody>
      </p:sp>
    </p:spTree>
    <p:extLst>
      <p:ext uri="{BB962C8B-B14F-4D97-AF65-F5344CB8AC3E}">
        <p14:creationId xmlns:p14="http://schemas.microsoft.com/office/powerpoint/2010/main" val="28592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2">
            <a:alpha val="40000"/>
          </a:schemeClr>
        </a:solidFill>
        <a:effectLst/>
      </p:bgPr>
    </p:bg>
    <p:spTree>
      <p:nvGrpSpPr>
        <p:cNvPr id="1" name=""/>
        <p:cNvGrpSpPr/>
        <p:nvPr/>
      </p:nvGrpSpPr>
      <p:grpSpPr>
        <a:xfrm>
          <a:off x="0" y="0"/>
          <a:ext cx="0" cy="0"/>
          <a:chOff x="0" y="0"/>
          <a:chExt cx="0" cy="0"/>
        </a:xfrm>
      </p:grpSpPr>
      <p:sp>
        <p:nvSpPr>
          <p:cNvPr id="16" name="長方形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EDCE281A-83A0-4519-A8C7-C5F84883B843}"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テキスト プレースホルダー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12" name="テキスト プレースホルダー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cxnSp>
        <p:nvCxnSpPr>
          <p:cNvPr id="14" name="直線​​コネクタ(S)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
        <p:nvSpPr>
          <p:cNvPr id="15" name="コンテンツ プレースホルダー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331599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画像とキャプション">
    <p:bg>
      <p:bgPr>
        <a:solidFill>
          <a:schemeClr val="bg2">
            <a:alpha val="40000"/>
          </a:schemeClr>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1" name="長方形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2A18B341-FFCE-46FD-A2E1-D667125DA365}"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3" name="図プレースホルダー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6" name="コンテンツ プレースホルダー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rtlCol="0"/>
          <a:lstStyle>
            <a:lvl1pPr marL="0" indent="0">
              <a:lnSpc>
                <a:spcPct val="200000"/>
              </a:lnSpc>
              <a:spcBef>
                <a:spcPts val="1900"/>
              </a:spcBef>
              <a:buNone/>
              <a:defRPr>
                <a:latin typeface="+mj-lt"/>
              </a:defRPr>
            </a:lvl1pPr>
          </a:lstStyle>
          <a:p>
            <a:pPr lvl="0" rtl="0"/>
            <a:r>
              <a:rPr lang="ja-JP" altLang="en-US" noProof="0"/>
              <a:t>マスター テキストの書式設定</a:t>
            </a:r>
          </a:p>
        </p:txBody>
      </p:sp>
    </p:spTree>
    <p:extLst>
      <p:ext uri="{BB962C8B-B14F-4D97-AF65-F5344CB8AC3E}">
        <p14:creationId xmlns:p14="http://schemas.microsoft.com/office/powerpoint/2010/main" val="202084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4">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3463C42C-9937-4C63-AD3B-B1377E940180}"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107717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 noProof="0"/>
              <a:t>マスター タイトルの書式設定</a:t>
            </a:r>
          </a:p>
        </p:txBody>
      </p:sp>
      <p:sp>
        <p:nvSpPr>
          <p:cNvPr id="3" name="テキスト プレースホルダー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4" name="日付プレースホルダー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latin typeface="+mj-lt"/>
              </a:defRPr>
            </a:lvl1pPr>
          </a:lstStyle>
          <a:p>
            <a:fld id="{E4EE49A4-E481-45C1-8254-FE828DEFF045}" type="datetime1">
              <a:rPr lang="ja-JP" altLang="en-US" smtClean="0"/>
              <a:t>2021/6/29</a:t>
            </a:fld>
            <a:endParaRPr lang="en-US" dirty="0"/>
          </a:p>
        </p:txBody>
      </p:sp>
      <p:sp>
        <p:nvSpPr>
          <p:cNvPr id="5" name="フッター プレースホルダー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latin typeface="+mj-lt"/>
              </a:defRPr>
            </a:lvl1pPr>
          </a:lstStyle>
          <a:p>
            <a:endParaRPr lang="en-US" dirty="0"/>
          </a:p>
        </p:txBody>
      </p:sp>
      <p:sp>
        <p:nvSpPr>
          <p:cNvPr id="6" name="スライド番号プレースホルダー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0" r:id="rId5"/>
    <p:sldLayoutId id="2147483729" r:id="rId6"/>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8.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sv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4.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6.svg"/></Relationships>
</file>

<file path=ppt/slides/_rels/slide19.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6.svg"/></Relationships>
</file>

<file path=ppt/slides/_rels/slide2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4.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2">
            <a:extLst>
              <a:ext uri="{FF2B5EF4-FFF2-40B4-BE49-F238E27FC236}">
                <a16:creationId xmlns:a16="http://schemas.microsoft.com/office/drawing/2014/main" id="{CBFBD991-430D-46CF-88F9-EF11070A20AA}"/>
              </a:ext>
            </a:extLst>
          </p:cNvPr>
          <p:cNvSpPr txBox="1">
            <a:spLocks/>
          </p:cNvSpPr>
          <p:nvPr/>
        </p:nvSpPr>
        <p:spPr>
          <a:xfrm>
            <a:off x="1108430" y="3267744"/>
            <a:ext cx="5651293" cy="162014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kumimoji="1" sz="8800" b="1" i="0" kern="1200" spc="150" baseline="0">
                <a:solidFill>
                  <a:schemeClr val="tx1"/>
                </a:solidFill>
                <a:latin typeface="+mj-lt"/>
                <a:ea typeface="Meiryo UI" panose="020B0604030504040204" pitchFamily="34" charset="-128"/>
                <a:cs typeface="+mj-cs"/>
              </a:defRPr>
            </a:lvl1pPr>
          </a:lstStyle>
          <a:p>
            <a:pPr>
              <a:spcAft>
                <a:spcPts val="600"/>
              </a:spcAft>
            </a:pPr>
            <a:r>
              <a:rPr kumimoji="1" lang="en-US" altLang="ja" sz="6800" b="1" i="0" kern="1200" spc="150" baseline="0" dirty="0">
                <a:latin typeface="+mj-lt"/>
                <a:ea typeface="Meiryo UI" panose="020B0604030504040204" pitchFamily="34" charset="-128"/>
                <a:cs typeface="+mj-cs"/>
              </a:rPr>
              <a:t>mynote++</a:t>
            </a:r>
            <a:endParaRPr kumimoji="1" lang="ja" altLang="en-US" sz="6800" b="1" i="0" kern="1200" spc="150" baseline="0" dirty="0">
              <a:latin typeface="+mj-lt"/>
              <a:ea typeface="Meiryo UI" panose="020B0604030504040204" pitchFamily="34" charset="-128"/>
              <a:cs typeface="+mj-cs"/>
            </a:endParaRPr>
          </a:p>
        </p:txBody>
      </p:sp>
      <p:pic>
        <p:nvPicPr>
          <p:cNvPr id="40" name="図 39" descr="図形&#10;&#10;低い精度で自動的に生成された説明">
            <a:extLst>
              <a:ext uri="{FF2B5EF4-FFF2-40B4-BE49-F238E27FC236}">
                <a16:creationId xmlns:a16="http://schemas.microsoft.com/office/drawing/2014/main" id="{D412396F-BC00-4D5D-95C0-2357310BB29A}"/>
              </a:ext>
            </a:extLst>
          </p:cNvPr>
          <p:cNvPicPr>
            <a:picLocks noChangeAspect="1"/>
          </p:cNvPicPr>
          <p:nvPr/>
        </p:nvPicPr>
        <p:blipFill rotWithShape="1">
          <a:blip r:embed="rId3"/>
          <a:srcRect l="7127" r="1465" b="2"/>
          <a:stretch/>
        </p:blipFill>
        <p:spPr>
          <a:xfrm>
            <a:off x="5923125" y="11"/>
            <a:ext cx="6264000" cy="6852657"/>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noFill/>
        </p:spPr>
      </p:pic>
      <p:pic>
        <p:nvPicPr>
          <p:cNvPr id="2074" name="フリーフォーム: 図形 4">
            <a:extLst>
              <a:ext uri="{FF2B5EF4-FFF2-40B4-BE49-F238E27FC236}">
                <a16:creationId xmlns:a16="http://schemas.microsoft.com/office/drawing/2014/main" id="{8ABED0B2-7EA2-4D50-ACEB-DCDBBA24C86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0663" y="12604750"/>
            <a:ext cx="33353375" cy="22278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二等辺三角形 34">
            <a:extLst>
              <a:ext uri="{FF2B5EF4-FFF2-40B4-BE49-F238E27FC236}">
                <a16:creationId xmlns:a16="http://schemas.microsoft.com/office/drawing/2014/main" id="{8DD78789-F6F2-4788-8242-28837E39F1B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692412">
            <a:off x="20383500" y="30772100"/>
            <a:ext cx="16552863" cy="17880013"/>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80405269-BBFB-4257-A369-64B8FCDFDF67}"/>
              </a:ext>
            </a:extLst>
          </p:cNvPr>
          <p:cNvSpPr txBox="1"/>
          <p:nvPr/>
        </p:nvSpPr>
        <p:spPr>
          <a:xfrm>
            <a:off x="4527029" y="4642899"/>
            <a:ext cx="4079598" cy="523220"/>
          </a:xfrm>
          <a:prstGeom prst="rect">
            <a:avLst/>
          </a:prstGeom>
          <a:noFill/>
        </p:spPr>
        <p:txBody>
          <a:bodyPr wrap="square" rtlCol="0">
            <a:spAutoFit/>
          </a:bodyPr>
          <a:lstStyle/>
          <a:p>
            <a:r>
              <a:rPr kumimoji="1" lang="en-US" altLang="ja-JP" sz="2800" dirty="0"/>
              <a:t>@worldMap</a:t>
            </a:r>
            <a:endParaRPr kumimoji="1" lang="ja-JP" altLang="en-US" sz="2800" dirty="0"/>
          </a:p>
        </p:txBody>
      </p:sp>
    </p:spTree>
    <p:extLst>
      <p:ext uri="{BB962C8B-B14F-4D97-AF65-F5344CB8AC3E}">
        <p14:creationId xmlns:p14="http://schemas.microsoft.com/office/powerpoint/2010/main" val="36114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222217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2" name="正方形/長方形 11">
            <a:extLst>
              <a:ext uri="{FF2B5EF4-FFF2-40B4-BE49-F238E27FC236}">
                <a16:creationId xmlns:a16="http://schemas.microsoft.com/office/drawing/2014/main" id="{2C61B940-AD62-478A-B49F-9C0900DBA2F1}"/>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pic>
        <p:nvPicPr>
          <p:cNvPr id="16" name="グラフィックス 15" descr="食事をしている人 単色塗りつぶし">
            <a:extLst>
              <a:ext uri="{FF2B5EF4-FFF2-40B4-BE49-F238E27FC236}">
                <a16:creationId xmlns:a16="http://schemas.microsoft.com/office/drawing/2014/main" id="{8CDC324A-972C-496C-BB88-F44D3BF5999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41273" y="2357521"/>
            <a:ext cx="3493001" cy="3493001"/>
          </a:xfrm>
          <a:prstGeom prst="rect">
            <a:avLst/>
          </a:prstGeom>
        </p:spPr>
      </p:pic>
      <p:sp>
        <p:nvSpPr>
          <p:cNvPr id="19" name="正方形/長方形 18">
            <a:extLst>
              <a:ext uri="{FF2B5EF4-FFF2-40B4-BE49-F238E27FC236}">
                <a16:creationId xmlns:a16="http://schemas.microsoft.com/office/drawing/2014/main" id="{649832A5-4448-4B1A-AB1F-27301644A80F}"/>
              </a:ext>
            </a:extLst>
          </p:cNvPr>
          <p:cNvSpPr/>
          <p:nvPr/>
        </p:nvSpPr>
        <p:spPr>
          <a:xfrm>
            <a:off x="4896217" y="2401469"/>
            <a:ext cx="6275902" cy="37118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ja-JP" altLang="en-US" sz="2400" b="1" dirty="0">
                <a:solidFill>
                  <a:schemeClr val="bg1">
                    <a:lumMod val="50000"/>
                  </a:schemeClr>
                </a:solidFill>
              </a:rPr>
              <a:t>相互コミュニケーションが不要！</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勝手に公開、勝手に拝見　質問の前段階に</a:t>
            </a:r>
            <a:endParaRPr kumimoji="1" lang="en-US" altLang="ja-JP" sz="20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単純なノート置き場としての利用！</a:t>
            </a:r>
            <a:endParaRPr kumimoji="1" lang="en-US" altLang="ja-JP" sz="2400" b="1" dirty="0">
              <a:solidFill>
                <a:schemeClr val="bg1">
                  <a:lumMod val="50000"/>
                </a:schemeClr>
              </a:solidFill>
            </a:endParaRPr>
          </a:p>
          <a:p>
            <a:pPr>
              <a:lnSpc>
                <a:spcPct val="150000"/>
              </a:lnSpc>
            </a:pPr>
            <a:r>
              <a:rPr kumimoji="1" lang="ja-JP" altLang="en-US" sz="2400" dirty="0">
                <a:solidFill>
                  <a:schemeClr val="tx1"/>
                </a:solidFill>
              </a:rPr>
              <a:t>　</a:t>
            </a:r>
            <a:r>
              <a:rPr kumimoji="1" lang="en-US" altLang="ja-JP" sz="2400" dirty="0">
                <a:solidFill>
                  <a:schemeClr val="tx1"/>
                </a:solidFill>
              </a:rPr>
              <a:t>	</a:t>
            </a:r>
            <a:r>
              <a:rPr kumimoji="1" lang="ja-JP" altLang="en-US" sz="2000" dirty="0">
                <a:solidFill>
                  <a:schemeClr val="tx1"/>
                </a:solidFill>
              </a:rPr>
              <a:t>→　ファイル整理にご活用ください</a:t>
            </a:r>
            <a:endParaRPr kumimoji="1" lang="en-US" altLang="ja-JP" sz="24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お気に入りされたら嬉しい！</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あなたの学びが誰かの助けに</a:t>
            </a:r>
            <a:endParaRPr kumimoji="1" lang="en-US" altLang="ja-JP" sz="2400" dirty="0">
              <a:solidFill>
                <a:schemeClr val="tx1"/>
              </a:solidFill>
            </a:endParaRPr>
          </a:p>
          <a:p>
            <a:pPr>
              <a:lnSpc>
                <a:spcPct val="150000"/>
              </a:lnSpc>
            </a:pPr>
            <a:endParaRPr kumimoji="1" lang="en-US" altLang="ja-JP" sz="2400" dirty="0">
              <a:solidFill>
                <a:schemeClr val="tx1"/>
              </a:solidFill>
            </a:endParaRPr>
          </a:p>
          <a:p>
            <a:pPr>
              <a:lnSpc>
                <a:spcPct val="150000"/>
              </a:lnSpc>
            </a:pPr>
            <a:endParaRPr kumimoji="1" lang="en-US" altLang="ja-JP" sz="2400" dirty="0">
              <a:solidFill>
                <a:schemeClr val="tx1"/>
              </a:solidFill>
            </a:endParaRPr>
          </a:p>
        </p:txBody>
      </p:sp>
      <p:sp>
        <p:nvSpPr>
          <p:cNvPr id="2" name="スライド番号プレースホルダー 1">
            <a:extLst>
              <a:ext uri="{FF2B5EF4-FFF2-40B4-BE49-F238E27FC236}">
                <a16:creationId xmlns:a16="http://schemas.microsoft.com/office/drawing/2014/main" id="{0E75CEF7-337F-45AB-8EA7-9AB8FA57005B}"/>
              </a:ext>
            </a:extLst>
          </p:cNvPr>
          <p:cNvSpPr>
            <a:spLocks noGrp="1"/>
          </p:cNvSpPr>
          <p:nvPr>
            <p:ph type="sldNum" sz="quarter" idx="12"/>
          </p:nvPr>
        </p:nvSpPr>
        <p:spPr/>
        <p:txBody>
          <a:bodyPr/>
          <a:lstStyle/>
          <a:p>
            <a:fld id="{6F705D35-D126-3B47-A82C-2A13EA9E0A67}" type="slidenum">
              <a:rPr lang="en-US" smtClean="0"/>
              <a:pPr/>
              <a:t>10</a:t>
            </a:fld>
            <a:endParaRPr lang="en-US" dirty="0"/>
          </a:p>
        </p:txBody>
      </p:sp>
      <p:sp>
        <p:nvSpPr>
          <p:cNvPr id="22" name="正方形/長方形 21">
            <a:extLst>
              <a:ext uri="{FF2B5EF4-FFF2-40B4-BE49-F238E27FC236}">
                <a16:creationId xmlns:a16="http://schemas.microsoft.com/office/drawing/2014/main" id="{EAED6845-2D75-40CB-A1A0-42ACF2CEE336}"/>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18" name="正方形/長方形 17">
            <a:extLst>
              <a:ext uri="{FF2B5EF4-FFF2-40B4-BE49-F238E27FC236}">
                <a16:creationId xmlns:a16="http://schemas.microsoft.com/office/drawing/2014/main" id="{7CAE5668-63A5-4F1D-BEAC-642212709645}"/>
              </a:ext>
            </a:extLst>
          </p:cNvPr>
          <p:cNvSpPr/>
          <p:nvPr/>
        </p:nvSpPr>
        <p:spPr>
          <a:xfrm>
            <a:off x="599051" y="1833487"/>
            <a:ext cx="10944799" cy="4541072"/>
          </a:xfrm>
          <a:prstGeom prst="rect">
            <a:avLst/>
          </a:prstGeom>
          <a:no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endParaRPr kumimoji="1" lang="en-US" altLang="ja-JP" sz="2800" b="1" dirty="0">
              <a:solidFill>
                <a:schemeClr val="bg1">
                  <a:lumMod val="50000"/>
                </a:schemeClr>
              </a:solidFill>
            </a:endParaRPr>
          </a:p>
          <a:p>
            <a:pPr algn="ctr">
              <a:lnSpc>
                <a:spcPct val="150000"/>
              </a:lnSpc>
            </a:pPr>
            <a:r>
              <a:rPr kumimoji="1" lang="ja-JP" altLang="en-US" sz="6000" b="1" dirty="0">
                <a:solidFill>
                  <a:schemeClr val="bg1">
                    <a:lumMod val="50000"/>
                  </a:schemeClr>
                </a:solidFill>
              </a:rPr>
              <a:t>学びの質</a:t>
            </a:r>
            <a:r>
              <a:rPr kumimoji="1" lang="en-US" altLang="ja-JP" sz="6000" b="1" dirty="0">
                <a:solidFill>
                  <a:schemeClr val="bg1">
                    <a:lumMod val="50000"/>
                  </a:schemeClr>
                </a:solidFill>
              </a:rPr>
              <a:t>UP</a:t>
            </a:r>
            <a:r>
              <a:rPr kumimoji="1" lang="ja-JP" altLang="en-US" sz="6000" b="1" dirty="0">
                <a:solidFill>
                  <a:schemeClr val="bg1">
                    <a:lumMod val="50000"/>
                  </a:schemeClr>
                </a:solidFill>
              </a:rPr>
              <a:t>！</a:t>
            </a:r>
            <a:endParaRPr kumimoji="1" lang="en-US" altLang="ja-JP" sz="6000" b="1" dirty="0">
              <a:solidFill>
                <a:schemeClr val="bg1">
                  <a:lumMod val="50000"/>
                </a:schemeClr>
              </a:solidFill>
            </a:endParaRPr>
          </a:p>
          <a:p>
            <a:pPr algn="ctr">
              <a:lnSpc>
                <a:spcPct val="150000"/>
              </a:lnSpc>
            </a:pPr>
            <a:r>
              <a:rPr kumimoji="1" lang="ja-JP" altLang="en-US" sz="2400" dirty="0">
                <a:solidFill>
                  <a:schemeClr val="tx1"/>
                </a:solidFill>
              </a:rPr>
              <a:t>気軽なインプットとアウトプットを実現！</a:t>
            </a:r>
            <a:endParaRPr kumimoji="1" lang="en-US" altLang="ja-JP" sz="2400" dirty="0">
              <a:solidFill>
                <a:schemeClr val="tx1"/>
              </a:solidFill>
            </a:endParaRPr>
          </a:p>
          <a:p>
            <a:pPr algn="ctr">
              <a:lnSpc>
                <a:spcPct val="150000"/>
              </a:lnSpc>
            </a:pPr>
            <a:r>
              <a:rPr kumimoji="1" lang="ja-JP" altLang="en-US" sz="2400" dirty="0">
                <a:solidFill>
                  <a:schemeClr val="tx1"/>
                </a:solidFill>
              </a:rPr>
              <a:t>誰かに「見せる」ノート作りによって、より質の高い学びへ！</a:t>
            </a:r>
            <a:endParaRPr kumimoji="1" lang="en-US" altLang="ja-JP" sz="2400" dirty="0">
              <a:solidFill>
                <a:schemeClr val="tx1"/>
              </a:solidFill>
            </a:endParaRPr>
          </a:p>
          <a:p>
            <a:pPr algn="ctr">
              <a:lnSpc>
                <a:spcPct val="150000"/>
              </a:lnSpc>
            </a:pPr>
            <a:r>
              <a:rPr kumimoji="1" lang="ja-JP" altLang="en-US" sz="2400" dirty="0">
                <a:solidFill>
                  <a:schemeClr val="tx1"/>
                </a:solidFill>
              </a:rPr>
              <a:t>コミュニケーションが苦手な人でも、誰かの助けになれます！</a:t>
            </a:r>
            <a:endParaRPr kumimoji="1" lang="en-US" altLang="ja-JP" sz="24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398427" y="1443525"/>
            <a:ext cx="7375160"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を利用するメリットって？</a:t>
            </a:r>
            <a:endParaRPr kumimoji="1" lang="ja-JP" altLang="en-US" sz="2800" dirty="0">
              <a:solidFill>
                <a:schemeClr val="tx1"/>
              </a:solidFill>
            </a:endParaRPr>
          </a:p>
        </p:txBody>
      </p:sp>
    </p:spTree>
    <p:extLst>
      <p:ext uri="{BB962C8B-B14F-4D97-AF65-F5344CB8AC3E}">
        <p14:creationId xmlns:p14="http://schemas.microsoft.com/office/powerpoint/2010/main" val="335651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 calcmode="lin" valueType="num">
                                      <p:cBhvr>
                                        <p:cTn id="7" dur="750" fill="hold"/>
                                        <p:tgtEl>
                                          <p:spTgt spid="18">
                                            <p:txEl>
                                              <p:pRg st="1" end="1"/>
                                            </p:txEl>
                                          </p:spTgt>
                                        </p:tgtEl>
                                        <p:attrNameLst>
                                          <p:attrName>ppt_w</p:attrName>
                                        </p:attrNameLst>
                                      </p:cBhvr>
                                      <p:tavLst>
                                        <p:tav tm="0">
                                          <p:val>
                                            <p:fltVal val="0"/>
                                          </p:val>
                                        </p:tav>
                                        <p:tav tm="100000">
                                          <p:val>
                                            <p:strVal val="#ppt_w"/>
                                          </p:val>
                                        </p:tav>
                                      </p:tavLst>
                                    </p:anim>
                                    <p:anim calcmode="lin" valueType="num">
                                      <p:cBhvr>
                                        <p:cTn id="8" dur="750" fill="hold"/>
                                        <p:tgtEl>
                                          <p:spTgt spid="18">
                                            <p:txEl>
                                              <p:pRg st="1" end="1"/>
                                            </p:txEl>
                                          </p:spTgt>
                                        </p:tgtEl>
                                        <p:attrNameLst>
                                          <p:attrName>ppt_h</p:attrName>
                                        </p:attrNameLst>
                                      </p:cBhvr>
                                      <p:tavLst>
                                        <p:tav tm="0">
                                          <p:val>
                                            <p:fltVal val="0"/>
                                          </p:val>
                                        </p:tav>
                                        <p:tav tm="100000">
                                          <p:val>
                                            <p:strVal val="#ppt_h"/>
                                          </p:val>
                                        </p:tav>
                                      </p:tavLst>
                                    </p:anim>
                                    <p:anim calcmode="lin" valueType="num">
                                      <p:cBhvr>
                                        <p:cTn id="9" dur="750" fill="hold"/>
                                        <p:tgtEl>
                                          <p:spTgt spid="18">
                                            <p:txEl>
                                              <p:pRg st="1" end="1"/>
                                            </p:txEl>
                                          </p:spTgt>
                                        </p:tgtEl>
                                        <p:attrNameLst>
                                          <p:attrName>style.rotation</p:attrName>
                                        </p:attrNameLst>
                                      </p:cBhvr>
                                      <p:tavLst>
                                        <p:tav tm="0">
                                          <p:val>
                                            <p:fltVal val="90"/>
                                          </p:val>
                                        </p:tav>
                                        <p:tav tm="100000">
                                          <p:val>
                                            <p:fltVal val="0"/>
                                          </p:val>
                                        </p:tav>
                                      </p:tavLst>
                                    </p:anim>
                                    <p:animEffect transition="in" filter="fade">
                                      <p:cBhvr>
                                        <p:cTn id="10" dur="750"/>
                                        <p:tgtEl>
                                          <p:spTgt spid="18">
                                            <p:txEl>
                                              <p:pRg st="1" end="1"/>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anim calcmode="lin" valueType="num">
                                      <p:cBhvr>
                                        <p:cTn id="13" dur="750" fill="hold"/>
                                        <p:tgtEl>
                                          <p:spTgt spid="18">
                                            <p:txEl>
                                              <p:pRg st="2" end="2"/>
                                            </p:txEl>
                                          </p:spTgt>
                                        </p:tgtEl>
                                        <p:attrNameLst>
                                          <p:attrName>ppt_w</p:attrName>
                                        </p:attrNameLst>
                                      </p:cBhvr>
                                      <p:tavLst>
                                        <p:tav tm="0">
                                          <p:val>
                                            <p:fltVal val="0"/>
                                          </p:val>
                                        </p:tav>
                                        <p:tav tm="100000">
                                          <p:val>
                                            <p:strVal val="#ppt_w"/>
                                          </p:val>
                                        </p:tav>
                                      </p:tavLst>
                                    </p:anim>
                                    <p:anim calcmode="lin" valueType="num">
                                      <p:cBhvr>
                                        <p:cTn id="14" dur="750" fill="hold"/>
                                        <p:tgtEl>
                                          <p:spTgt spid="18">
                                            <p:txEl>
                                              <p:pRg st="2" end="2"/>
                                            </p:txEl>
                                          </p:spTgt>
                                        </p:tgtEl>
                                        <p:attrNameLst>
                                          <p:attrName>ppt_h</p:attrName>
                                        </p:attrNameLst>
                                      </p:cBhvr>
                                      <p:tavLst>
                                        <p:tav tm="0">
                                          <p:val>
                                            <p:fltVal val="0"/>
                                          </p:val>
                                        </p:tav>
                                        <p:tav tm="100000">
                                          <p:val>
                                            <p:strVal val="#ppt_h"/>
                                          </p:val>
                                        </p:tav>
                                      </p:tavLst>
                                    </p:anim>
                                    <p:anim calcmode="lin" valueType="num">
                                      <p:cBhvr>
                                        <p:cTn id="15" dur="750" fill="hold"/>
                                        <p:tgtEl>
                                          <p:spTgt spid="18">
                                            <p:txEl>
                                              <p:pRg st="2" end="2"/>
                                            </p:txEl>
                                          </p:spTgt>
                                        </p:tgtEl>
                                        <p:attrNameLst>
                                          <p:attrName>style.rotation</p:attrName>
                                        </p:attrNameLst>
                                      </p:cBhvr>
                                      <p:tavLst>
                                        <p:tav tm="0">
                                          <p:val>
                                            <p:fltVal val="90"/>
                                          </p:val>
                                        </p:tav>
                                        <p:tav tm="100000">
                                          <p:val>
                                            <p:fltVal val="0"/>
                                          </p:val>
                                        </p:tav>
                                      </p:tavLst>
                                    </p:anim>
                                    <p:animEffect transition="in" filter="fade">
                                      <p:cBhvr>
                                        <p:cTn id="16" dur="750"/>
                                        <p:tgtEl>
                                          <p:spTgt spid="18">
                                            <p:txEl>
                                              <p:pRg st="2" end="2"/>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anim calcmode="lin" valueType="num">
                                      <p:cBhvr>
                                        <p:cTn id="19" dur="750" fill="hold"/>
                                        <p:tgtEl>
                                          <p:spTgt spid="18">
                                            <p:txEl>
                                              <p:pRg st="3" end="3"/>
                                            </p:txEl>
                                          </p:spTgt>
                                        </p:tgtEl>
                                        <p:attrNameLst>
                                          <p:attrName>ppt_w</p:attrName>
                                        </p:attrNameLst>
                                      </p:cBhvr>
                                      <p:tavLst>
                                        <p:tav tm="0">
                                          <p:val>
                                            <p:fltVal val="0"/>
                                          </p:val>
                                        </p:tav>
                                        <p:tav tm="100000">
                                          <p:val>
                                            <p:strVal val="#ppt_w"/>
                                          </p:val>
                                        </p:tav>
                                      </p:tavLst>
                                    </p:anim>
                                    <p:anim calcmode="lin" valueType="num">
                                      <p:cBhvr>
                                        <p:cTn id="20" dur="750" fill="hold"/>
                                        <p:tgtEl>
                                          <p:spTgt spid="18">
                                            <p:txEl>
                                              <p:pRg st="3" end="3"/>
                                            </p:txEl>
                                          </p:spTgt>
                                        </p:tgtEl>
                                        <p:attrNameLst>
                                          <p:attrName>ppt_h</p:attrName>
                                        </p:attrNameLst>
                                      </p:cBhvr>
                                      <p:tavLst>
                                        <p:tav tm="0">
                                          <p:val>
                                            <p:fltVal val="0"/>
                                          </p:val>
                                        </p:tav>
                                        <p:tav tm="100000">
                                          <p:val>
                                            <p:strVal val="#ppt_h"/>
                                          </p:val>
                                        </p:tav>
                                      </p:tavLst>
                                    </p:anim>
                                    <p:anim calcmode="lin" valueType="num">
                                      <p:cBhvr>
                                        <p:cTn id="21" dur="750" fill="hold"/>
                                        <p:tgtEl>
                                          <p:spTgt spid="18">
                                            <p:txEl>
                                              <p:pRg st="3" end="3"/>
                                            </p:txEl>
                                          </p:spTgt>
                                        </p:tgtEl>
                                        <p:attrNameLst>
                                          <p:attrName>style.rotation</p:attrName>
                                        </p:attrNameLst>
                                      </p:cBhvr>
                                      <p:tavLst>
                                        <p:tav tm="0">
                                          <p:val>
                                            <p:fltVal val="90"/>
                                          </p:val>
                                        </p:tav>
                                        <p:tav tm="100000">
                                          <p:val>
                                            <p:fltVal val="0"/>
                                          </p:val>
                                        </p:tav>
                                      </p:tavLst>
                                    </p:anim>
                                    <p:animEffect transition="in" filter="fade">
                                      <p:cBhvr>
                                        <p:cTn id="22" dur="750"/>
                                        <p:tgtEl>
                                          <p:spTgt spid="18">
                                            <p:txEl>
                                              <p:pRg st="3" end="3"/>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18">
                                            <p:txEl>
                                              <p:pRg st="4" end="4"/>
                                            </p:txEl>
                                          </p:spTgt>
                                        </p:tgtEl>
                                        <p:attrNameLst>
                                          <p:attrName>style.visibility</p:attrName>
                                        </p:attrNameLst>
                                      </p:cBhvr>
                                      <p:to>
                                        <p:strVal val="visible"/>
                                      </p:to>
                                    </p:set>
                                    <p:anim calcmode="lin" valueType="num">
                                      <p:cBhvr>
                                        <p:cTn id="25" dur="750" fill="hold"/>
                                        <p:tgtEl>
                                          <p:spTgt spid="18">
                                            <p:txEl>
                                              <p:pRg st="4" end="4"/>
                                            </p:txEl>
                                          </p:spTgt>
                                        </p:tgtEl>
                                        <p:attrNameLst>
                                          <p:attrName>ppt_w</p:attrName>
                                        </p:attrNameLst>
                                      </p:cBhvr>
                                      <p:tavLst>
                                        <p:tav tm="0">
                                          <p:val>
                                            <p:fltVal val="0"/>
                                          </p:val>
                                        </p:tav>
                                        <p:tav tm="100000">
                                          <p:val>
                                            <p:strVal val="#ppt_w"/>
                                          </p:val>
                                        </p:tav>
                                      </p:tavLst>
                                    </p:anim>
                                    <p:anim calcmode="lin" valueType="num">
                                      <p:cBhvr>
                                        <p:cTn id="26" dur="750" fill="hold"/>
                                        <p:tgtEl>
                                          <p:spTgt spid="18">
                                            <p:txEl>
                                              <p:pRg st="4" end="4"/>
                                            </p:txEl>
                                          </p:spTgt>
                                        </p:tgtEl>
                                        <p:attrNameLst>
                                          <p:attrName>ppt_h</p:attrName>
                                        </p:attrNameLst>
                                      </p:cBhvr>
                                      <p:tavLst>
                                        <p:tav tm="0">
                                          <p:val>
                                            <p:fltVal val="0"/>
                                          </p:val>
                                        </p:tav>
                                        <p:tav tm="100000">
                                          <p:val>
                                            <p:strVal val="#ppt_h"/>
                                          </p:val>
                                        </p:tav>
                                      </p:tavLst>
                                    </p:anim>
                                    <p:anim calcmode="lin" valueType="num">
                                      <p:cBhvr>
                                        <p:cTn id="27" dur="750" fill="hold"/>
                                        <p:tgtEl>
                                          <p:spTgt spid="18">
                                            <p:txEl>
                                              <p:pRg st="4" end="4"/>
                                            </p:txEl>
                                          </p:spTgt>
                                        </p:tgtEl>
                                        <p:attrNameLst>
                                          <p:attrName>style.rotation</p:attrName>
                                        </p:attrNameLst>
                                      </p:cBhvr>
                                      <p:tavLst>
                                        <p:tav tm="0">
                                          <p:val>
                                            <p:fltVal val="90"/>
                                          </p:val>
                                        </p:tav>
                                        <p:tav tm="100000">
                                          <p:val>
                                            <p:fltVal val="0"/>
                                          </p:val>
                                        </p:tav>
                                      </p:tavLst>
                                    </p:anim>
                                    <p:animEffect transition="in" filter="fade">
                                      <p:cBhvr>
                                        <p:cTn id="28" dur="75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3">
            <a:extLst>
              <a:ext uri="{FF2B5EF4-FFF2-40B4-BE49-F238E27FC236}">
                <a16:creationId xmlns:a16="http://schemas.microsoft.com/office/drawing/2014/main" id="{A9F2C10F-B6CF-4074-BBCD-84567EEAA614}"/>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2" name="正方形/長方形 11">
            <a:extLst>
              <a:ext uri="{FF2B5EF4-FFF2-40B4-BE49-F238E27FC236}">
                <a16:creationId xmlns:a16="http://schemas.microsoft.com/office/drawing/2014/main" id="{AD48C59D-5AAE-4E44-9164-5E5811051218}"/>
              </a:ext>
            </a:extLst>
          </p:cNvPr>
          <p:cNvSpPr/>
          <p:nvPr/>
        </p:nvSpPr>
        <p:spPr>
          <a:xfrm>
            <a:off x="1093843" y="2469737"/>
            <a:ext cx="10024100" cy="390482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4000" dirty="0">
                <a:solidFill>
                  <a:schemeClr val="tx1"/>
                </a:solidFill>
              </a:rPr>
              <a:t>			</a:t>
            </a:r>
            <a:r>
              <a:rPr kumimoji="1" lang="ja-JP" altLang="en-US" sz="4000" dirty="0">
                <a:solidFill>
                  <a:schemeClr val="tx1"/>
                </a:solidFill>
              </a:rPr>
              <a:t>　ノートのアップロード ・ 公開</a:t>
            </a:r>
            <a:endParaRPr kumimoji="1" lang="en-US" altLang="ja-JP" sz="4000" dirty="0">
              <a:solidFill>
                <a:schemeClr val="tx1"/>
              </a:solidFill>
            </a:endParaRPr>
          </a:p>
          <a:p>
            <a:r>
              <a:rPr kumimoji="1" lang="en-US" altLang="ja-JP" sz="4000" dirty="0">
                <a:solidFill>
                  <a:schemeClr val="tx1"/>
                </a:solidFill>
              </a:rPr>
              <a:t>	</a:t>
            </a:r>
          </a:p>
          <a:p>
            <a:r>
              <a:rPr kumimoji="1" lang="en-US" altLang="ja-JP" sz="4000" dirty="0">
                <a:solidFill>
                  <a:schemeClr val="tx1"/>
                </a:solidFill>
              </a:rPr>
              <a:t>			</a:t>
            </a:r>
            <a:r>
              <a:rPr kumimoji="1" lang="ja-JP" altLang="en-US" sz="4000" dirty="0">
                <a:solidFill>
                  <a:schemeClr val="tx1"/>
                </a:solidFill>
              </a:rPr>
              <a:t>　ノートの検索</a:t>
            </a:r>
            <a:endParaRPr kumimoji="1" lang="en-US" altLang="ja-JP" sz="4000" dirty="0">
              <a:solidFill>
                <a:schemeClr val="tx1"/>
              </a:solidFill>
            </a:endParaRPr>
          </a:p>
          <a:p>
            <a:endParaRPr kumimoji="1" lang="en-US" altLang="ja-JP" sz="4000" dirty="0">
              <a:solidFill>
                <a:schemeClr val="tx1"/>
              </a:solidFill>
            </a:endParaRPr>
          </a:p>
          <a:p>
            <a:r>
              <a:rPr kumimoji="1" lang="en-US" altLang="ja-JP" sz="4000" dirty="0">
                <a:solidFill>
                  <a:schemeClr val="tx1"/>
                </a:solidFill>
              </a:rPr>
              <a:t>			</a:t>
            </a:r>
            <a:r>
              <a:rPr kumimoji="1" lang="ja-JP" altLang="en-US" sz="4000" dirty="0">
                <a:solidFill>
                  <a:schemeClr val="tx1"/>
                </a:solidFill>
              </a:rPr>
              <a:t>　ノートのお気に入り登録</a:t>
            </a: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391006" y="2026348"/>
            <a:ext cx="2503829" cy="825910"/>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メイン機能</a:t>
            </a:r>
          </a:p>
        </p:txBody>
      </p:sp>
      <p:pic>
        <p:nvPicPr>
          <p:cNvPr id="18" name="グラフィックス 17" descr="閉じた本 単色塗りつぶし">
            <a:extLst>
              <a:ext uri="{FF2B5EF4-FFF2-40B4-BE49-F238E27FC236}">
                <a16:creationId xmlns:a16="http://schemas.microsoft.com/office/drawing/2014/main" id="{7CA5206C-829C-4BAE-815B-E32EB578F9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2774344"/>
            <a:ext cx="812965" cy="812965"/>
          </a:xfrm>
          <a:prstGeom prst="rect">
            <a:avLst/>
          </a:prstGeom>
        </p:spPr>
      </p:pic>
      <p:sp>
        <p:nvSpPr>
          <p:cNvPr id="23" name="タイトル 1">
            <a:extLst>
              <a:ext uri="{FF2B5EF4-FFF2-40B4-BE49-F238E27FC236}">
                <a16:creationId xmlns:a16="http://schemas.microsoft.com/office/drawing/2014/main" id="{0ACA70C5-26BF-440B-86C3-0ACEECEF9FF3}"/>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4" name="グラフィックス 23" descr="地球: 南北アメリカ 単色塗りつぶし">
            <a:extLst>
              <a:ext uri="{FF2B5EF4-FFF2-40B4-BE49-F238E27FC236}">
                <a16:creationId xmlns:a16="http://schemas.microsoft.com/office/drawing/2014/main" id="{17D3D4D2-571F-4684-8F78-93879FB32D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pic>
        <p:nvPicPr>
          <p:cNvPr id="25" name="グラフィックス 24" descr="閉じた本 単色塗りつぶし">
            <a:extLst>
              <a:ext uri="{FF2B5EF4-FFF2-40B4-BE49-F238E27FC236}">
                <a16:creationId xmlns:a16="http://schemas.microsoft.com/office/drawing/2014/main" id="{3FC7B9B3-D324-4E43-99B6-3F4AEC4A96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4015665"/>
            <a:ext cx="812965" cy="812965"/>
          </a:xfrm>
          <a:prstGeom prst="rect">
            <a:avLst/>
          </a:prstGeom>
        </p:spPr>
      </p:pic>
      <p:pic>
        <p:nvPicPr>
          <p:cNvPr id="26" name="グラフィックス 25" descr="閉じた本 単色塗りつぶし">
            <a:extLst>
              <a:ext uri="{FF2B5EF4-FFF2-40B4-BE49-F238E27FC236}">
                <a16:creationId xmlns:a16="http://schemas.microsoft.com/office/drawing/2014/main" id="{63D2BA33-4B95-43C5-82FB-13BB3A9F46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5256986"/>
            <a:ext cx="812965" cy="812965"/>
          </a:xfrm>
          <a:prstGeom prst="rect">
            <a:avLst/>
          </a:prstGeom>
        </p:spPr>
      </p:pic>
      <p:sp>
        <p:nvSpPr>
          <p:cNvPr id="2" name="スライド番号プレースホルダー 1">
            <a:extLst>
              <a:ext uri="{FF2B5EF4-FFF2-40B4-BE49-F238E27FC236}">
                <a16:creationId xmlns:a16="http://schemas.microsoft.com/office/drawing/2014/main" id="{BB34A391-DFC1-4F1A-ADD6-E39925888BAF}"/>
              </a:ext>
            </a:extLst>
          </p:cNvPr>
          <p:cNvSpPr>
            <a:spLocks noGrp="1"/>
          </p:cNvSpPr>
          <p:nvPr>
            <p:ph type="sldNum" sz="quarter" idx="12"/>
          </p:nvPr>
        </p:nvSpPr>
        <p:spPr/>
        <p:txBody>
          <a:bodyPr/>
          <a:lstStyle/>
          <a:p>
            <a:fld id="{6F705D35-D126-3B47-A82C-2A13EA9E0A67}" type="slidenum">
              <a:rPr lang="en-US" smtClean="0"/>
              <a:pPr/>
              <a:t>11</a:t>
            </a:fld>
            <a:endParaRPr lang="en-US" dirty="0"/>
          </a:p>
        </p:txBody>
      </p:sp>
    </p:spTree>
    <p:extLst>
      <p:ext uri="{BB962C8B-B14F-4D97-AF65-F5344CB8AC3E}">
        <p14:creationId xmlns:p14="http://schemas.microsoft.com/office/powerpoint/2010/main" val="53792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fade">
                                      <p:cBhvr>
                                        <p:cTn id="10" dur="500"/>
                                        <p:tgtEl>
                                          <p:spTgt spid="12">
                                            <p:txEl>
                                              <p:pRg st="2" end="2"/>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12">
                                            <p:txEl>
                                              <p:pRg st="4" end="4"/>
                                            </p:txEl>
                                          </p:spTgt>
                                        </p:tgtEl>
                                        <p:attrNameLst>
                                          <p:attrName>style.visibility</p:attrName>
                                        </p:attrNameLst>
                                      </p:cBhvr>
                                      <p:to>
                                        <p:strVal val="visible"/>
                                      </p:to>
                                    </p:set>
                                    <p:animEffect transition="in" filter="fade">
                                      <p:cBhvr>
                                        <p:cTn id="13"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07146" y="4583269"/>
            <a:ext cx="8577707" cy="2218859"/>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203375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F28438D9-46BD-4CDD-8F1D-2179C8829883}"/>
              </a:ext>
            </a:extLst>
          </p:cNvPr>
          <p:cNvSpPr>
            <a:spLocks noGrp="1"/>
          </p:cNvSpPr>
          <p:nvPr>
            <p:ph type="sldNum" sz="quarter" idx="12"/>
          </p:nvPr>
        </p:nvSpPr>
        <p:spPr/>
        <p:txBody>
          <a:bodyPr/>
          <a:lstStyle/>
          <a:p>
            <a:fld id="{6F705D35-D126-3B47-A82C-2A13EA9E0A67}" type="slidenum">
              <a:rPr lang="en-US" smtClean="0"/>
              <a:pPr/>
              <a:t>12</a:t>
            </a:fld>
            <a:endParaRPr lang="en-US" dirty="0"/>
          </a:p>
        </p:txBody>
      </p:sp>
    </p:spTree>
    <p:extLst>
      <p:ext uri="{BB962C8B-B14F-4D97-AF65-F5344CB8AC3E}">
        <p14:creationId xmlns:p14="http://schemas.microsoft.com/office/powerpoint/2010/main" val="2501374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5560812"/>
            <a:ext cx="8577707" cy="108937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303607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72404204-7DBB-4D34-99BC-6814E7DD1FD9}"/>
              </a:ext>
            </a:extLst>
          </p:cNvPr>
          <p:cNvSpPr>
            <a:spLocks noGrp="1"/>
          </p:cNvSpPr>
          <p:nvPr>
            <p:ph type="sldNum" sz="quarter" idx="12"/>
          </p:nvPr>
        </p:nvSpPr>
        <p:spPr/>
        <p:txBody>
          <a:bodyPr/>
          <a:lstStyle/>
          <a:p>
            <a:fld id="{6F705D35-D126-3B47-A82C-2A13EA9E0A67}" type="slidenum">
              <a:rPr lang="en-US" smtClean="0"/>
              <a:pPr/>
              <a:t>13</a:t>
            </a:fld>
            <a:endParaRPr lang="en-US" dirty="0"/>
          </a:p>
        </p:txBody>
      </p:sp>
    </p:spTree>
    <p:extLst>
      <p:ext uri="{BB962C8B-B14F-4D97-AF65-F5344CB8AC3E}">
        <p14:creationId xmlns:p14="http://schemas.microsoft.com/office/powerpoint/2010/main" val="1077028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D29274BA-731E-4977-B62A-BF3B95C6FDD8}"/>
              </a:ext>
            </a:extLst>
          </p:cNvPr>
          <p:cNvSpPr/>
          <p:nvPr/>
        </p:nvSpPr>
        <p:spPr>
          <a:xfrm>
            <a:off x="873876" y="2347588"/>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活発なコミュニケーション</a:t>
            </a:r>
            <a:endParaRPr kumimoji="1" lang="en-US" altLang="ja-JP" sz="3200" dirty="0">
              <a:solidFill>
                <a:schemeClr val="tx1"/>
              </a:solidFill>
            </a:endParaRPr>
          </a:p>
        </p:txBody>
      </p:sp>
      <p:sp>
        <p:nvSpPr>
          <p:cNvPr id="23" name="四角形: 対角を切り取る 22">
            <a:extLst>
              <a:ext uri="{FF2B5EF4-FFF2-40B4-BE49-F238E27FC236}">
                <a16:creationId xmlns:a16="http://schemas.microsoft.com/office/drawing/2014/main" id="{7731424A-E4D9-48C8-A8BE-EE0019498699}"/>
              </a:ext>
            </a:extLst>
          </p:cNvPr>
          <p:cNvSpPr/>
          <p:nvPr/>
        </p:nvSpPr>
        <p:spPr>
          <a:xfrm>
            <a:off x="1656093" y="1458145"/>
            <a:ext cx="3764687"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よかった点</a:t>
            </a:r>
          </a:p>
        </p:txBody>
      </p:sp>
      <p:sp>
        <p:nvSpPr>
          <p:cNvPr id="27" name="正方形/長方形 26">
            <a:extLst>
              <a:ext uri="{FF2B5EF4-FFF2-40B4-BE49-F238E27FC236}">
                <a16:creationId xmlns:a16="http://schemas.microsoft.com/office/drawing/2014/main" id="{2EB804FC-E82F-4738-B193-92EFB54745EF}"/>
              </a:ext>
            </a:extLst>
          </p:cNvPr>
          <p:cNvSpPr/>
          <p:nvPr/>
        </p:nvSpPr>
        <p:spPr>
          <a:xfrm>
            <a:off x="873876" y="3685574"/>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的確な分業</a:t>
            </a:r>
            <a:endParaRPr kumimoji="1" lang="en-US" altLang="ja-JP" sz="3200" dirty="0">
              <a:solidFill>
                <a:schemeClr val="tx1"/>
              </a:solidFill>
            </a:endParaRPr>
          </a:p>
        </p:txBody>
      </p:sp>
      <p:sp>
        <p:nvSpPr>
          <p:cNvPr id="28" name="正方形/長方形 27">
            <a:extLst>
              <a:ext uri="{FF2B5EF4-FFF2-40B4-BE49-F238E27FC236}">
                <a16:creationId xmlns:a16="http://schemas.microsoft.com/office/drawing/2014/main" id="{D4E2213F-DBD6-486C-8877-0AF79F3D445A}"/>
              </a:ext>
            </a:extLst>
          </p:cNvPr>
          <p:cNvSpPr/>
          <p:nvPr/>
        </p:nvSpPr>
        <p:spPr>
          <a:xfrm>
            <a:off x="873876" y="5023560"/>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諦めた機能の少なさ</a:t>
            </a:r>
            <a:endParaRPr kumimoji="1" lang="en-US" altLang="ja-JP" sz="3200" dirty="0">
              <a:solidFill>
                <a:schemeClr val="tx1"/>
              </a:solidFill>
            </a:endParaRPr>
          </a:p>
        </p:txBody>
      </p:sp>
      <p:sp>
        <p:nvSpPr>
          <p:cNvPr id="29" name="タイトル 1">
            <a:extLst>
              <a:ext uri="{FF2B5EF4-FFF2-40B4-BE49-F238E27FC236}">
                <a16:creationId xmlns:a16="http://schemas.microsoft.com/office/drawing/2014/main" id="{33125BA4-F190-4B68-9927-90EA3EF1DDF9}"/>
              </a:ext>
            </a:extLst>
          </p:cNvPr>
          <p:cNvSpPr>
            <a:spLocks noGrp="1"/>
          </p:cNvSpPr>
          <p:nvPr>
            <p:ph type="title"/>
          </p:nvPr>
        </p:nvSpPr>
        <p:spPr>
          <a:xfrm>
            <a:off x="1378975" y="483440"/>
            <a:ext cx="10164876" cy="583800"/>
          </a:xfrm>
        </p:spPr>
        <p:txBody>
          <a:bodyPr rtlCol="0"/>
          <a:lstStyle/>
          <a:p>
            <a:pPr rtl="0"/>
            <a:r>
              <a:rPr lang="ja-JP" altLang="en-US" sz="3200" b="0" dirty="0"/>
              <a:t>チームの振り返り</a:t>
            </a:r>
            <a:endParaRPr lang="ja" sz="3200" b="0" dirty="0"/>
          </a:p>
        </p:txBody>
      </p:sp>
      <p:pic>
        <p:nvPicPr>
          <p:cNvPr id="30" name="グラフィックス 29" descr="地球: 南北アメリカ 単色塗りつぶし">
            <a:extLst>
              <a:ext uri="{FF2B5EF4-FFF2-40B4-BE49-F238E27FC236}">
                <a16:creationId xmlns:a16="http://schemas.microsoft.com/office/drawing/2014/main" id="{519C7BA6-860D-40D3-8A14-A3C334FD9C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9052" y="385379"/>
            <a:ext cx="779922" cy="779922"/>
          </a:xfrm>
          <a:prstGeom prst="rect">
            <a:avLst/>
          </a:prstGeom>
        </p:spPr>
      </p:pic>
      <p:pic>
        <p:nvPicPr>
          <p:cNvPr id="31" name="グラフィックス 30" descr="山形の矢印 単色塗りつぶし">
            <a:extLst>
              <a:ext uri="{FF2B5EF4-FFF2-40B4-BE49-F238E27FC236}">
                <a16:creationId xmlns:a16="http://schemas.microsoft.com/office/drawing/2014/main" id="{1436B39A-75E0-46F7-A214-49B93CC68B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2592224"/>
            <a:ext cx="615476" cy="615476"/>
          </a:xfrm>
          <a:prstGeom prst="rect">
            <a:avLst/>
          </a:prstGeom>
        </p:spPr>
      </p:pic>
      <p:pic>
        <p:nvPicPr>
          <p:cNvPr id="32" name="グラフィックス 31" descr="山形の矢印 単色塗りつぶし">
            <a:extLst>
              <a:ext uri="{FF2B5EF4-FFF2-40B4-BE49-F238E27FC236}">
                <a16:creationId xmlns:a16="http://schemas.microsoft.com/office/drawing/2014/main" id="{B5F26FF7-502F-46F6-AA99-5681B85B1B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3928572"/>
            <a:ext cx="615476" cy="615476"/>
          </a:xfrm>
          <a:prstGeom prst="rect">
            <a:avLst/>
          </a:prstGeom>
        </p:spPr>
      </p:pic>
      <p:pic>
        <p:nvPicPr>
          <p:cNvPr id="33" name="グラフィックス 32" descr="山形の矢印 単色塗りつぶし">
            <a:extLst>
              <a:ext uri="{FF2B5EF4-FFF2-40B4-BE49-F238E27FC236}">
                <a16:creationId xmlns:a16="http://schemas.microsoft.com/office/drawing/2014/main" id="{C9ED969D-7636-43E5-97D2-6DFBFF08BB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5268196"/>
            <a:ext cx="615476" cy="615476"/>
          </a:xfrm>
          <a:prstGeom prst="rect">
            <a:avLst/>
          </a:prstGeom>
        </p:spPr>
      </p:pic>
      <p:sp>
        <p:nvSpPr>
          <p:cNvPr id="34" name="正方形/長方形 33">
            <a:extLst>
              <a:ext uri="{FF2B5EF4-FFF2-40B4-BE49-F238E27FC236}">
                <a16:creationId xmlns:a16="http://schemas.microsoft.com/office/drawing/2014/main" id="{B5887343-2F66-4187-A37B-36E7673570F4}"/>
              </a:ext>
            </a:extLst>
          </p:cNvPr>
          <p:cNvSpPr/>
          <p:nvPr/>
        </p:nvSpPr>
        <p:spPr>
          <a:xfrm>
            <a:off x="7148076" y="2347589"/>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メンバーによる空気づくり</a:t>
            </a:r>
            <a:endParaRPr kumimoji="1" lang="en-US" altLang="ja-JP" sz="2400" dirty="0">
              <a:solidFill>
                <a:schemeClr val="tx1"/>
              </a:solidFill>
            </a:endParaRPr>
          </a:p>
          <a:p>
            <a:pPr>
              <a:lnSpc>
                <a:spcPct val="150000"/>
              </a:lnSpc>
            </a:pPr>
            <a:r>
              <a:rPr kumimoji="1" lang="ja-JP" altLang="en-US" sz="2400" dirty="0">
                <a:solidFill>
                  <a:schemeClr val="tx1"/>
                </a:solidFill>
              </a:rPr>
              <a:t>→ スムーズで活発な意見交換</a:t>
            </a:r>
            <a:endParaRPr kumimoji="1" lang="en-US" altLang="ja-JP" sz="2400" dirty="0">
              <a:solidFill>
                <a:schemeClr val="tx1"/>
              </a:solidFill>
            </a:endParaRPr>
          </a:p>
        </p:txBody>
      </p:sp>
      <p:sp>
        <p:nvSpPr>
          <p:cNvPr id="35" name="正方形/長方形 34">
            <a:extLst>
              <a:ext uri="{FF2B5EF4-FFF2-40B4-BE49-F238E27FC236}">
                <a16:creationId xmlns:a16="http://schemas.microsoft.com/office/drawing/2014/main" id="{9E901198-FD41-40FA-B6CC-BDF7F21928C8}"/>
              </a:ext>
            </a:extLst>
          </p:cNvPr>
          <p:cNvSpPr/>
          <p:nvPr/>
        </p:nvSpPr>
        <p:spPr>
          <a:xfrm>
            <a:off x="7148076" y="3685574"/>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技術力の高いメンバーが多い</a:t>
            </a:r>
            <a:endParaRPr kumimoji="1" lang="en-US" altLang="ja-JP" sz="2400" dirty="0">
              <a:solidFill>
                <a:schemeClr val="tx1"/>
              </a:solidFill>
            </a:endParaRPr>
          </a:p>
          <a:p>
            <a:pPr>
              <a:lnSpc>
                <a:spcPct val="150000"/>
              </a:lnSpc>
            </a:pPr>
            <a:r>
              <a:rPr kumimoji="1" lang="ja-JP" altLang="en-US" sz="2400" dirty="0">
                <a:solidFill>
                  <a:schemeClr val="tx1"/>
                </a:solidFill>
              </a:rPr>
              <a:t>→ 複数人での作業は非効率的</a:t>
            </a:r>
            <a:endParaRPr kumimoji="1" lang="en-US" altLang="ja-JP" sz="2400" dirty="0">
              <a:solidFill>
                <a:schemeClr val="tx1"/>
              </a:solidFill>
            </a:endParaRPr>
          </a:p>
        </p:txBody>
      </p:sp>
      <p:sp>
        <p:nvSpPr>
          <p:cNvPr id="36" name="正方形/長方形 35">
            <a:extLst>
              <a:ext uri="{FF2B5EF4-FFF2-40B4-BE49-F238E27FC236}">
                <a16:creationId xmlns:a16="http://schemas.microsoft.com/office/drawing/2014/main" id="{9C2242E6-87B6-40EA-97D8-55D4E5820676}"/>
              </a:ext>
            </a:extLst>
          </p:cNvPr>
          <p:cNvSpPr/>
          <p:nvPr/>
        </p:nvSpPr>
        <p:spPr>
          <a:xfrm>
            <a:off x="7148075" y="5023559"/>
            <a:ext cx="5043925"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予定していた機能はほぼ実装</a:t>
            </a:r>
            <a:endParaRPr kumimoji="1" lang="en-US" altLang="ja-JP" sz="2400" dirty="0">
              <a:solidFill>
                <a:schemeClr val="tx1"/>
              </a:solidFill>
            </a:endParaRPr>
          </a:p>
          <a:p>
            <a:pPr>
              <a:lnSpc>
                <a:spcPct val="150000"/>
              </a:lnSpc>
            </a:pPr>
            <a:r>
              <a:rPr kumimoji="1" lang="ja-JP" altLang="en-US" sz="2400" dirty="0">
                <a:solidFill>
                  <a:schemeClr val="tx1"/>
                </a:solidFill>
              </a:rPr>
              <a:t>→ 他</a:t>
            </a:r>
            <a:r>
              <a:rPr kumimoji="1" lang="en-US" altLang="ja-JP" sz="2400" dirty="0">
                <a:solidFill>
                  <a:schemeClr val="tx1"/>
                </a:solidFill>
              </a:rPr>
              <a:t>2</a:t>
            </a:r>
            <a:r>
              <a:rPr kumimoji="1" lang="ja-JP" altLang="en-US" sz="2400" dirty="0">
                <a:solidFill>
                  <a:schemeClr val="tx1"/>
                </a:solidFill>
              </a:rPr>
              <a:t>点があってこそ！</a:t>
            </a:r>
            <a:endParaRPr kumimoji="1" lang="en-US" altLang="ja-JP" sz="2400" dirty="0">
              <a:solidFill>
                <a:schemeClr val="tx1"/>
              </a:solidFill>
            </a:endParaRPr>
          </a:p>
        </p:txBody>
      </p:sp>
      <p:pic>
        <p:nvPicPr>
          <p:cNvPr id="7" name="グラフィックス 6" descr="再生 単色塗りつぶし">
            <a:extLst>
              <a:ext uri="{FF2B5EF4-FFF2-40B4-BE49-F238E27FC236}">
                <a16:creationId xmlns:a16="http://schemas.microsoft.com/office/drawing/2014/main" id="{A049B393-77CC-4009-BC96-A5D70BB4DC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3210142"/>
            <a:ext cx="709589" cy="709589"/>
          </a:xfrm>
          <a:prstGeom prst="rect">
            <a:avLst/>
          </a:prstGeom>
        </p:spPr>
      </p:pic>
      <p:pic>
        <p:nvPicPr>
          <p:cNvPr id="20" name="グラフィックス 19" descr="再生 単色塗りつぶし">
            <a:extLst>
              <a:ext uri="{FF2B5EF4-FFF2-40B4-BE49-F238E27FC236}">
                <a16:creationId xmlns:a16="http://schemas.microsoft.com/office/drawing/2014/main" id="{599BFB2A-3B31-465E-B6D4-5E2AFC9D63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4583654"/>
            <a:ext cx="709589" cy="709589"/>
          </a:xfrm>
          <a:prstGeom prst="rect">
            <a:avLst/>
          </a:prstGeom>
        </p:spPr>
      </p:pic>
      <p:sp>
        <p:nvSpPr>
          <p:cNvPr id="16" name="四角形: 対角を切り取る 15">
            <a:extLst>
              <a:ext uri="{FF2B5EF4-FFF2-40B4-BE49-F238E27FC236}">
                <a16:creationId xmlns:a16="http://schemas.microsoft.com/office/drawing/2014/main" id="{80B6F8FF-FFFE-47E1-A83D-DFEDDDA01968}"/>
              </a:ext>
            </a:extLst>
          </p:cNvPr>
          <p:cNvSpPr/>
          <p:nvPr/>
        </p:nvSpPr>
        <p:spPr>
          <a:xfrm>
            <a:off x="7502604" y="1458145"/>
            <a:ext cx="3033303"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要因</a:t>
            </a:r>
          </a:p>
        </p:txBody>
      </p:sp>
      <p:sp>
        <p:nvSpPr>
          <p:cNvPr id="2" name="スライド番号プレースホルダー 1">
            <a:extLst>
              <a:ext uri="{FF2B5EF4-FFF2-40B4-BE49-F238E27FC236}">
                <a16:creationId xmlns:a16="http://schemas.microsoft.com/office/drawing/2014/main" id="{68E29B1C-8464-4DE5-9CF3-93524788D5F7}"/>
              </a:ext>
            </a:extLst>
          </p:cNvPr>
          <p:cNvSpPr>
            <a:spLocks noGrp="1"/>
          </p:cNvSpPr>
          <p:nvPr>
            <p:ph type="sldNum" sz="quarter" idx="12"/>
          </p:nvPr>
        </p:nvSpPr>
        <p:spPr/>
        <p:txBody>
          <a:bodyPr/>
          <a:lstStyle/>
          <a:p>
            <a:fld id="{6F705D35-D126-3B47-A82C-2A13EA9E0A67}" type="slidenum">
              <a:rPr lang="en-US" smtClean="0"/>
              <a:pPr/>
              <a:t>14</a:t>
            </a:fld>
            <a:endParaRPr lang="en-US" dirty="0"/>
          </a:p>
        </p:txBody>
      </p:sp>
    </p:spTree>
    <p:extLst>
      <p:ext uri="{BB962C8B-B14F-4D97-AF65-F5344CB8AC3E}">
        <p14:creationId xmlns:p14="http://schemas.microsoft.com/office/powerpoint/2010/main" val="296111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down)">
                                      <p:cBhvr>
                                        <p:cTn id="15" dur="500"/>
                                        <p:tgtEl>
                                          <p:spTgt spid="35"/>
                                        </p:tgtEl>
                                      </p:cBhvr>
                                    </p:animEffect>
                                  </p:childTnLst>
                                </p:cTn>
                              </p:par>
                              <p:par>
                                <p:cTn id="16" presetID="22" presetClass="entr" presetSubtype="4"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down)">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6" name="正方形/長方形 5">
            <a:extLst>
              <a:ext uri="{FF2B5EF4-FFF2-40B4-BE49-F238E27FC236}">
                <a16:creationId xmlns:a16="http://schemas.microsoft.com/office/drawing/2014/main" id="{A173B472-E0E4-4A29-A33F-DB2A5C2F7C6C}"/>
              </a:ext>
            </a:extLst>
          </p:cNvPr>
          <p:cNvSpPr/>
          <p:nvPr/>
        </p:nvSpPr>
        <p:spPr>
          <a:xfrm>
            <a:off x="1995948" y="1297188"/>
            <a:ext cx="8577707" cy="4238198"/>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62B0C552-C430-4F98-920D-186A444FE967}"/>
              </a:ext>
            </a:extLst>
          </p:cNvPr>
          <p:cNvSpPr>
            <a:spLocks noGrp="1"/>
          </p:cNvSpPr>
          <p:nvPr>
            <p:ph type="sldNum" sz="quarter" idx="12"/>
          </p:nvPr>
        </p:nvSpPr>
        <p:spPr/>
        <p:txBody>
          <a:bodyPr/>
          <a:lstStyle/>
          <a:p>
            <a:fld id="{6F705D35-D126-3B47-A82C-2A13EA9E0A67}" type="slidenum">
              <a:rPr lang="en-US" smtClean="0"/>
              <a:pPr/>
              <a:t>15</a:t>
            </a:fld>
            <a:endParaRPr lang="en-US" dirty="0"/>
          </a:p>
        </p:txBody>
      </p:sp>
    </p:spTree>
    <p:extLst>
      <p:ext uri="{BB962C8B-B14F-4D97-AF65-F5344CB8AC3E}">
        <p14:creationId xmlns:p14="http://schemas.microsoft.com/office/powerpoint/2010/main" val="2516545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発表担当として</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蔭山 ゆり </a:t>
            </a:r>
            <a:r>
              <a:rPr lang="en-US" altLang="ja-JP" b="0" dirty="0"/>
              <a:t>/ </a:t>
            </a:r>
            <a:r>
              <a:rPr lang="ja-JP" altLang="en-US" b="0" dirty="0"/>
              <a:t>発表担当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65</a:t>
            </a:r>
            <a:r>
              <a:rPr kumimoji="1" lang="en-US" altLang="ja-JP" sz="2000" dirty="0">
                <a:solidFill>
                  <a:srgbClr val="929292"/>
                </a:solidFill>
              </a:rPr>
              <a:t>/ 100</a:t>
            </a:r>
            <a:endParaRPr kumimoji="1" lang="ja-JP" altLang="en-US" sz="2000" dirty="0">
              <a:solidFill>
                <a:srgbClr val="929292"/>
              </a:solidFill>
            </a:endParaRPr>
          </a:p>
        </p:txBody>
      </p:sp>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57597" y="5575725"/>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747705" y="1721413"/>
            <a:ext cx="10649638" cy="568874"/>
          </a:xfrm>
          <a:prstGeom prst="rect">
            <a:avLst/>
          </a:prstGeom>
          <a:noFill/>
        </p:spPr>
        <p:txBody>
          <a:bodyPr wrap="square" rtlCol="0">
            <a:spAutoFit/>
          </a:bodyPr>
          <a:lstStyle/>
          <a:p>
            <a:pPr>
              <a:lnSpc>
                <a:spcPct val="150000"/>
              </a:lnSpc>
            </a:pPr>
            <a:r>
              <a:rPr kumimoji="1" lang="ja-JP" altLang="en-US" sz="2400" dirty="0"/>
              <a:t>発表準備を滞りなく進めるための、先を見据えた準備を意識する</a:t>
            </a:r>
            <a:endParaRPr kumimoji="1" lang="en-US" altLang="ja-JP" sz="24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19" name="吹き出し: 角を丸めた四角形 18">
            <a:extLst>
              <a:ext uri="{FF2B5EF4-FFF2-40B4-BE49-F238E27FC236}">
                <a16:creationId xmlns:a16="http://schemas.microsoft.com/office/drawing/2014/main" id="{29139F7A-38F3-45C3-841B-E358E7841AA3}"/>
              </a:ext>
            </a:extLst>
          </p:cNvPr>
          <p:cNvSpPr/>
          <p:nvPr/>
        </p:nvSpPr>
        <p:spPr>
          <a:xfrm>
            <a:off x="2251510" y="5253246"/>
            <a:ext cx="6416124" cy="1368955"/>
          </a:xfrm>
          <a:prstGeom prst="wedgeRoundRectCallout">
            <a:avLst>
              <a:gd name="adj1" fmla="val -57994"/>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グループの雰囲気づくり、発想、どれも素晴らしく、大変助かりました。</a:t>
            </a:r>
          </a:p>
          <a:p>
            <a:pPr algn="ctr">
              <a:lnSpc>
                <a:spcPct val="150000"/>
              </a:lnSpc>
            </a:pPr>
            <a:r>
              <a:rPr kumimoji="1" lang="ja-JP" altLang="en-US" dirty="0">
                <a:solidFill>
                  <a:sysClr val="windowText" lastClr="000000"/>
                </a:solidFill>
              </a:rPr>
              <a:t>発表資料も自分じゃ真似できないくらいきれいにまとめられていて、発表に関しては完全におんぶにだっこの状態でした。</a:t>
            </a: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研修成果</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3024618"/>
            <a:ext cx="9467478" cy="1966820"/>
          </a:xfrm>
          <a:prstGeom prst="rect">
            <a:avLst/>
          </a:prstGeom>
          <a:noFill/>
        </p:spPr>
        <p:txBody>
          <a:bodyPr wrap="square" rtlCol="0">
            <a:spAutoFit/>
          </a:bodyPr>
          <a:lstStyle/>
          <a:p>
            <a:pPr>
              <a:lnSpc>
                <a:spcPct val="150000"/>
              </a:lnSpc>
            </a:pPr>
            <a:r>
              <a:rPr kumimoji="1" lang="ja-JP" altLang="en-US" sz="2000" dirty="0"/>
              <a:t>・ プログラミング面で、あまりチームの役に立てなかったことが</a:t>
            </a:r>
            <a:r>
              <a:rPr kumimoji="1" lang="ja-JP" altLang="en-US" sz="2000" b="1" dirty="0"/>
              <a:t>非常に悔しい！</a:t>
            </a:r>
            <a:endParaRPr kumimoji="1" lang="en-US" altLang="ja-JP" sz="2000" b="1" dirty="0"/>
          </a:p>
          <a:p>
            <a:pPr>
              <a:lnSpc>
                <a:spcPct val="150000"/>
              </a:lnSpc>
            </a:pPr>
            <a:r>
              <a:rPr kumimoji="1" lang="ja-JP" altLang="en-US" sz="2000" dirty="0"/>
              <a:t>　 提供するものはあくまでシステム。コミュニケーションだけできても意味がない。</a:t>
            </a:r>
            <a:endParaRPr kumimoji="1" lang="en-US" altLang="ja-JP" sz="2000" dirty="0"/>
          </a:p>
          <a:p>
            <a:pPr>
              <a:lnSpc>
                <a:spcPct val="150000"/>
              </a:lnSpc>
            </a:pPr>
            <a:r>
              <a:rPr kumimoji="1" lang="en-US" altLang="ja-JP" sz="2000" dirty="0"/>
              <a:t>	</a:t>
            </a:r>
            <a:r>
              <a:rPr kumimoji="1" lang="ja-JP" altLang="en-US" sz="2000" dirty="0"/>
              <a:t>→ この</a:t>
            </a:r>
            <a:r>
              <a:rPr kumimoji="1" lang="en-US" altLang="ja-JP" sz="2000" dirty="0"/>
              <a:t>”</a:t>
            </a:r>
            <a:r>
              <a:rPr kumimoji="1" lang="ja-JP" altLang="en-US" sz="2400" b="1" dirty="0"/>
              <a:t>悔しさ</a:t>
            </a:r>
            <a:r>
              <a:rPr kumimoji="1" lang="en-US" altLang="ja-JP" sz="2000" dirty="0"/>
              <a:t>”</a:t>
            </a:r>
            <a:r>
              <a:rPr kumimoji="1" lang="ja-JP" altLang="en-US" sz="2000" dirty="0"/>
              <a:t>が今回の一番大きな収穫。</a:t>
            </a:r>
            <a:endParaRPr kumimoji="1" lang="en-US" altLang="ja-JP" sz="2000" dirty="0"/>
          </a:p>
          <a:p>
            <a:pPr>
              <a:lnSpc>
                <a:spcPct val="150000"/>
              </a:lnSpc>
            </a:pPr>
            <a:r>
              <a:rPr kumimoji="1" lang="en-US" altLang="ja-JP" sz="2000" dirty="0"/>
              <a:t>	</a:t>
            </a:r>
            <a:r>
              <a:rPr kumimoji="1" lang="ja-JP" altLang="en-US" sz="2000" dirty="0"/>
              <a:t>　　今後はもっと技術・知識の吸収に集中し、</a:t>
            </a:r>
            <a:r>
              <a:rPr kumimoji="1" lang="en-US" altLang="ja-JP" sz="2000" dirty="0"/>
              <a:t>”</a:t>
            </a:r>
            <a:r>
              <a:rPr kumimoji="1" lang="ja-JP" altLang="en-US" sz="2000" dirty="0"/>
              <a:t>エンジニア</a:t>
            </a:r>
            <a:r>
              <a:rPr kumimoji="1" lang="en-US" altLang="ja-JP" sz="2000" dirty="0"/>
              <a:t>”</a:t>
            </a:r>
            <a:r>
              <a:rPr kumimoji="1" lang="ja-JP" altLang="en-US" sz="2000" dirty="0"/>
              <a:t>としての力を付ける。</a:t>
            </a:r>
            <a:endParaRPr kumimoji="1" lang="en-US" altLang="ja-JP" sz="2000" dirty="0"/>
          </a:p>
        </p:txBody>
      </p:sp>
      <p:sp>
        <p:nvSpPr>
          <p:cNvPr id="2" name="スライド番号プレースホルダー 1">
            <a:extLst>
              <a:ext uri="{FF2B5EF4-FFF2-40B4-BE49-F238E27FC236}">
                <a16:creationId xmlns:a16="http://schemas.microsoft.com/office/drawing/2014/main" id="{A0EA8F51-D2E8-4198-8A56-665AF8E22BA5}"/>
              </a:ext>
            </a:extLst>
          </p:cNvPr>
          <p:cNvSpPr>
            <a:spLocks noGrp="1"/>
          </p:cNvSpPr>
          <p:nvPr>
            <p:ph type="sldNum" sz="quarter" idx="12"/>
          </p:nvPr>
        </p:nvSpPr>
        <p:spPr/>
        <p:txBody>
          <a:bodyPr/>
          <a:lstStyle/>
          <a:p>
            <a:fld id="{6F705D35-D126-3B47-A82C-2A13EA9E0A67}" type="slidenum">
              <a:rPr lang="en-US" smtClean="0"/>
              <a:pPr/>
              <a:t>16</a:t>
            </a:fld>
            <a:endParaRPr lang="en-US" dirty="0"/>
          </a:p>
        </p:txBody>
      </p:sp>
      <p:sp>
        <p:nvSpPr>
          <p:cNvPr id="16" name="テキスト ボックス 15">
            <a:extLst>
              <a:ext uri="{FF2B5EF4-FFF2-40B4-BE49-F238E27FC236}">
                <a16:creationId xmlns:a16="http://schemas.microsoft.com/office/drawing/2014/main" id="{76AC9D86-0570-4D4B-9CBE-248A8EDBD738}"/>
              </a:ext>
            </a:extLst>
          </p:cNvPr>
          <p:cNvSpPr txBox="1"/>
          <p:nvPr/>
        </p:nvSpPr>
        <p:spPr>
          <a:xfrm rot="835554">
            <a:off x="5552941" y="797731"/>
            <a:ext cx="6662557" cy="923330"/>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とにかく明るい蔭山</a:t>
            </a:r>
            <a:endParaRPr kumimoji="1" lang="en-US" altLang="ja-JP" sz="5400" dirty="0">
              <a:solidFill>
                <a:schemeClr val="accent1">
                  <a:lumMod val="75000"/>
                </a:schemeClr>
              </a:solidFill>
            </a:endParaRPr>
          </a:p>
        </p:txBody>
      </p:sp>
      <p:sp>
        <p:nvSpPr>
          <p:cNvPr id="17" name="タイトル 1">
            <a:extLst>
              <a:ext uri="{FF2B5EF4-FFF2-40B4-BE49-F238E27FC236}">
                <a16:creationId xmlns:a16="http://schemas.microsoft.com/office/drawing/2014/main" id="{1033CE35-B249-4904-BBAB-BCCE75A20F0B}"/>
              </a:ext>
            </a:extLst>
          </p:cNvPr>
          <p:cNvSpPr txBox="1">
            <a:spLocks/>
          </p:cNvSpPr>
          <p:nvPr/>
        </p:nvSpPr>
        <p:spPr>
          <a:xfrm>
            <a:off x="931440" y="6025307"/>
            <a:ext cx="47703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JP" sz="2000" b="0" dirty="0">
                <a:solidFill>
                  <a:srgbClr val="FFFFFF"/>
                </a:solidFill>
              </a:rPr>
              <a:t>M</a:t>
            </a:r>
            <a:endParaRPr lang="ja" sz="2000" b="0" dirty="0">
              <a:solidFill>
                <a:srgbClr val="FFFFFF"/>
              </a:solidFill>
            </a:endParaRPr>
          </a:p>
        </p:txBody>
      </p:sp>
    </p:spTree>
    <p:extLst>
      <p:ext uri="{BB962C8B-B14F-4D97-AF65-F5344CB8AC3E}">
        <p14:creationId xmlns:p14="http://schemas.microsoft.com/office/powerpoint/2010/main" val="97387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15528" cy="99710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チームリーダーとして</a:t>
            </a:r>
            <a:endPar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小林 葵 </a:t>
            </a:r>
            <a:r>
              <a:rPr lang="en-US" altLang="ja-JP" b="0" dirty="0"/>
              <a:t>/ </a:t>
            </a:r>
            <a:r>
              <a:rPr lang="ja-JP" altLang="en-US" b="0" dirty="0"/>
              <a:t>チームリーダー</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85</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わわ</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489372"/>
            <a:ext cx="11415528" cy="262798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726922" y="2865422"/>
            <a:ext cx="10678885" cy="205915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指示出しと決定事項は明確に！</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決定したことははっきり言葉にする　文字に残す</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誰も無茶しないスケジュール管理</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間に合わないと思ったらすぐに手を打つ</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25" name="テキスト ボックス 24">
            <a:extLst>
              <a:ext uri="{FF2B5EF4-FFF2-40B4-BE49-F238E27FC236}">
                <a16:creationId xmlns:a16="http://schemas.microsoft.com/office/drawing/2014/main" id="{623DC4EA-F5E8-4F37-8B14-9994DF5C626A}"/>
              </a:ext>
            </a:extLst>
          </p:cNvPr>
          <p:cNvSpPr txBox="1"/>
          <p:nvPr/>
        </p:nvSpPr>
        <p:spPr>
          <a:xfrm>
            <a:off x="1126573" y="1650119"/>
            <a:ext cx="626910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リーダーとしての責任を果たす</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94813" y="5575725"/>
            <a:ext cx="735351" cy="735351"/>
          </a:xfrm>
          <a:prstGeom prst="rect">
            <a:avLst/>
          </a:prstGeom>
        </p:spPr>
      </p:pic>
      <p:sp>
        <p:nvSpPr>
          <p:cNvPr id="18" name="吹き出し: 角を丸めた四角形 17">
            <a:extLst>
              <a:ext uri="{FF2B5EF4-FFF2-40B4-BE49-F238E27FC236}">
                <a16:creationId xmlns:a16="http://schemas.microsoft.com/office/drawing/2014/main" id="{653C08E5-D098-4B15-851D-D40554FCB981}"/>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話し合いの進行、意見のまとめ、進捗管理すべて完璧。</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チームがスムーズだったのは間違いなく小林さんのおかげ。</a:t>
            </a:r>
            <a:endParaRPr kumimoji="1" lang="en-US" altLang="ja-JP" dirty="0">
              <a:solidFill>
                <a:sysClr val="windowText" lastClr="000000"/>
              </a:solidFill>
            </a:endParaRPr>
          </a:p>
        </p:txBody>
      </p:sp>
      <p:sp>
        <p:nvSpPr>
          <p:cNvPr id="2" name="スライド番号プレースホルダー 1">
            <a:extLst>
              <a:ext uri="{FF2B5EF4-FFF2-40B4-BE49-F238E27FC236}">
                <a16:creationId xmlns:a16="http://schemas.microsoft.com/office/drawing/2014/main" id="{AAD1F9A9-4E0B-492B-BC89-568432445156}"/>
              </a:ext>
            </a:extLst>
          </p:cNvPr>
          <p:cNvSpPr>
            <a:spLocks noGrp="1"/>
          </p:cNvSpPr>
          <p:nvPr>
            <p:ph type="sldNum" sz="quarter" idx="12"/>
          </p:nvPr>
        </p:nvSpPr>
        <p:spPr/>
        <p:txBody>
          <a:bodyPr/>
          <a:lstStyle/>
          <a:p>
            <a:fld id="{6F705D35-D126-3B47-A82C-2A13EA9E0A67}" type="slidenum">
              <a:rPr lang="en-US" smtClean="0"/>
              <a:pPr/>
              <a:t>17</a:t>
            </a:fld>
            <a:endParaRPr lang="en-US" dirty="0"/>
          </a:p>
        </p:txBody>
      </p:sp>
      <p:sp>
        <p:nvSpPr>
          <p:cNvPr id="16" name="テキスト ボックス 15">
            <a:extLst>
              <a:ext uri="{FF2B5EF4-FFF2-40B4-BE49-F238E27FC236}">
                <a16:creationId xmlns:a16="http://schemas.microsoft.com/office/drawing/2014/main" id="{631ADE81-D1EA-43F2-9190-5437FC5AC143}"/>
              </a:ext>
            </a:extLst>
          </p:cNvPr>
          <p:cNvSpPr txBox="1"/>
          <p:nvPr/>
        </p:nvSpPr>
        <p:spPr>
          <a:xfrm rot="835554">
            <a:off x="5570667" y="1362249"/>
            <a:ext cx="6370132" cy="923330"/>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一生ついていきます</a:t>
            </a:r>
          </a:p>
        </p:txBody>
      </p:sp>
      <p:sp>
        <p:nvSpPr>
          <p:cNvPr id="17" name="タイトル 1">
            <a:extLst>
              <a:ext uri="{FF2B5EF4-FFF2-40B4-BE49-F238E27FC236}">
                <a16:creationId xmlns:a16="http://schemas.microsoft.com/office/drawing/2014/main" id="{381AB51C-2D6E-4524-B5DA-E3B46469DB7B}"/>
              </a:ext>
            </a:extLst>
          </p:cNvPr>
          <p:cNvSpPr txBox="1">
            <a:spLocks/>
          </p:cNvSpPr>
          <p:nvPr/>
        </p:nvSpPr>
        <p:spPr>
          <a:xfrm>
            <a:off x="962025" y="6025307"/>
            <a:ext cx="446454"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F</a:t>
            </a:r>
            <a:endParaRPr lang="ja" sz="2000" b="0" dirty="0">
              <a:solidFill>
                <a:srgbClr val="FFFFFF"/>
              </a:solidFill>
            </a:endParaRPr>
          </a:p>
        </p:txBody>
      </p:sp>
    </p:spTree>
    <p:extLst>
      <p:ext uri="{BB962C8B-B14F-4D97-AF65-F5344CB8AC3E}">
        <p14:creationId xmlns:p14="http://schemas.microsoft.com/office/powerpoint/2010/main" val="119154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構成管理担当として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上甲 健太郎 </a:t>
            </a:r>
            <a:r>
              <a:rPr lang="en-US" altLang="ja-JP" b="0" dirty="0"/>
              <a:t>/ </a:t>
            </a:r>
            <a:r>
              <a:rPr lang="ja-JP" altLang="en-US" b="0" dirty="0"/>
              <a:t>構成管理担当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203304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721413"/>
            <a:ext cx="626910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サブ講師</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的な存在</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になる！</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19" name="吹き出し: 角を丸めた四角形 18">
            <a:extLst>
              <a:ext uri="{FF2B5EF4-FFF2-40B4-BE49-F238E27FC236}">
                <a16:creationId xmlns:a16="http://schemas.microsoft.com/office/drawing/2014/main" id="{78AB200B-FD60-4B6C-B7B2-6CEB9186F07F}"/>
              </a:ext>
            </a:extLst>
          </p:cNvPr>
          <p:cNvSpPr/>
          <p:nvPr/>
        </p:nvSpPr>
        <p:spPr>
          <a:xfrm>
            <a:off x="2430054" y="5241891"/>
            <a:ext cx="5875083" cy="1380309"/>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内部設計の時に初めてなのに経験者？と思うほど知識があり驚きました。またプログラミングに入ってからは</a:t>
            </a:r>
            <a:r>
              <a:rPr kumimoji="1" lang="en-US" altLang="ja-JP" dirty="0">
                <a:solidFill>
                  <a:sysClr val="windowText" lastClr="000000"/>
                </a:solidFill>
              </a:rPr>
              <a:t>A4</a:t>
            </a:r>
            <a:r>
              <a:rPr kumimoji="1" lang="ja-JP" altLang="en-US" dirty="0">
                <a:solidFill>
                  <a:sysClr val="windowText" lastClr="000000"/>
                </a:solidFill>
              </a:rPr>
              <a:t>担当のサブ講師なのでは？と思うほど助けられました。</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2933743"/>
            <a:ext cx="10482098" cy="205915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人に教えることは難しく、最も勉強になる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いつ聞かれても良い体勢を</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メンバーのプログラム関連の成長を肌で感じた</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プログラミング技術だけでは市場価値は高まらないのでは</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2" name="スライド番号プレースホルダー 1">
            <a:extLst>
              <a:ext uri="{FF2B5EF4-FFF2-40B4-BE49-F238E27FC236}">
                <a16:creationId xmlns:a16="http://schemas.microsoft.com/office/drawing/2014/main" id="{05C90913-A06C-492E-AC4D-F71C2E726681}"/>
              </a:ext>
            </a:extLst>
          </p:cNvPr>
          <p:cNvSpPr>
            <a:spLocks noGrp="1"/>
          </p:cNvSpPr>
          <p:nvPr>
            <p:ph type="sldNum" sz="quarter" idx="12"/>
          </p:nvPr>
        </p:nvSpPr>
        <p:spPr/>
        <p:txBody>
          <a:bodyPr/>
          <a:lstStyle/>
          <a:p>
            <a:fld id="{6F705D35-D126-3B47-A82C-2A13EA9E0A67}" type="slidenum">
              <a:rPr lang="en-US" smtClean="0"/>
              <a:pPr/>
              <a:t>18</a:t>
            </a:fld>
            <a:endParaRPr lang="en-US" dirty="0"/>
          </a:p>
        </p:txBody>
      </p:sp>
      <p:sp>
        <p:nvSpPr>
          <p:cNvPr id="16" name="テキスト ボックス 15">
            <a:extLst>
              <a:ext uri="{FF2B5EF4-FFF2-40B4-BE49-F238E27FC236}">
                <a16:creationId xmlns:a16="http://schemas.microsoft.com/office/drawing/2014/main" id="{D88C3345-2407-4503-9E71-54659630196D}"/>
              </a:ext>
            </a:extLst>
          </p:cNvPr>
          <p:cNvSpPr txBox="1"/>
          <p:nvPr/>
        </p:nvSpPr>
        <p:spPr>
          <a:xfrm rot="835554">
            <a:off x="6189582" y="1576454"/>
            <a:ext cx="5779299" cy="1754326"/>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圧倒的包容力</a:t>
            </a:r>
            <a:endParaRPr kumimoji="1" lang="en-US" altLang="ja-JP" sz="5400" dirty="0">
              <a:solidFill>
                <a:schemeClr val="accent1">
                  <a:lumMod val="75000"/>
                </a:schemeClr>
              </a:solidFill>
              <a:latin typeface="HGS明朝B" panose="02020800000000000000" pitchFamily="18" charset="-128"/>
              <a:ea typeface="HGS明朝B" panose="02020800000000000000" pitchFamily="18" charset="-128"/>
            </a:endParaRPr>
          </a:p>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ほとんど仏</a:t>
            </a:r>
          </a:p>
        </p:txBody>
      </p:sp>
      <p:sp>
        <p:nvSpPr>
          <p:cNvPr id="17" name="タイトル 1">
            <a:extLst>
              <a:ext uri="{FF2B5EF4-FFF2-40B4-BE49-F238E27FC236}">
                <a16:creationId xmlns:a16="http://schemas.microsoft.com/office/drawing/2014/main" id="{093AAE71-8D26-43F8-9242-6B836C2C7314}"/>
              </a:ext>
            </a:extLst>
          </p:cNvPr>
          <p:cNvSpPr txBox="1">
            <a:spLocks/>
          </p:cNvSpPr>
          <p:nvPr/>
        </p:nvSpPr>
        <p:spPr>
          <a:xfrm>
            <a:off x="958850" y="6025307"/>
            <a:ext cx="44962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S</a:t>
            </a:r>
            <a:endParaRPr lang="ja" sz="2000" b="0" dirty="0">
              <a:solidFill>
                <a:srgbClr val="FFFFFF"/>
              </a:solidFill>
            </a:endParaRPr>
          </a:p>
        </p:txBody>
      </p:sp>
    </p:spTree>
    <p:extLst>
      <p:ext uri="{BB962C8B-B14F-4D97-AF65-F5344CB8AC3E}">
        <p14:creationId xmlns:p14="http://schemas.microsoft.com/office/powerpoint/2010/main" val="378992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363441"/>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DBA,</a:t>
            </a: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コミュニケーション担当として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水井 健人 </a:t>
            </a:r>
            <a:r>
              <a:rPr lang="en-US" altLang="ja-JP" b="0" dirty="0"/>
              <a:t>/ DB</a:t>
            </a:r>
            <a:r>
              <a:rPr lang="ja-JP" altLang="en-US" b="0" dirty="0"/>
              <a:t>、コミュニケーション担当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725833" y="1590173"/>
            <a:ext cx="6269106"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会話してない人がいないように気を付ける！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a:t>
            </a:r>
            <a:r>
              <a:rPr kumimoji="1" lang="en-US" altLang="ja-JP" sz="2400" b="0" i="0" u="none" strike="noStrike" kern="1200" cap="none" spc="0" normalizeH="0" baseline="0" noProof="0" dirty="0">
                <a:ln>
                  <a:noFill/>
                </a:ln>
                <a:solidFill>
                  <a:srgbClr val="231B23"/>
                </a:solidFill>
                <a:effectLst/>
                <a:uLnTx/>
                <a:uFillTx/>
                <a:latin typeface="Meiryo UI"/>
                <a:ea typeface="+mn-ea"/>
                <a:cs typeface="+mn-cs"/>
              </a:rPr>
              <a:t>DBA</a:t>
            </a: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のもっている知識を最大限引き出す。</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253246"/>
            <a:ext cx="6142446" cy="1380310"/>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dirty="0">
                <a:solidFill>
                  <a:sysClr val="windowText" lastClr="000000"/>
                </a:solidFill>
                <a:latin typeface="Meiryo UI"/>
              </a:rPr>
              <a:t>チームの影の立役者。プログラミングはもちろん、チーム内の話し合いにおいても、とにかく穴を埋める役を担ってくださっていました。</a:t>
            </a:r>
            <a:endParaRPr kumimoji="1" lang="en-US" altLang="ja-JP" dirty="0">
              <a:solidFill>
                <a:sysClr val="windowText" lastClr="000000"/>
              </a:solidFill>
              <a:latin typeface="Meiryo UI"/>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検索機能の実現は彼あってこそ！本当にありがとうございました！</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809852"/>
            <a:ext cx="11409623" cy="2307505"/>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 name="スライド番号プレースホルダー 1">
            <a:extLst>
              <a:ext uri="{FF2B5EF4-FFF2-40B4-BE49-F238E27FC236}">
                <a16:creationId xmlns:a16="http://schemas.microsoft.com/office/drawing/2014/main" id="{1F45B1EB-1E7A-4127-8CDE-49B771CB4A7D}"/>
              </a:ext>
            </a:extLst>
          </p:cNvPr>
          <p:cNvSpPr>
            <a:spLocks noGrp="1"/>
          </p:cNvSpPr>
          <p:nvPr>
            <p:ph type="sldNum" sz="quarter" idx="12"/>
          </p:nvPr>
        </p:nvSpPr>
        <p:spPr/>
        <p:txBody>
          <a:bodyPr/>
          <a:lstStyle/>
          <a:p>
            <a:fld id="{6F705D35-D126-3B47-A82C-2A13EA9E0A67}" type="slidenum">
              <a:rPr lang="en-US" smtClean="0"/>
              <a:pPr/>
              <a:t>19</a:t>
            </a:fld>
            <a:endParaRPr lang="en-US" dirty="0"/>
          </a:p>
        </p:txBody>
      </p:sp>
      <p:sp>
        <p:nvSpPr>
          <p:cNvPr id="16" name="テキスト ボックス 15">
            <a:extLst>
              <a:ext uri="{FF2B5EF4-FFF2-40B4-BE49-F238E27FC236}">
                <a16:creationId xmlns:a16="http://schemas.microsoft.com/office/drawing/2014/main" id="{E3BC6703-A8F9-4613-982D-EF647E5BC4D3}"/>
              </a:ext>
            </a:extLst>
          </p:cNvPr>
          <p:cNvSpPr txBox="1"/>
          <p:nvPr/>
        </p:nvSpPr>
        <p:spPr>
          <a:xfrm rot="835554">
            <a:off x="6881743" y="1777433"/>
            <a:ext cx="4999676" cy="1754326"/>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静かなる仕事人</a:t>
            </a:r>
            <a:endParaRPr kumimoji="1" lang="en-US" altLang="ja-JP" sz="5400" dirty="0">
              <a:solidFill>
                <a:schemeClr val="accent1">
                  <a:lumMod val="75000"/>
                </a:schemeClr>
              </a:solidFill>
              <a:latin typeface="HGS明朝B" panose="02020800000000000000" pitchFamily="18" charset="-128"/>
              <a:ea typeface="HGS明朝B" panose="02020800000000000000" pitchFamily="18" charset="-128"/>
            </a:endParaRPr>
          </a:p>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影の立役者</a:t>
            </a:r>
          </a:p>
        </p:txBody>
      </p:sp>
      <p:sp>
        <p:nvSpPr>
          <p:cNvPr id="17" name="テキスト ボックス 16">
            <a:extLst>
              <a:ext uri="{FF2B5EF4-FFF2-40B4-BE49-F238E27FC236}">
                <a16:creationId xmlns:a16="http://schemas.microsoft.com/office/drawing/2014/main" id="{06C0AE5D-2966-4EA8-9771-440144BDC550}"/>
              </a:ext>
            </a:extLst>
          </p:cNvPr>
          <p:cNvSpPr txBox="1"/>
          <p:nvPr/>
        </p:nvSpPr>
        <p:spPr>
          <a:xfrm>
            <a:off x="798215" y="2967356"/>
            <a:ext cx="9178905" cy="213853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リーダーが会話を振るのがうまかった。</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その分話が止まった際などのフォローをいれる</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複数検索機能</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知らなかったことを調べて自分の力に</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18" name="タイトル 1">
            <a:extLst>
              <a:ext uri="{FF2B5EF4-FFF2-40B4-BE49-F238E27FC236}">
                <a16:creationId xmlns:a16="http://schemas.microsoft.com/office/drawing/2014/main" id="{67196C50-E59D-4F4F-9D38-0FFEF81AF693}"/>
              </a:ext>
            </a:extLst>
          </p:cNvPr>
          <p:cNvSpPr txBox="1">
            <a:spLocks/>
          </p:cNvSpPr>
          <p:nvPr/>
        </p:nvSpPr>
        <p:spPr>
          <a:xfrm>
            <a:off x="965200" y="6025307"/>
            <a:ext cx="44327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K</a:t>
            </a:r>
            <a:endParaRPr lang="ja" sz="2000" b="0" dirty="0">
              <a:solidFill>
                <a:srgbClr val="FFFFFF"/>
              </a:solidFill>
            </a:endParaRPr>
          </a:p>
        </p:txBody>
      </p:sp>
    </p:spTree>
    <p:extLst>
      <p:ext uri="{BB962C8B-B14F-4D97-AF65-F5344CB8AC3E}">
        <p14:creationId xmlns:p14="http://schemas.microsoft.com/office/powerpoint/2010/main" val="50100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 name="スライド番号プレースホルダー 1">
            <a:extLst>
              <a:ext uri="{FF2B5EF4-FFF2-40B4-BE49-F238E27FC236}">
                <a16:creationId xmlns:a16="http://schemas.microsoft.com/office/drawing/2014/main" id="{78496E80-9A84-412C-ADAD-243C13DDA2D1}"/>
              </a:ext>
            </a:extLst>
          </p:cNvPr>
          <p:cNvSpPr>
            <a:spLocks noGrp="1"/>
          </p:cNvSpPr>
          <p:nvPr>
            <p:ph type="sldNum" sz="quarter" idx="12"/>
          </p:nvPr>
        </p:nvSpPr>
        <p:spPr/>
        <p:txBody>
          <a:bodyPr/>
          <a:lstStyle/>
          <a:p>
            <a:fld id="{6F705D35-D126-3B47-A82C-2A13EA9E0A67}" type="slidenum">
              <a:rPr lang="en-US" smtClean="0"/>
              <a:pPr/>
              <a:t>2</a:t>
            </a:fld>
            <a:endParaRPr lang="en-US" dirty="0"/>
          </a:p>
        </p:txBody>
      </p:sp>
    </p:spTree>
    <p:extLst>
      <p:ext uri="{BB962C8B-B14F-4D97-AF65-F5344CB8AC3E}">
        <p14:creationId xmlns:p14="http://schemas.microsoft.com/office/powerpoint/2010/main" val="281523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0" y="1408471"/>
            <a:ext cx="11445164"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品質管理担当として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舟見 玲奈 </a:t>
            </a:r>
            <a:r>
              <a:rPr lang="en-US" altLang="ja-JP" b="0" dirty="0"/>
              <a:t>/ </a:t>
            </a:r>
            <a:r>
              <a:rPr lang="ja-JP" altLang="en-US" b="0" dirty="0"/>
              <a:t>品質管理担当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864966" y="1814453"/>
            <a:ext cx="8673399" cy="56887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良きシステムが作れるよう、チームをサポートする。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26" name="吹き出し: 角を丸めた四角形 25">
            <a:extLst>
              <a:ext uri="{FF2B5EF4-FFF2-40B4-BE49-F238E27FC236}">
                <a16:creationId xmlns:a16="http://schemas.microsoft.com/office/drawing/2014/main" id="{5A90B5A4-DF3D-4F30-BFE4-6B073C8A6D4B}"/>
              </a:ext>
            </a:extLst>
          </p:cNvPr>
          <p:cNvSpPr/>
          <p:nvPr/>
        </p:nvSpPr>
        <p:spPr>
          <a:xfrm>
            <a:off x="2430053" y="5253245"/>
            <a:ext cx="5875083" cy="1380310"/>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チーム立ち上げ当初から鋭い視点の意見で、私では気付かないポイントにたくさん気づかせてもらいました。デザインもセンス抜群で本当にすごいなぁといつも思っていました。</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0" y="2642632"/>
            <a:ext cx="11445164" cy="24747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864966" y="3237027"/>
            <a:ext cx="10678885"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不明点は明確にし、解消すること。</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a:lnSpc>
                <a:spcPct val="150000"/>
              </a:lnSpc>
              <a:defRPr/>
            </a:pPr>
            <a:r>
              <a:rPr kumimoji="1" lang="ja-JP" altLang="en-US" sz="2400" dirty="0"/>
              <a:t>そして、共有すること。</a:t>
            </a:r>
            <a:endParaRPr kumimoji="1" lang="en-US" altLang="ja-JP" sz="2400" dirty="0"/>
          </a:p>
        </p:txBody>
      </p:sp>
      <p:sp>
        <p:nvSpPr>
          <p:cNvPr id="2" name="スライド番号プレースホルダー 1">
            <a:extLst>
              <a:ext uri="{FF2B5EF4-FFF2-40B4-BE49-F238E27FC236}">
                <a16:creationId xmlns:a16="http://schemas.microsoft.com/office/drawing/2014/main" id="{3ACF3814-3ED5-4BA0-84E6-83785F9981AF}"/>
              </a:ext>
            </a:extLst>
          </p:cNvPr>
          <p:cNvSpPr>
            <a:spLocks noGrp="1"/>
          </p:cNvSpPr>
          <p:nvPr>
            <p:ph type="sldNum" sz="quarter" idx="12"/>
          </p:nvPr>
        </p:nvSpPr>
        <p:spPr/>
        <p:txBody>
          <a:bodyPr/>
          <a:lstStyle/>
          <a:p>
            <a:fld id="{6F705D35-D126-3B47-A82C-2A13EA9E0A67}" type="slidenum">
              <a:rPr lang="en-US" smtClean="0"/>
              <a:pPr/>
              <a:t>20</a:t>
            </a:fld>
            <a:endParaRPr lang="en-US" dirty="0"/>
          </a:p>
        </p:txBody>
      </p:sp>
      <p:sp>
        <p:nvSpPr>
          <p:cNvPr id="16" name="テキスト ボックス 15">
            <a:extLst>
              <a:ext uri="{FF2B5EF4-FFF2-40B4-BE49-F238E27FC236}">
                <a16:creationId xmlns:a16="http://schemas.microsoft.com/office/drawing/2014/main" id="{1DF4D8E7-1420-4B22-B8D9-AAF4246EF1CE}"/>
              </a:ext>
            </a:extLst>
          </p:cNvPr>
          <p:cNvSpPr txBox="1"/>
          <p:nvPr/>
        </p:nvSpPr>
        <p:spPr>
          <a:xfrm rot="835554">
            <a:off x="6386527" y="806187"/>
            <a:ext cx="5779299" cy="1754326"/>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システムデザイン全権保持者</a:t>
            </a:r>
          </a:p>
        </p:txBody>
      </p:sp>
      <p:sp>
        <p:nvSpPr>
          <p:cNvPr id="17" name="タイトル 1">
            <a:extLst>
              <a:ext uri="{FF2B5EF4-FFF2-40B4-BE49-F238E27FC236}">
                <a16:creationId xmlns:a16="http://schemas.microsoft.com/office/drawing/2014/main" id="{F7BA1754-BC86-4017-ACAB-C23906C237B4}"/>
              </a:ext>
            </a:extLst>
          </p:cNvPr>
          <p:cNvSpPr txBox="1">
            <a:spLocks/>
          </p:cNvSpPr>
          <p:nvPr/>
        </p:nvSpPr>
        <p:spPr>
          <a:xfrm>
            <a:off x="962025" y="6025307"/>
            <a:ext cx="446454"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K</a:t>
            </a:r>
            <a:endParaRPr lang="ja" sz="2000" b="0" dirty="0">
              <a:solidFill>
                <a:srgbClr val="FFFFFF"/>
              </a:solidFill>
            </a:endParaRPr>
          </a:p>
        </p:txBody>
      </p:sp>
    </p:spTree>
    <p:extLst>
      <p:ext uri="{BB962C8B-B14F-4D97-AF65-F5344CB8AC3E}">
        <p14:creationId xmlns:p14="http://schemas.microsoft.com/office/powerpoint/2010/main" val="126331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50195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ea typeface="HGP教科書体" panose="02020600000000000000" pitchFamily="18" charset="-128"/>
                <a:cs typeface="+mn-cs"/>
              </a:rPr>
              <a:t>DBA</a:t>
            </a:r>
            <a:r>
              <a:rPr kumimoji="1" lang="ja-JP" altLang="en-US" sz="2000" b="0" i="0" u="none" strike="noStrike" kern="1200" cap="none" spc="0" normalizeH="0" baseline="0" noProof="0" dirty="0">
                <a:ln>
                  <a:noFill/>
                </a:ln>
                <a:solidFill>
                  <a:srgbClr val="231B23"/>
                </a:solidFill>
                <a:effectLst/>
                <a:uLnTx/>
                <a:uFillTx/>
                <a:ea typeface="HGP教科書体" panose="02020600000000000000" pitchFamily="18" charset="-128"/>
                <a:cs typeface="+mn-cs"/>
              </a:rPr>
              <a:t>、コミュニケーション担当として</a:t>
            </a:r>
            <a:endParaRPr kumimoji="1" lang="en-US" altLang="ja-JP" sz="2000" b="0" i="0" u="none" strike="noStrike" kern="1200" cap="none" spc="0" normalizeH="0" baseline="0" noProof="0" dirty="0">
              <a:ln>
                <a:noFill/>
              </a:ln>
              <a:solidFill>
                <a:srgbClr val="231B23"/>
              </a:solidFill>
              <a:effectLst/>
              <a:uLnTx/>
              <a:uFillTx/>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55673" y="557572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杉森 佑樹 </a:t>
            </a:r>
            <a:r>
              <a:rPr lang="en-US" altLang="ja-JP" b="0" dirty="0"/>
              <a:t>/ DB</a:t>
            </a:r>
            <a:r>
              <a:rPr lang="ja-JP" altLang="en-US" b="0" dirty="0"/>
              <a:t>、コミュニケーション担当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80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28" name="正方形/長方形 27">
            <a:extLst>
              <a:ext uri="{FF2B5EF4-FFF2-40B4-BE49-F238E27FC236}">
                <a16:creationId xmlns:a16="http://schemas.microsoft.com/office/drawing/2014/main" id="{94059250-8A1E-4C2C-BE1C-D7A4FE618E39}"/>
              </a:ext>
            </a:extLst>
          </p:cNvPr>
          <p:cNvSpPr/>
          <p:nvPr/>
        </p:nvSpPr>
        <p:spPr>
          <a:xfrm>
            <a:off x="358601" y="5253245"/>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25" name="吹き出し: 角を丸めた四角形 24">
            <a:extLst>
              <a:ext uri="{FF2B5EF4-FFF2-40B4-BE49-F238E27FC236}">
                <a16:creationId xmlns:a16="http://schemas.microsoft.com/office/drawing/2014/main" id="{0A122515-D1DD-43AE-BF40-F2D7319E592A}"/>
              </a:ext>
            </a:extLst>
          </p:cNvPr>
          <p:cNvSpPr/>
          <p:nvPr/>
        </p:nvSpPr>
        <p:spPr>
          <a:xfrm>
            <a:off x="2430054" y="5243632"/>
            <a:ext cx="5875083" cy="138992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個人的にチームで</a:t>
            </a:r>
            <a:r>
              <a:rPr kumimoji="1" lang="en-US" altLang="ja-JP" dirty="0">
                <a:solidFill>
                  <a:sysClr val="windowText" lastClr="000000"/>
                </a:solidFill>
              </a:rPr>
              <a:t>1</a:t>
            </a:r>
            <a:r>
              <a:rPr kumimoji="1" lang="ja-JP" altLang="en-US" dirty="0">
                <a:solidFill>
                  <a:sysClr val="windowText" lastClr="000000"/>
                </a:solidFill>
              </a:rPr>
              <a:t>番成長したんじゃないかと思ってます。恐ろしいです。技術面以外でも、何か意見を出したときや何か教えたときに全力でほめてくれるのがうれしすぎました。</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987446"/>
            <a:ext cx="11409623" cy="2129911"/>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19741" y="3438728"/>
            <a:ext cx="5805596"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お気に入り機能</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グループの会話の盛り上げ</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19" name="テキスト ボックス 18">
            <a:extLst>
              <a:ext uri="{FF2B5EF4-FFF2-40B4-BE49-F238E27FC236}">
                <a16:creationId xmlns:a16="http://schemas.microsoft.com/office/drawing/2014/main" id="{9E8CC1DF-4831-4CF4-939A-95C3F0F863CB}"/>
              </a:ext>
            </a:extLst>
          </p:cNvPr>
          <p:cNvSpPr txBox="1"/>
          <p:nvPr/>
        </p:nvSpPr>
        <p:spPr>
          <a:xfrm>
            <a:off x="699093" y="1673412"/>
            <a:ext cx="10728638"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苦手だった</a:t>
            </a:r>
            <a:r>
              <a:rPr kumimoji="1" lang="en-US" altLang="ja-JP" sz="2400" b="0" i="0" u="none" strike="noStrike" kern="1200" cap="none" spc="0" normalizeH="0" baseline="0" noProof="0" dirty="0">
                <a:ln>
                  <a:noFill/>
                </a:ln>
                <a:solidFill>
                  <a:srgbClr val="231B23"/>
                </a:solidFill>
                <a:effectLst/>
                <a:uLnTx/>
                <a:uFillTx/>
                <a:latin typeface="Meiryo UI"/>
                <a:ea typeface="+mn-ea"/>
                <a:cs typeface="+mn-cs"/>
              </a:rPr>
              <a:t>DAO</a:t>
            </a: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を克服する！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積極的に話に参加する！</a:t>
            </a:r>
          </a:p>
        </p:txBody>
      </p:sp>
      <p:pic>
        <p:nvPicPr>
          <p:cNvPr id="29" name="グラフィックス 28" descr="ユーザー 単色塗りつぶし">
            <a:extLst>
              <a:ext uri="{FF2B5EF4-FFF2-40B4-BE49-F238E27FC236}">
                <a16:creationId xmlns:a16="http://schemas.microsoft.com/office/drawing/2014/main" id="{11478469-8849-49CD-A421-188D1361F1B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2" name="スライド番号プレースホルダー 1">
            <a:extLst>
              <a:ext uri="{FF2B5EF4-FFF2-40B4-BE49-F238E27FC236}">
                <a16:creationId xmlns:a16="http://schemas.microsoft.com/office/drawing/2014/main" id="{EFD7DC4B-9DA5-499F-8A1D-CE8DA8F8F8E7}"/>
              </a:ext>
            </a:extLst>
          </p:cNvPr>
          <p:cNvSpPr>
            <a:spLocks noGrp="1"/>
          </p:cNvSpPr>
          <p:nvPr>
            <p:ph type="sldNum" sz="quarter" idx="12"/>
          </p:nvPr>
        </p:nvSpPr>
        <p:spPr/>
        <p:txBody>
          <a:bodyPr/>
          <a:lstStyle/>
          <a:p>
            <a:fld id="{6F705D35-D126-3B47-A82C-2A13EA9E0A67}" type="slidenum">
              <a:rPr lang="en-US" smtClean="0"/>
              <a:pPr/>
              <a:t>21</a:t>
            </a:fld>
            <a:endParaRPr lang="en-US" dirty="0"/>
          </a:p>
        </p:txBody>
      </p:sp>
      <p:sp>
        <p:nvSpPr>
          <p:cNvPr id="16" name="テキスト ボックス 15">
            <a:extLst>
              <a:ext uri="{FF2B5EF4-FFF2-40B4-BE49-F238E27FC236}">
                <a16:creationId xmlns:a16="http://schemas.microsoft.com/office/drawing/2014/main" id="{3750C574-D577-4D98-9C54-4A5AE6BF87BD}"/>
              </a:ext>
            </a:extLst>
          </p:cNvPr>
          <p:cNvSpPr txBox="1"/>
          <p:nvPr/>
        </p:nvSpPr>
        <p:spPr>
          <a:xfrm rot="835554">
            <a:off x="6131802" y="1694221"/>
            <a:ext cx="5779299" cy="1754326"/>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rPr>
              <a:t>恐怖！</a:t>
            </a:r>
            <a:endParaRPr kumimoji="1" lang="en-US" altLang="ja-JP" sz="5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endParaRPr>
          </a:p>
          <a:p>
            <a:pPr algn="ctr"/>
            <a:r>
              <a:rPr kumimoji="1" lang="ja-JP" altLang="en-US" sz="5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rPr>
              <a:t>成長モンスター！</a:t>
            </a:r>
          </a:p>
        </p:txBody>
      </p:sp>
      <p:sp>
        <p:nvSpPr>
          <p:cNvPr id="17" name="タイトル 1">
            <a:extLst>
              <a:ext uri="{FF2B5EF4-FFF2-40B4-BE49-F238E27FC236}">
                <a16:creationId xmlns:a16="http://schemas.microsoft.com/office/drawing/2014/main" id="{0E215DC5-320C-475C-B116-74748C5555BB}"/>
              </a:ext>
            </a:extLst>
          </p:cNvPr>
          <p:cNvSpPr txBox="1">
            <a:spLocks/>
          </p:cNvSpPr>
          <p:nvPr/>
        </p:nvSpPr>
        <p:spPr>
          <a:xfrm>
            <a:off x="977900" y="6025307"/>
            <a:ext cx="43057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J</a:t>
            </a:r>
            <a:endParaRPr lang="ja" sz="2000" b="0" dirty="0">
              <a:solidFill>
                <a:srgbClr val="FFFFFF"/>
              </a:solidFill>
            </a:endParaRPr>
          </a:p>
        </p:txBody>
      </p:sp>
    </p:spTree>
    <p:extLst>
      <p:ext uri="{BB962C8B-B14F-4D97-AF65-F5344CB8AC3E}">
        <p14:creationId xmlns:p14="http://schemas.microsoft.com/office/powerpoint/2010/main" val="23127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58CF9080-741F-424D-ABBB-D1B689C0949C}"/>
              </a:ext>
            </a:extLst>
          </p:cNvPr>
          <p:cNvSpPr/>
          <p:nvPr/>
        </p:nvSpPr>
        <p:spPr>
          <a:xfrm>
            <a:off x="0" y="1562793"/>
            <a:ext cx="7614458" cy="2926080"/>
          </a:xfrm>
          <a:prstGeom prst="rect">
            <a:avLst/>
          </a:prstGeom>
          <a:solidFill>
            <a:srgbClr val="231B23"/>
          </a:solidFill>
          <a:ln>
            <a:solidFill>
              <a:srgbClr val="2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mj-lt"/>
              </a:rPr>
              <a:t>約</a:t>
            </a:r>
            <a:r>
              <a:rPr kumimoji="1" lang="en-US" altLang="ja-JP" sz="2400" dirty="0">
                <a:latin typeface="+mj-lt"/>
              </a:rPr>
              <a:t>3</a:t>
            </a:r>
            <a:r>
              <a:rPr kumimoji="1" lang="ja-JP" altLang="en-US" sz="2400" dirty="0">
                <a:latin typeface="+mj-lt"/>
              </a:rPr>
              <a:t>か月間に渡り、私たちの成長をサポートしてくださった</a:t>
            </a:r>
            <a:endParaRPr kumimoji="1" lang="en-US" altLang="ja-JP" sz="2400" dirty="0">
              <a:latin typeface="+mj-lt"/>
            </a:endParaRPr>
          </a:p>
          <a:p>
            <a:pPr algn="ctr"/>
            <a:r>
              <a:rPr kumimoji="1" lang="ja-JP" altLang="en-US" sz="2400" dirty="0">
                <a:latin typeface="+mj-lt"/>
              </a:rPr>
              <a:t>講師の皆様　</a:t>
            </a:r>
            <a:r>
              <a:rPr kumimoji="1" lang="en-US" altLang="ja-JP" sz="2400" dirty="0">
                <a:latin typeface="+mj-lt"/>
              </a:rPr>
              <a:t>DOJO</a:t>
            </a:r>
            <a:r>
              <a:rPr kumimoji="1" lang="ja-JP" altLang="en-US" sz="2400" dirty="0">
                <a:latin typeface="+mj-lt"/>
              </a:rPr>
              <a:t>運営事務局の皆様　</a:t>
            </a:r>
            <a:r>
              <a:rPr kumimoji="1" lang="en-US" altLang="ja-JP" sz="2400" dirty="0">
                <a:latin typeface="+mj-lt"/>
              </a:rPr>
              <a:t>A</a:t>
            </a:r>
            <a:r>
              <a:rPr kumimoji="1" lang="ja-JP" altLang="en-US" sz="2400" dirty="0">
                <a:latin typeface="+mj-lt"/>
              </a:rPr>
              <a:t>クラスの皆様に</a:t>
            </a:r>
            <a:endParaRPr kumimoji="1" lang="en-US" altLang="ja-JP" sz="2400" dirty="0">
              <a:latin typeface="+mj-lt"/>
            </a:endParaRPr>
          </a:p>
          <a:p>
            <a:pPr algn="ctr"/>
            <a:r>
              <a:rPr kumimoji="1" lang="ja-JP" altLang="en-US" sz="2400" dirty="0">
                <a:latin typeface="+mj-lt"/>
              </a:rPr>
              <a:t>心より感謝申し上げます。</a:t>
            </a:r>
            <a:endParaRPr kumimoji="1" lang="en-US" altLang="ja-JP" sz="2400" dirty="0">
              <a:latin typeface="+mj-lt"/>
            </a:endParaRPr>
          </a:p>
          <a:p>
            <a:pPr algn="ctr"/>
            <a:endParaRPr kumimoji="1" lang="en-US" altLang="ja-JP" sz="2400" dirty="0">
              <a:latin typeface="+mj-lt"/>
            </a:endParaRPr>
          </a:p>
        </p:txBody>
      </p:sp>
      <p:sp>
        <p:nvSpPr>
          <p:cNvPr id="3" name="コンテンツ プレースホルダー 2">
            <a:extLst>
              <a:ext uri="{FF2B5EF4-FFF2-40B4-BE49-F238E27FC236}">
                <a16:creationId xmlns:a16="http://schemas.microsoft.com/office/drawing/2014/main" id="{76760457-6671-4A0F-B90A-93BAFECC0638}"/>
              </a:ext>
            </a:extLst>
          </p:cNvPr>
          <p:cNvSpPr txBox="1">
            <a:spLocks/>
          </p:cNvSpPr>
          <p:nvPr/>
        </p:nvSpPr>
        <p:spPr>
          <a:xfrm>
            <a:off x="3581401" y="5866938"/>
            <a:ext cx="8720783" cy="991062"/>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kumimoji="1" lang="ja-JP" altLang="en-US" sz="4000" dirty="0">
                <a:latin typeface="+mj-lt"/>
              </a:rPr>
              <a:t>ご清聴いただきありがとうございました！</a:t>
            </a:r>
          </a:p>
        </p:txBody>
      </p:sp>
      <p:sp>
        <p:nvSpPr>
          <p:cNvPr id="2" name="スライド番号プレースホルダー 1">
            <a:extLst>
              <a:ext uri="{FF2B5EF4-FFF2-40B4-BE49-F238E27FC236}">
                <a16:creationId xmlns:a16="http://schemas.microsoft.com/office/drawing/2014/main" id="{45A494F8-8D71-416F-BBD4-2D8909E0DD9C}"/>
              </a:ext>
            </a:extLst>
          </p:cNvPr>
          <p:cNvSpPr>
            <a:spLocks noGrp="1"/>
          </p:cNvSpPr>
          <p:nvPr>
            <p:ph type="sldNum" sz="quarter" idx="12"/>
          </p:nvPr>
        </p:nvSpPr>
        <p:spPr/>
        <p:txBody>
          <a:bodyPr/>
          <a:lstStyle/>
          <a:p>
            <a:fld id="{6F705D35-D126-3B47-A82C-2A13EA9E0A67}" type="slidenum">
              <a:rPr lang="en-US" smtClean="0"/>
              <a:pPr/>
              <a:t>22</a:t>
            </a:fld>
            <a:endParaRPr lang="en-US" dirty="0"/>
          </a:p>
        </p:txBody>
      </p:sp>
      <p:sp>
        <p:nvSpPr>
          <p:cNvPr id="5" name="コンテンツ プレースホルダー 2">
            <a:extLst>
              <a:ext uri="{FF2B5EF4-FFF2-40B4-BE49-F238E27FC236}">
                <a16:creationId xmlns:a16="http://schemas.microsoft.com/office/drawing/2014/main" id="{221034E7-F448-4C7D-901C-A90546A0B94E}"/>
              </a:ext>
            </a:extLst>
          </p:cNvPr>
          <p:cNvSpPr txBox="1">
            <a:spLocks/>
          </p:cNvSpPr>
          <p:nvPr/>
        </p:nvSpPr>
        <p:spPr>
          <a:xfrm>
            <a:off x="7743372" y="2737216"/>
            <a:ext cx="4100285" cy="1718639"/>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2400" dirty="0">
                <a:latin typeface="BIZ UDPゴシック" panose="020B0400000000000000" pitchFamily="50" charset="-128"/>
                <a:ea typeface="BIZ UDPゴシック" panose="020B0400000000000000" pitchFamily="50" charset="-128"/>
              </a:rPr>
              <a:t>Special Thanks</a:t>
            </a:r>
          </a:p>
          <a:p>
            <a:pPr marL="0" indent="0" algn="ctr">
              <a:lnSpc>
                <a:spcPct val="100000"/>
              </a:lnSpc>
              <a:buFont typeface="Wingdings" panose="05000000000000000000" pitchFamily="2" charset="2"/>
              <a:buNone/>
            </a:pPr>
            <a:r>
              <a:rPr lang="en-US" altLang="ja-JP" sz="2000" dirty="0">
                <a:latin typeface="BIZ UDPゴシック" panose="020B0400000000000000" pitchFamily="50" charset="-128"/>
                <a:ea typeface="BIZ UDPゴシック" panose="020B0400000000000000" pitchFamily="50" charset="-128"/>
              </a:rPr>
              <a:t>H</a:t>
            </a:r>
            <a:r>
              <a:rPr lang="ja-JP" altLang="en-US" sz="2000" dirty="0">
                <a:latin typeface="BIZ UDPゴシック" panose="020B0400000000000000" pitchFamily="50" charset="-128"/>
                <a:ea typeface="BIZ UDPゴシック" panose="020B0400000000000000" pitchFamily="50" charset="-128"/>
              </a:rPr>
              <a:t>講師</a:t>
            </a:r>
            <a:endParaRPr lang="en-US" altLang="ja-JP" sz="2000" dirty="0">
              <a:latin typeface="BIZ UDPゴシック" panose="020B0400000000000000" pitchFamily="50" charset="-128"/>
              <a:ea typeface="BIZ UDPゴシック" panose="020B0400000000000000" pitchFamily="50" charset="-128"/>
            </a:endParaRPr>
          </a:p>
          <a:p>
            <a:pPr marL="0" indent="0" algn="ctr">
              <a:lnSpc>
                <a:spcPct val="100000"/>
              </a:lnSpc>
              <a:buFont typeface="Wingdings" panose="05000000000000000000" pitchFamily="2" charset="2"/>
              <a:buNone/>
            </a:pPr>
            <a:r>
              <a:rPr lang="en-US" altLang="ja-JP" sz="2000" dirty="0">
                <a:latin typeface="BIZ UDPゴシック" panose="020B0400000000000000" pitchFamily="50" charset="-128"/>
                <a:ea typeface="BIZ UDPゴシック" panose="020B0400000000000000" pitchFamily="50" charset="-128"/>
              </a:rPr>
              <a:t>K</a:t>
            </a:r>
            <a:r>
              <a:rPr lang="ja-JP" altLang="en-US" sz="2000" dirty="0">
                <a:latin typeface="BIZ UDPゴシック" panose="020B0400000000000000" pitchFamily="50" charset="-128"/>
                <a:ea typeface="BIZ UDPゴシック" panose="020B0400000000000000" pitchFamily="50" charset="-128"/>
              </a:rPr>
              <a:t>さん</a:t>
            </a:r>
            <a:endParaRPr lang="en-US" altLang="ja-JP" sz="20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42220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2588256"/>
            <a:ext cx="8577707" cy="4061926"/>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66333B21-3382-40C6-A55C-11D73430C8A3}"/>
              </a:ext>
            </a:extLst>
          </p:cNvPr>
          <p:cNvSpPr>
            <a:spLocks noGrp="1"/>
          </p:cNvSpPr>
          <p:nvPr>
            <p:ph type="sldNum" sz="quarter" idx="12"/>
          </p:nvPr>
        </p:nvSpPr>
        <p:spPr/>
        <p:txBody>
          <a:bodyPr/>
          <a:lstStyle/>
          <a:p>
            <a:fld id="{6F705D35-D126-3B47-A82C-2A13EA9E0A67}" type="slidenum">
              <a:rPr lang="en-US" smtClean="0"/>
              <a:pPr/>
              <a:t>3</a:t>
            </a:fld>
            <a:endParaRPr lang="en-US" dirty="0"/>
          </a:p>
        </p:txBody>
      </p:sp>
    </p:spTree>
    <p:extLst>
      <p:ext uri="{BB962C8B-B14F-4D97-AF65-F5344CB8AC3E}">
        <p14:creationId xmlns:p14="http://schemas.microsoft.com/office/powerpoint/2010/main" val="389860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F641F721-7F55-4B34-B380-45A02308A189}"/>
              </a:ext>
            </a:extLst>
          </p:cNvPr>
          <p:cNvPicPr>
            <a:picLocks noChangeAspect="1"/>
          </p:cNvPicPr>
          <p:nvPr/>
        </p:nvPicPr>
        <p:blipFill>
          <a:blip r:embed="rId3">
            <a:alphaModFix amt="40000"/>
          </a:blip>
          <a:stretch>
            <a:fillRect/>
          </a:stretch>
        </p:blipFill>
        <p:spPr>
          <a:xfrm>
            <a:off x="-33338" y="928914"/>
            <a:ext cx="12293918" cy="6030686"/>
          </a:xfrm>
          <a:prstGeom prst="rect">
            <a:avLst/>
          </a:prstGeom>
        </p:spPr>
      </p:pic>
      <p:sp>
        <p:nvSpPr>
          <p:cNvPr id="13" name="正方形/長方形 12">
            <a:extLst>
              <a:ext uri="{FF2B5EF4-FFF2-40B4-BE49-F238E27FC236}">
                <a16:creationId xmlns:a16="http://schemas.microsoft.com/office/drawing/2014/main" id="{B4A1BB53-D706-4112-9500-62C412243480}"/>
              </a:ext>
            </a:extLst>
          </p:cNvPr>
          <p:cNvSpPr/>
          <p:nvPr/>
        </p:nvSpPr>
        <p:spPr>
          <a:xfrm>
            <a:off x="368802" y="781060"/>
            <a:ext cx="11454395" cy="4823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4000" dirty="0">
              <a:solidFill>
                <a:schemeClr val="tx1"/>
              </a:solidFill>
            </a:endParaRPr>
          </a:p>
        </p:txBody>
      </p:sp>
      <p:sp>
        <p:nvSpPr>
          <p:cNvPr id="2" name="タイトル 1">
            <a:extLst>
              <a:ext uri="{FF2B5EF4-FFF2-40B4-BE49-F238E27FC236}">
                <a16:creationId xmlns:a16="http://schemas.microsoft.com/office/drawing/2014/main" id="{5CFB284A-573D-46BB-8DDB-1E198A12A19F}"/>
              </a:ext>
            </a:extLst>
          </p:cNvPr>
          <p:cNvSpPr>
            <a:spLocks noGrp="1"/>
          </p:cNvSpPr>
          <p:nvPr>
            <p:ph type="title"/>
          </p:nvPr>
        </p:nvSpPr>
        <p:spPr>
          <a:xfrm>
            <a:off x="1378975" y="483440"/>
            <a:ext cx="10164876" cy="583800"/>
          </a:xfrm>
        </p:spPr>
        <p:txBody>
          <a:bodyPr rtlCol="0"/>
          <a:lstStyle/>
          <a:p>
            <a:pPr rtl="0"/>
            <a:r>
              <a:rPr lang="ja-JP" altLang="en-US" sz="3200" b="0" dirty="0"/>
              <a:t>チーム紹介</a:t>
            </a:r>
            <a:endParaRPr lang="ja" sz="3200" b="0" dirty="0"/>
          </a:p>
        </p:txBody>
      </p:sp>
      <p:sp>
        <p:nvSpPr>
          <p:cNvPr id="5" name="正方形/長方形 4">
            <a:extLst>
              <a:ext uri="{FF2B5EF4-FFF2-40B4-BE49-F238E27FC236}">
                <a16:creationId xmlns:a16="http://schemas.microsoft.com/office/drawing/2014/main" id="{26D6CDA1-F062-410A-9924-6B73C8ED56F8}"/>
              </a:ext>
            </a:extLst>
          </p:cNvPr>
          <p:cNvSpPr/>
          <p:nvPr/>
        </p:nvSpPr>
        <p:spPr>
          <a:xfrm>
            <a:off x="4339431" y="1642089"/>
            <a:ext cx="4791116" cy="825910"/>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rPr>
              <a:t>worldMap</a:t>
            </a:r>
            <a:endParaRPr kumimoji="1" lang="ja-JP" altLang="en-US" sz="4000" b="1" dirty="0">
              <a:solidFill>
                <a:schemeClr val="tx1"/>
              </a:solidFill>
            </a:endParaRPr>
          </a:p>
        </p:txBody>
      </p:sp>
      <p:sp>
        <p:nvSpPr>
          <p:cNvPr id="11" name="正方形/長方形 10">
            <a:extLst>
              <a:ext uri="{FF2B5EF4-FFF2-40B4-BE49-F238E27FC236}">
                <a16:creationId xmlns:a16="http://schemas.microsoft.com/office/drawing/2014/main" id="{675B1ED1-6C13-4F9C-B4F2-1D8B6AA2B6CE}"/>
              </a:ext>
            </a:extLst>
          </p:cNvPr>
          <p:cNvSpPr/>
          <p:nvPr/>
        </p:nvSpPr>
        <p:spPr>
          <a:xfrm>
            <a:off x="4339430" y="2740644"/>
            <a:ext cx="6536789" cy="3710967"/>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4160210" y="2740643"/>
            <a:ext cx="2277686" cy="3721679"/>
          </a:xfrm>
        </p:spPr>
        <p:txBody>
          <a:bodyPr rtlCol="0" anchor="ctr" anchorCtr="0">
            <a:normAutofit/>
          </a:bodyPr>
          <a:lstStyle/>
          <a:p>
            <a:pPr marL="0" indent="0" algn="r">
              <a:lnSpc>
                <a:spcPct val="100000"/>
              </a:lnSpc>
              <a:buNone/>
            </a:pPr>
            <a:r>
              <a:rPr lang="ja-JP" altLang="en-US" sz="2400" b="1" dirty="0"/>
              <a:t>小林葵</a:t>
            </a:r>
            <a:endParaRPr lang="en-US" altLang="ja-JP" sz="2400" b="1" dirty="0"/>
          </a:p>
          <a:p>
            <a:pPr marL="0" indent="0" algn="r">
              <a:lnSpc>
                <a:spcPct val="100000"/>
              </a:lnSpc>
              <a:buNone/>
            </a:pPr>
            <a:r>
              <a:rPr lang="ja-JP" altLang="en-US" sz="2400" b="1" dirty="0"/>
              <a:t>上甲健太郎</a:t>
            </a:r>
            <a:endParaRPr lang="en-US" altLang="ja-JP" sz="2400" b="1" dirty="0"/>
          </a:p>
          <a:p>
            <a:pPr marL="0" indent="0" algn="r">
              <a:lnSpc>
                <a:spcPct val="100000"/>
              </a:lnSpc>
              <a:buNone/>
            </a:pPr>
            <a:r>
              <a:rPr lang="ja-JP" altLang="en-US" sz="2400" b="1" dirty="0"/>
              <a:t>杉森祐樹</a:t>
            </a:r>
            <a:endParaRPr lang="en-US" altLang="ja-JP" sz="2400" b="1" dirty="0"/>
          </a:p>
          <a:p>
            <a:pPr marL="0" indent="0" algn="r">
              <a:lnSpc>
                <a:spcPct val="100000"/>
              </a:lnSpc>
              <a:buNone/>
            </a:pPr>
            <a:r>
              <a:rPr lang="ja-JP" altLang="en-US" sz="2400" b="1" dirty="0"/>
              <a:t>水井健人</a:t>
            </a:r>
            <a:endParaRPr lang="en-US" altLang="ja-JP" sz="2400" b="1" dirty="0"/>
          </a:p>
          <a:p>
            <a:pPr marL="0" indent="0" algn="r">
              <a:lnSpc>
                <a:spcPct val="100000"/>
              </a:lnSpc>
              <a:buNone/>
            </a:pPr>
            <a:r>
              <a:rPr lang="ja-JP" altLang="en-US" sz="2400" b="1" dirty="0"/>
              <a:t>舟見玲奈</a:t>
            </a:r>
            <a:endParaRPr lang="en-US" altLang="ja-JP" sz="2400" b="1" dirty="0"/>
          </a:p>
          <a:p>
            <a:pPr marL="0" indent="0" algn="r">
              <a:lnSpc>
                <a:spcPct val="100000"/>
              </a:lnSpc>
              <a:buNone/>
            </a:pPr>
            <a:r>
              <a:rPr lang="ja-JP" altLang="en-US" sz="2400" b="1" dirty="0"/>
              <a:t>蔭山ゆり</a:t>
            </a:r>
            <a:endParaRPr lang="en-US" altLang="ja-JP" sz="2400" b="1" dirty="0"/>
          </a:p>
        </p:txBody>
      </p:sp>
      <p:sp>
        <p:nvSpPr>
          <p:cNvPr id="6" name="コンテンツ プレースホルダー 2">
            <a:extLst>
              <a:ext uri="{FF2B5EF4-FFF2-40B4-BE49-F238E27FC236}">
                <a16:creationId xmlns:a16="http://schemas.microsoft.com/office/drawing/2014/main" id="{C408007A-1335-40B4-81C8-9096D7165D9A}"/>
              </a:ext>
            </a:extLst>
          </p:cNvPr>
          <p:cNvSpPr txBox="1">
            <a:spLocks/>
          </p:cNvSpPr>
          <p:nvPr/>
        </p:nvSpPr>
        <p:spPr>
          <a:xfrm>
            <a:off x="6437896" y="2740643"/>
            <a:ext cx="5385301" cy="3710967"/>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チームリーダー</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構成管理担当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品質管理担当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発表担当</a:t>
            </a:r>
            <a:endParaRPr lang="en-US" altLang="ja-JP" sz="2400" dirty="0">
              <a:solidFill>
                <a:schemeClr val="bg1">
                  <a:lumMod val="50000"/>
                </a:schemeClr>
              </a:solidFill>
            </a:endParaRPr>
          </a:p>
        </p:txBody>
      </p:sp>
      <p:sp>
        <p:nvSpPr>
          <p:cNvPr id="7" name="四角形: 対角を切り取る 6">
            <a:extLst>
              <a:ext uri="{FF2B5EF4-FFF2-40B4-BE49-F238E27FC236}">
                <a16:creationId xmlns:a16="http://schemas.microsoft.com/office/drawing/2014/main" id="{69748F53-9FD1-484D-AFF8-0C13B573F564}"/>
              </a:ext>
            </a:extLst>
          </p:cNvPr>
          <p:cNvSpPr/>
          <p:nvPr/>
        </p:nvSpPr>
        <p:spPr>
          <a:xfrm>
            <a:off x="1378974" y="1642088"/>
            <a:ext cx="2708517" cy="825910"/>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チーム名</a:t>
            </a:r>
          </a:p>
        </p:txBody>
      </p:sp>
      <p:sp>
        <p:nvSpPr>
          <p:cNvPr id="8" name="四角形: 対角を切り取る 7">
            <a:extLst>
              <a:ext uri="{FF2B5EF4-FFF2-40B4-BE49-F238E27FC236}">
                <a16:creationId xmlns:a16="http://schemas.microsoft.com/office/drawing/2014/main" id="{7AE6C8CB-1897-4018-9CD4-3481B0D00EEE}"/>
              </a:ext>
            </a:extLst>
          </p:cNvPr>
          <p:cNvSpPr/>
          <p:nvPr/>
        </p:nvSpPr>
        <p:spPr>
          <a:xfrm>
            <a:off x="1378974" y="2740644"/>
            <a:ext cx="2708517" cy="3710966"/>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メンバー</a:t>
            </a:r>
            <a:r>
              <a:rPr kumimoji="1" lang="en-US" altLang="ja-JP" sz="2800" dirty="0">
                <a:solidFill>
                  <a:schemeClr val="tx1"/>
                </a:solidFill>
              </a:rPr>
              <a:t> </a:t>
            </a:r>
            <a:r>
              <a:rPr kumimoji="1" lang="en-US" altLang="ja-JP" sz="2400" dirty="0">
                <a:solidFill>
                  <a:schemeClr val="bg1">
                    <a:lumMod val="50000"/>
                  </a:schemeClr>
                </a:solidFill>
              </a:rPr>
              <a:t>/ </a:t>
            </a:r>
            <a:r>
              <a:rPr kumimoji="1" lang="ja-JP" altLang="en-US" sz="2400" dirty="0">
                <a:solidFill>
                  <a:schemeClr val="bg1">
                    <a:lumMod val="50000"/>
                  </a:schemeClr>
                </a:solidFill>
              </a:rPr>
              <a:t>担当</a:t>
            </a:r>
            <a:endParaRPr kumimoji="1" lang="ja-JP" altLang="en-US" sz="2800" dirty="0">
              <a:solidFill>
                <a:schemeClr val="bg1">
                  <a:lumMod val="50000"/>
                </a:schemeClr>
              </a:solidFill>
            </a:endParaRPr>
          </a:p>
        </p:txBody>
      </p:sp>
      <p:pic>
        <p:nvPicPr>
          <p:cNvPr id="10" name="グラフィックス 9" descr="地球: 南北アメリカ 単色塗りつぶし">
            <a:extLst>
              <a:ext uri="{FF2B5EF4-FFF2-40B4-BE49-F238E27FC236}">
                <a16:creationId xmlns:a16="http://schemas.microsoft.com/office/drawing/2014/main" id="{D03C300E-C097-4907-B3F4-888DC850CF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sp>
        <p:nvSpPr>
          <p:cNvPr id="4" name="スライド番号プレースホルダー 3">
            <a:extLst>
              <a:ext uri="{FF2B5EF4-FFF2-40B4-BE49-F238E27FC236}">
                <a16:creationId xmlns:a16="http://schemas.microsoft.com/office/drawing/2014/main" id="{E70CDFB9-FB36-490D-A566-398ACD59E8DD}"/>
              </a:ext>
            </a:extLst>
          </p:cNvPr>
          <p:cNvSpPr>
            <a:spLocks noGrp="1"/>
          </p:cNvSpPr>
          <p:nvPr>
            <p:ph type="sldNum" sz="quarter" idx="12"/>
          </p:nvPr>
        </p:nvSpPr>
        <p:spPr/>
        <p:txBody>
          <a:bodyPr/>
          <a:lstStyle/>
          <a:p>
            <a:fld id="{6F705D35-D126-3B47-A82C-2A13EA9E0A67}" type="slidenum">
              <a:rPr lang="en-US" smtClean="0"/>
              <a:pPr/>
              <a:t>4</a:t>
            </a:fld>
            <a:endParaRPr lang="en-US" dirty="0"/>
          </a:p>
        </p:txBody>
      </p:sp>
    </p:spTree>
    <p:extLst>
      <p:ext uri="{BB962C8B-B14F-4D97-AF65-F5344CB8AC3E}">
        <p14:creationId xmlns:p14="http://schemas.microsoft.com/office/powerpoint/2010/main" val="188755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3429000"/>
            <a:ext cx="8577707" cy="322118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9999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AE3235DE-D503-4B33-A47D-CB17619962F2}"/>
              </a:ext>
            </a:extLst>
          </p:cNvPr>
          <p:cNvSpPr>
            <a:spLocks noGrp="1"/>
          </p:cNvSpPr>
          <p:nvPr>
            <p:ph type="sldNum" sz="quarter" idx="12"/>
          </p:nvPr>
        </p:nvSpPr>
        <p:spPr/>
        <p:txBody>
          <a:bodyPr/>
          <a:lstStyle/>
          <a:p>
            <a:fld id="{6F705D35-D126-3B47-A82C-2A13EA9E0A67}" type="slidenum">
              <a:rPr lang="en-US" smtClean="0"/>
              <a:pPr/>
              <a:t>5</a:t>
            </a:fld>
            <a:endParaRPr lang="en-US" dirty="0"/>
          </a:p>
        </p:txBody>
      </p:sp>
    </p:spTree>
    <p:extLst>
      <p:ext uri="{BB962C8B-B14F-4D97-AF65-F5344CB8AC3E}">
        <p14:creationId xmlns:p14="http://schemas.microsoft.com/office/powerpoint/2010/main" val="1243698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D3632E8C-1726-4C0F-8CD1-0C2B8BF96658}"/>
              </a:ext>
            </a:extLst>
          </p:cNvPr>
          <p:cNvSpPr/>
          <p:nvPr/>
        </p:nvSpPr>
        <p:spPr>
          <a:xfrm>
            <a:off x="-4914" y="2469737"/>
            <a:ext cx="5603822"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a:p>
        </p:txBody>
      </p:sp>
      <p:sp>
        <p:nvSpPr>
          <p:cNvPr id="10" name="正方形/長方形 9">
            <a:extLst>
              <a:ext uri="{FF2B5EF4-FFF2-40B4-BE49-F238E27FC236}">
                <a16:creationId xmlns:a16="http://schemas.microsoft.com/office/drawing/2014/main" id="{6F6A5D1A-3101-441B-8F93-BEB8C440C7ED}"/>
              </a:ext>
            </a:extLst>
          </p:cNvPr>
          <p:cNvSpPr/>
          <p:nvPr/>
        </p:nvSpPr>
        <p:spPr>
          <a:xfrm>
            <a:off x="6593093" y="2469736"/>
            <a:ext cx="5598908"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受講生同士の気軽な教え合い</a:t>
            </a:r>
            <a:endParaRPr kumimoji="1" lang="en-US" altLang="ja-JP" sz="2400" dirty="0">
              <a:solidFill>
                <a:schemeClr val="tx1"/>
              </a:solidFill>
            </a:endParaRPr>
          </a:p>
          <a:p>
            <a:pPr algn="ctr">
              <a:lnSpc>
                <a:spcPct val="150000"/>
              </a:lnSpc>
            </a:pPr>
            <a:r>
              <a:rPr kumimoji="1" lang="en-US" altLang="ja-JP" sz="2400" b="1" dirty="0">
                <a:solidFill>
                  <a:schemeClr val="tx1"/>
                </a:solidFill>
              </a:rPr>
              <a:t>+</a:t>
            </a:r>
          </a:p>
          <a:p>
            <a:pPr algn="ctr">
              <a:lnSpc>
                <a:spcPct val="150000"/>
              </a:lnSpc>
            </a:pPr>
            <a:r>
              <a:rPr kumimoji="1" lang="ja-JP" altLang="en-US" sz="2400" dirty="0">
                <a:solidFill>
                  <a:schemeClr val="tx1"/>
                </a:solidFill>
              </a:rPr>
              <a:t>研修の質を向上させられるツール</a:t>
            </a: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　</a:t>
            </a:r>
          </a:p>
        </p:txBody>
      </p:sp>
      <p:sp>
        <p:nvSpPr>
          <p:cNvPr id="13" name="コンテンツ プレースホルダー 2">
            <a:extLst>
              <a:ext uri="{FF2B5EF4-FFF2-40B4-BE49-F238E27FC236}">
                <a16:creationId xmlns:a16="http://schemas.microsoft.com/office/drawing/2014/main" id="{0C1467D4-8113-4AC5-9950-6856343C3612}"/>
              </a:ext>
            </a:extLst>
          </p:cNvPr>
          <p:cNvSpPr txBox="1">
            <a:spLocks/>
          </p:cNvSpPr>
          <p:nvPr/>
        </p:nvSpPr>
        <p:spPr>
          <a:xfrm>
            <a:off x="0" y="2469738"/>
            <a:ext cx="5846164" cy="4019552"/>
          </a:xfrm>
          <a:prstGeom prst="rect">
            <a:avLst/>
          </a:prstGeom>
        </p:spPr>
        <p:txBody>
          <a:bodyPr vert="horz" lIns="91440" tIns="45720" rIns="91440" bIns="45720" rtlCol="0" anchor="t"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1800" dirty="0"/>
          </a:p>
          <a:p>
            <a:pPr marL="0" indent="0" algn="ctr">
              <a:lnSpc>
                <a:spcPct val="100000"/>
              </a:lnSpc>
              <a:buFont typeface="Wingdings" panose="05000000000000000000" pitchFamily="2" charset="2"/>
              <a:buNone/>
            </a:pPr>
            <a:r>
              <a:rPr lang="en-US" altLang="ja-JP" sz="2800" b="1" dirty="0"/>
              <a:t>in</a:t>
            </a:r>
            <a:r>
              <a:rPr lang="ja-JP" altLang="en-US" sz="2800" b="1" dirty="0"/>
              <a:t>オンライン研修</a:t>
            </a:r>
            <a:endParaRPr lang="en-US" altLang="ja-JP" sz="2800" b="1" dirty="0"/>
          </a:p>
        </p:txBody>
      </p:sp>
      <p:sp>
        <p:nvSpPr>
          <p:cNvPr id="14" name="四角形: 対角を切り取る 13">
            <a:extLst>
              <a:ext uri="{FF2B5EF4-FFF2-40B4-BE49-F238E27FC236}">
                <a16:creationId xmlns:a16="http://schemas.microsoft.com/office/drawing/2014/main" id="{C9B1494C-7CF6-4583-80DD-38E673F2C82F}"/>
              </a:ext>
            </a:extLst>
          </p:cNvPr>
          <p:cNvSpPr/>
          <p:nvPr/>
        </p:nvSpPr>
        <p:spPr>
          <a:xfrm>
            <a:off x="180054"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背景</a:t>
            </a:r>
          </a:p>
        </p:txBody>
      </p:sp>
      <p:sp>
        <p:nvSpPr>
          <p:cNvPr id="16" name="コンテンツ プレースホルダー 2">
            <a:extLst>
              <a:ext uri="{FF2B5EF4-FFF2-40B4-BE49-F238E27FC236}">
                <a16:creationId xmlns:a16="http://schemas.microsoft.com/office/drawing/2014/main" id="{597C62F6-2443-4C2A-873D-BF3210EB1754}"/>
              </a:ext>
            </a:extLst>
          </p:cNvPr>
          <p:cNvSpPr txBox="1">
            <a:spLocks/>
          </p:cNvSpPr>
          <p:nvPr/>
        </p:nvSpPr>
        <p:spPr>
          <a:xfrm>
            <a:off x="6310859" y="2469738"/>
            <a:ext cx="5886056" cy="4019552"/>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2400" dirty="0"/>
          </a:p>
        </p:txBody>
      </p:sp>
      <p:sp>
        <p:nvSpPr>
          <p:cNvPr id="19" name="タイトル 1">
            <a:extLst>
              <a:ext uri="{FF2B5EF4-FFF2-40B4-BE49-F238E27FC236}">
                <a16:creationId xmlns:a16="http://schemas.microsoft.com/office/drawing/2014/main" id="{E9EF7A90-A4FF-4A5D-A7C9-DB981020436A}"/>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0" name="グラフィックス 19" descr="地球: 南北アメリカ 単色塗りつぶし">
            <a:extLst>
              <a:ext uri="{FF2B5EF4-FFF2-40B4-BE49-F238E27FC236}">
                <a16:creationId xmlns:a16="http://schemas.microsoft.com/office/drawing/2014/main" id="{1F28D181-57FD-4254-AE4F-CA1F75985B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8" name="吹き出し: 角を丸めた四角形 7">
            <a:extLst>
              <a:ext uri="{FF2B5EF4-FFF2-40B4-BE49-F238E27FC236}">
                <a16:creationId xmlns:a16="http://schemas.microsoft.com/office/drawing/2014/main" id="{BF79CD7B-4DC8-42F7-83D5-78E5E816766E}"/>
              </a:ext>
            </a:extLst>
          </p:cNvPr>
          <p:cNvSpPr/>
          <p:nvPr/>
        </p:nvSpPr>
        <p:spPr>
          <a:xfrm>
            <a:off x="608413" y="3637450"/>
            <a:ext cx="4629337" cy="107969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受講生同士の教え合い</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コミュニケーションって　</a:t>
            </a:r>
            <a:r>
              <a:rPr kumimoji="1" lang="ja-JP" altLang="en-US" sz="2000" b="1" dirty="0">
                <a:solidFill>
                  <a:sysClr val="windowText" lastClr="000000"/>
                </a:solidFill>
              </a:rPr>
              <a:t>難しい！</a:t>
            </a:r>
            <a:endParaRPr kumimoji="1" lang="en-US" altLang="ja-JP" sz="2000" b="1" dirty="0">
              <a:solidFill>
                <a:sysClr val="windowText" lastClr="000000"/>
              </a:solidFill>
            </a:endParaRPr>
          </a:p>
        </p:txBody>
      </p:sp>
      <p:sp>
        <p:nvSpPr>
          <p:cNvPr id="25" name="四角形: 対角を切り取る 24">
            <a:extLst>
              <a:ext uri="{FF2B5EF4-FFF2-40B4-BE49-F238E27FC236}">
                <a16:creationId xmlns:a16="http://schemas.microsoft.com/office/drawing/2014/main" id="{0F5B9137-4715-4874-A80F-FF25921ECEE7}"/>
              </a:ext>
            </a:extLst>
          </p:cNvPr>
          <p:cNvSpPr/>
          <p:nvPr/>
        </p:nvSpPr>
        <p:spPr>
          <a:xfrm>
            <a:off x="10274710"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目的</a:t>
            </a:r>
          </a:p>
        </p:txBody>
      </p:sp>
      <p:pic>
        <p:nvPicPr>
          <p:cNvPr id="12" name="グラフィックス 11" descr="山形の矢印 単色塗りつぶし">
            <a:extLst>
              <a:ext uri="{FF2B5EF4-FFF2-40B4-BE49-F238E27FC236}">
                <a16:creationId xmlns:a16="http://schemas.microsoft.com/office/drawing/2014/main" id="{1BEB4FC7-D182-4D28-BDCA-2EDC5F3266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4787" y="4065887"/>
            <a:ext cx="827250" cy="827250"/>
          </a:xfrm>
          <a:prstGeom prst="rect">
            <a:avLst/>
          </a:prstGeom>
        </p:spPr>
      </p:pic>
      <p:sp>
        <p:nvSpPr>
          <p:cNvPr id="15" name="吹き出し: 角を丸めた四角形 14">
            <a:extLst>
              <a:ext uri="{FF2B5EF4-FFF2-40B4-BE49-F238E27FC236}">
                <a16:creationId xmlns:a16="http://schemas.microsoft.com/office/drawing/2014/main" id="{9A4CB885-1C47-47B1-A56B-A284A0879EF3}"/>
              </a:ext>
            </a:extLst>
          </p:cNvPr>
          <p:cNvSpPr/>
          <p:nvPr/>
        </p:nvSpPr>
        <p:spPr>
          <a:xfrm>
            <a:off x="608413" y="5026526"/>
            <a:ext cx="4629337" cy="107969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ネットで調べても難しくてよく分からない、けれど</a:t>
            </a:r>
            <a:endParaRPr kumimoji="1" lang="en-US" altLang="ja-JP" dirty="0">
              <a:solidFill>
                <a:sysClr val="windowText" lastClr="000000"/>
              </a:solidFill>
            </a:endParaRPr>
          </a:p>
          <a:p>
            <a:pPr algn="ctr">
              <a:lnSpc>
                <a:spcPct val="150000"/>
              </a:lnSpc>
            </a:pPr>
            <a:r>
              <a:rPr kumimoji="1" lang="ja-JP" altLang="en-US" sz="2000" b="1" dirty="0">
                <a:solidFill>
                  <a:sysClr val="windowText" lastClr="000000"/>
                </a:solidFill>
              </a:rPr>
              <a:t>何度も聞くのは申し訳ない</a:t>
            </a:r>
            <a:r>
              <a:rPr kumimoji="1" lang="en-US" altLang="ja-JP" sz="2000" b="1" dirty="0">
                <a:solidFill>
                  <a:sysClr val="windowText" lastClr="000000"/>
                </a:solidFill>
              </a:rPr>
              <a:t>…</a:t>
            </a:r>
          </a:p>
        </p:txBody>
      </p:sp>
      <p:sp>
        <p:nvSpPr>
          <p:cNvPr id="17" name="コンテンツ プレースホルダー 3">
            <a:extLst>
              <a:ext uri="{FF2B5EF4-FFF2-40B4-BE49-F238E27FC236}">
                <a16:creationId xmlns:a16="http://schemas.microsoft.com/office/drawing/2014/main" id="{3CFB3FFE-9CBA-41D3-8544-73B815A2F150}"/>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8" name="正方形/長方形 17">
            <a:extLst>
              <a:ext uri="{FF2B5EF4-FFF2-40B4-BE49-F238E27FC236}">
                <a16:creationId xmlns:a16="http://schemas.microsoft.com/office/drawing/2014/main" id="{5F0DC7EC-A76A-455C-9768-651665EDBA10}"/>
              </a:ext>
            </a:extLst>
          </p:cNvPr>
          <p:cNvSpPr/>
          <p:nvPr/>
        </p:nvSpPr>
        <p:spPr>
          <a:xfrm>
            <a:off x="7285498" y="5053781"/>
            <a:ext cx="4214095" cy="83663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bg1">
                    <a:lumMod val="50000"/>
                  </a:schemeClr>
                </a:solidFill>
              </a:rPr>
              <a:t>ターゲット：</a:t>
            </a:r>
            <a:r>
              <a:rPr kumimoji="1" lang="ja-JP" altLang="en-US" sz="4000" b="1" u="sng" dirty="0">
                <a:solidFill>
                  <a:schemeClr val="bg1">
                    <a:lumMod val="50000"/>
                  </a:schemeClr>
                </a:solidFill>
              </a:rPr>
              <a:t>受講生</a:t>
            </a:r>
            <a:r>
              <a:rPr kumimoji="1" lang="ja-JP" altLang="en-US" sz="3600" b="1" dirty="0">
                <a:solidFill>
                  <a:schemeClr val="bg1">
                    <a:lumMod val="50000"/>
                  </a:schemeClr>
                </a:solidFill>
              </a:rPr>
              <a:t>　</a:t>
            </a:r>
          </a:p>
        </p:txBody>
      </p:sp>
      <p:sp>
        <p:nvSpPr>
          <p:cNvPr id="2" name="スライド番号プレースホルダー 1">
            <a:extLst>
              <a:ext uri="{FF2B5EF4-FFF2-40B4-BE49-F238E27FC236}">
                <a16:creationId xmlns:a16="http://schemas.microsoft.com/office/drawing/2014/main" id="{0C2889CA-2AFE-467D-9F9A-1D7916D2FE4B}"/>
              </a:ext>
            </a:extLst>
          </p:cNvPr>
          <p:cNvSpPr>
            <a:spLocks noGrp="1"/>
          </p:cNvSpPr>
          <p:nvPr>
            <p:ph type="sldNum" sz="quarter" idx="12"/>
          </p:nvPr>
        </p:nvSpPr>
        <p:spPr/>
        <p:txBody>
          <a:bodyPr/>
          <a:lstStyle/>
          <a:p>
            <a:fld id="{6F705D35-D126-3B47-A82C-2A13EA9E0A67}" type="slidenum">
              <a:rPr lang="en-US" smtClean="0"/>
              <a:pPr/>
              <a:t>6</a:t>
            </a:fld>
            <a:endParaRPr lang="en-US" dirty="0"/>
          </a:p>
        </p:txBody>
      </p:sp>
    </p:spTree>
    <p:extLst>
      <p:ext uri="{BB962C8B-B14F-4D97-AF65-F5344CB8AC3E}">
        <p14:creationId xmlns:p14="http://schemas.microsoft.com/office/powerpoint/2010/main" val="36416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5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arn(inVertical)">
                                      <p:cBhvr>
                                        <p:cTn id="33"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25" grpId="0" animBg="1"/>
      <p:bldP spid="15" grpId="0" animBg="1"/>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623600" y="192163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914400" y="2471512"/>
            <a:ext cx="10303329" cy="1423531"/>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6000" b="1" dirty="0">
                <a:solidFill>
                  <a:schemeClr val="bg1">
                    <a:lumMod val="50000"/>
                  </a:schemeClr>
                </a:solidFill>
              </a:rPr>
              <a:t>ノート管理システム！</a:t>
            </a:r>
            <a:endParaRPr kumimoji="1" lang="en-US" altLang="ja-JP" sz="6000" b="1" dirty="0">
              <a:solidFill>
                <a:schemeClr val="bg1">
                  <a:lumMod val="50000"/>
                </a:schemeClr>
              </a:solidFill>
            </a:endParaRPr>
          </a:p>
          <a:p>
            <a:pPr algn="ctr">
              <a:lnSpc>
                <a:spcPct val="150000"/>
              </a:lnSpc>
            </a:pPr>
            <a:r>
              <a:rPr kumimoji="1" lang="ja-JP" altLang="en-US" sz="6000" dirty="0">
                <a:solidFill>
                  <a:schemeClr val="tx1"/>
                </a:solidFill>
              </a:rPr>
              <a:t>　</a:t>
            </a:r>
            <a:endParaRPr kumimoji="1" lang="en-US" altLang="ja-JP" sz="60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って何？</a:t>
            </a:r>
            <a:endParaRPr kumimoji="1" lang="ja-JP" altLang="en-US" sz="2800" dirty="0">
              <a:solidFill>
                <a:schemeClr val="tx1"/>
              </a:solidFill>
            </a:endParaRPr>
          </a:p>
        </p:txBody>
      </p:sp>
      <p:pic>
        <p:nvPicPr>
          <p:cNvPr id="13" name="グラフィックス 12" descr="棚の本 単色塗りつぶし">
            <a:extLst>
              <a:ext uri="{FF2B5EF4-FFF2-40B4-BE49-F238E27FC236}">
                <a16:creationId xmlns:a16="http://schemas.microsoft.com/office/drawing/2014/main" id="{1241DDC4-C91C-4F69-A465-AD33379359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62496" y="3577026"/>
            <a:ext cx="2292016" cy="2292016"/>
          </a:xfrm>
          <a:prstGeom prst="rect">
            <a:avLst/>
          </a:prstGeom>
        </p:spPr>
      </p:pic>
      <p:sp>
        <p:nvSpPr>
          <p:cNvPr id="15" name="正方形/長方形 14">
            <a:extLst>
              <a:ext uri="{FF2B5EF4-FFF2-40B4-BE49-F238E27FC236}">
                <a16:creationId xmlns:a16="http://schemas.microsoft.com/office/drawing/2014/main" id="{760CEAAE-6F06-48A0-A618-89F72E6279E5}"/>
              </a:ext>
            </a:extLst>
          </p:cNvPr>
          <p:cNvSpPr/>
          <p:nvPr/>
        </p:nvSpPr>
        <p:spPr>
          <a:xfrm>
            <a:off x="3429964" y="3913414"/>
            <a:ext cx="8113887" cy="222158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en-US" altLang="ja-JP" sz="2400" dirty="0">
                <a:solidFill>
                  <a:schemeClr val="tx1"/>
                </a:solidFill>
              </a:rPr>
              <a:t>Word</a:t>
            </a:r>
            <a:r>
              <a:rPr kumimoji="1" lang="ja-JP" altLang="en-US" sz="2400" dirty="0">
                <a:solidFill>
                  <a:schemeClr val="tx1"/>
                </a:solidFill>
              </a:rPr>
              <a:t>ファイル、テキストファイル、画像ファイル </a:t>
            </a:r>
            <a:r>
              <a:rPr kumimoji="1" lang="en-US" altLang="ja-JP" sz="2400" dirty="0">
                <a:solidFill>
                  <a:schemeClr val="tx1"/>
                </a:solidFill>
              </a:rPr>
              <a:t>etc…</a:t>
            </a:r>
          </a:p>
          <a:p>
            <a:pPr>
              <a:lnSpc>
                <a:spcPct val="150000"/>
              </a:lnSpc>
            </a:pPr>
            <a:r>
              <a:rPr kumimoji="1" lang="ja-JP" altLang="en-US" sz="2400" dirty="0">
                <a:solidFill>
                  <a:schemeClr val="tx1"/>
                </a:solidFill>
              </a:rPr>
              <a:t>それらで作成された</a:t>
            </a:r>
            <a:r>
              <a:rPr kumimoji="1" lang="ja-JP" altLang="en-US" sz="2800" b="1" u="sng" dirty="0">
                <a:solidFill>
                  <a:schemeClr val="tx1"/>
                </a:solidFill>
              </a:rPr>
              <a:t>ノート</a:t>
            </a:r>
            <a:r>
              <a:rPr kumimoji="1" lang="ja-JP" altLang="en-US" sz="2400" dirty="0">
                <a:solidFill>
                  <a:schemeClr val="tx1"/>
                </a:solidFill>
              </a:rPr>
              <a:t>をまとめて置いておける！</a:t>
            </a:r>
            <a:endParaRPr kumimoji="1" lang="en-US" altLang="ja-JP" sz="2400" dirty="0">
              <a:solidFill>
                <a:schemeClr val="tx1"/>
              </a:solidFill>
            </a:endParaRPr>
          </a:p>
          <a:p>
            <a:pPr>
              <a:lnSpc>
                <a:spcPct val="150000"/>
              </a:lnSpc>
            </a:pPr>
            <a:endParaRPr kumimoji="1" lang="en-US" altLang="ja-JP" sz="900" dirty="0">
              <a:solidFill>
                <a:schemeClr val="tx1"/>
              </a:solidFill>
            </a:endParaRPr>
          </a:p>
          <a:p>
            <a:pPr>
              <a:lnSpc>
                <a:spcPct val="150000"/>
              </a:lnSpc>
            </a:pPr>
            <a:r>
              <a:rPr kumimoji="1" lang="ja-JP" altLang="en-US" dirty="0">
                <a:solidFill>
                  <a:schemeClr val="accent4">
                    <a:lumMod val="50000"/>
                  </a:schemeClr>
                </a:solidFill>
              </a:rPr>
              <a:t>さらに共有もできる！検索もできるしお気に入りもできる！</a:t>
            </a:r>
            <a:endParaRPr kumimoji="1" lang="en-US" altLang="ja-JP" dirty="0">
              <a:solidFill>
                <a:schemeClr val="accent4">
                  <a:lumMod val="50000"/>
                </a:schemeClr>
              </a:solidFill>
            </a:endParaRPr>
          </a:p>
        </p:txBody>
      </p:sp>
      <p:sp>
        <p:nvSpPr>
          <p:cNvPr id="2" name="スライド番号プレースホルダー 1">
            <a:extLst>
              <a:ext uri="{FF2B5EF4-FFF2-40B4-BE49-F238E27FC236}">
                <a16:creationId xmlns:a16="http://schemas.microsoft.com/office/drawing/2014/main" id="{F7231ACE-C3A7-4B3A-88D7-3E0C42FB9ACA}"/>
              </a:ext>
            </a:extLst>
          </p:cNvPr>
          <p:cNvSpPr>
            <a:spLocks noGrp="1"/>
          </p:cNvSpPr>
          <p:nvPr>
            <p:ph type="sldNum" sz="quarter" idx="12"/>
          </p:nvPr>
        </p:nvSpPr>
        <p:spPr/>
        <p:txBody>
          <a:bodyPr/>
          <a:lstStyle/>
          <a:p>
            <a:fld id="{6F705D35-D126-3B47-A82C-2A13EA9E0A67}" type="slidenum">
              <a:rPr lang="en-US" smtClean="0"/>
              <a:pPr/>
              <a:t>7</a:t>
            </a:fld>
            <a:endParaRPr lang="en-US" dirty="0"/>
          </a:p>
        </p:txBody>
      </p:sp>
    </p:spTree>
    <p:extLst>
      <p:ext uri="{BB962C8B-B14F-4D97-AF65-F5344CB8AC3E}">
        <p14:creationId xmlns:p14="http://schemas.microsoft.com/office/powerpoint/2010/main" val="358266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828001" y="3964473"/>
            <a:ext cx="3858692" cy="187908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ノートのアップロード </a:t>
            </a:r>
            <a:r>
              <a:rPr kumimoji="1" lang="en-US" altLang="ja-JP" sz="2000" dirty="0">
                <a:solidFill>
                  <a:schemeClr val="tx1"/>
                </a:solidFill>
              </a:rPr>
              <a:t>/ </a:t>
            </a:r>
            <a:r>
              <a:rPr kumimoji="1" lang="ja-JP" altLang="en-US" sz="2000" dirty="0">
                <a:solidFill>
                  <a:schemeClr val="tx1"/>
                </a:solidFill>
              </a:rPr>
              <a:t>ダウンロード</a:t>
            </a:r>
            <a:endParaRPr kumimoji="1" lang="en-US" altLang="ja-JP" sz="2000" dirty="0">
              <a:solidFill>
                <a:schemeClr val="tx1"/>
              </a:solidFill>
            </a:endParaRPr>
          </a:p>
          <a:p>
            <a:pPr algn="ctr">
              <a:lnSpc>
                <a:spcPct val="150000"/>
              </a:lnSpc>
            </a:pPr>
            <a:r>
              <a:rPr kumimoji="1" lang="ja-JP" altLang="en-US" sz="2000" dirty="0">
                <a:solidFill>
                  <a:schemeClr val="tx1"/>
                </a:solidFill>
              </a:rPr>
              <a:t>編集 </a:t>
            </a:r>
            <a:r>
              <a:rPr kumimoji="1" lang="en-US" altLang="ja-JP" sz="2000" dirty="0">
                <a:solidFill>
                  <a:schemeClr val="tx1"/>
                </a:solidFill>
              </a:rPr>
              <a:t>/ </a:t>
            </a:r>
            <a:r>
              <a:rPr kumimoji="1" lang="ja-JP" altLang="en-US" sz="2000" dirty="0">
                <a:solidFill>
                  <a:schemeClr val="tx1"/>
                </a:solidFill>
              </a:rPr>
              <a:t>削除　</a:t>
            </a:r>
            <a:endParaRPr kumimoji="1" lang="en-US" altLang="ja-JP" sz="20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95108" y="2341764"/>
            <a:ext cx="1879088" cy="1879088"/>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17803" y="2341764"/>
            <a:ext cx="1879088" cy="1879088"/>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6706898" y="396447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ってどんなシステム？</a:t>
            </a:r>
            <a:endParaRPr kumimoji="1" lang="ja-JP" altLang="en-US" sz="2800" dirty="0">
              <a:solidFill>
                <a:schemeClr val="tx1"/>
              </a:solidFill>
            </a:endParaRPr>
          </a:p>
        </p:txBody>
      </p:sp>
      <p:sp>
        <p:nvSpPr>
          <p:cNvPr id="2" name="スライド番号プレースホルダー 1">
            <a:extLst>
              <a:ext uri="{FF2B5EF4-FFF2-40B4-BE49-F238E27FC236}">
                <a16:creationId xmlns:a16="http://schemas.microsoft.com/office/drawing/2014/main" id="{7F8C4F0B-4553-4FD2-9A53-BD9261E1A083}"/>
              </a:ext>
            </a:extLst>
          </p:cNvPr>
          <p:cNvSpPr>
            <a:spLocks noGrp="1"/>
          </p:cNvSpPr>
          <p:nvPr>
            <p:ph type="sldNum" sz="quarter" idx="12"/>
          </p:nvPr>
        </p:nvSpPr>
        <p:spPr/>
        <p:txBody>
          <a:bodyPr/>
          <a:lstStyle/>
          <a:p>
            <a:fld id="{6F705D35-D126-3B47-A82C-2A13EA9E0A67}" type="slidenum">
              <a:rPr lang="en-US" smtClean="0"/>
              <a:pPr/>
              <a:t>8</a:t>
            </a:fld>
            <a:endParaRPr lang="en-US" dirty="0"/>
          </a:p>
        </p:txBody>
      </p:sp>
    </p:spTree>
    <p:extLst>
      <p:ext uri="{BB962C8B-B14F-4D97-AF65-F5344CB8AC3E}">
        <p14:creationId xmlns:p14="http://schemas.microsoft.com/office/powerpoint/2010/main" val="61291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1" nodeType="clickEffect">
                                  <p:stCondLst>
                                    <p:cond delay="0"/>
                                  </p:stCondLst>
                                  <p:childTnLst>
                                    <p:animEffect transition="out" filter="fade">
                                      <p:cBhvr>
                                        <p:cTn id="20" dur="500" tmFilter="0, 0; .2, .5; .8, .5; 1, 0"/>
                                        <p:tgtEl>
                                          <p:spTgt spid="10"/>
                                        </p:tgtEl>
                                      </p:cBhvr>
                                    </p:animEffect>
                                    <p:animScale>
                                      <p:cBhvr>
                                        <p:cTn id="21" dur="250" autoRev="1" fill="hold"/>
                                        <p:tgtEl>
                                          <p:spTgt spid="10"/>
                                        </p:tgtEl>
                                      </p:cBhvr>
                                      <p:by x="105000" y="105000"/>
                                    </p:animScale>
                                  </p:childTnLst>
                                </p:cTn>
                              </p:par>
                              <p:par>
                                <p:cTn id="22" presetID="26" presetClass="emph" presetSubtype="0" fill="hold" nodeType="withEffect">
                                  <p:stCondLst>
                                    <p:cond delay="0"/>
                                  </p:stCondLst>
                                  <p:childTnLst>
                                    <p:animEffect transition="out" filter="fade">
                                      <p:cBhvr>
                                        <p:cTn id="23" dur="500" tmFilter="0, 0; .2, .5; .8, .5; 1, 0"/>
                                        <p:tgtEl>
                                          <p:spTgt spid="7"/>
                                        </p:tgtEl>
                                      </p:cBhvr>
                                    </p:animEffect>
                                    <p:animScale>
                                      <p:cBhvr>
                                        <p:cTn id="24" dur="250" autoRev="1" fill="hold"/>
                                        <p:tgtEl>
                                          <p:spTgt spid="7"/>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1" nodeType="clickEffect">
                                  <p:stCondLst>
                                    <p:cond delay="0"/>
                                  </p:stCondLst>
                                  <p:childTnLst>
                                    <p:animEffect transition="out" filter="fade">
                                      <p:cBhvr>
                                        <p:cTn id="28" dur="500" tmFilter="0, 0; .2, .5; .8, .5; 1, 0"/>
                                        <p:tgtEl>
                                          <p:spTgt spid="24"/>
                                        </p:tgtEl>
                                      </p:cBhvr>
                                    </p:animEffect>
                                    <p:animScale>
                                      <p:cBhvr>
                                        <p:cTn id="29" dur="250" autoRev="1" fill="hold"/>
                                        <p:tgtEl>
                                          <p:spTgt spid="24"/>
                                        </p:tgtEl>
                                      </p:cBhvr>
                                      <p:by x="105000" y="105000"/>
                                    </p:animScale>
                                  </p:childTnLst>
                                </p:cTn>
                              </p:par>
                              <p:par>
                                <p:cTn id="30" presetID="26" presetClass="emph" presetSubtype="0" fill="hold" nodeType="withEffect">
                                  <p:stCondLst>
                                    <p:cond delay="0"/>
                                  </p:stCondLst>
                                  <p:childTnLst>
                                    <p:animEffect transition="out" filter="fade">
                                      <p:cBhvr>
                                        <p:cTn id="31" dur="500" tmFilter="0, 0; .2, .5; .8, .5; 1, 0"/>
                                        <p:tgtEl>
                                          <p:spTgt spid="5"/>
                                        </p:tgtEl>
                                      </p:cBhvr>
                                    </p:animEffect>
                                    <p:animScale>
                                      <p:cBhvr>
                                        <p:cTn id="3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4" grpId="0"/>
      <p:bldP spid="2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222217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2" name="正方形/長方形 11">
            <a:extLst>
              <a:ext uri="{FF2B5EF4-FFF2-40B4-BE49-F238E27FC236}">
                <a16:creationId xmlns:a16="http://schemas.microsoft.com/office/drawing/2014/main" id="{2C61B940-AD62-478A-B49F-9C0900DBA2F1}"/>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pic>
        <p:nvPicPr>
          <p:cNvPr id="16" name="グラフィックス 15" descr="食事をしている人 単色塗りつぶし">
            <a:extLst>
              <a:ext uri="{FF2B5EF4-FFF2-40B4-BE49-F238E27FC236}">
                <a16:creationId xmlns:a16="http://schemas.microsoft.com/office/drawing/2014/main" id="{8CDC324A-972C-496C-BB88-F44D3BF5999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41273" y="2357521"/>
            <a:ext cx="3493001" cy="3493001"/>
          </a:xfrm>
          <a:prstGeom prst="rect">
            <a:avLst/>
          </a:prstGeom>
        </p:spPr>
      </p:pic>
      <p:sp>
        <p:nvSpPr>
          <p:cNvPr id="19" name="正方形/長方形 18">
            <a:extLst>
              <a:ext uri="{FF2B5EF4-FFF2-40B4-BE49-F238E27FC236}">
                <a16:creationId xmlns:a16="http://schemas.microsoft.com/office/drawing/2014/main" id="{649832A5-4448-4B1A-AB1F-27301644A80F}"/>
              </a:ext>
            </a:extLst>
          </p:cNvPr>
          <p:cNvSpPr/>
          <p:nvPr/>
        </p:nvSpPr>
        <p:spPr>
          <a:xfrm>
            <a:off x="4896217" y="2401469"/>
            <a:ext cx="6275902" cy="37118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ja-JP" altLang="en-US" sz="2400" b="1" dirty="0">
                <a:solidFill>
                  <a:schemeClr val="bg1">
                    <a:lumMod val="50000"/>
                  </a:schemeClr>
                </a:solidFill>
              </a:rPr>
              <a:t>相互コミュニケーションが不要！</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勝手に公開、勝手に拝見　質問の前段階に</a:t>
            </a:r>
            <a:endParaRPr kumimoji="1" lang="en-US" altLang="ja-JP" sz="20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単純なノート置き場としての利用！</a:t>
            </a:r>
            <a:endParaRPr kumimoji="1" lang="en-US" altLang="ja-JP" sz="2400" b="1" dirty="0">
              <a:solidFill>
                <a:schemeClr val="bg1">
                  <a:lumMod val="50000"/>
                </a:schemeClr>
              </a:solidFill>
            </a:endParaRPr>
          </a:p>
          <a:p>
            <a:pPr>
              <a:lnSpc>
                <a:spcPct val="150000"/>
              </a:lnSpc>
            </a:pPr>
            <a:r>
              <a:rPr kumimoji="1" lang="ja-JP" altLang="en-US" sz="2400" dirty="0">
                <a:solidFill>
                  <a:schemeClr val="tx1"/>
                </a:solidFill>
              </a:rPr>
              <a:t>　</a:t>
            </a:r>
            <a:r>
              <a:rPr kumimoji="1" lang="en-US" altLang="ja-JP" sz="2400" dirty="0">
                <a:solidFill>
                  <a:schemeClr val="tx1"/>
                </a:solidFill>
              </a:rPr>
              <a:t>	</a:t>
            </a:r>
            <a:r>
              <a:rPr kumimoji="1" lang="ja-JP" altLang="en-US" sz="2000" dirty="0">
                <a:solidFill>
                  <a:schemeClr val="tx1"/>
                </a:solidFill>
              </a:rPr>
              <a:t>→　ファイル整理にご活用ください</a:t>
            </a:r>
            <a:endParaRPr kumimoji="1" lang="en-US" altLang="ja-JP" sz="24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お気に入りされたら嬉しい！</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あなたの学びが誰かの助けに</a:t>
            </a:r>
            <a:endParaRPr kumimoji="1" lang="en-US" altLang="ja-JP" sz="2400" dirty="0">
              <a:solidFill>
                <a:schemeClr val="tx1"/>
              </a:solidFill>
            </a:endParaRPr>
          </a:p>
          <a:p>
            <a:pPr>
              <a:lnSpc>
                <a:spcPct val="150000"/>
              </a:lnSpc>
            </a:pPr>
            <a:endParaRPr kumimoji="1" lang="en-US" altLang="ja-JP" sz="2400" dirty="0">
              <a:solidFill>
                <a:schemeClr val="tx1"/>
              </a:solidFill>
            </a:endParaRPr>
          </a:p>
          <a:p>
            <a:pPr>
              <a:lnSpc>
                <a:spcPct val="150000"/>
              </a:lnSpc>
            </a:pPr>
            <a:endParaRPr kumimoji="1" lang="en-US" altLang="ja-JP" sz="2400" dirty="0">
              <a:solidFill>
                <a:schemeClr val="tx1"/>
              </a:solidFill>
            </a:endParaRPr>
          </a:p>
        </p:txBody>
      </p:sp>
      <p:sp>
        <p:nvSpPr>
          <p:cNvPr id="2" name="スライド番号プレースホルダー 1">
            <a:extLst>
              <a:ext uri="{FF2B5EF4-FFF2-40B4-BE49-F238E27FC236}">
                <a16:creationId xmlns:a16="http://schemas.microsoft.com/office/drawing/2014/main" id="{0E75CEF7-337F-45AB-8EA7-9AB8FA57005B}"/>
              </a:ext>
            </a:extLst>
          </p:cNvPr>
          <p:cNvSpPr>
            <a:spLocks noGrp="1"/>
          </p:cNvSpPr>
          <p:nvPr>
            <p:ph type="sldNum" sz="quarter" idx="12"/>
          </p:nvPr>
        </p:nvSpPr>
        <p:spPr/>
        <p:txBody>
          <a:bodyPr/>
          <a:lstStyle/>
          <a:p>
            <a:fld id="{6F705D35-D126-3B47-A82C-2A13EA9E0A67}" type="slidenum">
              <a:rPr lang="en-US" smtClean="0"/>
              <a:pPr/>
              <a:t>9</a:t>
            </a:fld>
            <a:endParaRPr lang="en-US" dirty="0"/>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398427" y="1443525"/>
            <a:ext cx="7375160"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を利用するメリットって？</a:t>
            </a:r>
            <a:endParaRPr kumimoji="1" lang="ja-JP" altLang="en-US" sz="2800" dirty="0">
              <a:solidFill>
                <a:schemeClr val="tx1"/>
              </a:solidFill>
            </a:endParaRPr>
          </a:p>
        </p:txBody>
      </p:sp>
    </p:spTree>
    <p:extLst>
      <p:ext uri="{BB962C8B-B14F-4D97-AF65-F5344CB8AC3E}">
        <p14:creationId xmlns:p14="http://schemas.microsoft.com/office/powerpoint/2010/main" val="298926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9">
                                            <p:txEl>
                                              <p:pRg st="3" end="3"/>
                                            </p:txEl>
                                          </p:spTgt>
                                        </p:tgtEl>
                                        <p:attrNameLst>
                                          <p:attrName>style.visibility</p:attrName>
                                        </p:attrNameLst>
                                      </p:cBhvr>
                                      <p:to>
                                        <p:strVal val="visible"/>
                                      </p:to>
                                    </p:set>
                                    <p:animEffect transition="in" filter="fade">
                                      <p:cBhvr>
                                        <p:cTn id="10" dur="500"/>
                                        <p:tgtEl>
                                          <p:spTgt spid="19">
                                            <p:txEl>
                                              <p:pRg st="3" end="3"/>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19">
                                            <p:txEl>
                                              <p:pRg st="6" end="6"/>
                                            </p:txEl>
                                          </p:spTgt>
                                        </p:tgtEl>
                                        <p:attrNameLst>
                                          <p:attrName>style.visibility</p:attrName>
                                        </p:attrNameLst>
                                      </p:cBhvr>
                                      <p:to>
                                        <p:strVal val="visible"/>
                                      </p:to>
                                    </p:set>
                                    <p:animEffect transition="in" filter="fade">
                                      <p:cBhvr>
                                        <p:cTn id="13" dur="500"/>
                                        <p:tgtEl>
                                          <p:spTgt spid="19">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
                                            <p:txEl>
                                              <p:pRg st="1" end="1"/>
                                            </p:txEl>
                                          </p:spTgt>
                                        </p:tgtEl>
                                        <p:attrNameLst>
                                          <p:attrName>style.visibility</p:attrName>
                                        </p:attrNameLst>
                                      </p:cBhvr>
                                      <p:to>
                                        <p:strVal val="visible"/>
                                      </p:to>
                                    </p:set>
                                    <p:animEffect transition="in" filter="fade">
                                      <p:cBhvr>
                                        <p:cTn id="18" dur="500"/>
                                        <p:tgtEl>
                                          <p:spTgt spid="1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animEffect transition="in" filter="fade">
                                      <p:cBhvr>
                                        <p:cTn id="23" dur="500"/>
                                        <p:tgtEl>
                                          <p:spTgt spid="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xEl>
                                              <p:pRg st="7" end="7"/>
                                            </p:txEl>
                                          </p:spTgt>
                                        </p:tgtEl>
                                        <p:attrNameLst>
                                          <p:attrName>style.visibility</p:attrName>
                                        </p:attrNameLst>
                                      </p:cBhvr>
                                      <p:to>
                                        <p:strVal val="visible"/>
                                      </p:to>
                                    </p:set>
                                    <p:animEffect transition="in" filter="fade">
                                      <p:cBhvr>
                                        <p:cTn id="28" dur="500"/>
                                        <p:tgtEl>
                                          <p:spTgt spid="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最小およびミュート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413_TF34306921" id="{47608262-C581-489D-BCBD-6347799DC6CF}" vid="{95242247-B99D-447C-A86D-8AAB63C6826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ジャパニーズ ビジネス プレゼンテーション</Template>
  <TotalTime>2380</TotalTime>
  <Words>1421</Words>
  <Application>Microsoft Office PowerPoint</Application>
  <PresentationFormat>ワイド画面</PresentationFormat>
  <Paragraphs>326</Paragraphs>
  <Slides>22</Slides>
  <Notes>19</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22</vt:i4>
      </vt:variant>
    </vt:vector>
  </HeadingPairs>
  <TitlesOfParts>
    <vt:vector size="32" baseType="lpstr">
      <vt:lpstr>BIZ UDPゴシック</vt:lpstr>
      <vt:lpstr>HGP教科書体</vt:lpstr>
      <vt:lpstr>HGS明朝B</vt:lpstr>
      <vt:lpstr>Meiryo UI</vt:lpstr>
      <vt:lpstr>Arial</vt:lpstr>
      <vt:lpstr>Arial Black</vt:lpstr>
      <vt:lpstr>Calibri</vt:lpstr>
      <vt:lpstr>JasmineUPC</vt:lpstr>
      <vt:lpstr>Wingdings</vt:lpstr>
      <vt:lpstr>最小およびミュート_ALT</vt:lpstr>
      <vt:lpstr>PowerPoint プレゼンテーション</vt:lpstr>
      <vt:lpstr>発表の流れ</vt:lpstr>
      <vt:lpstr>発表の流れ</vt:lpstr>
      <vt:lpstr>チーム紹介</vt:lpstr>
      <vt:lpstr>発表の流れ</vt:lpstr>
      <vt:lpstr>システムについて</vt:lpstr>
      <vt:lpstr>システムについて</vt:lpstr>
      <vt:lpstr>システムについて</vt:lpstr>
      <vt:lpstr>システムについて</vt:lpstr>
      <vt:lpstr>システムについて</vt:lpstr>
      <vt:lpstr>システムについて</vt:lpstr>
      <vt:lpstr>発表の流れ</vt:lpstr>
      <vt:lpstr>発表の流れ</vt:lpstr>
      <vt:lpstr>チームの振り返り</vt:lpstr>
      <vt:lpstr>発表の流れ</vt:lpstr>
      <vt:lpstr>蔭山 ゆり / 発表担当</vt:lpstr>
      <vt:lpstr>小林 葵 / チームリーダー</vt:lpstr>
      <vt:lpstr>上甲 健太郎 / 構成管理担当</vt:lpstr>
      <vt:lpstr>水井 健人 / DB、コミュニケーション担当</vt:lpstr>
      <vt:lpstr>舟見 玲奈 / 品質管理担当</vt:lpstr>
      <vt:lpstr>杉森 佑樹 / DB、コミュニケーション担当</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チーム worldMap</dc:title>
  <dc:creator>蔭山　ゆり</dc:creator>
  <cp:lastModifiedBy>蔭山　ゆり</cp:lastModifiedBy>
  <cp:revision>235</cp:revision>
  <dcterms:created xsi:type="dcterms:W3CDTF">2021-06-22T06:56:37Z</dcterms:created>
  <dcterms:modified xsi:type="dcterms:W3CDTF">2021-06-29T01:05:48Z</dcterms:modified>
</cp:coreProperties>
</file>