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4"/>
  </p:notesMasterIdLst>
  <p:handoutMasterIdLst>
    <p:handoutMasterId r:id="rId35"/>
  </p:handoutMasterIdLst>
  <p:sldIdLst>
    <p:sldId id="296" r:id="rId2"/>
    <p:sldId id="317" r:id="rId3"/>
    <p:sldId id="336" r:id="rId4"/>
    <p:sldId id="321" r:id="rId5"/>
    <p:sldId id="338" r:id="rId6"/>
    <p:sldId id="322" r:id="rId7"/>
    <p:sldId id="305" r:id="rId8"/>
    <p:sldId id="352" r:id="rId9"/>
    <p:sldId id="320" r:id="rId10"/>
    <p:sldId id="346" r:id="rId11"/>
    <p:sldId id="341" r:id="rId12"/>
    <p:sldId id="328" r:id="rId13"/>
    <p:sldId id="323" r:id="rId14"/>
    <p:sldId id="324" r:id="rId15"/>
    <p:sldId id="316" r:id="rId16"/>
    <p:sldId id="331" r:id="rId17"/>
    <p:sldId id="325" r:id="rId18"/>
    <p:sldId id="314" r:id="rId19"/>
    <p:sldId id="343" r:id="rId20"/>
    <p:sldId id="348" r:id="rId21"/>
    <p:sldId id="351" r:id="rId22"/>
    <p:sldId id="350" r:id="rId23"/>
    <p:sldId id="349" r:id="rId24"/>
    <p:sldId id="342" r:id="rId25"/>
    <p:sldId id="353" r:id="rId26"/>
    <p:sldId id="304" r:id="rId27"/>
    <p:sldId id="355" r:id="rId28"/>
    <p:sldId id="309" r:id="rId29"/>
    <p:sldId id="315" r:id="rId30"/>
    <p:sldId id="335" r:id="rId31"/>
    <p:sldId id="345" r:id="rId32"/>
    <p:sldId id="354" r:id="rId3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FEFBF5"/>
    <a:srgbClr val="FFFFFF"/>
    <a:srgbClr val="929292"/>
    <a:srgbClr val="231B23"/>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600" autoAdjust="0"/>
  </p:normalViewPr>
  <p:slideViewPr>
    <p:cSldViewPr snapToGrid="0" snapToObjects="1">
      <p:cViewPr varScale="1">
        <p:scale>
          <a:sx n="59" d="100"/>
          <a:sy n="59" d="100"/>
        </p:scale>
        <p:origin x="42" y="204"/>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90AC4F-B4F5-4E6E-A2D9-5687902E1BCC}"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A7641951-58F2-44FC-BBAF-10D86FB4EB72}" type="datetime1">
              <a:rPr lang="ja-JP" altLang="en-US" smtClean="0"/>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062F3D76-4417-460B-BC28-F69ECA2AC9F5}"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220455E2-DE6C-4977-BCFA-7D9AF3B70D3F}"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10</a:t>
            </a:fld>
            <a:endParaRPr lang="en-US" dirty="0"/>
          </a:p>
        </p:txBody>
      </p:sp>
    </p:spTree>
    <p:extLst>
      <p:ext uri="{BB962C8B-B14F-4D97-AF65-F5344CB8AC3E}">
        <p14:creationId xmlns:p14="http://schemas.microsoft.com/office/powerpoint/2010/main" val="379252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703A6E2-E052-462A-8736-4777B1517D18}" type="datetime1">
              <a:rPr lang="ja-JP" altLang="en-US" noProof="0" smtClean="0"/>
              <a:t>2021/6/28</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2A00A98-BEEB-41DF-85DB-F81F4DF9B709}"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E864F8F-5043-43ED-AF57-60D60F7F2A41}"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DF175A64-DB18-49A6-BAA5-C6CE016A16F5}" type="datetime1">
              <a:rPr lang="ja-JP" altLang="en-US" noProof="0" smtClean="0"/>
              <a:t>2021/6/28</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6D048ACD-7903-4146-9952-7847D3698479}"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3522AE-1792-4F16-AD61-355CDB1120DB}"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18</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1A19CE-EE20-4DDD-90A2-6A494AAB5382}"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BDBD0D-E37D-4B4C-9A7B-2C1688582109}"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5ECD7-D518-44E8-87C9-C5F8664E933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20A385A5-9B47-4C76-A394-5F41E6EF582C}"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9AB888-B9A2-4119-ADB5-D4DC2D83B085}"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6679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9F6525-2CC3-4074-AE31-8FD0BADF7B77}"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7823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16CC28D4-2B5F-4A2A-AFE6-5EF7703AADFA}" type="datetime1">
              <a:rPr lang="ja-JP" altLang="en-US" noProof="0" smtClean="0"/>
              <a:t>2021/6/28</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2021/6/28</a:t>
            </a:fld>
            <a:endParaRPr lang="en-US" noProof="0" dirty="0"/>
          </a:p>
        </p:txBody>
      </p:sp>
    </p:spTree>
    <p:extLst>
      <p:ext uri="{BB962C8B-B14F-4D97-AF65-F5344CB8AC3E}">
        <p14:creationId xmlns:p14="http://schemas.microsoft.com/office/powerpoint/2010/main" val="3179186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801FD943-2140-4C60-BF05-8AAD3347764A}" type="datetime1">
              <a:rPr lang="ja-JP" altLang="en-US" noProof="0" smtClean="0"/>
              <a:t>2021/6/28</a:t>
            </a:fld>
            <a:endParaRPr lang="en-US" noProof="0" dirty="0"/>
          </a:p>
        </p:txBody>
      </p:sp>
    </p:spTree>
    <p:extLst>
      <p:ext uri="{BB962C8B-B14F-4D97-AF65-F5344CB8AC3E}">
        <p14:creationId xmlns:p14="http://schemas.microsoft.com/office/powerpoint/2010/main" val="66787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32</a:t>
            </a:fld>
            <a:endParaRPr lang="en-US" dirty="0"/>
          </a:p>
        </p:txBody>
      </p:sp>
    </p:spTree>
    <p:extLst>
      <p:ext uri="{BB962C8B-B14F-4D97-AF65-F5344CB8AC3E}">
        <p14:creationId xmlns:p14="http://schemas.microsoft.com/office/powerpoint/2010/main" val="105354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5C7A81DD-0EA3-45E2-A5B8-12C0FA3803A9}"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75433B3A-4591-4758-BA01-772493DBFD85}"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3D7BA25-12A8-4443-A677-FA576EAB8EF7}" type="datetime1">
              <a:rPr lang="ja-JP" altLang="en-US" noProof="0" smtClean="0"/>
              <a:t>2021/6/28</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E5365C8F-0372-4A23-B9C9-EC86A7030D0E}"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8255408F-EFF3-4D79-A3FC-A139D127CC07}"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64EBA935-28DA-4043-9F24-A8631307D86D}"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14262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0593987C-B1A6-4DED-ACEA-045A17FFB34F}" type="datetime1">
              <a:rPr lang="ja-JP" altLang="en-US" smtClean="0"/>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9</a:t>
            </a:fld>
            <a:endParaRPr lang="en-US" dirty="0"/>
          </a:p>
        </p:txBody>
      </p:sp>
    </p:spTree>
    <p:extLst>
      <p:ext uri="{BB962C8B-B14F-4D97-AF65-F5344CB8AC3E}">
        <p14:creationId xmlns:p14="http://schemas.microsoft.com/office/powerpoint/2010/main" val="277277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96A2B84-E62C-4ACE-B5E2-B61A2C6FD09E}"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86102BB2-867E-423B-8453-C294E4A19865}"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EDCE281A-83A0-4519-A8C7-C5F84883B84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2A18B341-FFCE-46FD-A2E1-D667125DA365}"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3463C42C-9937-4C63-AD3B-B1377E94018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4EE49A4-E481-45C1-8254-FE828DEFF045}"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30.svg"/><Relationship Id="rId12" Type="http://schemas.openxmlformats.org/officeDocument/2006/relationships/image" Target="../media/image25.png"/><Relationship Id="rId17" Type="http://schemas.openxmlformats.org/officeDocument/2006/relationships/image" Target="../media/image36.svg"/><Relationship Id="rId2" Type="http://schemas.openxmlformats.org/officeDocument/2006/relationships/image" Target="../media/image27.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0.svg"/><Relationship Id="rId1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5.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4527029" y="4642899"/>
            <a:ext cx="4079598" cy="523220"/>
          </a:xfrm>
          <a:prstGeom prst="rect">
            <a:avLst/>
          </a:prstGeom>
          <a:noFill/>
        </p:spPr>
        <p:txBody>
          <a:bodyPr wrap="square" rtlCol="0">
            <a:spAutoFit/>
          </a:bodyPr>
          <a:lstStyle/>
          <a:p>
            <a:r>
              <a:rPr kumimoji="1" lang="en-US" altLang="ja-JP" sz="2800" dirty="0"/>
              <a:t>@worldMap</a:t>
            </a:r>
            <a:endParaRPr kumimoji="1" lang="ja-JP" altLang="en-US" sz="2800"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2" name="正方形/長方形 11">
            <a:extLst>
              <a:ext uri="{FF2B5EF4-FFF2-40B4-BE49-F238E27FC236}">
                <a16:creationId xmlns:a16="http://schemas.microsoft.com/office/drawing/2014/main" id="{2C61B940-AD62-478A-B49F-9C0900DBA2F1}"/>
              </a:ext>
            </a:extLst>
          </p:cNvPr>
          <p:cNvSpPr/>
          <p:nvPr/>
        </p:nvSpPr>
        <p:spPr>
          <a:xfrm>
            <a:off x="599053" y="1833486"/>
            <a:ext cx="10969346"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398427" y="1443525"/>
            <a:ext cx="7375160"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を利用するメリットって？</a:t>
            </a:r>
            <a:endParaRPr kumimoji="1" lang="ja-JP" altLang="en-US" sz="2800" dirty="0">
              <a:solidFill>
                <a:schemeClr val="tx1"/>
              </a:solidFill>
            </a:endParaRPr>
          </a:p>
        </p:txBody>
      </p:sp>
      <p:pic>
        <p:nvPicPr>
          <p:cNvPr id="16" name="グラフィックス 15" descr="食事をしている人 単色塗りつぶし">
            <a:extLst>
              <a:ext uri="{FF2B5EF4-FFF2-40B4-BE49-F238E27FC236}">
                <a16:creationId xmlns:a16="http://schemas.microsoft.com/office/drawing/2014/main" id="{8CDC324A-972C-496C-BB88-F44D3BF599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1273" y="2357521"/>
            <a:ext cx="3493001" cy="3493001"/>
          </a:xfrm>
          <a:prstGeom prst="rect">
            <a:avLst/>
          </a:prstGeom>
        </p:spPr>
      </p:pic>
      <p:sp>
        <p:nvSpPr>
          <p:cNvPr id="19" name="正方形/長方形 18">
            <a:extLst>
              <a:ext uri="{FF2B5EF4-FFF2-40B4-BE49-F238E27FC236}">
                <a16:creationId xmlns:a16="http://schemas.microsoft.com/office/drawing/2014/main" id="{649832A5-4448-4B1A-AB1F-27301644A80F}"/>
              </a:ext>
            </a:extLst>
          </p:cNvPr>
          <p:cNvSpPr/>
          <p:nvPr/>
        </p:nvSpPr>
        <p:spPr>
          <a:xfrm>
            <a:off x="4896217" y="2401469"/>
            <a:ext cx="6275902" cy="37118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ja-JP" altLang="en-US" sz="2400" b="1" dirty="0">
                <a:solidFill>
                  <a:schemeClr val="bg1">
                    <a:lumMod val="50000"/>
                  </a:schemeClr>
                </a:solidFill>
              </a:rPr>
              <a:t>相互コミュニケーションが不要！</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勝手に公開、勝手に拝見　質問の前段階に</a:t>
            </a:r>
            <a:endParaRPr kumimoji="1" lang="en-US" altLang="ja-JP" sz="20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単純なノート置き場としての利用！</a:t>
            </a:r>
            <a:endParaRPr kumimoji="1" lang="en-US" altLang="ja-JP" sz="2400" b="1" dirty="0">
              <a:solidFill>
                <a:schemeClr val="bg1">
                  <a:lumMod val="50000"/>
                </a:schemeClr>
              </a:solidFill>
            </a:endParaRPr>
          </a:p>
          <a:p>
            <a:pPr>
              <a:lnSpc>
                <a:spcPct val="150000"/>
              </a:lnSpc>
            </a:pPr>
            <a:r>
              <a:rPr kumimoji="1" lang="ja-JP" altLang="en-US" sz="2400" dirty="0">
                <a:solidFill>
                  <a:schemeClr val="tx1"/>
                </a:solidFill>
              </a:rPr>
              <a:t>　</a:t>
            </a:r>
            <a:r>
              <a:rPr kumimoji="1" lang="en-US" altLang="ja-JP" sz="2400" dirty="0">
                <a:solidFill>
                  <a:schemeClr val="tx1"/>
                </a:solidFill>
              </a:rPr>
              <a:t>	</a:t>
            </a:r>
            <a:r>
              <a:rPr kumimoji="1" lang="ja-JP" altLang="en-US" sz="2000" dirty="0">
                <a:solidFill>
                  <a:schemeClr val="tx1"/>
                </a:solidFill>
              </a:rPr>
              <a:t>→　ファイル整理にご活用ください</a:t>
            </a:r>
            <a:endParaRPr kumimoji="1" lang="en-US" altLang="ja-JP" sz="2400" dirty="0">
              <a:solidFill>
                <a:schemeClr val="tx1"/>
              </a:solidFill>
            </a:endParaRPr>
          </a:p>
          <a:p>
            <a:pPr>
              <a:lnSpc>
                <a:spcPct val="150000"/>
              </a:lnSpc>
            </a:pPr>
            <a:endParaRPr kumimoji="1" lang="en-US" altLang="ja-JP" sz="800" dirty="0">
              <a:solidFill>
                <a:schemeClr val="tx1"/>
              </a:solidFill>
            </a:endParaRPr>
          </a:p>
          <a:p>
            <a:pPr>
              <a:lnSpc>
                <a:spcPct val="150000"/>
              </a:lnSpc>
            </a:pPr>
            <a:r>
              <a:rPr kumimoji="1" lang="ja-JP" altLang="en-US" sz="2400" b="1" dirty="0">
                <a:solidFill>
                  <a:schemeClr val="bg1">
                    <a:lumMod val="50000"/>
                  </a:schemeClr>
                </a:solidFill>
              </a:rPr>
              <a:t>お気に入りされたら嬉しい！</a:t>
            </a:r>
            <a:endParaRPr kumimoji="1" lang="en-US" altLang="ja-JP" sz="2400" b="1" dirty="0">
              <a:solidFill>
                <a:schemeClr val="bg1">
                  <a:lumMod val="50000"/>
                </a:schemeClr>
              </a:solidFill>
            </a:endParaRPr>
          </a:p>
          <a:p>
            <a:pPr>
              <a:lnSpc>
                <a:spcPct val="150000"/>
              </a:lnSpc>
            </a:pPr>
            <a:r>
              <a:rPr kumimoji="1" lang="en-US" altLang="ja-JP" sz="2400" dirty="0">
                <a:solidFill>
                  <a:schemeClr val="tx1"/>
                </a:solidFill>
              </a:rPr>
              <a:t>	</a:t>
            </a:r>
            <a:r>
              <a:rPr kumimoji="1" lang="ja-JP" altLang="en-US" sz="2000" dirty="0">
                <a:solidFill>
                  <a:schemeClr val="tx1"/>
                </a:solidFill>
              </a:rPr>
              <a:t>→　あなたの学びが誰かの助けに</a:t>
            </a:r>
            <a:endParaRPr kumimoji="1" lang="en-US" altLang="ja-JP" sz="2400" dirty="0">
              <a:solidFill>
                <a:schemeClr val="tx1"/>
              </a:solidFill>
            </a:endParaRPr>
          </a:p>
          <a:p>
            <a:pPr>
              <a:lnSpc>
                <a:spcPct val="150000"/>
              </a:lnSpc>
            </a:pPr>
            <a:endParaRPr kumimoji="1" lang="en-US" altLang="ja-JP" sz="2400" dirty="0">
              <a:solidFill>
                <a:schemeClr val="tx1"/>
              </a:solidFill>
            </a:endParaRPr>
          </a:p>
          <a:p>
            <a:pPr>
              <a:lnSpc>
                <a:spcPct val="150000"/>
              </a:lnSpc>
            </a:pP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0E75CEF7-337F-45AB-8EA7-9AB8FA57005B}"/>
              </a:ext>
            </a:extLst>
          </p:cNvPr>
          <p:cNvSpPr>
            <a:spLocks noGrp="1"/>
          </p:cNvSpPr>
          <p:nvPr>
            <p:ph type="sldNum" sz="quarter" idx="12"/>
          </p:nvPr>
        </p:nvSpPr>
        <p:spPr/>
        <p:txBody>
          <a:bodyPr/>
          <a:lstStyle/>
          <a:p>
            <a:fld id="{6F705D35-D126-3B47-A82C-2A13EA9E0A67}" type="slidenum">
              <a:rPr lang="en-US" smtClean="0"/>
              <a:pPr/>
              <a:t>10</a:t>
            </a:fld>
            <a:endParaRPr lang="en-US" dirty="0"/>
          </a:p>
        </p:txBody>
      </p:sp>
    </p:spTree>
    <p:extLst>
      <p:ext uri="{BB962C8B-B14F-4D97-AF65-F5344CB8AC3E}">
        <p14:creationId xmlns:p14="http://schemas.microsoft.com/office/powerpoint/2010/main" val="29892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25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fade">
                                      <p:cBhvr>
                                        <p:cTn id="10" dur="500"/>
                                        <p:tgtEl>
                                          <p:spTgt spid="19">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19">
                                            <p:txEl>
                                              <p:pRg st="6" end="6"/>
                                            </p:txEl>
                                          </p:spTgt>
                                        </p:tgtEl>
                                        <p:attrNameLst>
                                          <p:attrName>style.visibility</p:attrName>
                                        </p:attrNameLst>
                                      </p:cBhvr>
                                      <p:to>
                                        <p:strVal val="visible"/>
                                      </p:to>
                                    </p:set>
                                    <p:animEffect transition="in" filter="fade">
                                      <p:cBhvr>
                                        <p:cTn id="13" dur="500"/>
                                        <p:tgtEl>
                                          <p:spTgt spid="1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500"/>
                                        <p:tgtEl>
                                          <p:spTgt spid="1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animEffect transition="in" filter="fade">
                                      <p:cBhvr>
                                        <p:cTn id="23" dur="500"/>
                                        <p:tgtEl>
                                          <p:spTgt spid="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ノートのアップロード ・ 公開</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メイン機能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
        <p:nvSpPr>
          <p:cNvPr id="2" name="スライド番号プレースホルダー 1">
            <a:extLst>
              <a:ext uri="{FF2B5EF4-FFF2-40B4-BE49-F238E27FC236}">
                <a16:creationId xmlns:a16="http://schemas.microsoft.com/office/drawing/2014/main" id="{BB34A391-DFC1-4F1A-ADD6-E39925888BAF}"/>
              </a:ext>
            </a:extLst>
          </p:cNvPr>
          <p:cNvSpPr>
            <a:spLocks noGrp="1"/>
          </p:cNvSpPr>
          <p:nvPr>
            <p:ph type="sldNum" sz="quarter" idx="12"/>
          </p:nvPr>
        </p:nvSpPr>
        <p:spPr/>
        <p:txBody>
          <a:bodyPr/>
          <a:lstStyle/>
          <a:p>
            <a:fld id="{6F705D35-D126-3B47-A82C-2A13EA9E0A67}" type="slidenum">
              <a:rPr lang="en-US" smtClean="0"/>
              <a:pPr/>
              <a:t>11</a:t>
            </a:fld>
            <a:endParaRPr lang="en-US" dirty="0"/>
          </a:p>
        </p:txBody>
      </p:sp>
    </p:spTree>
    <p:extLst>
      <p:ext uri="{BB962C8B-B14F-4D97-AF65-F5344CB8AC3E}">
        <p14:creationId xmlns:p14="http://schemas.microsoft.com/office/powerpoint/2010/main" val="5379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809BD30D-A6A9-449E-A7A9-31C2CA60A8C5}"/>
              </a:ext>
            </a:extLst>
          </p:cNvPr>
          <p:cNvSpPr>
            <a:spLocks noGrp="1"/>
          </p:cNvSpPr>
          <p:nvPr>
            <p:ph type="sldNum" sz="quarter" idx="12"/>
          </p:nvPr>
        </p:nvSpPr>
        <p:spPr/>
        <p:txBody>
          <a:bodyPr/>
          <a:lstStyle/>
          <a:p>
            <a:fld id="{6F705D35-D126-3B47-A82C-2A13EA9E0A67}" type="slidenum">
              <a:rPr lang="en-US" smtClean="0"/>
              <a:pPr/>
              <a:t>12</a:t>
            </a:fld>
            <a:endParaRPr lang="en-US" dirty="0"/>
          </a:p>
        </p:txBody>
      </p:sp>
    </p:spTree>
    <p:extLst>
      <p:ext uri="{BB962C8B-B14F-4D97-AF65-F5344CB8AC3E}">
        <p14:creationId xmlns:p14="http://schemas.microsoft.com/office/powerpoint/2010/main" val="99670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4583269"/>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F28438D9-46BD-4CDD-8F1D-2179C8829883}"/>
              </a:ext>
            </a:extLst>
          </p:cNvPr>
          <p:cNvSpPr>
            <a:spLocks noGrp="1"/>
          </p:cNvSpPr>
          <p:nvPr>
            <p:ph type="sldNum" sz="quarter" idx="12"/>
          </p:nvPr>
        </p:nvSpPr>
        <p:spPr/>
        <p:txBody>
          <a:bodyPr/>
          <a:lstStyle/>
          <a:p>
            <a:fld id="{6F705D35-D126-3B47-A82C-2A13EA9E0A67}" type="slidenum">
              <a:rPr lang="en-US" smtClean="0"/>
              <a:pPr/>
              <a:t>13</a:t>
            </a:fld>
            <a:endParaRPr lang="en-US" dirty="0"/>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2"/>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72404204-7DBB-4D34-99BC-6814E7DD1FD9}"/>
              </a:ext>
            </a:extLst>
          </p:cNvPr>
          <p:cNvSpPr>
            <a:spLocks noGrp="1"/>
          </p:cNvSpPr>
          <p:nvPr>
            <p:ph type="sldNum" sz="quarter" idx="12"/>
          </p:nvPr>
        </p:nvSpPr>
        <p:spPr/>
        <p:txBody>
          <a:bodyPr/>
          <a:lstStyle/>
          <a:p>
            <a:fld id="{6F705D35-D126-3B47-A82C-2A13EA9E0A67}" type="slidenum">
              <a:rPr lang="en-US" smtClean="0"/>
              <a:pPr/>
              <a:t>14</a:t>
            </a:fld>
            <a:endParaRPr lang="en-US" dirty="0"/>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1656093" y="1458145"/>
            <a:ext cx="3764687"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メンバーによる空気づくり</a:t>
            </a:r>
            <a:endParaRPr kumimoji="1" lang="en-US" altLang="ja-JP" sz="2400" dirty="0">
              <a:solidFill>
                <a:schemeClr val="tx1"/>
              </a:solidFill>
            </a:endParaRPr>
          </a:p>
          <a:p>
            <a:pPr>
              <a:lnSpc>
                <a:spcPct val="150000"/>
              </a:lnSpc>
            </a:pPr>
            <a:r>
              <a:rPr kumimoji="1" lang="ja-JP" altLang="en-US" sz="2400" dirty="0">
                <a:solidFill>
                  <a:schemeClr val="tx1"/>
                </a:solidFill>
              </a:rPr>
              <a:t>→ スムーズで活発な意見交換</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技術力の高いメンバーが多い</a:t>
            </a:r>
            <a:endParaRPr kumimoji="1" lang="en-US" altLang="ja-JP" sz="2400" dirty="0">
              <a:solidFill>
                <a:schemeClr val="tx1"/>
              </a:solidFill>
            </a:endParaRPr>
          </a:p>
          <a:p>
            <a:pPr>
              <a:lnSpc>
                <a:spcPct val="150000"/>
              </a:lnSpc>
            </a:pPr>
            <a:r>
              <a:rPr kumimoji="1" lang="ja-JP" altLang="en-US" sz="2400" dirty="0">
                <a:solidFill>
                  <a:schemeClr val="tx1"/>
                </a:solidFill>
              </a:rPr>
              <a:t>→ 複数人での作業は非効率的</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a:p>
            <a:pPr>
              <a:lnSpc>
                <a:spcPct val="150000"/>
              </a:lnSpc>
            </a:pPr>
            <a:r>
              <a:rPr kumimoji="1" lang="ja-JP" altLang="en-US" sz="2400" dirty="0">
                <a:solidFill>
                  <a:schemeClr val="tx1"/>
                </a:solidFill>
              </a:rPr>
              <a:t>→ 他</a:t>
            </a:r>
            <a:r>
              <a:rPr kumimoji="1" lang="en-US" altLang="ja-JP" sz="2400" dirty="0">
                <a:solidFill>
                  <a:schemeClr val="tx1"/>
                </a:solidFill>
              </a:rPr>
              <a:t>2</a:t>
            </a:r>
            <a:r>
              <a:rPr kumimoji="1" lang="ja-JP" altLang="en-US" sz="2400" dirty="0">
                <a:solidFill>
                  <a:schemeClr val="tx1"/>
                </a:solidFill>
              </a:rPr>
              <a:t>点があってこそ！</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
        <p:nvSpPr>
          <p:cNvPr id="16" name="四角形: 対角を切り取る 15">
            <a:extLst>
              <a:ext uri="{FF2B5EF4-FFF2-40B4-BE49-F238E27FC236}">
                <a16:creationId xmlns:a16="http://schemas.microsoft.com/office/drawing/2014/main" id="{80B6F8FF-FFFE-47E1-A83D-DFEDDDA01968}"/>
              </a:ext>
            </a:extLst>
          </p:cNvPr>
          <p:cNvSpPr/>
          <p:nvPr/>
        </p:nvSpPr>
        <p:spPr>
          <a:xfrm>
            <a:off x="7502604" y="1458145"/>
            <a:ext cx="3033303"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要因</a:t>
            </a:r>
          </a:p>
        </p:txBody>
      </p:sp>
      <p:sp>
        <p:nvSpPr>
          <p:cNvPr id="2" name="スライド番号プレースホルダー 1">
            <a:extLst>
              <a:ext uri="{FF2B5EF4-FFF2-40B4-BE49-F238E27FC236}">
                <a16:creationId xmlns:a16="http://schemas.microsoft.com/office/drawing/2014/main" id="{68E29B1C-8464-4DE5-9CF3-93524788D5F7}"/>
              </a:ext>
            </a:extLst>
          </p:cNvPr>
          <p:cNvSpPr>
            <a:spLocks noGrp="1"/>
          </p:cNvSpPr>
          <p:nvPr>
            <p:ph type="sldNum" sz="quarter" idx="12"/>
          </p:nvPr>
        </p:nvSpPr>
        <p:spPr/>
        <p:txBody>
          <a:bodyPr/>
          <a:lstStyle/>
          <a:p>
            <a:fld id="{6F705D35-D126-3B47-A82C-2A13EA9E0A67}" type="slidenum">
              <a:rPr lang="en-US" smtClean="0"/>
              <a:pPr/>
              <a:t>15</a:t>
            </a:fld>
            <a:endParaRPr lang="en-US" dirty="0"/>
          </a:p>
        </p:txBody>
      </p:sp>
    </p:spTree>
    <p:extLst>
      <p:ext uri="{BB962C8B-B14F-4D97-AF65-F5344CB8AC3E}">
        <p14:creationId xmlns:p14="http://schemas.microsoft.com/office/powerpoint/2010/main" val="29611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07146" y="5658873"/>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4D72890A-F161-43B5-8302-CBCFF2BFF1C9}"/>
              </a:ext>
            </a:extLst>
          </p:cNvPr>
          <p:cNvSpPr>
            <a:spLocks noGrp="1"/>
          </p:cNvSpPr>
          <p:nvPr>
            <p:ph type="sldNum" sz="quarter" idx="12"/>
          </p:nvPr>
        </p:nvSpPr>
        <p:spPr/>
        <p:txBody>
          <a:bodyPr/>
          <a:lstStyle/>
          <a:p>
            <a:fld id="{6F705D35-D126-3B47-A82C-2A13EA9E0A67}" type="slidenum">
              <a:rPr lang="en-US" smtClean="0"/>
              <a:pPr/>
              <a:t>16</a:t>
            </a:fld>
            <a:endParaRPr lang="en-US" dirty="0"/>
          </a:p>
        </p:txBody>
      </p:sp>
    </p:spTree>
    <p:extLst>
      <p:ext uri="{BB962C8B-B14F-4D97-AF65-F5344CB8AC3E}">
        <p14:creationId xmlns:p14="http://schemas.microsoft.com/office/powerpoint/2010/main" val="4208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238198"/>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2B0C552-C430-4F98-920D-186A444FE967}"/>
              </a:ext>
            </a:extLst>
          </p:cNvPr>
          <p:cNvSpPr>
            <a:spLocks noGrp="1"/>
          </p:cNvSpPr>
          <p:nvPr>
            <p:ph type="sldNum" sz="quarter" idx="12"/>
          </p:nvPr>
        </p:nvSpPr>
        <p:spPr/>
        <p:txBody>
          <a:bodyPr/>
          <a:lstStyle/>
          <a:p>
            <a:fld id="{6F705D35-D126-3B47-A82C-2A13EA9E0A67}" type="slidenum">
              <a:rPr lang="en-US" smtClean="0"/>
              <a:pPr/>
              <a:t>17</a:t>
            </a:fld>
            <a:endParaRPr lang="en-US" dirty="0"/>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発表担当として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65</a:t>
            </a:r>
            <a:r>
              <a:rPr kumimoji="1" lang="en-US" altLang="ja-JP" sz="2000" dirty="0">
                <a:solidFill>
                  <a:srgbClr val="929292"/>
                </a:solidFill>
              </a:rPr>
              <a:t>/ 100</a:t>
            </a:r>
            <a:endParaRPr kumimoji="1" lang="ja-JP" altLang="en-US" sz="2000" dirty="0">
              <a:solidFill>
                <a:srgbClr val="929292"/>
              </a:solidFill>
            </a:endParaRPr>
          </a:p>
        </p:txBody>
      </p:sp>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57597" y="5575725"/>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47705" y="1721413"/>
            <a:ext cx="10649638" cy="568874"/>
          </a:xfrm>
          <a:prstGeom prst="rect">
            <a:avLst/>
          </a:prstGeom>
          <a:noFill/>
        </p:spPr>
        <p:txBody>
          <a:bodyPr wrap="square" rtlCol="0">
            <a:spAutoFit/>
          </a:bodyPr>
          <a:lstStyle/>
          <a:p>
            <a:pPr>
              <a:lnSpc>
                <a:spcPct val="150000"/>
              </a:lnSpc>
            </a:pPr>
            <a:r>
              <a:rPr kumimoji="1" lang="ja-JP" altLang="en-US" sz="2400" dirty="0"/>
              <a:t>発表準備を滞りなく進めるための、先を見据えた準備を意識する</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29139F7A-38F3-45C3-841B-E358E7841AA3}"/>
              </a:ext>
            </a:extLst>
          </p:cNvPr>
          <p:cNvSpPr/>
          <p:nvPr/>
        </p:nvSpPr>
        <p:spPr>
          <a:xfrm>
            <a:off x="2251510" y="5253246"/>
            <a:ext cx="6416124" cy="1368955"/>
          </a:xfrm>
          <a:prstGeom prst="wedgeRoundRectCallout">
            <a:avLst>
              <a:gd name="adj1" fmla="val -57994"/>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グループの雰囲気づくり、発想、どれも素晴らしく、大変助かりました。</a:t>
            </a:r>
          </a:p>
          <a:p>
            <a:pPr algn="ctr">
              <a:lnSpc>
                <a:spcPct val="150000"/>
              </a:lnSpc>
            </a:pPr>
            <a:r>
              <a:rPr kumimoji="1" lang="ja-JP" altLang="en-US" dirty="0">
                <a:solidFill>
                  <a:sysClr val="windowText" lastClr="000000"/>
                </a:solidFill>
              </a:rPr>
              <a:t>発表資料も自分じゃ真似できないくらいきれいにまとめられていて、発表に関しては完全におんぶにだっこの状態でした。</a:t>
            </a: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研修成果</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3024618"/>
            <a:ext cx="9467478" cy="1966820"/>
          </a:xfrm>
          <a:prstGeom prst="rect">
            <a:avLst/>
          </a:prstGeom>
          <a:noFill/>
        </p:spPr>
        <p:txBody>
          <a:bodyPr wrap="square" rtlCol="0">
            <a:spAutoFit/>
          </a:bodyPr>
          <a:lstStyle/>
          <a:p>
            <a:pPr>
              <a:lnSpc>
                <a:spcPct val="150000"/>
              </a:lnSpc>
            </a:pPr>
            <a:r>
              <a:rPr kumimoji="1" lang="ja-JP" altLang="en-US" sz="2000" dirty="0"/>
              <a:t>・プログラミング面で、あまりチームの役に立てなかったことが</a:t>
            </a:r>
            <a:r>
              <a:rPr kumimoji="1" lang="ja-JP" altLang="en-US" sz="2000" b="1" dirty="0"/>
              <a:t>非常に悔しい！</a:t>
            </a:r>
            <a:endParaRPr kumimoji="1" lang="en-US" altLang="ja-JP" sz="2000" b="1" dirty="0"/>
          </a:p>
          <a:p>
            <a:pPr>
              <a:lnSpc>
                <a:spcPct val="150000"/>
              </a:lnSpc>
            </a:pPr>
            <a:r>
              <a:rPr kumimoji="1" lang="ja-JP" altLang="en-US" sz="2000" dirty="0"/>
              <a:t>・提供するものはあくまでシステム。コミュニケーションだけできても意味がない。</a:t>
            </a:r>
            <a:endParaRPr kumimoji="1" lang="en-US" altLang="ja-JP" sz="2000" dirty="0"/>
          </a:p>
          <a:p>
            <a:pPr>
              <a:lnSpc>
                <a:spcPct val="150000"/>
              </a:lnSpc>
            </a:pPr>
            <a:r>
              <a:rPr kumimoji="1" lang="ja-JP" altLang="en-US" sz="2000" dirty="0"/>
              <a:t>　→ 　この</a:t>
            </a:r>
            <a:r>
              <a:rPr kumimoji="1" lang="en-US" altLang="ja-JP" sz="2000" dirty="0"/>
              <a:t>”</a:t>
            </a:r>
            <a:r>
              <a:rPr kumimoji="1" lang="ja-JP" altLang="en-US" sz="2400" b="1" dirty="0"/>
              <a:t>悔しさ</a:t>
            </a:r>
            <a:r>
              <a:rPr kumimoji="1" lang="en-US" altLang="ja-JP" sz="2000" dirty="0"/>
              <a:t>”</a:t>
            </a:r>
            <a:r>
              <a:rPr kumimoji="1" lang="ja-JP" altLang="en-US" sz="2000" dirty="0"/>
              <a:t>が今回の一番大きな収穫。</a:t>
            </a:r>
            <a:endParaRPr kumimoji="1" lang="en-US" altLang="ja-JP" sz="2000" dirty="0"/>
          </a:p>
          <a:p>
            <a:pPr>
              <a:lnSpc>
                <a:spcPct val="150000"/>
              </a:lnSpc>
            </a:pPr>
            <a:r>
              <a:rPr kumimoji="1" lang="en-US" altLang="ja-JP" sz="2000" dirty="0"/>
              <a:t>	</a:t>
            </a:r>
            <a:r>
              <a:rPr kumimoji="1" lang="ja-JP" altLang="en-US" sz="2000" dirty="0"/>
              <a:t>今後はもっと技術・知識の吸収に集中し、</a:t>
            </a:r>
            <a:r>
              <a:rPr kumimoji="1" lang="en-US" altLang="ja-JP" sz="2000" dirty="0"/>
              <a:t>”</a:t>
            </a:r>
            <a:r>
              <a:rPr kumimoji="1" lang="ja-JP" altLang="en-US" sz="2000" dirty="0"/>
              <a:t>エンジニア</a:t>
            </a:r>
            <a:r>
              <a:rPr kumimoji="1" lang="en-US" altLang="ja-JP" sz="2000" dirty="0"/>
              <a:t>”</a:t>
            </a:r>
            <a:r>
              <a:rPr kumimoji="1" lang="ja-JP" altLang="en-US" sz="2000" dirty="0"/>
              <a:t>としての力を付ける。</a:t>
            </a:r>
            <a:endParaRPr kumimoji="1" lang="en-US" altLang="ja-JP" sz="2000" dirty="0"/>
          </a:p>
        </p:txBody>
      </p:sp>
      <p:sp>
        <p:nvSpPr>
          <p:cNvPr id="2" name="スライド番号プレースホルダー 1">
            <a:extLst>
              <a:ext uri="{FF2B5EF4-FFF2-40B4-BE49-F238E27FC236}">
                <a16:creationId xmlns:a16="http://schemas.microsoft.com/office/drawing/2014/main" id="{A0EA8F51-D2E8-4198-8A56-665AF8E22BA5}"/>
              </a:ext>
            </a:extLst>
          </p:cNvPr>
          <p:cNvSpPr>
            <a:spLocks noGrp="1"/>
          </p:cNvSpPr>
          <p:nvPr>
            <p:ph type="sldNum" sz="quarter" idx="12"/>
          </p:nvPr>
        </p:nvSpPr>
        <p:spPr/>
        <p:txBody>
          <a:bodyPr/>
          <a:lstStyle/>
          <a:p>
            <a:fld id="{6F705D35-D126-3B47-A82C-2A13EA9E0A67}" type="slidenum">
              <a:rPr lang="en-US" smtClean="0"/>
              <a:pPr/>
              <a:t>18</a:t>
            </a:fld>
            <a:endParaRPr lang="en-US" dirty="0"/>
          </a:p>
        </p:txBody>
      </p:sp>
      <p:sp>
        <p:nvSpPr>
          <p:cNvPr id="16" name="テキスト ボックス 15">
            <a:extLst>
              <a:ext uri="{FF2B5EF4-FFF2-40B4-BE49-F238E27FC236}">
                <a16:creationId xmlns:a16="http://schemas.microsoft.com/office/drawing/2014/main" id="{76AC9D86-0570-4D4B-9CBE-248A8EDBD738}"/>
              </a:ext>
            </a:extLst>
          </p:cNvPr>
          <p:cNvSpPr txBox="1"/>
          <p:nvPr/>
        </p:nvSpPr>
        <p:spPr>
          <a:xfrm rot="835554">
            <a:off x="6877907" y="443494"/>
            <a:ext cx="5278007"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とにかく明るい蔭山</a:t>
            </a:r>
            <a:endParaRPr kumimoji="1" lang="en-US" altLang="ja-JP" sz="5400" dirty="0">
              <a:solidFill>
                <a:schemeClr val="accent1">
                  <a:lumMod val="75000"/>
                </a:schemeClr>
              </a:solidFill>
            </a:endParaRPr>
          </a:p>
        </p:txBody>
      </p:sp>
    </p:spTree>
    <p:extLst>
      <p:ext uri="{BB962C8B-B14F-4D97-AF65-F5344CB8AC3E}">
        <p14:creationId xmlns:p14="http://schemas.microsoft.com/office/powerpoint/2010/main" val="97387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チームリーダーとして</a:t>
            </a:r>
            <a:endPar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85</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わわ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・指示出しと決定事項は明確に！</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決定したことははっきり言葉にする　文字に残す</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・誰も無茶しないスケジュール管理</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間に合わないと思ったらすぐに手を打つ</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650119"/>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リーダーとしての責任を果たす</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4813" y="5575725"/>
            <a:ext cx="735351" cy="735351"/>
          </a:xfrm>
          <a:prstGeom prst="rect">
            <a:avLst/>
          </a:prstGeom>
        </p:spPr>
      </p:pic>
      <p:sp>
        <p:nvSpPr>
          <p:cNvPr id="18" name="吹き出し: 角を丸めた四角形 17">
            <a:extLst>
              <a:ext uri="{FF2B5EF4-FFF2-40B4-BE49-F238E27FC236}">
                <a16:creationId xmlns:a16="http://schemas.microsoft.com/office/drawing/2014/main" id="{653C08E5-D098-4B15-851D-D40554FCB981}"/>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話し合いの進行、意見のまとめ、進捗管理すべて完璧。</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チームがスムーズだったのは間違いなく小林さんのおかげ。</a:t>
            </a:r>
            <a:endParaRPr kumimoji="1" lang="en-US" altLang="ja-JP" dirty="0">
              <a:solidFill>
                <a:sysClr val="windowText" lastClr="000000"/>
              </a:solidFill>
            </a:endParaRPr>
          </a:p>
        </p:txBody>
      </p:sp>
      <p:sp>
        <p:nvSpPr>
          <p:cNvPr id="2" name="スライド番号プレースホルダー 1">
            <a:extLst>
              <a:ext uri="{FF2B5EF4-FFF2-40B4-BE49-F238E27FC236}">
                <a16:creationId xmlns:a16="http://schemas.microsoft.com/office/drawing/2014/main" id="{AAD1F9A9-4E0B-492B-BC89-568432445156}"/>
              </a:ext>
            </a:extLst>
          </p:cNvPr>
          <p:cNvSpPr>
            <a:spLocks noGrp="1"/>
          </p:cNvSpPr>
          <p:nvPr>
            <p:ph type="sldNum" sz="quarter" idx="12"/>
          </p:nvPr>
        </p:nvSpPr>
        <p:spPr/>
        <p:txBody>
          <a:bodyPr/>
          <a:lstStyle/>
          <a:p>
            <a:fld id="{6F705D35-D126-3B47-A82C-2A13EA9E0A67}" type="slidenum">
              <a:rPr lang="en-US" smtClean="0"/>
              <a:pPr/>
              <a:t>19</a:t>
            </a:fld>
            <a:endParaRPr lang="en-US" dirty="0"/>
          </a:p>
        </p:txBody>
      </p:sp>
      <p:sp>
        <p:nvSpPr>
          <p:cNvPr id="16" name="テキスト ボックス 15">
            <a:extLst>
              <a:ext uri="{FF2B5EF4-FFF2-40B4-BE49-F238E27FC236}">
                <a16:creationId xmlns:a16="http://schemas.microsoft.com/office/drawing/2014/main" id="{631ADE81-D1EA-43F2-9190-5437FC5AC143}"/>
              </a:ext>
            </a:extLst>
          </p:cNvPr>
          <p:cNvSpPr txBox="1"/>
          <p:nvPr/>
        </p:nvSpPr>
        <p:spPr>
          <a:xfrm rot="835554">
            <a:off x="5804377" y="610778"/>
            <a:ext cx="6370132" cy="923330"/>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一生ついていきます</a:t>
            </a:r>
          </a:p>
        </p:txBody>
      </p:sp>
    </p:spTree>
    <p:extLst>
      <p:ext uri="{BB962C8B-B14F-4D97-AF65-F5344CB8AC3E}">
        <p14:creationId xmlns:p14="http://schemas.microsoft.com/office/powerpoint/2010/main" val="11915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 name="スライド番号プレースホルダー 1">
            <a:extLst>
              <a:ext uri="{FF2B5EF4-FFF2-40B4-BE49-F238E27FC236}">
                <a16:creationId xmlns:a16="http://schemas.microsoft.com/office/drawing/2014/main" id="{78496E80-9A84-412C-ADAD-243C13DDA2D1}"/>
              </a:ext>
            </a:extLst>
          </p:cNvPr>
          <p:cNvSpPr>
            <a:spLocks noGrp="1"/>
          </p:cNvSpPr>
          <p:nvPr>
            <p:ph type="sldNum" sz="quarter" idx="12"/>
          </p:nvPr>
        </p:nvSpPr>
        <p:spPr/>
        <p:txBody>
          <a:bodyPr/>
          <a:lstStyle/>
          <a:p>
            <a:fld id="{6F705D35-D126-3B47-A82C-2A13EA9E0A67}" type="slidenum">
              <a:rPr lang="en-US" smtClean="0"/>
              <a:pPr/>
              <a:t>2</a:t>
            </a:fld>
            <a:endParaRPr lang="en-US" dirty="0"/>
          </a:p>
        </p:txBody>
      </p:sp>
    </p:spTree>
    <p:extLst>
      <p:ext uri="{BB962C8B-B14F-4D97-AF65-F5344CB8AC3E}">
        <p14:creationId xmlns:p14="http://schemas.microsoft.com/office/powerpoint/2010/main" val="28152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構成管理担当として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203304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サブ講師</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的な存在</a:t>
            </a:r>
            <a:r>
              <a:rPr kumimoji="1" lang="en-US" altLang="ja-JP" sz="2000" b="0" i="0" u="none" strike="noStrike" kern="1200" cap="none" spc="0" normalizeH="0" baseline="0" noProof="0" dirty="0">
                <a:ln>
                  <a:noFill/>
                </a:ln>
                <a:solidFill>
                  <a:srgbClr val="231B23"/>
                </a:solidFill>
                <a:effectLst/>
                <a:uLnTx/>
                <a:uFillTx/>
                <a:latin typeface="Meiryo UI"/>
                <a:ea typeface="+mn-ea"/>
                <a:cs typeface="+mn-cs"/>
              </a:rPr>
              <a:t>)</a:t>
            </a: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になる！</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19" name="吹き出し: 角を丸めた四角形 18">
            <a:extLst>
              <a:ext uri="{FF2B5EF4-FFF2-40B4-BE49-F238E27FC236}">
                <a16:creationId xmlns:a16="http://schemas.microsoft.com/office/drawing/2014/main" id="{78AB200B-FD60-4B6C-B7B2-6CEB9186F07F}"/>
              </a:ext>
            </a:extLst>
          </p:cNvPr>
          <p:cNvSpPr/>
          <p:nvPr/>
        </p:nvSpPr>
        <p:spPr>
          <a:xfrm>
            <a:off x="2430054" y="5241891"/>
            <a:ext cx="5875083" cy="1380309"/>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230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・人に教えることは難しく、最も勉強になる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→いつ聞かれても良い体勢を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・メンバーのプログラム関連の成長を肌で感じた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→プログラミング技術だけでは市場価値は高まらないのでは</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2" name="スライド番号プレースホルダー 1">
            <a:extLst>
              <a:ext uri="{FF2B5EF4-FFF2-40B4-BE49-F238E27FC236}">
                <a16:creationId xmlns:a16="http://schemas.microsoft.com/office/drawing/2014/main" id="{05C90913-A06C-492E-AC4D-F71C2E726681}"/>
              </a:ext>
            </a:extLst>
          </p:cNvPr>
          <p:cNvSpPr>
            <a:spLocks noGrp="1"/>
          </p:cNvSpPr>
          <p:nvPr>
            <p:ph type="sldNum" sz="quarter" idx="12"/>
          </p:nvPr>
        </p:nvSpPr>
        <p:spPr/>
        <p:txBody>
          <a:bodyPr/>
          <a:lstStyle/>
          <a:p>
            <a:fld id="{6F705D35-D126-3B47-A82C-2A13EA9E0A67}" type="slidenum">
              <a:rPr lang="en-US" smtClean="0"/>
              <a:pPr/>
              <a:t>20</a:t>
            </a:fld>
            <a:endParaRPr lang="en-US" dirty="0"/>
          </a:p>
        </p:txBody>
      </p:sp>
      <p:sp>
        <p:nvSpPr>
          <p:cNvPr id="16" name="テキスト ボックス 15">
            <a:extLst>
              <a:ext uri="{FF2B5EF4-FFF2-40B4-BE49-F238E27FC236}">
                <a16:creationId xmlns:a16="http://schemas.microsoft.com/office/drawing/2014/main" id="{D88C3345-2407-4503-9E71-54659630196D}"/>
              </a:ext>
            </a:extLst>
          </p:cNvPr>
          <p:cNvSpPr txBox="1"/>
          <p:nvPr/>
        </p:nvSpPr>
        <p:spPr>
          <a:xfrm rot="835554">
            <a:off x="6587584" y="383484"/>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圧倒的包容力</a:t>
            </a:r>
            <a:endParaRPr kumimoji="1" lang="en-US" altLang="ja-JP" sz="5400" dirty="0">
              <a:solidFill>
                <a:schemeClr val="accent1">
                  <a:lumMod val="75000"/>
                </a:schemeClr>
              </a:solidFill>
              <a:latin typeface="HGS明朝B" panose="02020800000000000000" pitchFamily="18" charset="-128"/>
              <a:ea typeface="HGS明朝B" panose="02020800000000000000" pitchFamily="18" charset="-128"/>
            </a:endParaRPr>
          </a:p>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ほとんど仏</a:t>
            </a:r>
          </a:p>
        </p:txBody>
      </p:sp>
    </p:spTree>
    <p:extLst>
      <p:ext uri="{BB962C8B-B14F-4D97-AF65-F5344CB8AC3E}">
        <p14:creationId xmlns:p14="http://schemas.microsoft.com/office/powerpoint/2010/main" val="378992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36344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水井健人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・会話してない人がいないように気を付ける！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DBA</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のもっている知識を最大限引き出す。</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253246"/>
            <a:ext cx="6142446"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チームの影の立役者。プログラミングはもちろん、チーム内の話し合いにおいても、とにかく穴を埋める役を担ってくださっていました。</a:t>
            </a:r>
            <a:endParaRPr kumimoji="1" lang="en-US" altLang="ja-JP" dirty="0">
              <a:solidFill>
                <a:sysClr val="windowText" lastClr="000000"/>
              </a:solidFill>
              <a:latin typeface="Meiryo UI"/>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検索機能の実現は彼あってこそ！本当にありがとうございました！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809852"/>
            <a:ext cx="11409623" cy="2307505"/>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rgbClr val="231B23"/>
                </a:solidFill>
                <a:latin typeface="HGP教科書体" panose="02020600000000000000" pitchFamily="18" charset="-128"/>
                <a:ea typeface="HGP教科書体" panose="02020600000000000000" pitchFamily="18" charset="-128"/>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 name="スライド番号プレースホルダー 1">
            <a:extLst>
              <a:ext uri="{FF2B5EF4-FFF2-40B4-BE49-F238E27FC236}">
                <a16:creationId xmlns:a16="http://schemas.microsoft.com/office/drawing/2014/main" id="{1F45B1EB-1E7A-4127-8CDE-49B771CB4A7D}"/>
              </a:ext>
            </a:extLst>
          </p:cNvPr>
          <p:cNvSpPr>
            <a:spLocks noGrp="1"/>
          </p:cNvSpPr>
          <p:nvPr>
            <p:ph type="sldNum" sz="quarter" idx="12"/>
          </p:nvPr>
        </p:nvSpPr>
        <p:spPr/>
        <p:txBody>
          <a:bodyPr/>
          <a:lstStyle/>
          <a:p>
            <a:fld id="{6F705D35-D126-3B47-A82C-2A13EA9E0A67}" type="slidenum">
              <a:rPr lang="en-US" smtClean="0"/>
              <a:pPr/>
              <a:t>21</a:t>
            </a:fld>
            <a:endParaRPr lang="en-US" dirty="0"/>
          </a:p>
        </p:txBody>
      </p:sp>
      <p:sp>
        <p:nvSpPr>
          <p:cNvPr id="16" name="テキスト ボックス 15">
            <a:extLst>
              <a:ext uri="{FF2B5EF4-FFF2-40B4-BE49-F238E27FC236}">
                <a16:creationId xmlns:a16="http://schemas.microsoft.com/office/drawing/2014/main" id="{E3BC6703-A8F9-4613-982D-EF647E5BC4D3}"/>
              </a:ext>
            </a:extLst>
          </p:cNvPr>
          <p:cNvSpPr txBox="1"/>
          <p:nvPr/>
        </p:nvSpPr>
        <p:spPr>
          <a:xfrm rot="835554">
            <a:off x="5665804" y="557171"/>
            <a:ext cx="652727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チームの影の立役者</a:t>
            </a:r>
          </a:p>
          <a:p>
            <a:pPr algn="ctr"/>
            <a:endParaRPr kumimoji="1" lang="ja-JP" altLang="en-US" sz="5400" dirty="0">
              <a:solidFill>
                <a:schemeClr val="accent1">
                  <a:lumMod val="75000"/>
                </a:schemeClr>
              </a:solidFill>
              <a:latin typeface="HGS明朝B" panose="02020800000000000000" pitchFamily="18" charset="-128"/>
              <a:ea typeface="HGS明朝B" panose="02020800000000000000" pitchFamily="18" charset="-128"/>
            </a:endParaRPr>
          </a:p>
        </p:txBody>
      </p:sp>
      <p:sp>
        <p:nvSpPr>
          <p:cNvPr id="17" name="テキスト ボックス 16">
            <a:extLst>
              <a:ext uri="{FF2B5EF4-FFF2-40B4-BE49-F238E27FC236}">
                <a16:creationId xmlns:a16="http://schemas.microsoft.com/office/drawing/2014/main" id="{06C0AE5D-2966-4EA8-9771-440144BDC550}"/>
              </a:ext>
            </a:extLst>
          </p:cNvPr>
          <p:cNvSpPr txBox="1"/>
          <p:nvPr/>
        </p:nvSpPr>
        <p:spPr>
          <a:xfrm>
            <a:off x="798215" y="2967356"/>
            <a:ext cx="9178905" cy="21385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・リーダーが会話を振るのがうまかった。</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　→その分話が止まった際などのフォローをいれる</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・複数検索機能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　</a:t>
            </a:r>
            <a:r>
              <a:rPr kumimoji="1" lang="ja-JP" altLang="en-US" sz="2000" b="0" i="0" u="none" strike="noStrike" kern="1200" cap="none" spc="0" normalizeH="0" baseline="0" noProof="0" dirty="0">
                <a:ln>
                  <a:noFill/>
                </a:ln>
                <a:solidFill>
                  <a:srgbClr val="231B23"/>
                </a:solidFill>
                <a:effectLst/>
                <a:uLnTx/>
                <a:uFillTx/>
                <a:latin typeface="Meiryo UI"/>
                <a:ea typeface="+mn-ea"/>
                <a:cs typeface="+mn-cs"/>
              </a:rPr>
              <a:t>→知らなかったことを調べて自分の力に</a:t>
            </a:r>
            <a:endParaRPr kumimoji="1" lang="en-US" altLang="ja-JP" sz="20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501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0" y="1408471"/>
            <a:ext cx="11445164"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品質管理担当として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856" y="5553518"/>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舟見　玲奈 </a:t>
            </a:r>
            <a:r>
              <a:rPr lang="en-US" altLang="ja-JP" b="0" dirty="0"/>
              <a:t>/ </a:t>
            </a:r>
            <a:r>
              <a:rPr lang="ja-JP" altLang="en-US" b="0" dirty="0"/>
              <a:t>品質管理担当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70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41" name="テキスト ボックス 40">
            <a:extLst>
              <a:ext uri="{FF2B5EF4-FFF2-40B4-BE49-F238E27FC236}">
                <a16:creationId xmlns:a16="http://schemas.microsoft.com/office/drawing/2014/main" id="{F5B6F027-05F2-4C6D-AE1E-9A8D41C0E830}"/>
              </a:ext>
            </a:extLst>
          </p:cNvPr>
          <p:cNvSpPr txBox="1"/>
          <p:nvPr/>
        </p:nvSpPr>
        <p:spPr>
          <a:xfrm>
            <a:off x="864966" y="1814453"/>
            <a:ext cx="8673399" cy="56887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良きシステムが作れるよう、チームをサポートする。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6" name="吹き出し: 角を丸めた四角形 25">
            <a:extLst>
              <a:ext uri="{FF2B5EF4-FFF2-40B4-BE49-F238E27FC236}">
                <a16:creationId xmlns:a16="http://schemas.microsoft.com/office/drawing/2014/main" id="{5A90B5A4-DF3D-4F30-BFE4-6B073C8A6D4B}"/>
              </a:ext>
            </a:extLst>
          </p:cNvPr>
          <p:cNvSpPr/>
          <p:nvPr/>
        </p:nvSpPr>
        <p:spPr>
          <a:xfrm>
            <a:off x="2430053" y="5253245"/>
            <a:ext cx="5875083" cy="1380310"/>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0" y="2642632"/>
            <a:ext cx="11445164"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864966" y="3237027"/>
            <a:ext cx="10678885"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不明点は明確にし、解消すること。</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a:lnSpc>
                <a:spcPct val="150000"/>
              </a:lnSpc>
              <a:defRPr/>
            </a:pPr>
            <a:r>
              <a:rPr kumimoji="1" lang="ja-JP" altLang="en-US" sz="2400" dirty="0"/>
              <a:t>そして、共有すること。</a:t>
            </a:r>
            <a:endParaRPr kumimoji="1" lang="en-US" altLang="ja-JP" sz="2400" dirty="0"/>
          </a:p>
        </p:txBody>
      </p:sp>
      <p:sp>
        <p:nvSpPr>
          <p:cNvPr id="2" name="スライド番号プレースホルダー 1">
            <a:extLst>
              <a:ext uri="{FF2B5EF4-FFF2-40B4-BE49-F238E27FC236}">
                <a16:creationId xmlns:a16="http://schemas.microsoft.com/office/drawing/2014/main" id="{3ACF3814-3ED5-4BA0-84E6-83785F9981AF}"/>
              </a:ext>
            </a:extLst>
          </p:cNvPr>
          <p:cNvSpPr>
            <a:spLocks noGrp="1"/>
          </p:cNvSpPr>
          <p:nvPr>
            <p:ph type="sldNum" sz="quarter" idx="12"/>
          </p:nvPr>
        </p:nvSpPr>
        <p:spPr/>
        <p:txBody>
          <a:bodyPr/>
          <a:lstStyle/>
          <a:p>
            <a:fld id="{6F705D35-D126-3B47-A82C-2A13EA9E0A67}" type="slidenum">
              <a:rPr lang="en-US" smtClean="0"/>
              <a:pPr/>
              <a:t>22</a:t>
            </a:fld>
            <a:endParaRPr lang="en-US" dirty="0"/>
          </a:p>
        </p:txBody>
      </p:sp>
      <p:sp>
        <p:nvSpPr>
          <p:cNvPr id="16" name="テキスト ボックス 15">
            <a:extLst>
              <a:ext uri="{FF2B5EF4-FFF2-40B4-BE49-F238E27FC236}">
                <a16:creationId xmlns:a16="http://schemas.microsoft.com/office/drawing/2014/main" id="{1DF4D8E7-1420-4B22-B8D9-AAF4246EF1CE}"/>
              </a:ext>
            </a:extLst>
          </p:cNvPr>
          <p:cNvSpPr txBox="1"/>
          <p:nvPr/>
        </p:nvSpPr>
        <p:spPr>
          <a:xfrm rot="835554">
            <a:off x="6386527" y="480402"/>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HGS明朝B" panose="02020800000000000000" pitchFamily="18" charset="-128"/>
                <a:ea typeface="HGS明朝B" panose="02020800000000000000" pitchFamily="18" charset="-128"/>
              </a:rPr>
              <a:t>システムデザイン全権保持者</a:t>
            </a:r>
          </a:p>
        </p:txBody>
      </p:sp>
    </p:spTree>
    <p:extLst>
      <p:ext uri="{BB962C8B-B14F-4D97-AF65-F5344CB8AC3E}">
        <p14:creationId xmlns:p14="http://schemas.microsoft.com/office/powerpoint/2010/main" val="126331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50195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DBA</a:t>
            </a:r>
            <a:r>
              <a:rPr kumimoji="1" lang="ja-JP" altLang="en-US" sz="2000" b="0" i="0" u="none" strike="noStrike" kern="1200" cap="none" spc="0" normalizeH="0" baseline="0" noProof="0" dirty="0">
                <a:ln>
                  <a:noFill/>
                </a:ln>
                <a:solidFill>
                  <a:srgbClr val="231B23"/>
                </a:solidFill>
                <a:effectLst/>
                <a:uLnTx/>
                <a:uFillTx/>
                <a:ea typeface="HGP教科書体" panose="02020600000000000000" pitchFamily="18" charset="-128"/>
                <a:cs typeface="+mn-cs"/>
              </a:rPr>
              <a:t>、コミュニケーション担当として</a:t>
            </a:r>
            <a:endParaRPr kumimoji="1" lang="en-US" altLang="ja-JP" sz="2000" b="0" i="0" u="none" strike="noStrike" kern="1200" cap="none" spc="0" normalizeH="0" baseline="0" noProof="0" dirty="0">
              <a:ln>
                <a:noFill/>
              </a:ln>
              <a:solidFill>
                <a:srgbClr val="231B23"/>
              </a:solidFill>
              <a:effectLst/>
              <a:uLnTx/>
              <a:uFillTx/>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5673" y="557572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t>
            </a:r>
            <a:r>
              <a:rPr lang="ja-JP" altLang="en-US" b="0" dirty="0"/>
              <a:t>、コミュニケーション担当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80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sp>
        <p:nvSpPr>
          <p:cNvPr id="28" name="正方形/長方形 27">
            <a:extLst>
              <a:ext uri="{FF2B5EF4-FFF2-40B4-BE49-F238E27FC236}">
                <a16:creationId xmlns:a16="http://schemas.microsoft.com/office/drawing/2014/main" id="{94059250-8A1E-4C2C-BE1C-D7A4FE618E39}"/>
              </a:ext>
            </a:extLst>
          </p:cNvPr>
          <p:cNvSpPr/>
          <p:nvPr/>
        </p:nvSpPr>
        <p:spPr>
          <a:xfrm>
            <a:off x="358601" y="5253245"/>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25" name="吹き出し: 角を丸めた四角形 24">
            <a:extLst>
              <a:ext uri="{FF2B5EF4-FFF2-40B4-BE49-F238E27FC236}">
                <a16:creationId xmlns:a16="http://schemas.microsoft.com/office/drawing/2014/main" id="{0A122515-D1DD-43AE-BF40-F2D7319E592A}"/>
              </a:ext>
            </a:extLst>
          </p:cNvPr>
          <p:cNvSpPr/>
          <p:nvPr/>
        </p:nvSpPr>
        <p:spPr>
          <a:xfrm>
            <a:off x="2430054" y="5243632"/>
            <a:ext cx="5875083" cy="138992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987446"/>
            <a:ext cx="11409623" cy="212991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研修成果</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438728"/>
            <a:ext cx="5805596"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・お気に入り機能</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・グループの会話の盛り上げ</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p:txBody>
      </p:sp>
      <p:sp>
        <p:nvSpPr>
          <p:cNvPr id="19" name="テキスト ボックス 18">
            <a:extLst>
              <a:ext uri="{FF2B5EF4-FFF2-40B4-BE49-F238E27FC236}">
                <a16:creationId xmlns:a16="http://schemas.microsoft.com/office/drawing/2014/main" id="{9E8CC1DF-4831-4CF4-939A-95C3F0F863CB}"/>
              </a:ext>
            </a:extLst>
          </p:cNvPr>
          <p:cNvSpPr txBox="1"/>
          <p:nvPr/>
        </p:nvSpPr>
        <p:spPr>
          <a:xfrm>
            <a:off x="699093" y="1673412"/>
            <a:ext cx="10728638" cy="1122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・苦手だった</a:t>
            </a:r>
            <a:r>
              <a:rPr kumimoji="1" lang="en-US" altLang="ja-JP" sz="2400" b="0" i="0" u="none" strike="noStrike" kern="1200" cap="none" spc="0" normalizeH="0" baseline="0" noProof="0" dirty="0">
                <a:ln>
                  <a:noFill/>
                </a:ln>
                <a:solidFill>
                  <a:srgbClr val="231B23"/>
                </a:solidFill>
                <a:effectLst/>
                <a:uLnTx/>
                <a:uFillTx/>
                <a:latin typeface="Meiryo UI"/>
                <a:ea typeface="+mn-ea"/>
                <a:cs typeface="+mn-cs"/>
              </a:rPr>
              <a:t>DAO</a:t>
            </a: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を克服する！</a:t>
            </a:r>
            <a:endParaRPr kumimoji="1" lang="en-US" altLang="ja-JP" sz="2400" b="0" i="0" u="none" strike="noStrike" kern="1200" cap="none" spc="0" normalizeH="0" baseline="0" noProof="0" dirty="0">
              <a:ln>
                <a:noFill/>
              </a:ln>
              <a:solidFill>
                <a:srgbClr val="231B23"/>
              </a:solidFill>
              <a:effectLst/>
              <a:uLnTx/>
              <a:uFillTx/>
              <a:latin typeface="Meiryo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231B23"/>
                </a:solidFill>
                <a:effectLst/>
                <a:uLnTx/>
                <a:uFillTx/>
                <a:latin typeface="Meiryo UI"/>
                <a:ea typeface="+mn-ea"/>
                <a:cs typeface="+mn-cs"/>
              </a:rPr>
              <a:t>・積極的に話に参加する！</a:t>
            </a:r>
          </a:p>
        </p:txBody>
      </p:sp>
      <p:pic>
        <p:nvPicPr>
          <p:cNvPr id="29" name="グラフィックス 28" descr="ユーザー 単色塗りつぶし">
            <a:extLst>
              <a:ext uri="{FF2B5EF4-FFF2-40B4-BE49-F238E27FC236}">
                <a16:creationId xmlns:a16="http://schemas.microsoft.com/office/drawing/2014/main" id="{11478469-8849-49CD-A421-188D1361F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2" y="5567159"/>
            <a:ext cx="1055042" cy="1055042"/>
          </a:xfrm>
          <a:prstGeom prst="rect">
            <a:avLst/>
          </a:prstGeom>
        </p:spPr>
      </p:pic>
      <p:sp>
        <p:nvSpPr>
          <p:cNvPr id="2" name="スライド番号プレースホルダー 1">
            <a:extLst>
              <a:ext uri="{FF2B5EF4-FFF2-40B4-BE49-F238E27FC236}">
                <a16:creationId xmlns:a16="http://schemas.microsoft.com/office/drawing/2014/main" id="{EFD7DC4B-9DA5-499F-8A1D-CE8DA8F8F8E7}"/>
              </a:ext>
            </a:extLst>
          </p:cNvPr>
          <p:cNvSpPr>
            <a:spLocks noGrp="1"/>
          </p:cNvSpPr>
          <p:nvPr>
            <p:ph type="sldNum" sz="quarter" idx="12"/>
          </p:nvPr>
        </p:nvSpPr>
        <p:spPr/>
        <p:txBody>
          <a:bodyPr/>
          <a:lstStyle/>
          <a:p>
            <a:fld id="{6F705D35-D126-3B47-A82C-2A13EA9E0A67}" type="slidenum">
              <a:rPr lang="en-US" smtClean="0"/>
              <a:pPr/>
              <a:t>23</a:t>
            </a:fld>
            <a:endParaRPr lang="en-US" dirty="0"/>
          </a:p>
        </p:txBody>
      </p:sp>
      <p:sp>
        <p:nvSpPr>
          <p:cNvPr id="16" name="テキスト ボックス 15">
            <a:extLst>
              <a:ext uri="{FF2B5EF4-FFF2-40B4-BE49-F238E27FC236}">
                <a16:creationId xmlns:a16="http://schemas.microsoft.com/office/drawing/2014/main" id="{3750C574-D577-4D98-9C54-4A5AE6BF87BD}"/>
              </a:ext>
            </a:extLst>
          </p:cNvPr>
          <p:cNvSpPr txBox="1"/>
          <p:nvPr/>
        </p:nvSpPr>
        <p:spPr>
          <a:xfrm rot="835554">
            <a:off x="6651509" y="878853"/>
            <a:ext cx="5779299" cy="1754326"/>
          </a:xfrm>
          <a:prstGeom prst="rect">
            <a:avLst/>
          </a:prstGeom>
          <a:noFill/>
        </p:spPr>
        <p:txBody>
          <a:bodyPr wrap="square" rtlCol="0">
            <a:spAutoFit/>
          </a:bodyPr>
          <a:lstStyle/>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恐怖！</a:t>
            </a:r>
            <a:endParaRPr kumimoji="1" lang="en-US" altLang="ja-JP"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endParaRPr>
          </a:p>
          <a:p>
            <a:pPr algn="ctr"/>
            <a:r>
              <a:rPr kumimoji="1" lang="ja-JP" altLang="en-US" sz="5400" dirty="0">
                <a:solidFill>
                  <a:schemeClr val="accent1">
                    <a:lumMod val="75000"/>
                  </a:schemeClr>
                </a:solidFill>
                <a:latin typeface="JasmineUPC" panose="020B0502040204020203" pitchFamily="18" charset="-34"/>
                <a:ea typeface="HGS明朝B" panose="02020800000000000000" pitchFamily="18" charset="-128"/>
                <a:cs typeface="JasmineUPC" panose="020B0502040204020203" pitchFamily="18" charset="-34"/>
              </a:rPr>
              <a:t>成長モンスター！</a:t>
            </a:r>
          </a:p>
        </p:txBody>
      </p:sp>
    </p:spTree>
    <p:extLst>
      <p:ext uri="{BB962C8B-B14F-4D97-AF65-F5344CB8AC3E}">
        <p14:creationId xmlns:p14="http://schemas.microsoft.com/office/powerpoint/2010/main" val="2312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grpSp>
        <p:nvGrpSpPr>
          <p:cNvPr id="3" name="グループ化 2">
            <a:extLst>
              <a:ext uri="{FF2B5EF4-FFF2-40B4-BE49-F238E27FC236}">
                <a16:creationId xmlns:a16="http://schemas.microsoft.com/office/drawing/2014/main" id="{0102B725-898A-45AA-872E-1546C22A2164}"/>
              </a:ext>
            </a:extLst>
          </p:cNvPr>
          <p:cNvGrpSpPr/>
          <p:nvPr/>
        </p:nvGrpSpPr>
        <p:grpSpPr>
          <a:xfrm>
            <a:off x="1473581" y="2869659"/>
            <a:ext cx="9244838" cy="1931723"/>
            <a:chOff x="1473581" y="2869659"/>
            <a:chExt cx="9244838" cy="1931723"/>
          </a:xfrm>
        </p:grpSpPr>
        <p:sp>
          <p:nvSpPr>
            <p:cNvPr id="2" name="テキスト ボックス 1">
              <a:extLst>
                <a:ext uri="{FF2B5EF4-FFF2-40B4-BE49-F238E27FC236}">
                  <a16:creationId xmlns:a16="http://schemas.microsoft.com/office/drawing/2014/main" id="{2A1941D4-FFA3-47CB-8F19-F6519D6B5CE5}"/>
                </a:ext>
              </a:extLst>
            </p:cNvPr>
            <p:cNvSpPr txBox="1"/>
            <p:nvPr/>
          </p:nvSpPr>
          <p:spPr>
            <a:xfrm>
              <a:off x="1473581" y="3477942"/>
              <a:ext cx="9244838" cy="923330"/>
            </a:xfrm>
            <a:prstGeom prst="rect">
              <a:avLst/>
            </a:prstGeom>
            <a:noFill/>
          </p:spPr>
          <p:txBody>
            <a:bodyPr wrap="none" rtlCol="0">
              <a:spAutoFit/>
            </a:bodyPr>
            <a:lstStyle/>
            <a:p>
              <a:r>
                <a:rPr kumimoji="1" lang="ja-JP" altLang="en-US" sz="5400" b="1" dirty="0"/>
                <a:t>世界地図の成果、一途やなぁ～</a:t>
              </a:r>
            </a:p>
          </p:txBody>
        </p:sp>
        <p:sp>
          <p:nvSpPr>
            <p:cNvPr id="6" name="テキスト ボックス 5">
              <a:extLst>
                <a:ext uri="{FF2B5EF4-FFF2-40B4-BE49-F238E27FC236}">
                  <a16:creationId xmlns:a16="http://schemas.microsoft.com/office/drawing/2014/main" id="{FA9C4466-811F-40C3-B3FB-43FCF276FE36}"/>
                </a:ext>
              </a:extLst>
            </p:cNvPr>
            <p:cNvSpPr txBox="1"/>
            <p:nvPr/>
          </p:nvSpPr>
          <p:spPr>
            <a:xfrm>
              <a:off x="3307416" y="2869659"/>
              <a:ext cx="5577168" cy="584775"/>
            </a:xfrm>
            <a:prstGeom prst="rect">
              <a:avLst/>
            </a:prstGeom>
            <a:noFill/>
          </p:spPr>
          <p:txBody>
            <a:bodyPr wrap="none" rtlCol="0">
              <a:spAutoFit/>
            </a:bodyPr>
            <a:lstStyle/>
            <a:p>
              <a:r>
                <a:rPr kumimoji="1" lang="ja-JP" altLang="en-US" sz="3200" b="1" dirty="0"/>
                <a:t>せかいちず </a:t>
              </a:r>
              <a:r>
                <a:rPr kumimoji="1" lang="ja-JP" altLang="en-US" sz="2000" dirty="0"/>
                <a:t>の</a:t>
              </a:r>
              <a:r>
                <a:rPr kumimoji="1" lang="ja-JP" altLang="en-US" sz="3200" dirty="0"/>
                <a:t> </a:t>
              </a:r>
              <a:r>
                <a:rPr kumimoji="1" lang="ja-JP" altLang="en-US" sz="3200" b="1" dirty="0"/>
                <a:t>せ</a:t>
              </a:r>
              <a:r>
                <a:rPr kumimoji="1" lang="ja-JP" altLang="en-US" sz="2000" dirty="0"/>
                <a:t>い</a:t>
              </a:r>
              <a:r>
                <a:rPr kumimoji="1" lang="ja-JP" altLang="en-US" sz="3200" b="1" dirty="0"/>
                <a:t>か</a:t>
              </a:r>
              <a:r>
                <a:rPr kumimoji="1" lang="ja-JP" altLang="en-US" sz="2000" dirty="0"/>
                <a:t>、</a:t>
              </a:r>
              <a:r>
                <a:rPr kumimoji="1" lang="ja-JP" altLang="en-US" sz="3200" dirty="0"/>
                <a:t> </a:t>
              </a:r>
              <a:r>
                <a:rPr kumimoji="1" lang="ja-JP" altLang="en-US" sz="3200" b="1" dirty="0"/>
                <a:t>いちず</a:t>
              </a:r>
              <a:r>
                <a:rPr kumimoji="1" lang="ja-JP" altLang="en-US" sz="2000" dirty="0"/>
                <a:t>やなぁ～</a:t>
              </a:r>
              <a:endParaRPr kumimoji="1" lang="ja-JP" altLang="en-US" sz="3200" dirty="0"/>
            </a:p>
          </p:txBody>
        </p:sp>
        <p:sp>
          <p:nvSpPr>
            <p:cNvPr id="12" name="テキスト ボックス 11">
              <a:extLst>
                <a:ext uri="{FF2B5EF4-FFF2-40B4-BE49-F238E27FC236}">
                  <a16:creationId xmlns:a16="http://schemas.microsoft.com/office/drawing/2014/main" id="{C6648EAA-B9EE-4F65-A6EE-918DF7D6F8F6}"/>
                </a:ext>
              </a:extLst>
            </p:cNvPr>
            <p:cNvSpPr txBox="1"/>
            <p:nvPr/>
          </p:nvSpPr>
          <p:spPr>
            <a:xfrm>
              <a:off x="2023424" y="4401272"/>
              <a:ext cx="1938976" cy="400110"/>
            </a:xfrm>
            <a:prstGeom prst="rect">
              <a:avLst/>
            </a:prstGeom>
            <a:noFill/>
          </p:spPr>
          <p:txBody>
            <a:bodyPr wrap="square" rtlCol="0">
              <a:spAutoFit/>
            </a:bodyPr>
            <a:lstStyle/>
            <a:p>
              <a:r>
                <a:rPr kumimoji="1" lang="ja-JP" altLang="en-US" sz="2000" dirty="0">
                  <a:solidFill>
                    <a:schemeClr val="bg1">
                      <a:lumMod val="50000"/>
                    </a:schemeClr>
                  </a:solidFill>
                </a:rPr>
                <a:t>（</a:t>
              </a:r>
              <a:r>
                <a:rPr kumimoji="1" lang="en-US" altLang="ja-JP" sz="2000" dirty="0">
                  <a:solidFill>
                    <a:schemeClr val="bg1">
                      <a:lumMod val="50000"/>
                    </a:schemeClr>
                  </a:solidFill>
                </a:rPr>
                <a:t>worldMap</a:t>
              </a:r>
              <a:r>
                <a:rPr kumimoji="1" lang="ja-JP" altLang="en-US" sz="2000" dirty="0">
                  <a:solidFill>
                    <a:schemeClr val="bg1">
                      <a:lumMod val="50000"/>
                    </a:schemeClr>
                  </a:solidFill>
                </a:rPr>
                <a:t>）</a:t>
              </a:r>
              <a:endParaRPr kumimoji="1" lang="en-US" altLang="ja-JP" sz="2000" dirty="0">
                <a:solidFill>
                  <a:schemeClr val="bg1">
                    <a:lumMod val="50000"/>
                  </a:schemeClr>
                </a:solidFill>
              </a:endParaRPr>
            </a:p>
          </p:txBody>
        </p:sp>
      </p:grpSp>
      <p:sp>
        <p:nvSpPr>
          <p:cNvPr id="4" name="スライド番号プレースホルダー 3">
            <a:extLst>
              <a:ext uri="{FF2B5EF4-FFF2-40B4-BE49-F238E27FC236}">
                <a16:creationId xmlns:a16="http://schemas.microsoft.com/office/drawing/2014/main" id="{770DD0AB-3996-4071-9EFB-2DBEADB7E233}"/>
              </a:ext>
            </a:extLst>
          </p:cNvPr>
          <p:cNvSpPr>
            <a:spLocks noGrp="1"/>
          </p:cNvSpPr>
          <p:nvPr>
            <p:ph type="sldNum" sz="quarter" idx="12"/>
          </p:nvPr>
        </p:nvSpPr>
        <p:spPr/>
        <p:txBody>
          <a:bodyPr/>
          <a:lstStyle/>
          <a:p>
            <a:fld id="{6F705D35-D126-3B47-A82C-2A13EA9E0A67}" type="slidenum">
              <a:rPr lang="en-US" smtClean="0"/>
              <a:pPr/>
              <a:t>24</a:t>
            </a:fld>
            <a:endParaRPr lang="en-US" dirty="0"/>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1870323" y="3585382"/>
            <a:ext cx="8451353" cy="523220"/>
          </a:xfrm>
          <a:prstGeom prst="rect">
            <a:avLst/>
          </a:prstGeom>
          <a:noFill/>
        </p:spPr>
        <p:txBody>
          <a:bodyPr wrap="none" rtlCol="0">
            <a:spAutoFit/>
          </a:bodyPr>
          <a:lstStyle/>
          <a:p>
            <a:r>
              <a:rPr kumimoji="1" lang="ja-JP" altLang="en-US" sz="2800" dirty="0">
                <a:latin typeface="HGS明朝B" panose="02020800000000000000" pitchFamily="18" charset="-128"/>
                <a:ea typeface="HGS明朝B" panose="02020800000000000000" pitchFamily="18" charset="-128"/>
              </a:rPr>
              <a:t>「画像切り替え？　</a:t>
            </a:r>
            <a:r>
              <a:rPr kumimoji="1" lang="en-US" altLang="ja-JP" sz="2800" dirty="0">
                <a:latin typeface="HGS明朝B" panose="02020800000000000000" pitchFamily="18" charset="-128"/>
                <a:ea typeface="HGS明朝B" panose="02020800000000000000" pitchFamily="18" charset="-128"/>
              </a:rPr>
              <a:t>Ajax</a:t>
            </a:r>
            <a:r>
              <a:rPr kumimoji="1" lang="ja-JP" altLang="en-US" sz="2800" dirty="0">
                <a:latin typeface="HGS明朝B" panose="02020800000000000000" pitchFamily="18" charset="-128"/>
                <a:ea typeface="HGS明朝B" panose="02020800000000000000" pitchFamily="18" charset="-128"/>
              </a:rPr>
              <a:t>使わないなら楽勝じゃん」</a:t>
            </a: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25</a:t>
            </a:fld>
            <a:endParaRPr lang="en-US" dirty="0"/>
          </a:p>
        </p:txBody>
      </p:sp>
    </p:spTree>
    <p:extLst>
      <p:ext uri="{BB962C8B-B14F-4D97-AF65-F5344CB8AC3E}">
        <p14:creationId xmlns:p14="http://schemas.microsoft.com/office/powerpoint/2010/main" val="99652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mj-lt"/>
              </a:rPr>
              <a:t>約</a:t>
            </a:r>
            <a:r>
              <a:rPr kumimoji="1" lang="en-US" altLang="ja-JP" sz="2400" dirty="0">
                <a:latin typeface="+mj-lt"/>
              </a:rPr>
              <a:t>3</a:t>
            </a:r>
            <a:r>
              <a:rPr kumimoji="1" lang="ja-JP" altLang="en-US" sz="2400" dirty="0">
                <a:latin typeface="+mj-lt"/>
              </a:rPr>
              <a:t>か月間に渡り、私たちの成長をサポートしてくださった</a:t>
            </a:r>
            <a:endParaRPr kumimoji="1" lang="en-US" altLang="ja-JP" sz="2400" dirty="0">
              <a:latin typeface="+mj-lt"/>
            </a:endParaRPr>
          </a:p>
          <a:p>
            <a:pPr algn="ctr"/>
            <a:r>
              <a:rPr kumimoji="1" lang="ja-JP" altLang="en-US" sz="2400" dirty="0">
                <a:latin typeface="+mj-lt"/>
              </a:rPr>
              <a:t>講師の皆様　</a:t>
            </a:r>
            <a:r>
              <a:rPr kumimoji="1" lang="en-US" altLang="ja-JP" sz="2400" dirty="0">
                <a:latin typeface="+mj-lt"/>
              </a:rPr>
              <a:t>DOJO</a:t>
            </a:r>
            <a:r>
              <a:rPr kumimoji="1" lang="ja-JP" altLang="en-US" sz="2400" dirty="0">
                <a:latin typeface="+mj-lt"/>
              </a:rPr>
              <a:t>運営事務局の皆様　</a:t>
            </a:r>
            <a:r>
              <a:rPr kumimoji="1" lang="en-US" altLang="ja-JP" sz="2400" dirty="0">
                <a:latin typeface="+mj-lt"/>
              </a:rPr>
              <a:t>A</a:t>
            </a:r>
            <a:r>
              <a:rPr kumimoji="1" lang="ja-JP" altLang="en-US" sz="2400" dirty="0">
                <a:latin typeface="+mj-lt"/>
              </a:rPr>
              <a:t>クラスの皆様に</a:t>
            </a:r>
            <a:endParaRPr kumimoji="1" lang="en-US" altLang="ja-JP" sz="2400" dirty="0">
              <a:latin typeface="+mj-lt"/>
            </a:endParaRPr>
          </a:p>
          <a:p>
            <a:pPr algn="ctr"/>
            <a:r>
              <a:rPr kumimoji="1" lang="ja-JP" altLang="en-US" sz="2400" dirty="0">
                <a:latin typeface="+mj-lt"/>
              </a:rPr>
              <a:t>心より感謝申し上げます。</a:t>
            </a:r>
            <a:endParaRPr kumimoji="1" lang="en-US" altLang="ja-JP" sz="2400" dirty="0">
              <a:latin typeface="+mj-lt"/>
            </a:endParaRPr>
          </a:p>
          <a:p>
            <a:pPr algn="ctr"/>
            <a:endParaRPr kumimoji="1" lang="en-US" altLang="ja-JP" sz="2400" dirty="0">
              <a:latin typeface="+mj-lt"/>
            </a:endParaRP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3581401" y="5866938"/>
            <a:ext cx="8720783" cy="99106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kumimoji="1" lang="ja-JP" altLang="en-US" sz="4000" dirty="0">
                <a:latin typeface="+mj-lt"/>
              </a:rPr>
              <a:t>ご清聴いただきありがとうございました！</a:t>
            </a:r>
          </a:p>
        </p:txBody>
      </p:sp>
      <p:sp>
        <p:nvSpPr>
          <p:cNvPr id="2" name="スライド番号プレースホルダー 1">
            <a:extLst>
              <a:ext uri="{FF2B5EF4-FFF2-40B4-BE49-F238E27FC236}">
                <a16:creationId xmlns:a16="http://schemas.microsoft.com/office/drawing/2014/main" id="{45A494F8-8D71-416F-BBD4-2D8909E0DD9C}"/>
              </a:ext>
            </a:extLst>
          </p:cNvPr>
          <p:cNvSpPr>
            <a:spLocks noGrp="1"/>
          </p:cNvSpPr>
          <p:nvPr>
            <p:ph type="sldNum" sz="quarter" idx="12"/>
          </p:nvPr>
        </p:nvSpPr>
        <p:spPr/>
        <p:txBody>
          <a:bodyPr/>
          <a:lstStyle/>
          <a:p>
            <a:fld id="{6F705D35-D126-3B47-A82C-2A13EA9E0A67}" type="slidenum">
              <a:rPr lang="en-US" smtClean="0"/>
              <a:pPr/>
              <a:t>26</a:t>
            </a:fld>
            <a:endParaRPr lang="en-US" dirty="0"/>
          </a:p>
        </p:txBody>
      </p:sp>
      <p:sp>
        <p:nvSpPr>
          <p:cNvPr id="5" name="コンテンツ プレースホルダー 2">
            <a:extLst>
              <a:ext uri="{FF2B5EF4-FFF2-40B4-BE49-F238E27FC236}">
                <a16:creationId xmlns:a16="http://schemas.microsoft.com/office/drawing/2014/main" id="{221034E7-F448-4C7D-901C-A90546A0B94E}"/>
              </a:ext>
            </a:extLst>
          </p:cNvPr>
          <p:cNvSpPr txBox="1">
            <a:spLocks/>
          </p:cNvSpPr>
          <p:nvPr/>
        </p:nvSpPr>
        <p:spPr>
          <a:xfrm>
            <a:off x="7743372" y="2737216"/>
            <a:ext cx="4100285" cy="171863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2400" dirty="0">
                <a:latin typeface="BIZ UDPゴシック" panose="020B0400000000000000" pitchFamily="50" charset="-128"/>
                <a:ea typeface="BIZ UDPゴシック" panose="020B0400000000000000" pitchFamily="50" charset="-128"/>
              </a:rPr>
              <a:t>Special Thanks</a:t>
            </a: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H</a:t>
            </a:r>
            <a:r>
              <a:rPr lang="ja-JP" altLang="en-US" sz="2000" dirty="0">
                <a:latin typeface="BIZ UDPゴシック" panose="020B0400000000000000" pitchFamily="50" charset="-128"/>
                <a:ea typeface="BIZ UDPゴシック" panose="020B0400000000000000" pitchFamily="50" charset="-128"/>
              </a:rPr>
              <a:t>講師</a:t>
            </a:r>
            <a:endParaRPr lang="en-US" altLang="ja-JP" sz="2000" dirty="0">
              <a:latin typeface="BIZ UDPゴシック" panose="020B0400000000000000" pitchFamily="50" charset="-128"/>
              <a:ea typeface="BIZ UDPゴシック" panose="020B0400000000000000" pitchFamily="50" charset="-128"/>
            </a:endParaRPr>
          </a:p>
          <a:p>
            <a:pPr marL="0" indent="0" algn="ctr">
              <a:lnSpc>
                <a:spcPct val="100000"/>
              </a:lnSpc>
              <a:buFont typeface="Wingdings" panose="05000000000000000000" pitchFamily="2" charset="2"/>
              <a:buNone/>
            </a:pPr>
            <a:r>
              <a:rPr lang="en-US" altLang="ja-JP" sz="2000" dirty="0">
                <a:latin typeface="BIZ UDPゴシック" panose="020B0400000000000000" pitchFamily="50" charset="-128"/>
                <a:ea typeface="BIZ UDPゴシック" panose="020B0400000000000000" pitchFamily="50" charset="-128"/>
              </a:rPr>
              <a:t>K</a:t>
            </a:r>
            <a:r>
              <a:rPr lang="ja-JP" altLang="en-US" sz="2000" dirty="0">
                <a:latin typeface="BIZ UDPゴシック" panose="020B0400000000000000" pitchFamily="50" charset="-128"/>
                <a:ea typeface="BIZ UDPゴシック" panose="020B0400000000000000" pitchFamily="50" charset="-128"/>
              </a:rPr>
              <a:t>さん</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222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さいごに</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3" name="テキスト ボックス 2">
            <a:extLst>
              <a:ext uri="{FF2B5EF4-FFF2-40B4-BE49-F238E27FC236}">
                <a16:creationId xmlns:a16="http://schemas.microsoft.com/office/drawing/2014/main" id="{2F8DD984-BE12-450C-A751-E59A413E8E89}"/>
              </a:ext>
            </a:extLst>
          </p:cNvPr>
          <p:cNvSpPr txBox="1"/>
          <p:nvPr/>
        </p:nvSpPr>
        <p:spPr>
          <a:xfrm>
            <a:off x="989013" y="1800626"/>
            <a:ext cx="6652758" cy="5161991"/>
          </a:xfrm>
          <a:prstGeom prst="rect">
            <a:avLst/>
          </a:prstGeom>
          <a:noFill/>
        </p:spPr>
        <p:txBody>
          <a:bodyPr wrap="square" rtlCol="0">
            <a:spAutoFit/>
          </a:bodyPr>
          <a:lstStyle/>
          <a:p>
            <a:pPr>
              <a:lnSpc>
                <a:spcPct val="150000"/>
              </a:lnSpc>
            </a:pPr>
            <a:r>
              <a:rPr kumimoji="1" lang="ja-JP" altLang="en-US" sz="2800" dirty="0">
                <a:latin typeface="HGS明朝B" panose="02020800000000000000" pitchFamily="18" charset="-128"/>
                <a:ea typeface="HGS明朝B" panose="02020800000000000000" pitchFamily="18" charset="-128"/>
              </a:rPr>
              <a:t>キャッチフレーズ</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小林：俺たちのリーダー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上甲：圧倒的包容力　ほとんど仏</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水井：チームの影の立役者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杉森：恐怖！成長モンスター！</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舟見：システムデザイン全権保持者</a:t>
            </a:r>
            <a:endParaRPr kumimoji="1" lang="en-US" altLang="ja-JP" sz="2800" dirty="0">
              <a:latin typeface="HGS明朝B" panose="02020800000000000000" pitchFamily="18" charset="-128"/>
              <a:ea typeface="HGS明朝B" panose="02020800000000000000" pitchFamily="18" charset="-128"/>
            </a:endParaRPr>
          </a:p>
          <a:p>
            <a:pPr>
              <a:lnSpc>
                <a:spcPct val="150000"/>
              </a:lnSpc>
            </a:pPr>
            <a:r>
              <a:rPr kumimoji="1" lang="ja-JP" altLang="en-US" sz="2800" dirty="0">
                <a:latin typeface="HGS明朝B" panose="02020800000000000000" pitchFamily="18" charset="-128"/>
                <a:ea typeface="HGS明朝B" panose="02020800000000000000" pitchFamily="18" charset="-128"/>
              </a:rPr>
              <a:t>蔭山：とにかく明るい蔭山</a:t>
            </a:r>
            <a:endParaRPr kumimoji="1" lang="en-US" altLang="ja-JP" sz="2800" dirty="0">
              <a:latin typeface="HGS明朝B" panose="02020800000000000000" pitchFamily="18" charset="-128"/>
              <a:ea typeface="HGS明朝B" panose="02020800000000000000" pitchFamily="18" charset="-128"/>
            </a:endParaRPr>
          </a:p>
          <a:p>
            <a:pPr>
              <a:lnSpc>
                <a:spcPct val="150000"/>
              </a:lnSpc>
            </a:pPr>
            <a:endParaRPr kumimoji="1" lang="ja-JP" altLang="en-US" sz="2800" dirty="0">
              <a:latin typeface="HGS明朝B" panose="02020800000000000000" pitchFamily="18" charset="-128"/>
              <a:ea typeface="HGS明朝B" panose="02020800000000000000" pitchFamily="18" charset="-128"/>
            </a:endParaRPr>
          </a:p>
        </p:txBody>
      </p:sp>
      <p:sp>
        <p:nvSpPr>
          <p:cNvPr id="2" name="スライド番号プレースホルダー 1">
            <a:extLst>
              <a:ext uri="{FF2B5EF4-FFF2-40B4-BE49-F238E27FC236}">
                <a16:creationId xmlns:a16="http://schemas.microsoft.com/office/drawing/2014/main" id="{512E2541-095D-4CC3-A36E-351ED2572F9F}"/>
              </a:ext>
            </a:extLst>
          </p:cNvPr>
          <p:cNvSpPr>
            <a:spLocks noGrp="1"/>
          </p:cNvSpPr>
          <p:nvPr>
            <p:ph type="sldNum" sz="quarter" idx="12"/>
          </p:nvPr>
        </p:nvSpPr>
        <p:spPr/>
        <p:txBody>
          <a:bodyPr/>
          <a:lstStyle/>
          <a:p>
            <a:fld id="{6F705D35-D126-3B47-A82C-2A13EA9E0A67}" type="slidenum">
              <a:rPr lang="en-US" smtClean="0"/>
              <a:pPr/>
              <a:t>27</a:t>
            </a:fld>
            <a:endParaRPr lang="en-US" dirty="0"/>
          </a:p>
        </p:txBody>
      </p:sp>
    </p:spTree>
    <p:extLst>
      <p:ext uri="{BB962C8B-B14F-4D97-AF65-F5344CB8AC3E}">
        <p14:creationId xmlns:p14="http://schemas.microsoft.com/office/powerpoint/2010/main" val="1770751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E110D504-BDCE-44AF-922D-3641DE97694D}"/>
              </a:ext>
            </a:extLst>
          </p:cNvPr>
          <p:cNvSpPr>
            <a:spLocks noGrp="1"/>
          </p:cNvSpPr>
          <p:nvPr>
            <p:ph type="sldNum" sz="quarter" idx="12"/>
          </p:nvPr>
        </p:nvSpPr>
        <p:spPr/>
        <p:txBody>
          <a:bodyPr/>
          <a:lstStyle/>
          <a:p>
            <a:fld id="{6F705D35-D126-3B47-A82C-2A13EA9E0A67}" type="slidenum">
              <a:rPr lang="en-US" smtClean="0"/>
              <a:pPr/>
              <a:t>28</a:t>
            </a:fld>
            <a:endParaRPr lang="en-US" dirty="0"/>
          </a:p>
        </p:txBody>
      </p:sp>
    </p:spTree>
    <p:extLst>
      <p:ext uri="{BB962C8B-B14F-4D97-AF65-F5344CB8AC3E}">
        <p14:creationId xmlns:p14="http://schemas.microsoft.com/office/powerpoint/2010/main" val="1713641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
        <p:nvSpPr>
          <p:cNvPr id="9" name="正方形/長方形 8">
            <a:extLst>
              <a:ext uri="{FF2B5EF4-FFF2-40B4-BE49-F238E27FC236}">
                <a16:creationId xmlns:a16="http://schemas.microsoft.com/office/drawing/2014/main" id="{30A1081F-4C65-48DF-BEC6-412933495622}"/>
              </a:ext>
            </a:extLst>
          </p:cNvPr>
          <p:cNvSpPr/>
          <p:nvPr/>
        </p:nvSpPr>
        <p:spPr>
          <a:xfrm>
            <a:off x="1104127" y="4734843"/>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
        <p:nvSpPr>
          <p:cNvPr id="2" name="スライド番号プレースホルダー 1">
            <a:extLst>
              <a:ext uri="{FF2B5EF4-FFF2-40B4-BE49-F238E27FC236}">
                <a16:creationId xmlns:a16="http://schemas.microsoft.com/office/drawing/2014/main" id="{AA3C296D-DB7E-474A-B0A0-93EFF008D7DF}"/>
              </a:ext>
            </a:extLst>
          </p:cNvPr>
          <p:cNvSpPr>
            <a:spLocks noGrp="1"/>
          </p:cNvSpPr>
          <p:nvPr>
            <p:ph type="sldNum" sz="quarter" idx="12"/>
          </p:nvPr>
        </p:nvSpPr>
        <p:spPr/>
        <p:txBody>
          <a:bodyPr/>
          <a:lstStyle/>
          <a:p>
            <a:fld id="{6F705D35-D126-3B47-A82C-2A13EA9E0A67}" type="slidenum">
              <a:rPr lang="en-US" smtClean="0"/>
              <a:pPr/>
              <a:t>29</a:t>
            </a:fld>
            <a:endParaRPr lang="en-US" dirty="0"/>
          </a:p>
        </p:txBody>
      </p:sp>
    </p:spTree>
    <p:extLst>
      <p:ext uri="{BB962C8B-B14F-4D97-AF65-F5344CB8AC3E}">
        <p14:creationId xmlns:p14="http://schemas.microsoft.com/office/powerpoint/2010/main" val="379924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6"/>
            <a:ext cx="8577707" cy="4061926"/>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66333B21-3382-40C6-A55C-11D73430C8A3}"/>
              </a:ext>
            </a:extLst>
          </p:cNvPr>
          <p:cNvSpPr>
            <a:spLocks noGrp="1"/>
          </p:cNvSpPr>
          <p:nvPr>
            <p:ph type="sldNum" sz="quarter" idx="12"/>
          </p:nvPr>
        </p:nvSpPr>
        <p:spPr/>
        <p:txBody>
          <a:bodyPr/>
          <a:lstStyle/>
          <a:p>
            <a:fld id="{6F705D35-D126-3B47-A82C-2A13EA9E0A67}" type="slidenum">
              <a:rPr lang="en-US" smtClean="0"/>
              <a:pPr/>
              <a:t>3</a:t>
            </a:fld>
            <a:endParaRPr lang="en-US" dirty="0"/>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
        <p:nvSpPr>
          <p:cNvPr id="5" name="スライド番号プレースホルダー 4">
            <a:extLst>
              <a:ext uri="{FF2B5EF4-FFF2-40B4-BE49-F238E27FC236}">
                <a16:creationId xmlns:a16="http://schemas.microsoft.com/office/drawing/2014/main" id="{28ED723F-A306-4870-A866-475254944CF5}"/>
              </a:ext>
            </a:extLst>
          </p:cNvPr>
          <p:cNvSpPr>
            <a:spLocks noGrp="1"/>
          </p:cNvSpPr>
          <p:nvPr>
            <p:ph type="sldNum" sz="quarter" idx="12"/>
          </p:nvPr>
        </p:nvSpPr>
        <p:spPr/>
        <p:txBody>
          <a:bodyPr/>
          <a:lstStyle/>
          <a:p>
            <a:fld id="{6F705D35-D126-3B47-A82C-2A13EA9E0A67}" type="slidenum">
              <a:rPr lang="en-US" smtClean="0"/>
              <a:pPr/>
              <a:t>30</a:t>
            </a:fld>
            <a:endParaRPr lang="en-US" dirty="0"/>
          </a:p>
        </p:txBody>
      </p:sp>
    </p:spTree>
    <p:extLst>
      <p:ext uri="{BB962C8B-B14F-4D97-AF65-F5344CB8AC3E}">
        <p14:creationId xmlns:p14="http://schemas.microsoft.com/office/powerpoint/2010/main" val="53230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
        <p:nvSpPr>
          <p:cNvPr id="5" name="スライド番号プレースホルダー 4">
            <a:extLst>
              <a:ext uri="{FF2B5EF4-FFF2-40B4-BE49-F238E27FC236}">
                <a16:creationId xmlns:a16="http://schemas.microsoft.com/office/drawing/2014/main" id="{BC99C95B-0ED8-489C-8223-DECD6238CE05}"/>
              </a:ext>
            </a:extLst>
          </p:cNvPr>
          <p:cNvSpPr>
            <a:spLocks noGrp="1"/>
          </p:cNvSpPr>
          <p:nvPr>
            <p:ph type="sldNum" sz="quarter" idx="12"/>
          </p:nvPr>
        </p:nvSpPr>
        <p:spPr/>
        <p:txBody>
          <a:bodyPr/>
          <a:lstStyle/>
          <a:p>
            <a:fld id="{6F705D35-D126-3B47-A82C-2A13EA9E0A67}" type="slidenum">
              <a:rPr lang="en-US" smtClean="0"/>
              <a:pPr/>
              <a:t>31</a:t>
            </a:fld>
            <a:endParaRPr lang="en-US" dirty="0"/>
          </a:p>
        </p:txBody>
      </p:sp>
    </p:spTree>
    <p:extLst>
      <p:ext uri="{BB962C8B-B14F-4D97-AF65-F5344CB8AC3E}">
        <p14:creationId xmlns:p14="http://schemas.microsoft.com/office/powerpoint/2010/main" val="1739246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1019881" y="4435503"/>
            <a:ext cx="3455508" cy="150281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949" y="2238284"/>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96226" y="3101274"/>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64687" y="3101274"/>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554604" y="357251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8088343" y="4435503"/>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32</a:t>
            </a:fld>
            <a:endParaRPr lang="en-US" dirty="0"/>
          </a:p>
        </p:txBody>
      </p:sp>
    </p:spTree>
    <p:extLst>
      <p:ext uri="{BB962C8B-B14F-4D97-AF65-F5344CB8AC3E}">
        <p14:creationId xmlns:p14="http://schemas.microsoft.com/office/powerpoint/2010/main" val="222097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
        <p:nvSpPr>
          <p:cNvPr id="4" name="スライド番号プレースホルダー 3">
            <a:extLst>
              <a:ext uri="{FF2B5EF4-FFF2-40B4-BE49-F238E27FC236}">
                <a16:creationId xmlns:a16="http://schemas.microsoft.com/office/drawing/2014/main" id="{E70CDFB9-FB36-490D-A566-398ACD59E8DD}"/>
              </a:ext>
            </a:extLst>
          </p:cNvPr>
          <p:cNvSpPr>
            <a:spLocks noGrp="1"/>
          </p:cNvSpPr>
          <p:nvPr>
            <p:ph type="sldNum" sz="quarter" idx="12"/>
          </p:nvPr>
        </p:nvSpPr>
        <p:spPr/>
        <p:txBody>
          <a:bodyPr/>
          <a:lstStyle/>
          <a:p>
            <a:fld id="{6F705D35-D126-3B47-A82C-2A13EA9E0A67}" type="slidenum">
              <a:rPr lang="en-US" smtClean="0"/>
              <a:pPr/>
              <a:t>4</a:t>
            </a:fld>
            <a:endParaRPr lang="en-US" dirty="0"/>
          </a:p>
        </p:txBody>
      </p:sp>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
        <p:nvSpPr>
          <p:cNvPr id="4" name="スライド番号プレースホルダー 3">
            <a:extLst>
              <a:ext uri="{FF2B5EF4-FFF2-40B4-BE49-F238E27FC236}">
                <a16:creationId xmlns:a16="http://schemas.microsoft.com/office/drawing/2014/main" id="{9AFB6426-8DC2-4421-B554-A1665BC3F8DA}"/>
              </a:ext>
            </a:extLst>
          </p:cNvPr>
          <p:cNvSpPr>
            <a:spLocks noGrp="1"/>
          </p:cNvSpPr>
          <p:nvPr>
            <p:ph type="sldNum" sz="quarter" idx="12"/>
          </p:nvPr>
        </p:nvSpPr>
        <p:spPr/>
        <p:txBody>
          <a:bodyPr/>
          <a:lstStyle/>
          <a:p>
            <a:fld id="{6F705D35-D126-3B47-A82C-2A13EA9E0A67}" type="slidenum">
              <a:rPr lang="en-US" smtClean="0"/>
              <a:pPr/>
              <a:t>5</a:t>
            </a:fld>
            <a:endParaRPr lang="en-US" dirty="0"/>
          </a:p>
        </p:txBody>
      </p:sp>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6">
                    <a:lumMod val="50000"/>
                  </a:schemeClr>
                </a:solidFill>
              </a:rPr>
              <a:t>❹</a:t>
            </a:r>
            <a:r>
              <a:rPr lang="ja-JP" altLang="en-US" sz="4000" dirty="0"/>
              <a:t> チームの振り返り</a:t>
            </a:r>
            <a:endParaRPr lang="en-US" altLang="ja-JP" sz="4000" dirty="0"/>
          </a:p>
          <a:p>
            <a:pPr marL="0" indent="0">
              <a:buNone/>
            </a:pPr>
            <a:r>
              <a:rPr lang="ja-JP" altLang="en-US" sz="4000" dirty="0">
                <a:solidFill>
                  <a:schemeClr val="accent6">
                    <a:lumMod val="50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2" name="スライド番号プレースホルダー 1">
            <a:extLst>
              <a:ext uri="{FF2B5EF4-FFF2-40B4-BE49-F238E27FC236}">
                <a16:creationId xmlns:a16="http://schemas.microsoft.com/office/drawing/2014/main" id="{AE3235DE-D503-4B33-A47D-CB17619962F2}"/>
              </a:ext>
            </a:extLst>
          </p:cNvPr>
          <p:cNvSpPr>
            <a:spLocks noGrp="1"/>
          </p:cNvSpPr>
          <p:nvPr>
            <p:ph type="sldNum" sz="quarter" idx="12"/>
          </p:nvPr>
        </p:nvSpPr>
        <p:spPr/>
        <p:txBody>
          <a:bodyPr/>
          <a:lstStyle/>
          <a:p>
            <a:fld id="{6F705D35-D126-3B47-A82C-2A13EA9E0A67}" type="slidenum">
              <a:rPr lang="en-US" smtClean="0"/>
              <a:pPr/>
              <a:t>6</a:t>
            </a:fld>
            <a:endParaRPr lang="en-US" dirty="0"/>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研修の質を向上させられるツール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en-US" altLang="ja-JP" sz="2800" b="1" dirty="0"/>
              <a:t>in</a:t>
            </a:r>
            <a:r>
              <a:rPr lang="ja-JP" altLang="en-US" sz="2800" b="1" dirty="0"/>
              <a:t>オンライン研修</a:t>
            </a:r>
            <a:endParaRPr lang="en-US" altLang="ja-JP" sz="2800" b="1" dirty="0"/>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637450"/>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受講生同士の教え合い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コミュニケーションって　</a:t>
            </a:r>
            <a:r>
              <a:rPr kumimoji="1" lang="ja-JP" altLang="en-US" sz="2000" b="1" dirty="0">
                <a:solidFill>
                  <a:sysClr val="windowText" lastClr="000000"/>
                </a:solidFill>
              </a:rPr>
              <a:t>難しい！</a:t>
            </a:r>
            <a:endParaRPr kumimoji="1" lang="en-US" altLang="ja-JP" sz="2000"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15" name="吹き出し: 角を丸めた四角形 14">
            <a:extLst>
              <a:ext uri="{FF2B5EF4-FFF2-40B4-BE49-F238E27FC236}">
                <a16:creationId xmlns:a16="http://schemas.microsoft.com/office/drawing/2014/main" id="{9A4CB885-1C47-47B1-A56B-A284A0879EF3}"/>
              </a:ext>
            </a:extLst>
          </p:cNvPr>
          <p:cNvSpPr/>
          <p:nvPr/>
        </p:nvSpPr>
        <p:spPr>
          <a:xfrm>
            <a:off x="608413" y="5026526"/>
            <a:ext cx="4629337" cy="107969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ネットで調べても難しくてよく分からない、けれど</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何度も聞くのは申し訳ない</a:t>
            </a:r>
            <a:r>
              <a:rPr kumimoji="1" lang="en-US" altLang="ja-JP" sz="2000" b="1" dirty="0">
                <a:solidFill>
                  <a:sysClr val="windowText" lastClr="000000"/>
                </a:solidFill>
              </a:rPr>
              <a:t>…</a:t>
            </a:r>
          </a:p>
        </p:txBody>
      </p:sp>
      <p:sp>
        <p:nvSpPr>
          <p:cNvPr id="17" name="コンテンツ プレースホルダー 3">
            <a:extLst>
              <a:ext uri="{FF2B5EF4-FFF2-40B4-BE49-F238E27FC236}">
                <a16:creationId xmlns:a16="http://schemas.microsoft.com/office/drawing/2014/main" id="{3CFB3FFE-9CBA-41D3-8544-73B815A2F150}"/>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8" name="正方形/長方形 17">
            <a:extLst>
              <a:ext uri="{FF2B5EF4-FFF2-40B4-BE49-F238E27FC236}">
                <a16:creationId xmlns:a16="http://schemas.microsoft.com/office/drawing/2014/main" id="{5F0DC7EC-A76A-455C-9768-651665EDBA10}"/>
              </a:ext>
            </a:extLst>
          </p:cNvPr>
          <p:cNvSpPr/>
          <p:nvPr/>
        </p:nvSpPr>
        <p:spPr>
          <a:xfrm>
            <a:off x="7285498" y="5053781"/>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lumMod val="50000"/>
                  </a:schemeClr>
                </a:solidFill>
              </a:rPr>
              <a:t>ターゲット：</a:t>
            </a:r>
            <a:r>
              <a:rPr kumimoji="1" lang="ja-JP" altLang="en-US" sz="4000" b="1" u="sng" dirty="0">
                <a:solidFill>
                  <a:schemeClr val="bg1">
                    <a:lumMod val="50000"/>
                  </a:schemeClr>
                </a:solidFill>
              </a:rPr>
              <a:t>受講生</a:t>
            </a:r>
            <a:r>
              <a:rPr kumimoji="1" lang="ja-JP" altLang="en-US" sz="3600" b="1" dirty="0">
                <a:solidFill>
                  <a:schemeClr val="bg1">
                    <a:lumMod val="50000"/>
                  </a:schemeClr>
                </a:solidFill>
              </a:rPr>
              <a:t>　</a:t>
            </a:r>
          </a:p>
        </p:txBody>
      </p:sp>
      <p:sp>
        <p:nvSpPr>
          <p:cNvPr id="2" name="スライド番号プレースホルダー 1">
            <a:extLst>
              <a:ext uri="{FF2B5EF4-FFF2-40B4-BE49-F238E27FC236}">
                <a16:creationId xmlns:a16="http://schemas.microsoft.com/office/drawing/2014/main" id="{0C2889CA-2AFE-467D-9F9A-1D7916D2FE4B}"/>
              </a:ext>
            </a:extLst>
          </p:cNvPr>
          <p:cNvSpPr>
            <a:spLocks noGrp="1"/>
          </p:cNvSpPr>
          <p:nvPr>
            <p:ph type="sldNum" sz="quarter" idx="12"/>
          </p:nvPr>
        </p:nvSpPr>
        <p:spPr/>
        <p:txBody>
          <a:bodyPr/>
          <a:lstStyle/>
          <a:p>
            <a:fld id="{6F705D35-D126-3B47-A82C-2A13EA9E0A67}" type="slidenum">
              <a:rPr lang="en-US" smtClean="0"/>
              <a:pPr/>
              <a:t>7</a:t>
            </a:fld>
            <a:endParaRPr lang="en-US" dirty="0"/>
          </a:p>
        </p:txBody>
      </p:sp>
    </p:spTree>
    <p:extLst>
      <p:ext uri="{BB962C8B-B14F-4D97-AF65-F5344CB8AC3E}">
        <p14:creationId xmlns:p14="http://schemas.microsoft.com/office/powerpoint/2010/main" val="36416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15"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623600" y="192163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914400" y="2471512"/>
            <a:ext cx="10303329" cy="142353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6000" b="1" dirty="0">
                <a:solidFill>
                  <a:schemeClr val="bg1">
                    <a:lumMod val="50000"/>
                  </a:schemeClr>
                </a:solidFill>
              </a:rPr>
              <a:t>ノート管理システム！</a:t>
            </a:r>
            <a:endParaRPr kumimoji="1" lang="en-US" altLang="ja-JP" sz="6000" b="1" dirty="0">
              <a:solidFill>
                <a:schemeClr val="bg1">
                  <a:lumMod val="50000"/>
                </a:schemeClr>
              </a:solidFill>
            </a:endParaRPr>
          </a:p>
          <a:p>
            <a:pPr algn="ctr">
              <a:lnSpc>
                <a:spcPct val="150000"/>
              </a:lnSpc>
            </a:pPr>
            <a:r>
              <a:rPr kumimoji="1" lang="ja-JP" altLang="en-US" sz="6000" dirty="0">
                <a:solidFill>
                  <a:schemeClr val="tx1"/>
                </a:solidFill>
              </a:rPr>
              <a:t>　</a:t>
            </a:r>
            <a:endParaRPr kumimoji="1" lang="en-US" altLang="ja-JP" sz="60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って何？</a:t>
            </a:r>
            <a:endParaRPr kumimoji="1" lang="ja-JP" altLang="en-US" sz="2800" dirty="0">
              <a:solidFill>
                <a:schemeClr val="tx1"/>
              </a:solidFill>
            </a:endParaRPr>
          </a:p>
        </p:txBody>
      </p:sp>
      <p:pic>
        <p:nvPicPr>
          <p:cNvPr id="13" name="グラフィックス 12" descr="棚の本 単色塗りつぶし">
            <a:extLst>
              <a:ext uri="{FF2B5EF4-FFF2-40B4-BE49-F238E27FC236}">
                <a16:creationId xmlns:a16="http://schemas.microsoft.com/office/drawing/2014/main" id="{1241DDC4-C91C-4F69-A465-AD3337935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2496" y="3577026"/>
            <a:ext cx="2292016" cy="2292016"/>
          </a:xfrm>
          <a:prstGeom prst="rect">
            <a:avLst/>
          </a:prstGeom>
        </p:spPr>
      </p:pic>
      <p:sp>
        <p:nvSpPr>
          <p:cNvPr id="15" name="正方形/長方形 14">
            <a:extLst>
              <a:ext uri="{FF2B5EF4-FFF2-40B4-BE49-F238E27FC236}">
                <a16:creationId xmlns:a16="http://schemas.microsoft.com/office/drawing/2014/main" id="{760CEAAE-6F06-48A0-A618-89F72E6279E5}"/>
              </a:ext>
            </a:extLst>
          </p:cNvPr>
          <p:cNvSpPr/>
          <p:nvPr/>
        </p:nvSpPr>
        <p:spPr>
          <a:xfrm>
            <a:off x="3429964" y="3913414"/>
            <a:ext cx="8113887" cy="2221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kumimoji="1" lang="en-US" altLang="ja-JP" sz="2400" dirty="0">
                <a:solidFill>
                  <a:schemeClr val="tx1"/>
                </a:solidFill>
              </a:rPr>
              <a:t>Word</a:t>
            </a:r>
            <a:r>
              <a:rPr kumimoji="1" lang="ja-JP" altLang="en-US" sz="2400" dirty="0">
                <a:solidFill>
                  <a:schemeClr val="tx1"/>
                </a:solidFill>
              </a:rPr>
              <a:t>ファイル、テキストファイル、画像ファイル </a:t>
            </a:r>
            <a:r>
              <a:rPr kumimoji="1" lang="en-US" altLang="ja-JP" sz="2400" dirty="0">
                <a:solidFill>
                  <a:schemeClr val="tx1"/>
                </a:solidFill>
              </a:rPr>
              <a:t>etc…</a:t>
            </a:r>
          </a:p>
          <a:p>
            <a:pPr>
              <a:lnSpc>
                <a:spcPct val="150000"/>
              </a:lnSpc>
            </a:pPr>
            <a:r>
              <a:rPr kumimoji="1" lang="ja-JP" altLang="en-US" sz="2400" dirty="0">
                <a:solidFill>
                  <a:schemeClr val="tx1"/>
                </a:solidFill>
              </a:rPr>
              <a:t>それらで作成された</a:t>
            </a:r>
            <a:r>
              <a:rPr kumimoji="1" lang="ja-JP" altLang="en-US" sz="2400" b="1" u="sng" dirty="0">
                <a:solidFill>
                  <a:schemeClr val="tx1"/>
                </a:solidFill>
              </a:rPr>
              <a:t>ノート</a:t>
            </a:r>
            <a:r>
              <a:rPr kumimoji="1" lang="ja-JP" altLang="en-US" sz="2400" dirty="0">
                <a:solidFill>
                  <a:schemeClr val="tx1"/>
                </a:solidFill>
              </a:rPr>
              <a:t>をまとめて置いておける！</a:t>
            </a:r>
            <a:endParaRPr kumimoji="1" lang="en-US" altLang="ja-JP" sz="2400" dirty="0">
              <a:solidFill>
                <a:schemeClr val="tx1"/>
              </a:solidFill>
            </a:endParaRPr>
          </a:p>
          <a:p>
            <a:pPr>
              <a:lnSpc>
                <a:spcPct val="150000"/>
              </a:lnSpc>
            </a:pPr>
            <a:r>
              <a:rPr kumimoji="1" lang="ja-JP" altLang="en-US" sz="2400" dirty="0">
                <a:solidFill>
                  <a:schemeClr val="tx1"/>
                </a:solidFill>
              </a:rPr>
              <a:t>さらに共有もできる！検索もできるしお気に入りもできる！</a:t>
            </a:r>
            <a:endParaRPr kumimoji="1" lang="en-US" altLang="ja-JP" sz="2400" dirty="0">
              <a:solidFill>
                <a:schemeClr val="tx1"/>
              </a:solidFill>
            </a:endParaRPr>
          </a:p>
        </p:txBody>
      </p:sp>
      <p:sp>
        <p:nvSpPr>
          <p:cNvPr id="2" name="スライド番号プレースホルダー 1">
            <a:extLst>
              <a:ext uri="{FF2B5EF4-FFF2-40B4-BE49-F238E27FC236}">
                <a16:creationId xmlns:a16="http://schemas.microsoft.com/office/drawing/2014/main" id="{F7231ACE-C3A7-4B3A-88D7-3E0C42FB9ACA}"/>
              </a:ext>
            </a:extLst>
          </p:cNvPr>
          <p:cNvSpPr>
            <a:spLocks noGrp="1"/>
          </p:cNvSpPr>
          <p:nvPr>
            <p:ph type="sldNum" sz="quarter" idx="12"/>
          </p:nvPr>
        </p:nvSpPr>
        <p:spPr/>
        <p:txBody>
          <a:bodyPr/>
          <a:lstStyle/>
          <a:p>
            <a:fld id="{6F705D35-D126-3B47-A82C-2A13EA9E0A67}" type="slidenum">
              <a:rPr lang="en-US" smtClean="0"/>
              <a:pPr/>
              <a:t>8</a:t>
            </a:fld>
            <a:endParaRPr lang="en-US" dirty="0"/>
          </a:p>
        </p:txBody>
      </p:sp>
    </p:spTree>
    <p:extLst>
      <p:ext uri="{BB962C8B-B14F-4D97-AF65-F5344CB8AC3E}">
        <p14:creationId xmlns:p14="http://schemas.microsoft.com/office/powerpoint/2010/main" val="35826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599052" y="1833486"/>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2059996" y="3961668"/>
            <a:ext cx="3455508" cy="187908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編集 </a:t>
            </a:r>
            <a:r>
              <a:rPr kumimoji="1" lang="en-US" altLang="ja-JP" sz="2000" dirty="0">
                <a:solidFill>
                  <a:schemeClr val="tx1"/>
                </a:solidFill>
              </a:rPr>
              <a:t>/ </a:t>
            </a:r>
            <a:r>
              <a:rPr kumimoji="1" lang="ja-JP" altLang="en-US" sz="2000" dirty="0">
                <a:solidFill>
                  <a:schemeClr val="tx1"/>
                </a:solidFill>
              </a:rPr>
              <a:t>削除　</a:t>
            </a:r>
            <a:endParaRPr kumimoji="1" lang="en-US" altLang="ja-JP" sz="20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5108" y="2341764"/>
            <a:ext cx="1879088" cy="1879088"/>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17803" y="2341764"/>
            <a:ext cx="1879088" cy="1879088"/>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6706898" y="3964473"/>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ノートの公開 </a:t>
            </a:r>
            <a:r>
              <a:rPr kumimoji="1" lang="en-US" altLang="ja-JP" sz="2000" dirty="0">
                <a:solidFill>
                  <a:schemeClr val="tx1"/>
                </a:solidFill>
              </a:rPr>
              <a:t>/ </a:t>
            </a:r>
            <a:r>
              <a:rPr kumimoji="1" lang="ja-JP" altLang="en-US" sz="2000" dirty="0">
                <a:solidFill>
                  <a:schemeClr val="tx1"/>
                </a:solidFill>
              </a:rPr>
              <a:t>検索</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2817803" y="1443525"/>
            <a:ext cx="6556393"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latin typeface="Arial Black" panose="020B0A04020102020204" pitchFamily="34" charset="0"/>
              </a:rPr>
              <a:t>ってどんなシステム？</a:t>
            </a:r>
            <a:endParaRPr kumimoji="1" lang="ja-JP" altLang="en-US" sz="2800" dirty="0">
              <a:solidFill>
                <a:schemeClr val="tx1"/>
              </a:solidFill>
            </a:endParaRPr>
          </a:p>
        </p:txBody>
      </p:sp>
      <p:sp>
        <p:nvSpPr>
          <p:cNvPr id="2" name="スライド番号プレースホルダー 1">
            <a:extLst>
              <a:ext uri="{FF2B5EF4-FFF2-40B4-BE49-F238E27FC236}">
                <a16:creationId xmlns:a16="http://schemas.microsoft.com/office/drawing/2014/main" id="{7F8C4F0B-4553-4FD2-9A53-BD9261E1A083}"/>
              </a:ext>
            </a:extLst>
          </p:cNvPr>
          <p:cNvSpPr>
            <a:spLocks noGrp="1"/>
          </p:cNvSpPr>
          <p:nvPr>
            <p:ph type="sldNum" sz="quarter" idx="12"/>
          </p:nvPr>
        </p:nvSpPr>
        <p:spPr/>
        <p:txBody>
          <a:bodyPr/>
          <a:lstStyle/>
          <a:p>
            <a:fld id="{6F705D35-D126-3B47-A82C-2A13EA9E0A67}" type="slidenum">
              <a:rPr lang="en-US" smtClean="0"/>
              <a:pPr/>
              <a:t>9</a:t>
            </a:fld>
            <a:endParaRPr lang="en-US" dirty="0"/>
          </a:p>
        </p:txBody>
      </p:sp>
    </p:spTree>
    <p:extLst>
      <p:ext uri="{BB962C8B-B14F-4D97-AF65-F5344CB8AC3E}">
        <p14:creationId xmlns:p14="http://schemas.microsoft.com/office/powerpoint/2010/main" val="6129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24"/>
                                        </p:tgtEl>
                                      </p:cBhvr>
                                    </p:animEffect>
                                    <p:animScale>
                                      <p:cBhvr>
                                        <p:cTn id="29" dur="250" autoRev="1" fill="hold"/>
                                        <p:tgtEl>
                                          <p:spTgt spid="24"/>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5"/>
                                        </p:tgtEl>
                                      </p:cBhvr>
                                    </p:animEffect>
                                    <p:animScale>
                                      <p:cBhvr>
                                        <p:cTn id="3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2307</TotalTime>
  <Words>2020</Words>
  <Application>Microsoft Office PowerPoint</Application>
  <PresentationFormat>ワイド画面</PresentationFormat>
  <Paragraphs>411</Paragraphs>
  <Slides>32</Slides>
  <Notes>25</Notes>
  <HiddenSlides>8</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32</vt:i4>
      </vt:variant>
    </vt:vector>
  </HeadingPairs>
  <TitlesOfParts>
    <vt:vector size="44" baseType="lpstr">
      <vt:lpstr>BIZ UDPゴシック</vt:lpstr>
      <vt:lpstr>HGP教科書体</vt:lpstr>
      <vt:lpstr>HGS明朝B</vt:lpstr>
      <vt:lpstr>Meiryo UI</vt:lpstr>
      <vt:lpstr>NotoSansJP</vt:lpstr>
      <vt:lpstr>Abadi</vt:lpstr>
      <vt:lpstr>Arial</vt:lpstr>
      <vt:lpstr>Arial Black</vt:lpstr>
      <vt:lpstr>Calibri</vt:lpstr>
      <vt:lpstr>JasmineUPC</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システムについて</vt:lpstr>
      <vt:lpstr>発表の流れ</vt:lpstr>
      <vt:lpstr>発表の流れ</vt:lpstr>
      <vt:lpstr>発表の流れ</vt:lpstr>
      <vt:lpstr>チームの振り返り</vt:lpstr>
      <vt:lpstr>発表の流れ</vt:lpstr>
      <vt:lpstr>発表の流れ</vt:lpstr>
      <vt:lpstr>蔭山 ゆり / 発表担当</vt:lpstr>
      <vt:lpstr>小林 葵 / チームリーダー</vt:lpstr>
      <vt:lpstr>上甲 健太郎 / 構成管理担当</vt:lpstr>
      <vt:lpstr>水井健人 / DB、コミュニケーション担当</vt:lpstr>
      <vt:lpstr>舟見　玲奈 / 品質管理担当</vt:lpstr>
      <vt:lpstr>杉森　佑樹 / DB、コミュニケーション担当</vt:lpstr>
      <vt:lpstr>さいごに</vt:lpstr>
      <vt:lpstr>さいごに</vt:lpstr>
      <vt:lpstr>PowerPoint プレゼンテーション</vt:lpstr>
      <vt:lpstr>さいごに</vt:lpstr>
      <vt:lpstr>チームの振り返り</vt:lpstr>
      <vt:lpstr>PowerPoint プレゼンテーション</vt:lpstr>
      <vt:lpstr>PowerPoint プレゼンテーション</vt:lpstr>
      <vt:lpstr>PowerPoint プレゼンテーション</vt:lpstr>
      <vt:lpstr>システムについて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蔭山　ゆり</cp:lastModifiedBy>
  <cp:revision>224</cp:revision>
  <dcterms:created xsi:type="dcterms:W3CDTF">2021-06-22T06:56:37Z</dcterms:created>
  <dcterms:modified xsi:type="dcterms:W3CDTF">2021-06-28T08:33:26Z</dcterms:modified>
</cp:coreProperties>
</file>