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18" r:id="rId4"/>
    <p:sldId id="257" r:id="rId5"/>
    <p:sldId id="310" r:id="rId6"/>
    <p:sldId id="260" r:id="rId7"/>
    <p:sldId id="261" r:id="rId8"/>
    <p:sldId id="322" r:id="rId9"/>
    <p:sldId id="311" r:id="rId10"/>
    <p:sldId id="312" r:id="rId11"/>
    <p:sldId id="266" r:id="rId12"/>
    <p:sldId id="324" r:id="rId13"/>
    <p:sldId id="316" r:id="rId14"/>
    <p:sldId id="313" r:id="rId15"/>
    <p:sldId id="305" r:id="rId16"/>
    <p:sldId id="320" r:id="rId17"/>
    <p:sldId id="307" r:id="rId18"/>
    <p:sldId id="321" r:id="rId19"/>
    <p:sldId id="308" r:id="rId20"/>
    <p:sldId id="319" r:id="rId21"/>
    <p:sldId id="309" r:id="rId22"/>
    <p:sldId id="317" r:id="rId23"/>
    <p:sldId id="306" r:id="rId24"/>
    <p:sldId id="267" r:id="rId25"/>
    <p:sldId id="314" r:id="rId26"/>
    <p:sldId id="315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7C80"/>
    <a:srgbClr val="62A0A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9E82-8081-42A3-A1CA-4E8F4455CCF0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A753-4F0F-45EE-8550-865E30C09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6BBE6-E2CB-4463-B5DD-6202FBA1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132D9E-E7BD-4570-96E2-E3BACAE0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C6111-1246-49D3-A618-D62F04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3B69-6B0A-47DF-8909-D85AA43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0EB38-D89B-4069-A9EF-2AC7D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2E42E-D469-4FE9-B991-BEB0E32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D6E408-AE3D-4D3B-9B56-60BD80ED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BB19-4CEF-4F36-9BAC-1B80A0CC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C34C3-BE28-49B3-80F7-82142024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DFF14-6A81-4733-98AB-B354383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F855CD-E4A2-4EF7-BA06-71CA56EE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21294-5B00-4671-987D-EB8FBD26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FA4DD-3E73-4D4B-8CEA-3E6D7E7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A60E6-F01F-4DBC-B908-3513F2E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58248-6346-4664-82FB-E39DABE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59727-4C1C-47D2-8516-481B3B6E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34CA-8A36-42F1-983E-16E3CC3B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35018-189A-486A-99E0-AD7E3BE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E8417-2954-42FB-B3FE-3442F45F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7B939-E591-4D1A-ADA7-EC66676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E05E-C790-46B7-8B87-B195912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E7C88-8786-4371-B6BA-67388CF3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A6CFE-A293-44C1-AC00-0CBF4188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28814-1B24-48C5-9A6A-2088F6F6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7D905-A766-4C6F-BECE-25BA5188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56A1E-8E11-435D-B54E-53AB3B8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342AD-2D40-407B-94D2-FADD01BB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137BC0-5357-4F3E-AFF8-F91A423F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11B16-8B75-4460-8E98-78F794F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3E345-D8DD-4EEE-AC42-05BEAAC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2C660-717E-4B1A-B379-258FB3BB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817B5-1999-4824-B2D8-BDD64D3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D4EF4-63A2-437D-A590-EE18F5EB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866BF-B966-4E95-BBF3-9AA2661D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E153E-340A-44C8-8845-B57E23BD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EB700B-CCA8-41C6-845D-8275E3509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8D4F2-FCDB-47C6-B514-3F49796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FFD2E-3D3C-41B5-B292-B7B06B61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ACF0B-47D1-4513-A1D1-5E73D9AB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B1E2B-C0AB-40D9-BD0A-8D9E512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36B731-BDFF-47E7-A83A-9BFE859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B8987-AE78-4955-8953-39AFC91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A4EC9-0D90-4267-B835-CA3D8EB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4DDCC-1400-4F0D-8280-B24DD41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2F84D-9ECC-4972-AD85-49EA198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817232-6DB9-40A4-889B-1FF9B24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2368C-F535-4A4E-986F-3E5AC1CC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30C-0827-4413-8FE4-5206E529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4DC057-E397-41FC-86AE-A64650C3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B7C270-CDFA-49BC-884B-8C7BFFA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D16D7-53C8-4024-91AF-707EEEBC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A6F4C-F02A-448E-9CF1-908E1C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CA1E-C5C5-4845-B1BB-0DDE072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BCC7A-F840-4AAF-81A7-F447CB9D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40C7B0-DB53-481A-B47E-577CB813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79269C-1C31-4797-9CB2-A158FD2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6AE7E-4B12-4F91-8F9C-0AB5DC42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2CC84-9C51-4AB4-A5AF-849F9DE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DA52-E925-4F61-BFA7-DCF2A9BB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E2E45-AD02-4B77-8555-17F45924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696C3-641C-4BEE-ABB1-6DF8BB67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DAF2-83CD-43D0-9124-FE7A84D7A872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68B8-6B3A-496E-BE22-AFCF33B8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A9E9C-388B-47E3-918E-EB17C827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5934AA-9F35-4DC2-BDEF-C88AEF973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74" name="Color Cover">
              <a:extLst>
                <a:ext uri="{FF2B5EF4-FFF2-40B4-BE49-F238E27FC236}">
                  <a16:creationId xmlns:a16="http://schemas.microsoft.com/office/drawing/2014/main" id="{8B2B1708-8CE4-4A20-94F5-55118AE2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 Cover">
              <a:extLst>
                <a:ext uri="{FF2B5EF4-FFF2-40B4-BE49-F238E27FC236}">
                  <a16:creationId xmlns:a16="http://schemas.microsoft.com/office/drawing/2014/main" id="{B2BC243A-AB39-4DEF-B708-A656BA5A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5590E9-5E18-4877-8515-94EBE05E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78" name="Color">
              <a:extLst>
                <a:ext uri="{FF2B5EF4-FFF2-40B4-BE49-F238E27FC236}">
                  <a16:creationId xmlns:a16="http://schemas.microsoft.com/office/drawing/2014/main" id="{8B4AF456-0671-432E-AD5B-FFAF8D64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olor">
              <a:extLst>
                <a:ext uri="{FF2B5EF4-FFF2-40B4-BE49-F238E27FC236}">
                  <a16:creationId xmlns:a16="http://schemas.microsoft.com/office/drawing/2014/main" id="{3CE7848D-78F7-4020-9603-9ED294166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0097F-05D8-41AA-ABF9-33C69879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662F899-4295-416F-919F-934ED769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5A3F4B-68DC-4F36-BCE6-C507ACC5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483BE2D-C85A-4DE3-A6F4-AE65BB3EF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4C550A-7A80-4B73-B7BF-7426DD1C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D956BA8-D252-430A-9E58-C7F3D1AC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5345BF4-9F1D-4388-A778-56FAE2C42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2B00E1-8709-469F-A9F4-F974D3FED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0589E5-34DD-4805-ADF3-1DAA03D6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" y="2639590"/>
            <a:ext cx="5121502" cy="174872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ビーチサンダル</a:t>
            </a:r>
            <a:br>
              <a:rPr kumimoji="1" lang="en-US" altLang="ja-JP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4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～研修成果発表～</a:t>
            </a:r>
            <a:endParaRPr kumimoji="1" lang="ja-JP" altLang="en-US" sz="4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074" name="Picture 2" descr="[無料写真] 砂の上に置かれたビーチサンダルと貝殻とヒトデ">
            <a:extLst>
              <a:ext uri="{FF2B5EF4-FFF2-40B4-BE49-F238E27FC236}">
                <a16:creationId xmlns:a16="http://schemas.microsoft.com/office/drawing/2014/main" id="{4A4AC24B-7AA7-4486-8FC1-4273BBDE4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/>
          <a:stretch/>
        </p:blipFill>
        <p:spPr bwMode="auto">
          <a:xfrm>
            <a:off x="5948199" y="1596169"/>
            <a:ext cx="5216470" cy="38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8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グループとしての成果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1168171"/>
            <a:ext cx="5363531" cy="5179875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600" dirty="0"/>
              <a:t>&lt;</a:t>
            </a:r>
            <a:r>
              <a:rPr lang="ja-JP" altLang="en-US" sz="2600" dirty="0"/>
              <a:t>グループ立ち上げ直後</a:t>
            </a:r>
            <a:r>
              <a:rPr lang="en-US" altLang="ja-JP" sz="2600" dirty="0"/>
              <a:t>&gt;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・話しやすい雰囲気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・認識の</a:t>
            </a:r>
            <a:r>
              <a:rPr lang="ja-JP" altLang="en-US" sz="2600" b="1" dirty="0">
                <a:solidFill>
                  <a:schemeClr val="accent2"/>
                </a:solidFill>
              </a:rPr>
              <a:t>食い違い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気を遣いすぎ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en-US" altLang="ja-JP" sz="2600" dirty="0"/>
              <a:t>Servlet</a:t>
            </a:r>
            <a:r>
              <a:rPr lang="ja-JP" altLang="en-US" sz="2600" dirty="0"/>
              <a:t>や</a:t>
            </a:r>
            <a:r>
              <a:rPr lang="en-US" altLang="ja-JP" sz="2600" dirty="0"/>
              <a:t>DAO</a:t>
            </a:r>
            <a:r>
              <a:rPr lang="ja-JP" altLang="en-US" sz="2600" dirty="0"/>
              <a:t>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理解が浅い</a:t>
            </a:r>
            <a:endParaRPr lang="en-US" altLang="ja-JP" sz="26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グループとしての成果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5802923" y="1168171"/>
            <a:ext cx="6233049" cy="5179875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600" dirty="0"/>
              <a:t>&lt;1</a:t>
            </a:r>
            <a:r>
              <a:rPr lang="ja-JP" altLang="en-US" sz="2600" dirty="0"/>
              <a:t>か月でできるようになったこと</a:t>
            </a:r>
            <a:r>
              <a:rPr lang="en-US" altLang="ja-JP" sz="2600" dirty="0"/>
              <a:t>&gt;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・話がずれていても</a:t>
            </a:r>
            <a:r>
              <a:rPr lang="ja-JP" altLang="en-US" sz="2600" b="1" dirty="0">
                <a:solidFill>
                  <a:schemeClr val="accent2"/>
                </a:solidFill>
              </a:rPr>
              <a:t>方向修正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・違うと思うことは</a:t>
            </a:r>
            <a:r>
              <a:rPr lang="ja-JP" altLang="en-US" sz="2600" b="1" dirty="0">
                <a:solidFill>
                  <a:schemeClr val="accent2"/>
                </a:solidFill>
              </a:rPr>
              <a:t>指摘</a:t>
            </a:r>
            <a:r>
              <a:rPr lang="ja-JP" altLang="en-US" sz="2600" dirty="0"/>
              <a:t>できる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・プログラムの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理解が深く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エラー探し</a:t>
            </a:r>
            <a:r>
              <a:rPr lang="ja-JP" altLang="en-US" sz="2600" dirty="0"/>
              <a:t>の技が増えた</a:t>
            </a:r>
            <a:endParaRPr lang="en-US" altLang="ja-JP" sz="26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4986327" y="2620285"/>
            <a:ext cx="1349830" cy="838200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5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1168171"/>
            <a:ext cx="5667829" cy="5390891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600" dirty="0"/>
              <a:t>&lt;1</a:t>
            </a:r>
            <a:r>
              <a:rPr lang="ja-JP" altLang="en-US" sz="2600" dirty="0"/>
              <a:t>か月間を通しての反省点</a:t>
            </a:r>
            <a:r>
              <a:rPr lang="en-US" altLang="ja-JP" sz="2600" dirty="0"/>
              <a:t>&gt;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ja-JP" altLang="en-US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休憩時間</a:t>
            </a:r>
            <a:r>
              <a:rPr lang="ja-JP" altLang="en-US" sz="2600" dirty="0"/>
              <a:t>と</a:t>
            </a:r>
            <a:r>
              <a:rPr lang="ja-JP" altLang="en-US" sz="2600" b="1" dirty="0">
                <a:solidFill>
                  <a:schemeClr val="accent2"/>
                </a:solidFill>
              </a:rPr>
              <a:t>作業時間の切り替え</a:t>
            </a:r>
            <a:r>
              <a:rPr lang="ja-JP" altLang="en-US" sz="2600" dirty="0"/>
              <a:t>があまりできていなかった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・初期の分担時の</a:t>
            </a:r>
            <a:r>
              <a:rPr lang="ja-JP" altLang="en-US" sz="2600" b="1" dirty="0">
                <a:solidFill>
                  <a:schemeClr val="accent2"/>
                </a:solidFill>
              </a:rPr>
              <a:t>負担の偏り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・上流工程の詰めの甘さ→後から修正多発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ja-JP" sz="2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グループとしての成果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6368144" y="1168171"/>
            <a:ext cx="5667828" cy="5390891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600" dirty="0">
                <a:solidFill>
                  <a:prstClr val="black"/>
                </a:solidFill>
              </a:rPr>
              <a:t>&lt;</a:t>
            </a:r>
            <a:r>
              <a:rPr lang="ja-JP" altLang="en-US" sz="2600" dirty="0">
                <a:solidFill>
                  <a:prstClr val="black"/>
                </a:solidFill>
              </a:rPr>
              <a:t>反省点の改善案・今後の課題</a:t>
            </a:r>
            <a:r>
              <a:rPr lang="en-US" altLang="ja-JP" sz="2600" dirty="0">
                <a:solidFill>
                  <a:prstClr val="black"/>
                </a:solidFill>
              </a:rPr>
              <a:t>&gt;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>
                <a:solidFill>
                  <a:prstClr val="black"/>
                </a:solidFill>
              </a:rPr>
              <a:t>・とにかく</a:t>
            </a:r>
            <a:r>
              <a:rPr lang="ja-JP" altLang="en-US" sz="2600" b="1" dirty="0">
                <a:solidFill>
                  <a:schemeClr val="accent2"/>
                </a:solidFill>
              </a:rPr>
              <a:t>経験</a:t>
            </a:r>
            <a:r>
              <a:rPr lang="ja-JP" altLang="en-US" sz="2600" dirty="0">
                <a:solidFill>
                  <a:prstClr val="black"/>
                </a:solidFill>
              </a:rPr>
              <a:t>を積む！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>
                <a:solidFill>
                  <a:prstClr val="black"/>
                </a:solidFill>
              </a:rPr>
              <a:t>・作業量</a:t>
            </a:r>
            <a:r>
              <a:rPr lang="ja-JP" altLang="en-US" sz="2600" dirty="0">
                <a:solidFill>
                  <a:prstClr val="black"/>
                </a:solidFill>
              </a:rPr>
              <a:t>を</a:t>
            </a:r>
            <a:r>
              <a:rPr lang="ja-JP" altLang="en-US" sz="2600" b="1" dirty="0">
                <a:solidFill>
                  <a:schemeClr val="accent2"/>
                </a:solidFill>
              </a:rPr>
              <a:t>見通す能力</a:t>
            </a:r>
            <a:r>
              <a:rPr lang="ja-JP" altLang="en-US" sz="2600">
                <a:solidFill>
                  <a:prstClr val="black"/>
                </a:solidFill>
              </a:rPr>
              <a:t>を伸ばす</a:t>
            </a:r>
            <a:endParaRPr lang="ja-JP" altLang="en-US" sz="2600" dirty="0">
              <a:solidFill>
                <a:prstClr val="black"/>
              </a:solidFill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5644662" y="3429000"/>
            <a:ext cx="984738" cy="791308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1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ビーチサンダル三大事件簿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B010321-CD79-4A5C-893E-4C299234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66800"/>
            <a:ext cx="11557000" cy="5638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①</a:t>
            </a:r>
            <a:r>
              <a:rPr lang="en-US" altLang="ja-JP" sz="3600" b="1" dirty="0">
                <a:solidFill>
                  <a:srgbClr val="002060"/>
                </a:solidFill>
              </a:rPr>
              <a:t>Profile/</a:t>
            </a:r>
            <a:r>
              <a:rPr lang="en-US" altLang="ja-JP" sz="3600" b="1" dirty="0" err="1">
                <a:solidFill>
                  <a:srgbClr val="002060"/>
                </a:solidFill>
              </a:rPr>
              <a:t>Plofile</a:t>
            </a:r>
            <a:r>
              <a:rPr lang="ja-JP" altLang="en-US" sz="3600" b="1" dirty="0">
                <a:solidFill>
                  <a:srgbClr val="002060"/>
                </a:solidFill>
              </a:rPr>
              <a:t>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スペル間違えのまま作成進行 → </a:t>
            </a:r>
            <a:r>
              <a:rPr lang="en-US" altLang="ja-JP" dirty="0"/>
              <a:t>L</a:t>
            </a:r>
            <a:r>
              <a:rPr lang="ja-JP" altLang="en-US" dirty="0"/>
              <a:t>のまま統一</a:t>
            </a:r>
            <a:r>
              <a:rPr lang="en-US" altLang="ja-JP" dirty="0"/>
              <a:t>/R</a:t>
            </a:r>
            <a:r>
              <a:rPr lang="ja-JP" altLang="en-US" dirty="0"/>
              <a:t>に直す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②</a:t>
            </a:r>
            <a:r>
              <a:rPr lang="en-US" altLang="ja-JP" sz="3600" b="1" dirty="0" err="1">
                <a:solidFill>
                  <a:srgbClr val="002060"/>
                </a:solidFill>
              </a:rPr>
              <a:t>gitHub</a:t>
            </a:r>
            <a:r>
              <a:rPr lang="ja-JP" altLang="en-US" sz="3600" b="1" dirty="0">
                <a:solidFill>
                  <a:srgbClr val="002060"/>
                </a:solidFill>
              </a:rPr>
              <a:t>でのデータベース共有問題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エラー多発（約</a:t>
            </a:r>
            <a:r>
              <a:rPr lang="en-US" altLang="ja-JP" dirty="0"/>
              <a:t>2</a:t>
            </a:r>
            <a:r>
              <a:rPr lang="ja-JP" altLang="en-US" dirty="0"/>
              <a:t>時間）→ 以降は</a:t>
            </a:r>
            <a:r>
              <a:rPr lang="en-US" altLang="ja-JP" dirty="0"/>
              <a:t>slack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③データベース作り変え問題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プロジェクト後半、自動連番の</a:t>
            </a:r>
            <a:r>
              <a:rPr lang="en-US" altLang="ja-JP" dirty="0"/>
              <a:t>ID</a:t>
            </a:r>
            <a:r>
              <a:rPr lang="ja-JP" altLang="en-US" dirty="0"/>
              <a:t>を足し、再作成。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→全体的な修正。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0E7B9C7-A943-424C-81D8-7070D93AFDA0}"/>
              </a:ext>
            </a:extLst>
          </p:cNvPr>
          <p:cNvGrpSpPr/>
          <p:nvPr/>
        </p:nvGrpSpPr>
        <p:grpSpPr>
          <a:xfrm>
            <a:off x="3872791" y="4981517"/>
            <a:ext cx="8433619" cy="1623961"/>
            <a:chOff x="3846286" y="5234039"/>
            <a:chExt cx="8433619" cy="1623961"/>
          </a:xfrm>
        </p:grpSpPr>
        <p:pic>
          <p:nvPicPr>
            <p:cNvPr id="7" name="図 6" descr="挿絵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42574DB-E24B-4639-84A2-F8D098CE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5944" y="5234039"/>
              <a:ext cx="1623961" cy="1623961"/>
            </a:xfrm>
            <a:prstGeom prst="rect">
              <a:avLst/>
            </a:prstGeom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CF82260A-DA67-492E-85F1-02D8ED94D300}"/>
                </a:ext>
              </a:extLst>
            </p:cNvPr>
            <p:cNvSpPr/>
            <p:nvPr/>
          </p:nvSpPr>
          <p:spPr>
            <a:xfrm>
              <a:off x="3846286" y="5502020"/>
              <a:ext cx="6809658" cy="1279781"/>
            </a:xfrm>
            <a:prstGeom prst="wedgeRoundRectCallout">
              <a:avLst>
                <a:gd name="adj1" fmla="val 56868"/>
                <a:gd name="adj2" fmla="val -2583"/>
                <a:gd name="adj3" fmla="val 16667"/>
              </a:avLst>
            </a:prstGeom>
            <a:solidFill>
              <a:srgbClr val="62A0A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dirty="0"/>
                <a:t>植田講師：我々がデータベース作るときは、ルーティンのように、</a:t>
              </a:r>
              <a:r>
                <a:rPr lang="ja-JP" altLang="en-US" sz="2000" b="1" dirty="0">
                  <a:solidFill>
                    <a:schemeClr val="accent2"/>
                  </a:solidFill>
                </a:rPr>
                <a:t>まず自動連番の</a:t>
              </a:r>
              <a:r>
                <a:rPr lang="en-US" altLang="ja-JP" sz="2000" b="1" dirty="0">
                  <a:solidFill>
                    <a:schemeClr val="accent2"/>
                  </a:solidFill>
                </a:rPr>
                <a:t>ID</a:t>
              </a:r>
              <a:r>
                <a:rPr lang="ja-JP" altLang="en-US" sz="2000" dirty="0"/>
                <a:t>作りますねぇ。</a:t>
              </a:r>
              <a:endParaRPr lang="en-US" altLang="ja-JP" sz="2000" dirty="0"/>
            </a:p>
            <a:p>
              <a:r>
                <a:rPr kumimoji="1" lang="ja-JP" altLang="en-US" sz="2000" dirty="0"/>
                <a:t>まぁ、無くてもいいんですけど。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EC312C2-1695-4D51-A968-A0513487C4A5}"/>
              </a:ext>
            </a:extLst>
          </p:cNvPr>
          <p:cNvGrpSpPr/>
          <p:nvPr/>
        </p:nvGrpSpPr>
        <p:grpSpPr>
          <a:xfrm>
            <a:off x="9011405" y="1221342"/>
            <a:ext cx="1911401" cy="1310283"/>
            <a:chOff x="10489606" y="1553116"/>
            <a:chExt cx="1343566" cy="921027"/>
          </a:xfrm>
        </p:grpSpPr>
        <p:pic>
          <p:nvPicPr>
            <p:cNvPr id="13" name="グラフィックス 12" descr="ユーザー 単色塗りつぶし">
              <a:extLst>
                <a:ext uri="{FF2B5EF4-FFF2-40B4-BE49-F238E27FC236}">
                  <a16:creationId xmlns:a16="http://schemas.microsoft.com/office/drawing/2014/main" id="{9EB5BA17-8400-4CB4-9CC7-24576881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8831" y="1553116"/>
              <a:ext cx="921027" cy="92102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375D468-3F31-4A9D-B1E0-FF0695ADA41D}"/>
                </a:ext>
              </a:extLst>
            </p:cNvPr>
            <p:cNvSpPr txBox="1"/>
            <p:nvPr/>
          </p:nvSpPr>
          <p:spPr>
            <a:xfrm rot="20326438">
              <a:off x="10489606" y="1553246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6DFA1C-3A3E-4CED-9DC7-BEB52F6D7CEA}"/>
                </a:ext>
              </a:extLst>
            </p:cNvPr>
            <p:cNvSpPr txBox="1"/>
            <p:nvPr/>
          </p:nvSpPr>
          <p:spPr>
            <a:xfrm rot="2182332">
              <a:off x="11226543" y="1682442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</p:grpSp>
      <p:pic>
        <p:nvPicPr>
          <p:cNvPr id="17" name="グラフィックス 16" descr="泣き笑いの顔 (塗りつぶしなし) 枠線">
            <a:extLst>
              <a:ext uri="{FF2B5EF4-FFF2-40B4-BE49-F238E27FC236}">
                <a16:creationId xmlns:a16="http://schemas.microsoft.com/office/drawing/2014/main" id="{0A581254-A1C0-4D47-8813-B792400D1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172" y="76200"/>
            <a:ext cx="914400" cy="91440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2CB2BDA7-BCBF-40AA-98CA-E586B4C1809F}"/>
              </a:ext>
            </a:extLst>
          </p:cNvPr>
          <p:cNvSpPr/>
          <p:nvPr/>
        </p:nvSpPr>
        <p:spPr>
          <a:xfrm>
            <a:off x="7740998" y="1836900"/>
            <a:ext cx="1602686" cy="6151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個々の成果・感想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プロフィール詳細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D90D2681-735A-4A4A-84FD-7B71C14FBAE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DBBE8FC-4901-4630-859A-7B1A875D8D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lang="ja-JP" altLang="en-US" sz="2400" dirty="0"/>
              <a:t>気にかけて欲しい度を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★評価</a:t>
            </a:r>
            <a:r>
              <a:rPr kumimoji="1" lang="ja-JP" altLang="en-US" sz="2400" dirty="0">
                <a:solidFill>
                  <a:schemeClr val="tx1"/>
                </a:solidFill>
              </a:rPr>
              <a:t>にした</a:t>
            </a:r>
            <a:endParaRPr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画像のアップロード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話しやすい雰囲気作り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進捗状況を常に考え計画を修正し、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期間内に作り上げる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・判断を委ねることが多かった→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自信を持って判断する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プログラミングの理解</a:t>
            </a:r>
            <a:r>
              <a:rPr kumimoji="1" lang="ja-JP" altLang="en-US" sz="2400" dirty="0"/>
              <a:t>を深めたい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412F0B5-C462-457F-A7C7-E620371BAF16}"/>
              </a:ext>
            </a:extLst>
          </p:cNvPr>
          <p:cNvSpPr/>
          <p:nvPr/>
        </p:nvSpPr>
        <p:spPr>
          <a:xfrm>
            <a:off x="9064487" y="2209799"/>
            <a:ext cx="3034748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◎定期的に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進捗やスケジュール</a:t>
            </a:r>
            <a:r>
              <a:rPr kumimoji="1" lang="ja-JP" altLang="en-US" sz="2000" dirty="0">
                <a:solidFill>
                  <a:schemeClr val="tx1"/>
                </a:solidFill>
              </a:rPr>
              <a:t>を整理し共有。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気を遣いすぎる</a:t>
            </a:r>
            <a:r>
              <a:rPr lang="ja-JP" altLang="en-US" sz="2000" dirty="0">
                <a:solidFill>
                  <a:schemeClr val="tx1"/>
                </a:solidFill>
              </a:rPr>
              <a:t>部分がある。もっと頼ってくれて良い。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D30C1F-13A6-4B8C-91F2-EE61D423B4C2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130687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074419-4A4F-4233-A155-CAA29627C495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5EE72A-9C02-43D3-BA7D-04376A81EA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品質管理・構成管理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構成管理・品質管理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2" y="1642090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使い手側が使いやすい</a:t>
            </a:r>
            <a:r>
              <a:rPr lang="ja-JP" altLang="en-US" sz="2400" dirty="0"/>
              <a:t>と思えるような設計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疑問に対して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理解できる説明</a:t>
            </a:r>
            <a:r>
              <a:rPr kumimoji="1" lang="ja-JP" altLang="en-US" sz="2400" dirty="0"/>
              <a:t>を行う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技術面でのサポート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・定期的な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バックアップ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・サポート重視で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自分の時間</a:t>
            </a:r>
            <a:r>
              <a:rPr kumimoji="1" lang="ja-JP" altLang="en-US" sz="2400" dirty="0"/>
              <a:t>が押してしまった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b="1" dirty="0" err="1">
                <a:solidFill>
                  <a:schemeClr val="accent2"/>
                </a:solidFill>
              </a:rPr>
              <a:t>gitHub</a:t>
            </a:r>
            <a:r>
              <a:rPr lang="ja-JP" altLang="en-US" sz="2400" dirty="0"/>
              <a:t>によるファイルの管理が甘かった時があった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024731" y="2209799"/>
            <a:ext cx="3074504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◎知識量。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伝わりやすい</a:t>
            </a:r>
            <a:r>
              <a:rPr kumimoji="1" lang="ja-JP" altLang="en-US" sz="2000" dirty="0">
                <a:solidFill>
                  <a:schemeClr val="tx1"/>
                </a:solidFill>
              </a:rPr>
              <a:t>説明。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指示が簡潔。ほぼ先生。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lang="ja-JP" altLang="en-US" sz="2000" dirty="0">
                <a:solidFill>
                  <a:schemeClr val="tx1"/>
                </a:solidFill>
              </a:rPr>
              <a:t>がほとんどない。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2"/>
                </a:solidFill>
              </a:rPr>
              <a:t>休憩時間</a:t>
            </a:r>
            <a:r>
              <a:rPr lang="ja-JP" altLang="en-US" sz="2000" dirty="0">
                <a:solidFill>
                  <a:schemeClr val="tx1"/>
                </a:solidFill>
              </a:rPr>
              <a:t>の確保。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899835-4E5E-4E44-B0A3-2F41AA9EF3E5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79404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D1658B-486B-4589-9166-B4DBC7B0F381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EE6E26-0821-43F2-9F6F-8AD858167789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/>
              <a:t>チーム紹介</a:t>
            </a:r>
            <a:endParaRPr kumimoji="1" lang="en-US" altLang="ja-JP" sz="32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開発目的</a:t>
            </a:r>
            <a:endParaRPr kumimoji="1"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デモンストレーション</a:t>
            </a:r>
            <a:endParaRPr kumimoji="1" lang="en-US" altLang="ja-JP" sz="28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グループとしての成果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個々の成果・感想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まとめ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1" y="169347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・担当ファイル数が多く、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画面遷移が上手くいかない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各サーブレットで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するべき処理</a:t>
            </a:r>
            <a:r>
              <a:rPr kumimoji="1" lang="ja-JP" altLang="en-US" sz="2400" dirty="0"/>
              <a:t>をイメージできた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2" y="35723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・上流工程で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案を積極的に出した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dirty="0"/>
              <a:t>チームの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雰囲気</a:t>
            </a:r>
            <a:r>
              <a:rPr kumimoji="1" lang="ja-JP" altLang="en-US" sz="2400" dirty="0"/>
              <a:t>づくり</a:t>
            </a:r>
            <a:r>
              <a:rPr lang="en-US" altLang="ja-JP" sz="2400" dirty="0"/>
              <a:t>		</a:t>
            </a:r>
            <a:r>
              <a:rPr kumimoji="1" lang="ja-JP" altLang="en-US" sz="2400" dirty="0"/>
              <a:t>・進行</a:t>
            </a:r>
            <a:r>
              <a:rPr lang="ja-JP" altLang="en-US" sz="2400" dirty="0"/>
              <a:t>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サポート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プログラミングに対する理解</a:t>
            </a:r>
            <a:r>
              <a:rPr lang="ja-JP" altLang="en-US" sz="2400" b="1" dirty="0">
                <a:solidFill>
                  <a:schemeClr val="accent2"/>
                </a:solidFill>
              </a:rPr>
              <a:t>不足</a:t>
            </a:r>
            <a:r>
              <a:rPr kumimoji="1" lang="ja-JP" altLang="en-US" sz="2400" dirty="0"/>
              <a:t>→</a:t>
            </a:r>
            <a:r>
              <a:rPr lang="ja-JP" altLang="en-US" sz="2400" dirty="0"/>
              <a:t>発言が減少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・間違ってもいいから</a:t>
            </a:r>
            <a:r>
              <a:rPr lang="ja-JP" altLang="en-US" sz="2400" b="1" dirty="0">
                <a:solidFill>
                  <a:schemeClr val="accent2"/>
                </a:solidFill>
              </a:rPr>
              <a:t>積極的に</a:t>
            </a:r>
            <a:r>
              <a:rPr lang="ja-JP" altLang="en-US" sz="2400" dirty="0"/>
              <a:t>意見を出すようにしたい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◎意見を多く上げる。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聞き上手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話しやすい雰囲気。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△自ら</a:t>
            </a:r>
            <a:r>
              <a:rPr lang="ja-JP" altLang="en-US" sz="2000" b="1" dirty="0">
                <a:solidFill>
                  <a:schemeClr val="accent2"/>
                </a:solidFill>
              </a:rPr>
              <a:t>助けを求める</a:t>
            </a:r>
            <a:r>
              <a:rPr lang="ja-JP" altLang="en-US" sz="2000" dirty="0">
                <a:solidFill>
                  <a:schemeClr val="tx1"/>
                </a:solidFill>
              </a:rPr>
              <a:t>のが苦手？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7153B6-5B6E-4D15-A142-2EE81C7D0568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03629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123344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74443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6275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8107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9939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2A62EA-ED1F-4939-94B9-4038EE1FABF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821C7D-5BB7-4A86-86EC-5C501078FD24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PW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ロックを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JavaScript</a:t>
            </a:r>
            <a:r>
              <a:rPr kumimoji="1" lang="ja-JP" altLang="en-US" sz="2400" dirty="0"/>
              <a:t>のダイアログで作成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→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>
                <a:solidFill>
                  <a:schemeClr val="tx1"/>
                </a:solidFill>
              </a:rPr>
              <a:t>JavaScript</a:t>
            </a:r>
            <a:r>
              <a:rPr kumimoji="1" lang="ja-JP" altLang="en-US" sz="2400" dirty="0">
                <a:solidFill>
                  <a:schemeClr val="tx1"/>
                </a:solidFill>
              </a:rPr>
              <a:t>に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データを</a:t>
            </a:r>
            <a:r>
              <a:rPr lang="ja-JP" altLang="en-US" sz="2400" b="1" dirty="0">
                <a:solidFill>
                  <a:schemeClr val="accent2"/>
                </a:solidFill>
              </a:rPr>
              <a:t>受け渡す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たくさん質問</a:t>
            </a:r>
            <a:r>
              <a:rPr lang="en-US" altLang="ja-JP" sz="2400" b="1" dirty="0">
                <a:solidFill>
                  <a:schemeClr val="accent2"/>
                </a:solidFill>
              </a:rPr>
              <a:t>	</a:t>
            </a:r>
            <a:r>
              <a:rPr kumimoji="1" lang="en-US" altLang="ja-JP" sz="2400" dirty="0"/>
              <a:t>	</a:t>
            </a:r>
            <a:r>
              <a:rPr lang="ja-JP" altLang="en-US" sz="2400" dirty="0">
                <a:solidFill>
                  <a:schemeClr val="tx1"/>
                </a:solidFill>
              </a:rPr>
              <a:t>・相談時の</a:t>
            </a:r>
            <a:r>
              <a:rPr lang="ja-JP" altLang="en-US" sz="2400" b="1" dirty="0">
                <a:solidFill>
                  <a:schemeClr val="accent2"/>
                </a:solidFill>
              </a:rPr>
              <a:t>相槌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・時間を見て今何を話すべきか、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話し合いを区切る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調べる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能力</a:t>
            </a:r>
            <a:r>
              <a:rPr kumimoji="1" lang="ja-JP" altLang="en-US" sz="2400" dirty="0"/>
              <a:t>をもっと高めたい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自力で解決しようともっと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粘る気持ち</a:t>
            </a:r>
            <a:r>
              <a:rPr kumimoji="1" lang="ja-JP" altLang="en-US" sz="2400" dirty="0"/>
              <a:t>が必要だった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AB4BD31-F48F-4841-930E-2AA36BE147F0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lang="ja-JP" altLang="en-US" sz="2000" dirty="0">
                <a:solidFill>
                  <a:schemeClr val="tx1"/>
                </a:solidFill>
              </a:rPr>
              <a:t>発言量多。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よく周りを見てる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作業効率が良い。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進捗報告を具体的</a:t>
            </a:r>
            <a:r>
              <a:rPr lang="ja-JP" altLang="en-US" sz="2000" dirty="0">
                <a:solidFill>
                  <a:schemeClr val="tx1"/>
                </a:solidFill>
              </a:rPr>
              <a:t>に。こまめに。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2B4F11-9858-48B7-888E-1BC413210024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697247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8999E1F-4367-4554-B09F-42BF2BD2064F}"/>
              </a:ext>
            </a:extLst>
          </p:cNvPr>
          <p:cNvSpPr/>
          <p:nvPr/>
        </p:nvSpPr>
        <p:spPr>
          <a:xfrm>
            <a:off x="238539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プロフィール</a:t>
            </a:r>
            <a:endParaRPr kumimoji="1" lang="ja-JP" altLang="en-US" sz="1400" dirty="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  <a:solidFill>
            <a:schemeClr val="bg1">
              <a:lumMod val="65000"/>
            </a:schemeClr>
          </a:solidFill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sp>
        <p:nvSpPr>
          <p:cNvPr id="54" name="台形 53">
            <a:extLst>
              <a:ext uri="{FF2B5EF4-FFF2-40B4-BE49-F238E27FC236}">
                <a16:creationId xmlns:a16="http://schemas.microsoft.com/office/drawing/2014/main" id="{869AB5C5-A0EA-4ACA-992B-19ADF9F77627}"/>
              </a:ext>
            </a:extLst>
          </p:cNvPr>
          <p:cNvSpPr/>
          <p:nvPr/>
        </p:nvSpPr>
        <p:spPr>
          <a:xfrm>
            <a:off x="2700130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アドバイス</a:t>
            </a:r>
            <a:endParaRPr kumimoji="1" lang="ja-JP" altLang="en-US" sz="1400" dirty="0"/>
          </a:p>
        </p:txBody>
      </p:sp>
      <p:sp>
        <p:nvSpPr>
          <p:cNvPr id="55" name="台形 54">
            <a:extLst>
              <a:ext uri="{FF2B5EF4-FFF2-40B4-BE49-F238E27FC236}">
                <a16:creationId xmlns:a16="http://schemas.microsoft.com/office/drawing/2014/main" id="{FACB8A4A-EF25-4748-B229-3AFCAF5566C0}"/>
              </a:ext>
            </a:extLst>
          </p:cNvPr>
          <p:cNvSpPr/>
          <p:nvPr/>
        </p:nvSpPr>
        <p:spPr>
          <a:xfrm>
            <a:off x="5161721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アンケート</a:t>
            </a:r>
          </a:p>
        </p:txBody>
      </p:sp>
      <p:sp>
        <p:nvSpPr>
          <p:cNvPr id="56" name="台形 55">
            <a:extLst>
              <a:ext uri="{FF2B5EF4-FFF2-40B4-BE49-F238E27FC236}">
                <a16:creationId xmlns:a16="http://schemas.microsoft.com/office/drawing/2014/main" id="{A38842A3-0A40-4186-BB65-2B520EDA2ADD}"/>
              </a:ext>
            </a:extLst>
          </p:cNvPr>
          <p:cNvSpPr/>
          <p:nvPr/>
        </p:nvSpPr>
        <p:spPr>
          <a:xfrm>
            <a:off x="7623312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回答</a:t>
            </a:r>
          </a:p>
        </p:txBody>
      </p:sp>
      <p:sp>
        <p:nvSpPr>
          <p:cNvPr id="57" name="台形 56">
            <a:extLst>
              <a:ext uri="{FF2B5EF4-FFF2-40B4-BE49-F238E27FC236}">
                <a16:creationId xmlns:a16="http://schemas.microsoft.com/office/drawing/2014/main" id="{E512FC01-8593-486B-B623-2F5C618D554C}"/>
              </a:ext>
            </a:extLst>
          </p:cNvPr>
          <p:cNvSpPr/>
          <p:nvPr/>
        </p:nvSpPr>
        <p:spPr>
          <a:xfrm>
            <a:off x="10084904" y="4801871"/>
            <a:ext cx="1934818" cy="537141"/>
          </a:xfrm>
          <a:prstGeom prst="trapezoid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運営用</a:t>
            </a:r>
            <a:r>
              <a:rPr lang="en-US" altLang="ja-JP" sz="1400" dirty="0"/>
              <a:t>PW</a:t>
            </a:r>
            <a:endParaRPr kumimoji="1" lang="ja-JP" altLang="en-US" sz="1400" dirty="0"/>
          </a:p>
        </p:txBody>
      </p:sp>
      <p:sp>
        <p:nvSpPr>
          <p:cNvPr id="69" name="フレーム 68">
            <a:extLst>
              <a:ext uri="{FF2B5EF4-FFF2-40B4-BE49-F238E27FC236}">
                <a16:creationId xmlns:a16="http://schemas.microsoft.com/office/drawing/2014/main" id="{5FC90602-0FD6-4D91-80C2-3B16B2EA830E}"/>
              </a:ext>
            </a:extLst>
          </p:cNvPr>
          <p:cNvSpPr/>
          <p:nvPr/>
        </p:nvSpPr>
        <p:spPr>
          <a:xfrm>
            <a:off x="14009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プロフィール</a:t>
            </a:r>
          </a:p>
        </p:txBody>
      </p:sp>
      <p:sp>
        <p:nvSpPr>
          <p:cNvPr id="70" name="フレーム 69">
            <a:extLst>
              <a:ext uri="{FF2B5EF4-FFF2-40B4-BE49-F238E27FC236}">
                <a16:creationId xmlns:a16="http://schemas.microsoft.com/office/drawing/2014/main" id="{08D434C6-A8C7-4EEF-A7CE-A0680C579A30}"/>
              </a:ext>
            </a:extLst>
          </p:cNvPr>
          <p:cNvSpPr/>
          <p:nvPr/>
        </p:nvSpPr>
        <p:spPr>
          <a:xfrm>
            <a:off x="1629072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アドバイス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フレーム 70">
            <a:extLst>
              <a:ext uri="{FF2B5EF4-FFF2-40B4-BE49-F238E27FC236}">
                <a16:creationId xmlns:a16="http://schemas.microsoft.com/office/drawing/2014/main" id="{EEBCA61B-BC6B-4FB6-A751-3298C9E6569C}"/>
              </a:ext>
            </a:extLst>
          </p:cNvPr>
          <p:cNvSpPr/>
          <p:nvPr/>
        </p:nvSpPr>
        <p:spPr>
          <a:xfrm>
            <a:off x="6096000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運営用</a:t>
            </a:r>
            <a:r>
              <a:rPr kumimoji="1" lang="en-US" altLang="ja-JP" sz="1400" dirty="0">
                <a:solidFill>
                  <a:schemeClr val="tx1"/>
                </a:solidFill>
              </a:rPr>
              <a:t>PW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フレーム 71">
            <a:extLst>
              <a:ext uri="{FF2B5EF4-FFF2-40B4-BE49-F238E27FC236}">
                <a16:creationId xmlns:a16="http://schemas.microsoft.com/office/drawing/2014/main" id="{7C0FB094-0E04-4B08-85B0-ACD76AEDDB5A}"/>
              </a:ext>
            </a:extLst>
          </p:cNvPr>
          <p:cNvSpPr/>
          <p:nvPr/>
        </p:nvSpPr>
        <p:spPr>
          <a:xfrm>
            <a:off x="10562931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ログインの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フレーム 72">
            <a:extLst>
              <a:ext uri="{FF2B5EF4-FFF2-40B4-BE49-F238E27FC236}">
                <a16:creationId xmlns:a16="http://schemas.microsoft.com/office/drawing/2014/main" id="{72E5AFDC-428D-4263-A43D-E7123C1C2A61}"/>
              </a:ext>
            </a:extLst>
          </p:cNvPr>
          <p:cNvSpPr/>
          <p:nvPr/>
        </p:nvSpPr>
        <p:spPr>
          <a:xfrm>
            <a:off x="9073952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処理結果の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スコープ</a:t>
            </a:r>
          </a:p>
        </p:txBody>
      </p:sp>
      <p:sp>
        <p:nvSpPr>
          <p:cNvPr id="74" name="フレーム 73">
            <a:extLst>
              <a:ext uri="{FF2B5EF4-FFF2-40B4-BE49-F238E27FC236}">
                <a16:creationId xmlns:a16="http://schemas.microsoft.com/office/drawing/2014/main" id="{0814163D-9DA1-4843-A955-921C5A51858C}"/>
              </a:ext>
            </a:extLst>
          </p:cNvPr>
          <p:cNvSpPr/>
          <p:nvPr/>
        </p:nvSpPr>
        <p:spPr>
          <a:xfrm>
            <a:off x="758497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掲示板用</a:t>
            </a:r>
          </a:p>
        </p:txBody>
      </p:sp>
      <p:sp>
        <p:nvSpPr>
          <p:cNvPr id="76" name="フレーム 75">
            <a:extLst>
              <a:ext uri="{FF2B5EF4-FFF2-40B4-BE49-F238E27FC236}">
                <a16:creationId xmlns:a16="http://schemas.microsoft.com/office/drawing/2014/main" id="{9FC89AAE-18A0-429D-9024-1D186FC789E4}"/>
              </a:ext>
            </a:extLst>
          </p:cNvPr>
          <p:cNvSpPr/>
          <p:nvPr/>
        </p:nvSpPr>
        <p:spPr>
          <a:xfrm>
            <a:off x="3118048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アンケート</a:t>
            </a:r>
          </a:p>
        </p:txBody>
      </p:sp>
      <p:sp>
        <p:nvSpPr>
          <p:cNvPr id="77" name="フレーム 76">
            <a:extLst>
              <a:ext uri="{FF2B5EF4-FFF2-40B4-BE49-F238E27FC236}">
                <a16:creationId xmlns:a16="http://schemas.microsoft.com/office/drawing/2014/main" id="{30461958-341E-4476-B698-DE879ACDFAF0}"/>
              </a:ext>
            </a:extLst>
          </p:cNvPr>
          <p:cNvSpPr/>
          <p:nvPr/>
        </p:nvSpPr>
        <p:spPr>
          <a:xfrm>
            <a:off x="4607024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6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仕様漏れ</a:t>
            </a:r>
            <a:r>
              <a:rPr kumimoji="1" lang="ja-JP" altLang="en-US" sz="2400" dirty="0">
                <a:solidFill>
                  <a:schemeClr val="tx1"/>
                </a:solidFill>
              </a:rPr>
              <a:t>を起こさない</a:t>
            </a:r>
            <a:r>
              <a:rPr kumimoji="1" lang="ja-JP" altLang="en-US" sz="2400" dirty="0"/>
              <a:t>ために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要素</a:t>
            </a:r>
            <a:r>
              <a:rPr lang="ja-JP" altLang="en-US" sz="2400" dirty="0"/>
              <a:t>をこまめに確認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エラー文の出ないエラー</a:t>
            </a:r>
            <a:r>
              <a:rPr kumimoji="1" lang="ja-JP" altLang="en-US" sz="2400" dirty="0"/>
              <a:t>に対する対処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アイデアを流用することで</a:t>
            </a:r>
            <a:r>
              <a:rPr lang="ja-JP" altLang="en-US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効率よく</a:t>
            </a:r>
            <a:r>
              <a:rPr lang="ja-JP" altLang="ja-JP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作業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を進め</a:t>
            </a:r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た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システムの土台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となる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担当→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早めに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仕上げるように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・見えないエラーの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問題箇所を</a:t>
            </a:r>
            <a:r>
              <a:rPr lang="ja-JP" altLang="en-US" sz="2400" b="1" dirty="0">
                <a:solidFill>
                  <a:schemeClr val="accent2"/>
                </a:solidFill>
              </a:rPr>
              <a:t>見つける手段</a:t>
            </a:r>
            <a:r>
              <a:rPr lang="ja-JP" altLang="en-US" sz="2400" dirty="0"/>
              <a:t>を身につけた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・問題を解決する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アイデア</a:t>
            </a:r>
            <a:r>
              <a:rPr lang="ja-JP" altLang="en-US" sz="2400" b="1" dirty="0">
                <a:solidFill>
                  <a:schemeClr val="accent2"/>
                </a:solidFill>
              </a:rPr>
              <a:t>と知識量</a:t>
            </a:r>
            <a:r>
              <a:rPr lang="ja-JP" altLang="en-US" sz="2400" dirty="0"/>
              <a:t>が乏しい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kumimoji="1" lang="ja-JP" altLang="en-US" sz="2000" dirty="0">
                <a:solidFill>
                  <a:schemeClr val="tx1"/>
                </a:solidFill>
              </a:rPr>
              <a:t>がわかりやすい。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質問</a:t>
            </a:r>
            <a:r>
              <a:rPr kumimoji="1" lang="en-US" altLang="ja-JP" sz="2000" dirty="0">
                <a:solidFill>
                  <a:schemeClr val="tx1"/>
                </a:solidFill>
              </a:rPr>
              <a:t>/</a:t>
            </a:r>
            <a:r>
              <a:rPr kumimoji="1" lang="ja-JP" altLang="en-US" sz="2000" dirty="0">
                <a:solidFill>
                  <a:schemeClr val="tx1"/>
                </a:solidFill>
              </a:rPr>
              <a:t>自分の認識の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伝え方◎</a:t>
            </a:r>
            <a:endParaRPr kumimoji="1" lang="en-US" altLang="ja-JP" sz="20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△聞くときの</a:t>
            </a:r>
            <a:r>
              <a:rPr lang="ja-JP" altLang="en-US" sz="2000" b="1" dirty="0">
                <a:solidFill>
                  <a:schemeClr val="accent2"/>
                </a:solidFill>
              </a:rPr>
              <a:t>リアクションが薄め</a:t>
            </a:r>
            <a:r>
              <a:rPr lang="ja-JP" altLang="en-US" sz="2000" dirty="0">
                <a:solidFill>
                  <a:schemeClr val="tx1"/>
                </a:solidFill>
              </a:rPr>
              <a:t>かな。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5FC186-B1A3-4136-93C3-DD4D24D7293C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85160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ja-JP" altLang="en-US" sz="3200" dirty="0"/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まとめ</a:t>
            </a:r>
            <a:endParaRPr kumimoji="1" lang="ja-JP" altLang="en-US" sz="28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45620"/>
            <a:ext cx="11498580" cy="571238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1</a:t>
            </a:r>
            <a:r>
              <a:rPr lang="ja-JP" altLang="en-US" sz="2800" dirty="0"/>
              <a:t>か月のグループ開発研修を通じて多くのことを学ぶことができました。</a:t>
            </a:r>
            <a:r>
              <a:rPr lang="en-US" altLang="ja-JP" sz="2800" dirty="0"/>
              <a:t>DOJO</a:t>
            </a:r>
            <a:r>
              <a:rPr lang="ja-JP" altLang="en-US" sz="2800" dirty="0"/>
              <a:t>事務局・講師の皆様、研修を受けさせていただいた企業担当者の皆様、ありがとうございました。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・後から上流工程を修正する大変さ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・自分が伝えたいことを正確に伝える難しさ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・チームでの情報共有の重要性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・一人で抱え込みすぎないことの大切さ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pPr marL="457200" lvl="1" indent="0" algn="r">
              <a:lnSpc>
                <a:spcPct val="130000"/>
              </a:lnSpc>
              <a:buNone/>
            </a:pPr>
            <a:r>
              <a:rPr lang="ja-JP" altLang="en-US" dirty="0"/>
              <a:t>・・・挙げ始めたらキリがないほど多くのことを学びました。</a:t>
            </a:r>
            <a:endParaRPr lang="en-US" altLang="ja-JP" sz="2800" dirty="0"/>
          </a:p>
        </p:txBody>
      </p:sp>
      <p:pic>
        <p:nvPicPr>
          <p:cNvPr id="2050" name="Picture 2" descr="稚魚イラスト／無料イラストなら「イラストAC」">
            <a:extLst>
              <a:ext uri="{FF2B5EF4-FFF2-40B4-BE49-F238E27FC236}">
                <a16:creationId xmlns:a16="http://schemas.microsoft.com/office/drawing/2014/main" id="{532BB4B8-74E7-4740-B766-38889E57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47" y="2730361"/>
            <a:ext cx="3846635" cy="28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まとめ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C378D8-7F90-4C08-AFB4-009C06E4DDB8}"/>
              </a:ext>
            </a:extLst>
          </p:cNvPr>
          <p:cNvSpPr txBox="1"/>
          <p:nvPr/>
        </p:nvSpPr>
        <p:spPr>
          <a:xfrm>
            <a:off x="9129252" y="5273070"/>
            <a:ext cx="306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タラコから稚魚になれたかな</a:t>
            </a:r>
            <a:r>
              <a:rPr kumimoji="1" lang="en-US" altLang="ja-JP" sz="1600" dirty="0">
                <a:solidFill>
                  <a:schemeClr val="tx2"/>
                </a:solidFill>
              </a:rPr>
              <a:t>…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b="1" dirty="0"/>
              <a:t>チーム紹介</a:t>
            </a:r>
            <a:endParaRPr kumimoji="1" lang="en-US" altLang="ja-JP" sz="32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E39DA-BEAF-47BB-90CE-07972A26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8" y="1345234"/>
            <a:ext cx="10515600" cy="50776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3500" dirty="0"/>
              <a:t>チーム名：</a:t>
            </a:r>
            <a:r>
              <a:rPr lang="en-US" altLang="ja-JP" sz="3500" dirty="0"/>
              <a:t>B3</a:t>
            </a:r>
            <a:r>
              <a:rPr lang="ja-JP" altLang="en-US" sz="3500" dirty="0"/>
              <a:t>→ビーサン→ビーチサンダル</a:t>
            </a:r>
            <a:endParaRPr lang="en-US" altLang="ja-JP" sz="3500" dirty="0"/>
          </a:p>
          <a:p>
            <a:pPr>
              <a:lnSpc>
                <a:spcPct val="150000"/>
              </a:lnSpc>
            </a:pPr>
            <a:r>
              <a:rPr lang="ja-JP" altLang="en-US" sz="3500" dirty="0"/>
              <a:t>役割決定：</a:t>
            </a:r>
            <a:r>
              <a:rPr kumimoji="1" lang="ja-JP" altLang="en-US" sz="3500" b="1" u="sng" dirty="0"/>
              <a:t>苦手なことに挑戦する</a:t>
            </a:r>
            <a:r>
              <a:rPr lang="ja-JP" altLang="en-US" sz="3500" b="1" u="sng" dirty="0"/>
              <a:t>意思</a:t>
            </a:r>
            <a:r>
              <a:rPr kumimoji="1" lang="ja-JP" altLang="en-US" sz="3500" b="1" u="sng" dirty="0"/>
              <a:t>を優先</a:t>
            </a:r>
            <a:endParaRPr kumimoji="1" lang="en-US" altLang="ja-JP" sz="3500" b="1" u="sng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b="1" u="sng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飯塚駿平　　チームリーダー</a:t>
            </a:r>
            <a:br>
              <a:rPr lang="ja-JP" altLang="en-US" dirty="0"/>
            </a:br>
            <a:r>
              <a:rPr lang="ja-JP" altLang="en-US" dirty="0"/>
              <a:t>尾関勝哉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データベース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宮本浩平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構成管理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・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品質管理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endParaRPr lang="en-US" altLang="ja-JP" dirty="0">
              <a:solidFill>
                <a:srgbClr val="1D1C1D"/>
              </a:solidFill>
              <a:latin typeface="NotoSansJP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戸澤宙　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コミュニケーション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田辺みのり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発表担当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D6E99-B6C9-40C1-BB1E-571450406C29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チーム・メンバー紹介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0" name="グラフィックス 9" descr="サンダル 単色塗りつぶし">
            <a:extLst>
              <a:ext uri="{FF2B5EF4-FFF2-40B4-BE49-F238E27FC236}">
                <a16:creationId xmlns:a16="http://schemas.microsoft.com/office/drawing/2014/main" id="{CD6B994A-BF5E-418E-84A9-6E22BFAF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048" y="1314057"/>
            <a:ext cx="1013098" cy="1013098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FFFAB8-0A8A-43B9-A041-FD2374307DEC}"/>
              </a:ext>
            </a:extLst>
          </p:cNvPr>
          <p:cNvGrpSpPr/>
          <p:nvPr/>
        </p:nvGrpSpPr>
        <p:grpSpPr>
          <a:xfrm>
            <a:off x="6360415" y="3029343"/>
            <a:ext cx="5759013" cy="3622097"/>
            <a:chOff x="6360415" y="3029343"/>
            <a:chExt cx="5759013" cy="3622097"/>
          </a:xfrm>
        </p:grpSpPr>
        <p:pic>
          <p:nvPicPr>
            <p:cNvPr id="5" name="グラフィックス 4" descr="男性のプロフィール 単色塗りつぶし">
              <a:extLst>
                <a:ext uri="{FF2B5EF4-FFF2-40B4-BE49-F238E27FC236}">
                  <a16:creationId xmlns:a16="http://schemas.microsoft.com/office/drawing/2014/main" id="{BF3BF4A1-5227-4026-B21E-A771BC80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171" y="5120183"/>
              <a:ext cx="1531257" cy="1531257"/>
            </a:xfrm>
            <a:prstGeom prst="rect">
              <a:avLst/>
            </a:prstGeom>
          </p:spPr>
        </p:pic>
        <p:sp>
          <p:nvSpPr>
            <p:cNvPr id="7" name="思考の吹き出し: 雲形 6">
              <a:extLst>
                <a:ext uri="{FF2B5EF4-FFF2-40B4-BE49-F238E27FC236}">
                  <a16:creationId xmlns:a16="http://schemas.microsoft.com/office/drawing/2014/main" id="{4FA248A5-4B6D-473B-85B3-22DDBDCE70F4}"/>
                </a:ext>
              </a:extLst>
            </p:cNvPr>
            <p:cNvSpPr/>
            <p:nvPr/>
          </p:nvSpPr>
          <p:spPr>
            <a:xfrm>
              <a:off x="6360415" y="3029343"/>
              <a:ext cx="5471886" cy="2254823"/>
            </a:xfrm>
            <a:prstGeom prst="cloudCallout">
              <a:avLst>
                <a:gd name="adj1" fmla="val 31677"/>
                <a:gd name="adj2" fmla="val 75506"/>
              </a:avLst>
            </a:prstGeom>
            <a:solidFill>
              <a:srgbClr val="62A0AA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例</a:t>
              </a:r>
              <a:r>
                <a:rPr kumimoji="1" lang="en-US" altLang="ja-JP" sz="2400" dirty="0"/>
                <a:t>)</a:t>
              </a:r>
              <a:r>
                <a:rPr kumimoji="1" lang="ja-JP" altLang="en-US" sz="2400" dirty="0"/>
                <a:t>人生でリーダーをやったことがあまりない。</a:t>
              </a:r>
              <a:endParaRPr kumimoji="1" lang="en-US" altLang="ja-JP" sz="2400" dirty="0"/>
            </a:p>
            <a:p>
              <a:pPr algn="ctr"/>
              <a:r>
                <a:rPr kumimoji="1" lang="ja-JP" altLang="en-US" sz="2400" dirty="0"/>
                <a:t>頑張ってみたい！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開発目的</a:t>
            </a:r>
            <a:endParaRPr kumimoji="1"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783" y="1809679"/>
            <a:ext cx="7552477" cy="378418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・事務局：受講生の</a:t>
            </a:r>
            <a:r>
              <a:rPr lang="ja-JP" altLang="en-US" sz="2800" b="1" dirty="0">
                <a:solidFill>
                  <a:schemeClr val="accent2"/>
                </a:solidFill>
              </a:rPr>
              <a:t>顔と名前</a:t>
            </a:r>
            <a:r>
              <a:rPr lang="ja-JP" altLang="en-US" sz="2800" dirty="0"/>
              <a:t>が覚えにくい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</a:t>
            </a:r>
            <a:r>
              <a:rPr lang="ja-JP" altLang="en-US" sz="2800" dirty="0"/>
              <a:t>講師：</a:t>
            </a:r>
            <a:r>
              <a:rPr lang="ja-JP" altLang="en-US" sz="2800" b="1" dirty="0">
                <a:solidFill>
                  <a:schemeClr val="accent2"/>
                </a:solidFill>
              </a:rPr>
              <a:t>自発的なリアクション</a:t>
            </a:r>
            <a:r>
              <a:rPr lang="ja-JP" altLang="en-US" sz="2800" dirty="0"/>
              <a:t>が無いと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様子がわかりにくい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・受講生：周りの進捗状況がわかりにくい　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　　→</a:t>
            </a:r>
            <a:r>
              <a:rPr kumimoji="1" lang="ja-JP" altLang="en-US" sz="2800" b="1" dirty="0">
                <a:solidFill>
                  <a:schemeClr val="accent2"/>
                </a:solidFill>
              </a:rPr>
              <a:t>必要以上の不安感・孤独感</a:t>
            </a:r>
            <a:endParaRPr kumimoji="1"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プロダクト決定の背景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860DD1B-DF67-4A49-BFAF-41409508850D}"/>
              </a:ext>
            </a:extLst>
          </p:cNvPr>
          <p:cNvSpPr/>
          <p:nvPr/>
        </p:nvSpPr>
        <p:spPr>
          <a:xfrm>
            <a:off x="7226221" y="1176287"/>
            <a:ext cx="5050972" cy="5050971"/>
          </a:xfrm>
          <a:prstGeom prst="rightArrow">
            <a:avLst/>
          </a:prstGeom>
          <a:solidFill>
            <a:srgbClr val="62A0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lnSpc>
                <a:spcPct val="130000"/>
              </a:lnSpc>
              <a:buNone/>
            </a:pPr>
            <a:r>
              <a:rPr kumimoji="1" lang="en-US" altLang="ja-JP" sz="2400" dirty="0"/>
              <a:t>DOJO</a:t>
            </a:r>
            <a:r>
              <a:rPr kumimoji="1" lang="ja-JP" altLang="en-US" sz="2400" dirty="0"/>
              <a:t>に関わる人の</a:t>
            </a:r>
            <a:endParaRPr kumimoji="1" lang="en-US" altLang="ja-JP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400" dirty="0"/>
              <a:t>コミュニケーションをサポートし、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不安感の解消</a:t>
            </a:r>
            <a:r>
              <a:rPr kumimoji="1" lang="ja-JP" altLang="en-US" sz="2400" dirty="0"/>
              <a:t>をする！</a:t>
            </a:r>
            <a:endParaRPr kumimoji="1" lang="en-US" altLang="ja-JP" sz="2400" dirty="0"/>
          </a:p>
        </p:txBody>
      </p:sp>
      <p:pic>
        <p:nvPicPr>
          <p:cNvPr id="3076" name="Picture 4" descr="一人ぼっちのイラスト | かわいいフリー素材集 いらすとや">
            <a:extLst>
              <a:ext uri="{FF2B5EF4-FFF2-40B4-BE49-F238E27FC236}">
                <a16:creationId xmlns:a16="http://schemas.microsoft.com/office/drawing/2014/main" id="{D8B1822B-BD81-4D65-947C-A3F1E6F0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92" y="4552460"/>
            <a:ext cx="2459777" cy="23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50" y="1026744"/>
            <a:ext cx="11702787" cy="109080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コミュニケーションサポートツール：</a:t>
            </a:r>
            <a:r>
              <a:rPr lang="en-US" altLang="ja-JP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TARAC</a:t>
            </a:r>
            <a:r>
              <a:rPr lang="en-US" altLang="ja-JP" sz="4000" b="1" dirty="0">
                <a:solidFill>
                  <a:srgbClr val="FF7C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E3CA361-627D-4BD2-8DD0-458D28A6FBC3}"/>
              </a:ext>
            </a:extLst>
          </p:cNvPr>
          <p:cNvGrpSpPr/>
          <p:nvPr/>
        </p:nvGrpSpPr>
        <p:grpSpPr>
          <a:xfrm>
            <a:off x="4594120" y="3429000"/>
            <a:ext cx="2853006" cy="1398006"/>
            <a:chOff x="4712648" y="4045102"/>
            <a:chExt cx="2853006" cy="1398006"/>
          </a:xfrm>
        </p:grpSpPr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CBEA1023-0462-4355-AFAA-F09B0AB74C6D}"/>
                </a:ext>
              </a:extLst>
            </p:cNvPr>
            <p:cNvSpPr/>
            <p:nvPr/>
          </p:nvSpPr>
          <p:spPr>
            <a:xfrm>
              <a:off x="4738048" y="4352300"/>
              <a:ext cx="2827606" cy="1090808"/>
            </a:xfrm>
            <a:prstGeom prst="rightArrow">
              <a:avLst>
                <a:gd name="adj1" fmla="val 53601"/>
                <a:gd name="adj2" fmla="val 53601"/>
              </a:avLst>
            </a:prstGeom>
            <a:solidFill>
              <a:srgbClr val="62A0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AAED37-671F-4E10-972A-7B60D88C0E29}"/>
                </a:ext>
              </a:extLst>
            </p:cNvPr>
            <p:cNvSpPr txBox="1"/>
            <p:nvPr/>
          </p:nvSpPr>
          <p:spPr>
            <a:xfrm>
              <a:off x="4712648" y="4045102"/>
              <a:ext cx="23668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D</a:t>
              </a:r>
              <a:r>
                <a:rPr kumimoji="1" lang="en-US" altLang="ja-JP" sz="6000" b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kumimoji="1" lang="en-US" altLang="ja-JP" sz="6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JO</a:t>
              </a:r>
              <a:endParaRPr kumimoji="1" lang="ja-JP" altLang="en-US" sz="60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0DB3411-E8E7-45C1-9F23-1F1BE86BC741}"/>
              </a:ext>
            </a:extLst>
          </p:cNvPr>
          <p:cNvGrpSpPr/>
          <p:nvPr/>
        </p:nvGrpSpPr>
        <p:grpSpPr>
          <a:xfrm>
            <a:off x="570900" y="2927661"/>
            <a:ext cx="3840624" cy="3415884"/>
            <a:chOff x="570900" y="2927661"/>
            <a:chExt cx="3840624" cy="3415884"/>
          </a:xfrm>
        </p:grpSpPr>
        <p:pic>
          <p:nvPicPr>
            <p:cNvPr id="1026" name="Picture 2" descr="たらこの無料イラスト | フリーイラスト素材集 ジャパクリップ">
              <a:extLst>
                <a:ext uri="{FF2B5EF4-FFF2-40B4-BE49-F238E27FC236}">
                  <a16:creationId xmlns:a16="http://schemas.microsoft.com/office/drawing/2014/main" id="{B9D242F4-5765-4CC7-98A5-3C950EEA2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00" y="2927661"/>
              <a:ext cx="1874876" cy="122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集合している人たちのイラスト（学生） | かわいいフリー素材集 いらすとや">
              <a:extLst>
                <a:ext uri="{FF2B5EF4-FFF2-40B4-BE49-F238E27FC236}">
                  <a16:creationId xmlns:a16="http://schemas.microsoft.com/office/drawing/2014/main" id="{4A578E1B-0CA5-4213-8AA8-FD9529C0F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531" y="4614087"/>
              <a:ext cx="1889993" cy="172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0FE81B4E-6AA3-43E1-B778-0B58754E685A}"/>
                </a:ext>
              </a:extLst>
            </p:cNvPr>
            <p:cNvSpPr/>
            <p:nvPr/>
          </p:nvSpPr>
          <p:spPr>
            <a:xfrm>
              <a:off x="1168707" y="4019998"/>
              <a:ext cx="2827606" cy="75068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rgbClr val="FFC000"/>
                  </a:solidFill>
                </a:rPr>
                <a:t>卵の集まり</a:t>
              </a:r>
              <a:endParaRPr kumimoji="1" lang="ja-JP" altLang="en-US" sz="3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4989738-BEB9-46E2-800C-4CFFF67C8A7C}"/>
              </a:ext>
            </a:extLst>
          </p:cNvPr>
          <p:cNvGrpSpPr/>
          <p:nvPr/>
        </p:nvGrpSpPr>
        <p:grpSpPr>
          <a:xfrm>
            <a:off x="7602060" y="2523080"/>
            <a:ext cx="4543581" cy="4325827"/>
            <a:chOff x="7602060" y="2523080"/>
            <a:chExt cx="4543581" cy="4325827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C9746A9-B488-42B8-B93B-96BD4CB3C5C2}"/>
                </a:ext>
              </a:extLst>
            </p:cNvPr>
            <p:cNvGrpSpPr/>
            <p:nvPr/>
          </p:nvGrpSpPr>
          <p:grpSpPr>
            <a:xfrm>
              <a:off x="7602060" y="2523080"/>
              <a:ext cx="3362867" cy="1415654"/>
              <a:chOff x="7673359" y="3138373"/>
              <a:chExt cx="4023778" cy="1693875"/>
            </a:xfrm>
          </p:grpSpPr>
          <p:pic>
            <p:nvPicPr>
              <p:cNvPr id="1028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850D2A28-750A-496B-92DD-DEC7A76F4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19543490" flipH="1">
                <a:off x="7673359" y="3381430"/>
                <a:ext cx="1031657" cy="365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F6FD7247-024F-4E7F-AA3E-B325D107D4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20193330" flipH="1">
                <a:off x="8905246" y="3138373"/>
                <a:ext cx="1540459" cy="546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4464C2C2-1FFC-4BAC-94C2-FA55930779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713125" flipH="1">
                <a:off x="10130670" y="3606041"/>
                <a:ext cx="1566467" cy="555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A0B403A3-6454-4DEB-A8D2-EC4AEB75E6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1242633" flipH="1">
                <a:off x="8527723" y="4294268"/>
                <a:ext cx="1516770" cy="53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パソコンを使う男性会社員のイラスト | かわいいフリー素材集 いらすとや">
              <a:extLst>
                <a:ext uri="{FF2B5EF4-FFF2-40B4-BE49-F238E27FC236}">
                  <a16:creationId xmlns:a16="http://schemas.microsoft.com/office/drawing/2014/main" id="{C10B7FD8-BFA7-44F9-90FD-BCBAD647B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206" y="5430887"/>
              <a:ext cx="1409157" cy="141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新社会人・新入社員のイラスト「走る男性社員」 | かわいいフリー素材集 いらすとや">
              <a:extLst>
                <a:ext uri="{FF2B5EF4-FFF2-40B4-BE49-F238E27FC236}">
                  <a16:creationId xmlns:a16="http://schemas.microsoft.com/office/drawing/2014/main" id="{4400A896-A090-4771-ACD3-ACA28EEF6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3903" y="5339965"/>
              <a:ext cx="1231738" cy="132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無料イラスト素材〉OL・ビジネスウーマンの表情・ポーズいろいろ | 8sukeの人物イラスト屋：かわいいベクター素材のダウンロード販売">
              <a:extLst>
                <a:ext uri="{FF2B5EF4-FFF2-40B4-BE49-F238E27FC236}">
                  <a16:creationId xmlns:a16="http://schemas.microsoft.com/office/drawing/2014/main" id="{475E9377-38B5-4452-8416-E51CD0E1B3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38" t="-668" r="12556"/>
            <a:stretch/>
          </p:blipFill>
          <p:spPr bwMode="auto">
            <a:xfrm>
              <a:off x="9460869" y="4925525"/>
              <a:ext cx="991747" cy="141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AC3E87BE-7C2E-4866-B338-5B75E1A46B0E}"/>
                </a:ext>
              </a:extLst>
            </p:cNvPr>
            <p:cNvSpPr/>
            <p:nvPr/>
          </p:nvSpPr>
          <p:spPr>
            <a:xfrm>
              <a:off x="7666812" y="4106555"/>
              <a:ext cx="4076015" cy="75068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rgbClr val="FFC000"/>
                  </a:solidFill>
                </a:rPr>
                <a:t>バラバラに巣立つ</a:t>
              </a:r>
              <a:endParaRPr kumimoji="1" lang="ja-JP" altLang="en-US" sz="36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570" y="1013098"/>
            <a:ext cx="7246620" cy="101309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〇三大機能</a:t>
            </a:r>
            <a:endParaRPr lang="en-US" altLang="ja-JP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CDAE62B-553F-4363-B9D8-BFB88198654F}"/>
              </a:ext>
            </a:extLst>
          </p:cNvPr>
          <p:cNvGrpSpPr/>
          <p:nvPr/>
        </p:nvGrpSpPr>
        <p:grpSpPr>
          <a:xfrm>
            <a:off x="153962" y="2026196"/>
            <a:ext cx="3817257" cy="4831804"/>
            <a:chOff x="153962" y="2026196"/>
            <a:chExt cx="3817257" cy="4831804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F0716889-2C16-4663-958F-10611915A919}"/>
                </a:ext>
              </a:extLst>
            </p:cNvPr>
            <p:cNvSpPr/>
            <p:nvPr/>
          </p:nvSpPr>
          <p:spPr>
            <a:xfrm>
              <a:off x="153962" y="2026196"/>
              <a:ext cx="3817257" cy="2921539"/>
            </a:xfrm>
            <a:prstGeom prst="roundRect">
              <a:avLst/>
            </a:prstGeom>
            <a:noFill/>
            <a:ln w="698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ja-JP" altLang="en-US" sz="3200" b="1" dirty="0">
                  <a:solidFill>
                    <a:srgbClr val="002060"/>
                  </a:solidFill>
                </a:rPr>
                <a:t>プロフィール機能</a:t>
              </a:r>
              <a:endParaRPr lang="en-US" altLang="ja-JP" sz="3200" b="1" dirty="0">
                <a:solidFill>
                  <a:srgbClr val="00206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dirty="0">
                  <a:solidFill>
                    <a:schemeClr val="tx1"/>
                  </a:solidFill>
                </a:rPr>
                <a:t>事務局・講師・受講者の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b="1" dirty="0">
                  <a:solidFill>
                    <a:schemeClr val="accent2"/>
                  </a:solidFill>
                </a:rPr>
                <a:t>プロフィール</a:t>
              </a:r>
              <a:r>
                <a:rPr kumimoji="1" lang="ja-JP" altLang="en-US" sz="2200" dirty="0">
                  <a:solidFill>
                    <a:schemeClr val="tx1"/>
                  </a:solidFill>
                </a:rPr>
                <a:t>を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dirty="0">
                  <a:solidFill>
                    <a:schemeClr val="tx1"/>
                  </a:solidFill>
                </a:rPr>
                <a:t>検索・閲覧できる。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EAB50B8-2EFA-480E-A315-B20F4541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905" y="5122091"/>
              <a:ext cx="2773371" cy="1735909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CA76724-C12A-4107-8321-4D9BE8FDD36A}"/>
              </a:ext>
            </a:extLst>
          </p:cNvPr>
          <p:cNvGrpSpPr/>
          <p:nvPr/>
        </p:nvGrpSpPr>
        <p:grpSpPr>
          <a:xfrm>
            <a:off x="4188237" y="2026196"/>
            <a:ext cx="3816000" cy="4690244"/>
            <a:chOff x="4188237" y="2026196"/>
            <a:chExt cx="3816000" cy="4690244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1778BCA-EA82-468F-A3BE-8DB4EF829136}"/>
                </a:ext>
              </a:extLst>
            </p:cNvPr>
            <p:cNvSpPr/>
            <p:nvPr/>
          </p:nvSpPr>
          <p:spPr>
            <a:xfrm>
              <a:off x="4188237" y="2026196"/>
              <a:ext cx="3816000" cy="2921540"/>
            </a:xfrm>
            <a:prstGeom prst="roundRect">
              <a:avLst/>
            </a:prstGeom>
            <a:noFill/>
            <a:ln w="698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3200" b="1" dirty="0">
                  <a:solidFill>
                    <a:srgbClr val="002060"/>
                  </a:solidFill>
                </a:rPr>
                <a:t>アンケート機能</a:t>
              </a:r>
              <a:endParaRPr kumimoji="1" lang="en-US" altLang="ja-JP" sz="24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000" b="1" dirty="0">
                  <a:solidFill>
                    <a:schemeClr val="accent2"/>
                  </a:solidFill>
                </a:rPr>
                <a:t>素朴な疑問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を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chemeClr val="tx1"/>
                  </a:solidFill>
                </a:rPr>
                <a:t>二択の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アンケート形式で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000" dirty="0">
                  <a:solidFill>
                    <a:schemeClr val="tx1"/>
                  </a:solidFill>
                </a:rPr>
                <a:t>投稿・回答・閲覧でき</a:t>
              </a:r>
              <a:r>
                <a:rPr lang="ja-JP" altLang="en-US" sz="2000" dirty="0">
                  <a:solidFill>
                    <a:schemeClr val="tx1"/>
                  </a:solidFill>
                </a:rPr>
                <a:t>る</a:t>
              </a:r>
              <a:r>
                <a:rPr kumimoji="1" lang="ja-JP" altLang="en-US" sz="2200" dirty="0">
                  <a:solidFill>
                    <a:schemeClr val="tx1"/>
                  </a:solidFill>
                </a:rPr>
                <a:t>。</a:t>
              </a:r>
              <a:endParaRPr lang="en-US" altLang="ja-JP" sz="2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グラフィックス 11" descr="ユーザー 単色塗りつぶし">
              <a:extLst>
                <a:ext uri="{FF2B5EF4-FFF2-40B4-BE49-F238E27FC236}">
                  <a16:creationId xmlns:a16="http://schemas.microsoft.com/office/drawing/2014/main" id="{D9FB82FA-F9D3-4B5C-8097-80596EB66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22344" y="5595072"/>
              <a:ext cx="1121368" cy="1121368"/>
            </a:xfrm>
            <a:prstGeom prst="rect">
              <a:avLst/>
            </a:prstGeom>
          </p:spPr>
        </p:pic>
        <p:sp>
          <p:nvSpPr>
            <p:cNvPr id="13" name="吹き出し: 円形 12">
              <a:extLst>
                <a:ext uri="{FF2B5EF4-FFF2-40B4-BE49-F238E27FC236}">
                  <a16:creationId xmlns:a16="http://schemas.microsoft.com/office/drawing/2014/main" id="{91B2D323-4F26-4DE6-B41B-7C1D2484F591}"/>
                </a:ext>
              </a:extLst>
            </p:cNvPr>
            <p:cNvSpPr/>
            <p:nvPr/>
          </p:nvSpPr>
          <p:spPr>
            <a:xfrm>
              <a:off x="6667012" y="5327080"/>
              <a:ext cx="794075" cy="828675"/>
            </a:xfrm>
            <a:prstGeom prst="wedgeEllipseCallout">
              <a:avLst>
                <a:gd name="adj1" fmla="val -65815"/>
                <a:gd name="adj2" fmla="val 4698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A?</a:t>
              </a:r>
              <a:endParaRPr kumimoji="1" lang="ja-JP" altLang="en-US" dirty="0"/>
            </a:p>
          </p:txBody>
        </p:sp>
        <p:sp>
          <p:nvSpPr>
            <p:cNvPr id="15" name="吹き出し: 円形 14">
              <a:extLst>
                <a:ext uri="{FF2B5EF4-FFF2-40B4-BE49-F238E27FC236}">
                  <a16:creationId xmlns:a16="http://schemas.microsoft.com/office/drawing/2014/main" id="{0C89CD16-2D2C-4AC1-BA57-983681812DFE}"/>
                </a:ext>
              </a:extLst>
            </p:cNvPr>
            <p:cNvSpPr/>
            <p:nvPr/>
          </p:nvSpPr>
          <p:spPr>
            <a:xfrm>
              <a:off x="5091916" y="5327081"/>
              <a:ext cx="794075" cy="828675"/>
            </a:xfrm>
            <a:prstGeom prst="wedgeEllipseCallout">
              <a:avLst>
                <a:gd name="adj1" fmla="val 70929"/>
                <a:gd name="adj2" fmla="val 504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B?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B572FA1-DFFA-4565-A930-BE4772EE4E73}"/>
              </a:ext>
            </a:extLst>
          </p:cNvPr>
          <p:cNvGrpSpPr/>
          <p:nvPr/>
        </p:nvGrpSpPr>
        <p:grpSpPr>
          <a:xfrm>
            <a:off x="8221255" y="2026196"/>
            <a:ext cx="3816000" cy="4354294"/>
            <a:chOff x="8221255" y="2026196"/>
            <a:chExt cx="3816000" cy="4354294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2C3C31C-FFB3-41BE-9417-E37D71F8BE30}"/>
                </a:ext>
              </a:extLst>
            </p:cNvPr>
            <p:cNvSpPr/>
            <p:nvPr/>
          </p:nvSpPr>
          <p:spPr>
            <a:xfrm>
              <a:off x="8221255" y="2026196"/>
              <a:ext cx="3816000" cy="2921540"/>
            </a:xfrm>
            <a:prstGeom prst="roundRect">
              <a:avLst/>
            </a:prstGeom>
            <a:noFill/>
            <a:ln w="698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3200" b="1" dirty="0">
                  <a:solidFill>
                    <a:srgbClr val="002060"/>
                  </a:solidFill>
                </a:rPr>
                <a:t>アドバイス機能</a:t>
              </a:r>
              <a:endParaRPr kumimoji="1" lang="en-US" altLang="ja-JP" sz="3200" b="1" dirty="0">
                <a:solidFill>
                  <a:srgbClr val="00206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200" dirty="0">
                  <a:solidFill>
                    <a:schemeClr val="tx1"/>
                  </a:solidFill>
                </a:rPr>
                <a:t>修了報告書で記入された</a:t>
              </a:r>
              <a:endParaRPr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200" b="1" dirty="0">
                  <a:solidFill>
                    <a:schemeClr val="accent2"/>
                  </a:solidFill>
                </a:rPr>
                <a:t>「後輩へのアドバイス」</a:t>
              </a:r>
              <a:r>
                <a:rPr lang="ja-JP" altLang="en-US" sz="2200" dirty="0">
                  <a:solidFill>
                    <a:schemeClr val="tx1"/>
                  </a:solidFill>
                </a:rPr>
                <a:t>を検索・閲覧できる。</a:t>
              </a:r>
              <a:endParaRPr lang="en-US" altLang="ja-JP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C8FB5FB-E033-4925-ACC6-945E14621E8E}"/>
                </a:ext>
              </a:extLst>
            </p:cNvPr>
            <p:cNvSpPr txBox="1"/>
            <p:nvPr/>
          </p:nvSpPr>
          <p:spPr>
            <a:xfrm>
              <a:off x="8990965" y="5734159"/>
              <a:ext cx="2844768" cy="6463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修了報告書</a:t>
              </a:r>
              <a:endParaRPr kumimoji="1" lang="en-US" altLang="ja-JP" dirty="0"/>
            </a:p>
            <a:p>
              <a:r>
                <a:rPr lang="ja-JP" altLang="en-US" dirty="0"/>
                <a:t>「後輩へのアドバイス」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9745CBD-2441-422B-B5E2-D1092E8A68C2}"/>
                </a:ext>
              </a:extLst>
            </p:cNvPr>
            <p:cNvSpPr txBox="1"/>
            <p:nvPr/>
          </p:nvSpPr>
          <p:spPr>
            <a:xfrm>
              <a:off x="8398412" y="5327080"/>
              <a:ext cx="1603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TERAC</a:t>
              </a:r>
              <a:r>
                <a:rPr kumimoji="1" lang="en-US" altLang="ja-JP" sz="2800" b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endParaRPr kumimoji="1" lang="ja-JP" altLang="en-US" sz="28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3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デモンストレーション</a:t>
            </a:r>
            <a:endParaRPr kumimoji="1" lang="en-US" altLang="ja-JP" sz="28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</a:t>
            </a: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1926</Words>
  <Application>Microsoft Office PowerPoint</Application>
  <PresentationFormat>ワイド画面</PresentationFormat>
  <Paragraphs>521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NotoSansJP</vt:lpstr>
      <vt:lpstr>UD デジタル 教科書体 NP-R</vt:lpstr>
      <vt:lpstr>游ゴシック</vt:lpstr>
      <vt:lpstr>游ゴシック Light</vt:lpstr>
      <vt:lpstr>Aharoni</vt:lpstr>
      <vt:lpstr>Arial</vt:lpstr>
      <vt:lpstr>Office テーマ</vt:lpstr>
      <vt:lpstr>ビーチサンダル ～研修成果発表～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田辺　みのり</dc:creator>
  <cp:lastModifiedBy>戸澤　宙</cp:lastModifiedBy>
  <cp:revision>138</cp:revision>
  <dcterms:created xsi:type="dcterms:W3CDTF">2021-06-07T00:12:57Z</dcterms:created>
  <dcterms:modified xsi:type="dcterms:W3CDTF">2021-06-25T06:58:49Z</dcterms:modified>
</cp:coreProperties>
</file>