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318" r:id="rId4"/>
    <p:sldId id="257" r:id="rId5"/>
    <p:sldId id="310" r:id="rId6"/>
    <p:sldId id="260" r:id="rId7"/>
    <p:sldId id="261" r:id="rId8"/>
    <p:sldId id="311" r:id="rId9"/>
    <p:sldId id="312" r:id="rId10"/>
    <p:sldId id="266" r:id="rId11"/>
    <p:sldId id="316" r:id="rId12"/>
    <p:sldId id="313" r:id="rId13"/>
    <p:sldId id="305" r:id="rId14"/>
    <p:sldId id="267" r:id="rId15"/>
    <p:sldId id="307" r:id="rId16"/>
    <p:sldId id="308" r:id="rId17"/>
    <p:sldId id="319" r:id="rId18"/>
    <p:sldId id="309" r:id="rId19"/>
    <p:sldId id="317" r:id="rId20"/>
    <p:sldId id="306" r:id="rId21"/>
    <p:sldId id="314" r:id="rId22"/>
    <p:sldId id="315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A0A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A9E82-8081-42A3-A1CA-4E8F4455CCF0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3A753-4F0F-45EE-8550-865E30C093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53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86BBE6-E2CB-4463-B5DD-6202FBA12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132D9E-E7BD-4570-96E2-E3BACAE0A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AC6111-1246-49D3-A618-D62F04BC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803B69-6B0A-47DF-8909-D85AA431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D0EB38-D89B-4069-A9EF-2AC7DB3C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29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F2E42E-D469-4FE9-B991-BEB0E32C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D6E408-AE3D-4D3B-9B56-60BD80ED7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32BB19-4CEF-4F36-9BAC-1B80A0CC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FC34C3-BE28-49B3-80F7-82142024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6DFF14-6A81-4733-98AB-B3543830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87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F855CD-E4A2-4EF7-BA06-71CA56EE1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F21294-5B00-4671-987D-EB8FBD267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DFA4DD-3E73-4D4B-8CEA-3E6D7E7B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A60E6-F01F-4DBC-B908-3513F2E8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E58248-6346-4664-82FB-E39DABEC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7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59727-4C1C-47D2-8516-481B3B6E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34CA-8A36-42F1-983E-16E3CC3B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35018-189A-486A-99E0-AD7E3BE9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7E8417-2954-42FB-B3FE-3442F45F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97B939-E591-4D1A-ADA7-EC666767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47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C3E05E-C790-46B7-8B87-B195912E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7E7C88-8786-4371-B6BA-67388CF35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1A6CFE-A293-44C1-AC00-0CBF4188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428814-1B24-48C5-9A6A-2088F6F6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77D905-A766-4C6F-BECE-25BA5188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25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356A1E-8E11-435D-B54E-53AB3B83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1342AD-2D40-407B-94D2-FADD01BBF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137BC0-5357-4F3E-AFF8-F91A423F6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E11B16-8B75-4460-8E98-78F794F6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C3E345-D8DD-4EEE-AC42-05BEAAC9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C2C660-717E-4B1A-B379-258FB3BB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14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817B5-1999-4824-B2D8-BDD64D35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6D4EF4-63A2-437D-A590-EE18F5EBF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B866BF-B966-4E95-BBF3-9AA2661DB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FE153E-340A-44C8-8845-B57E23BDE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EB700B-CCA8-41C6-845D-8275E3509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C8D4F2-FCDB-47C6-B514-3F49796B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8FFD2E-3D3C-41B5-B292-B7B06B61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4ACF0B-47D1-4513-A1D1-5E73D9AB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05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7B1E2B-C0AB-40D9-BD0A-8D9E5120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36B731-BDFF-47E7-A83A-9BFE8594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3B8987-AE78-4955-8953-39AFC917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49A4EC9-0D90-4267-B835-CA3D8EB0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90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34DDCC-1400-4F0D-8280-B24DD414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22F84D-9ECC-4972-AD85-49EA1981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817232-6DB9-40A4-889B-1FF9B247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37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02368C-F535-4A4E-986F-3E5AC1CC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30C-0827-4413-8FE4-5206E529B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4DC057-E397-41FC-86AE-A64650C31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B7C270-CDFA-49BC-884B-8C7BFFA7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ED16D7-53C8-4024-91AF-707EEEBC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8A6F4C-F02A-448E-9CF1-908E1CFE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45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1CA1E-C5C5-4845-B1BB-0DDE072C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92BCC7A-F840-4AAF-81A7-F447CB9D7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40C7B0-DB53-481A-B47E-577CB8137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79269C-1C31-4797-9CB2-A158FD25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56AE7E-4B12-4F91-8F9C-0AB5DC42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B2CC84-9C51-4AB4-A5AF-849F9DEB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0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196DA52-E925-4F61-BFA7-DCF2A9BB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2E2E45-AD02-4B77-8555-17F459246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A696C3-641C-4BEE-ABB1-6DF8BB672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2DAF2-83CD-43D0-9124-FE7A84D7A872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0268B8-6B3A-496E-BE22-AFCF33B84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9A9E9C-388B-47E3-918E-EB17C8275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44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5934AA-9F35-4DC2-BDEF-C88AEF973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74" name="Color Cover">
              <a:extLst>
                <a:ext uri="{FF2B5EF4-FFF2-40B4-BE49-F238E27FC236}">
                  <a16:creationId xmlns:a16="http://schemas.microsoft.com/office/drawing/2014/main" id="{8B2B1708-8CE4-4A20-94F5-55118AE2C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Color Cover">
              <a:extLst>
                <a:ext uri="{FF2B5EF4-FFF2-40B4-BE49-F238E27FC236}">
                  <a16:creationId xmlns:a16="http://schemas.microsoft.com/office/drawing/2014/main" id="{B2BC243A-AB39-4DEF-B708-A656BA5A6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95590E9-5E18-4877-8515-94EBE05E1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78" name="Color">
              <a:extLst>
                <a:ext uri="{FF2B5EF4-FFF2-40B4-BE49-F238E27FC236}">
                  <a16:creationId xmlns:a16="http://schemas.microsoft.com/office/drawing/2014/main" id="{8B4AF456-0671-432E-AD5B-FFAF8D646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Color">
              <a:extLst>
                <a:ext uri="{FF2B5EF4-FFF2-40B4-BE49-F238E27FC236}">
                  <a16:creationId xmlns:a16="http://schemas.microsoft.com/office/drawing/2014/main" id="{3CE7848D-78F7-4020-9603-9ED294166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フリー写真] 砂の上に置かれたビーチサンダルと貝殻とヒトデ - パブリックドメインQ：著作権フリー画像素材集">
            <a:extLst>
              <a:ext uri="{FF2B5EF4-FFF2-40B4-BE49-F238E27FC236}">
                <a16:creationId xmlns:a16="http://schemas.microsoft.com/office/drawing/2014/main" id="{8AD3F729-7F94-4C89-8909-0AB072C0E9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2" t="6" r="12762" b="-6"/>
          <a:stretch/>
        </p:blipFill>
        <p:spPr bwMode="auto">
          <a:xfrm>
            <a:off x="5660571" y="1262727"/>
            <a:ext cx="5353892" cy="441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5CA0097F-05D8-41AA-ABF9-33C698791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662F899-4295-416F-919F-934ED769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55A3F4B-68DC-4F36-BCE6-C507ACC5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483BE2D-C85A-4DE3-A6F4-AE65BB3EF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64C550A-7A80-4B73-B7BF-7426DD1C3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D956BA8-D252-430A-9E58-C7F3D1AC9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5345BF4-9F1D-4388-A778-56FAE2C42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22B00E1-8709-469F-A9F4-F974D3FED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D60589E5-34DD-4805-ADF3-1DAA03D68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491" y="2639590"/>
            <a:ext cx="5121502" cy="1748721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5400" b="1" dirty="0">
                <a:solidFill>
                  <a:schemeClr val="bg1"/>
                </a:solidFill>
              </a:rPr>
              <a:t>ビーチサンダル</a:t>
            </a:r>
            <a:br>
              <a:rPr kumimoji="1" lang="en-US" altLang="ja-JP" sz="5400" b="1" dirty="0">
                <a:solidFill>
                  <a:schemeClr val="bg1"/>
                </a:solidFill>
              </a:rPr>
            </a:br>
            <a:r>
              <a:rPr kumimoji="1" lang="ja-JP" altLang="en-US" sz="4000" b="1" dirty="0">
                <a:solidFill>
                  <a:schemeClr val="bg1"/>
                </a:solidFill>
              </a:rPr>
              <a:t>研修成果発表</a:t>
            </a:r>
            <a:endParaRPr kumimoji="1" lang="ja-JP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98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29" y="1218191"/>
            <a:ext cx="5667829" cy="3742429"/>
          </a:xfrm>
          <a:ln w="28575" cap="rnd">
            <a:solidFill>
              <a:schemeClr val="accent1">
                <a:shade val="50000"/>
              </a:schemeClr>
            </a:solidFill>
            <a:prstDash val="sysDot"/>
            <a:round/>
          </a:ln>
        </p:spPr>
        <p:txBody>
          <a:bodyPr>
            <a:normAutofit/>
          </a:bodyPr>
          <a:lstStyle/>
          <a:p>
            <a:pPr marL="457200" lvl="1" indent="0">
              <a:lnSpc>
                <a:spcPct val="130000"/>
              </a:lnSpc>
              <a:buNone/>
            </a:pPr>
            <a:r>
              <a:rPr lang="en-US" altLang="ja-JP" sz="2800" dirty="0"/>
              <a:t>&lt;Before&gt;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・同じチームになったことのある人が多く、気まずくはない</a:t>
            </a: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・認識の</a:t>
            </a:r>
            <a:r>
              <a:rPr lang="ja-JP" altLang="en-US" sz="2800" b="1" dirty="0">
                <a:solidFill>
                  <a:schemeClr val="accent2"/>
                </a:solidFill>
              </a:rPr>
              <a:t>食い違い</a:t>
            </a:r>
            <a:endParaRPr lang="en-US" altLang="ja-JP" sz="2800" b="1" dirty="0">
              <a:solidFill>
                <a:schemeClr val="accent2"/>
              </a:solidFill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・</a:t>
            </a:r>
            <a:r>
              <a:rPr lang="ja-JP" altLang="en-US" sz="2800" b="1" dirty="0">
                <a:solidFill>
                  <a:schemeClr val="accent2"/>
                </a:solidFill>
              </a:rPr>
              <a:t>気を遣いすぎ</a:t>
            </a:r>
            <a:endParaRPr lang="en-US" altLang="ja-JP" sz="2800" b="1" dirty="0">
              <a:solidFill>
                <a:schemeClr val="accent2"/>
              </a:solidFill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・</a:t>
            </a:r>
            <a:r>
              <a:rPr lang="en-US" altLang="ja-JP" sz="2800" dirty="0"/>
              <a:t>Servlet</a:t>
            </a:r>
            <a:r>
              <a:rPr lang="ja-JP" altLang="en-US" sz="2800" dirty="0"/>
              <a:t>や</a:t>
            </a:r>
            <a:r>
              <a:rPr lang="en-US" altLang="ja-JP" sz="2800" dirty="0"/>
              <a:t>DAO</a:t>
            </a:r>
            <a:r>
              <a:rPr lang="ja-JP" altLang="en-US" sz="2800" dirty="0"/>
              <a:t>の</a:t>
            </a:r>
            <a:r>
              <a:rPr lang="ja-JP" altLang="en-US" sz="2800" b="1" dirty="0">
                <a:solidFill>
                  <a:schemeClr val="accent2"/>
                </a:solidFill>
              </a:rPr>
              <a:t>理解が浅い</a:t>
            </a:r>
            <a:endParaRPr lang="en-US" altLang="ja-JP" sz="2800" b="1" dirty="0">
              <a:solidFill>
                <a:schemeClr val="accent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グループとしての成果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B34B438-E98A-4935-8D4C-F0F5503E2472}"/>
              </a:ext>
            </a:extLst>
          </p:cNvPr>
          <p:cNvSpPr txBox="1">
            <a:spLocks/>
          </p:cNvSpPr>
          <p:nvPr/>
        </p:nvSpPr>
        <p:spPr>
          <a:xfrm>
            <a:off x="6368143" y="1218190"/>
            <a:ext cx="5667828" cy="3742429"/>
          </a:xfrm>
          <a:prstGeom prst="rect">
            <a:avLst/>
          </a:prstGeom>
          <a:ln w="28575" cap="rnd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ja-JP" sz="2800" dirty="0"/>
              <a:t>&lt;After&gt;</a:t>
            </a:r>
          </a:p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ja-JP" altLang="en-US" sz="2800" dirty="0"/>
              <a:t>・話がずれていると気づいたら方向修正できるように</a:t>
            </a:r>
            <a:endParaRPr lang="en-US" altLang="ja-JP" sz="2800" dirty="0"/>
          </a:p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ja-JP" altLang="en-US" sz="2800" dirty="0"/>
              <a:t>・違うと思うことは</a:t>
            </a:r>
            <a:r>
              <a:rPr lang="ja-JP" altLang="en-US" sz="2800" b="1" dirty="0">
                <a:solidFill>
                  <a:schemeClr val="accent2"/>
                </a:solidFill>
              </a:rPr>
              <a:t>ちゃんと指摘</a:t>
            </a:r>
            <a:r>
              <a:rPr lang="ja-JP" altLang="en-US" sz="2800" dirty="0"/>
              <a:t>できるように</a:t>
            </a:r>
            <a:endParaRPr lang="en-US" altLang="ja-JP" sz="2800" dirty="0"/>
          </a:p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ja-JP" altLang="en-US" sz="2800" dirty="0"/>
              <a:t>・プログラムの</a:t>
            </a:r>
            <a:r>
              <a:rPr lang="ja-JP" altLang="en-US" sz="2800" b="1" dirty="0">
                <a:solidFill>
                  <a:schemeClr val="accent2"/>
                </a:solidFill>
              </a:rPr>
              <a:t>理解が深く</a:t>
            </a:r>
            <a:r>
              <a:rPr lang="ja-JP" altLang="en-US" sz="2800" dirty="0"/>
              <a:t>なった</a:t>
            </a:r>
            <a:endParaRPr lang="en-US" altLang="ja-JP" sz="2800" dirty="0"/>
          </a:p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ja-JP" altLang="en-US" sz="2800" dirty="0"/>
              <a:t>・</a:t>
            </a:r>
            <a:r>
              <a:rPr lang="ja-JP" altLang="en-US" sz="2800" b="1" dirty="0">
                <a:solidFill>
                  <a:schemeClr val="accent2"/>
                </a:solidFill>
              </a:rPr>
              <a:t>エラー探し</a:t>
            </a:r>
            <a:r>
              <a:rPr lang="ja-JP" altLang="en-US" sz="2800" dirty="0"/>
              <a:t>が上手くなった</a:t>
            </a:r>
            <a:endParaRPr lang="en-US" altLang="ja-JP" sz="2800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C947B0DC-49AF-44E2-BF27-91317EFB7F51}"/>
              </a:ext>
            </a:extLst>
          </p:cNvPr>
          <p:cNvSpPr/>
          <p:nvPr/>
        </p:nvSpPr>
        <p:spPr>
          <a:xfrm>
            <a:off x="5519560" y="2670304"/>
            <a:ext cx="1349830" cy="838200"/>
          </a:xfrm>
          <a:prstGeom prst="rightArrow">
            <a:avLst/>
          </a:prstGeom>
          <a:solidFill>
            <a:srgbClr val="62A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A1D9B2A2-6815-42A7-833D-707145E9D922}"/>
              </a:ext>
            </a:extLst>
          </p:cNvPr>
          <p:cNvSpPr txBox="1">
            <a:spLocks/>
          </p:cNvSpPr>
          <p:nvPr/>
        </p:nvSpPr>
        <p:spPr>
          <a:xfrm>
            <a:off x="156029" y="5052422"/>
            <a:ext cx="11615057" cy="1692287"/>
          </a:xfrm>
          <a:prstGeom prst="rect">
            <a:avLst/>
          </a:prstGeom>
          <a:ln w="28575" cap="rnd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ja-JP" sz="2800" dirty="0"/>
              <a:t>&lt;</a:t>
            </a:r>
            <a:r>
              <a:rPr lang="ja-JP" altLang="en-US" sz="2800" dirty="0"/>
              <a:t>反省</a:t>
            </a:r>
            <a:r>
              <a:rPr lang="en-US" altLang="ja-JP" sz="2800" dirty="0"/>
              <a:t>&gt;</a:t>
            </a:r>
          </a:p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ja-JP" altLang="en-US" sz="2800" dirty="0"/>
              <a:t>・</a:t>
            </a:r>
            <a:r>
              <a:rPr lang="ja-JP" altLang="en-US" sz="2800" b="1" dirty="0">
                <a:solidFill>
                  <a:schemeClr val="accent2"/>
                </a:solidFill>
              </a:rPr>
              <a:t>休憩時間と作業時間の切り替え</a:t>
            </a:r>
            <a:r>
              <a:rPr lang="ja-JP" altLang="en-US" sz="2800" dirty="0"/>
              <a:t>があまりできていなかった。時間管理。</a:t>
            </a:r>
            <a:endParaRPr lang="en-US" altLang="ja-JP" sz="2800" dirty="0"/>
          </a:p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ja-JP" altLang="en-US" sz="2800" dirty="0"/>
              <a:t>・</a:t>
            </a:r>
            <a:r>
              <a:rPr lang="ja-JP" altLang="en-US" sz="2800" b="1" dirty="0">
                <a:solidFill>
                  <a:schemeClr val="accent2"/>
                </a:solidFill>
              </a:rPr>
              <a:t>負担の偏り</a:t>
            </a:r>
            <a:r>
              <a:rPr lang="en-US" altLang="ja-JP" sz="2800" dirty="0"/>
              <a:t>	</a:t>
            </a:r>
            <a:r>
              <a:rPr lang="ja-JP" altLang="en-US" sz="2800" dirty="0"/>
              <a:t>・上流工程の甘さ→後から修正多発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68558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ビーチサンダル三大事件簿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B010321-CD79-4A5C-893E-4C299234B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66800"/>
            <a:ext cx="11557000" cy="563879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ja-JP" altLang="en-US" sz="3600" b="1" dirty="0">
                <a:solidFill>
                  <a:srgbClr val="002060"/>
                </a:solidFill>
              </a:rPr>
              <a:t>①</a:t>
            </a:r>
            <a:r>
              <a:rPr lang="en-US" altLang="ja-JP" sz="3600" b="1" dirty="0">
                <a:solidFill>
                  <a:srgbClr val="002060"/>
                </a:solidFill>
              </a:rPr>
              <a:t>Profile/</a:t>
            </a:r>
            <a:r>
              <a:rPr lang="en-US" altLang="ja-JP" sz="3600" b="1" dirty="0" err="1">
                <a:solidFill>
                  <a:srgbClr val="002060"/>
                </a:solidFill>
              </a:rPr>
              <a:t>Plofile</a:t>
            </a:r>
            <a:r>
              <a:rPr lang="ja-JP" altLang="en-US" sz="3600" b="1" dirty="0">
                <a:solidFill>
                  <a:srgbClr val="002060"/>
                </a:solidFill>
              </a:rPr>
              <a:t>問題</a:t>
            </a:r>
            <a:endParaRPr lang="en-US" altLang="ja-JP" sz="36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スペル間違えのままファイルやメソッドを作成→</a:t>
            </a:r>
            <a:r>
              <a:rPr lang="en-US" altLang="ja-JP" dirty="0"/>
              <a:t>L</a:t>
            </a:r>
            <a:r>
              <a:rPr lang="ja-JP" altLang="en-US" dirty="0"/>
              <a:t>のまま統一</a:t>
            </a:r>
            <a:r>
              <a:rPr lang="en-US" altLang="ja-JP" dirty="0"/>
              <a:t>/R</a:t>
            </a:r>
            <a:r>
              <a:rPr lang="ja-JP" altLang="en-US" dirty="0"/>
              <a:t>に直す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3600" b="1" dirty="0">
                <a:solidFill>
                  <a:srgbClr val="002060"/>
                </a:solidFill>
              </a:rPr>
              <a:t>②</a:t>
            </a:r>
            <a:r>
              <a:rPr lang="en-US" altLang="ja-JP" sz="3600" b="1" dirty="0" err="1">
                <a:solidFill>
                  <a:srgbClr val="002060"/>
                </a:solidFill>
              </a:rPr>
              <a:t>gitHub</a:t>
            </a:r>
            <a:r>
              <a:rPr lang="ja-JP" altLang="en-US" sz="3600" b="1" dirty="0">
                <a:solidFill>
                  <a:srgbClr val="002060"/>
                </a:solidFill>
              </a:rPr>
              <a:t>でのデータベース共有問題</a:t>
            </a:r>
            <a:endParaRPr lang="en-US" altLang="ja-JP" sz="36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データベースの共有でエラー多発（約</a:t>
            </a:r>
            <a:r>
              <a:rPr lang="en-US" altLang="ja-JP" dirty="0"/>
              <a:t>2</a:t>
            </a:r>
            <a:r>
              <a:rPr lang="ja-JP" altLang="en-US" dirty="0"/>
              <a:t>時間）→それ以降は</a:t>
            </a:r>
            <a:r>
              <a:rPr lang="en-US" altLang="ja-JP" dirty="0"/>
              <a:t>slack</a:t>
            </a:r>
            <a:r>
              <a:rPr lang="ja-JP" altLang="en-US" dirty="0"/>
              <a:t>で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3600" b="1" dirty="0">
                <a:solidFill>
                  <a:srgbClr val="002060"/>
                </a:solidFill>
              </a:rPr>
              <a:t>③データベース作り変え問題</a:t>
            </a:r>
            <a:endParaRPr lang="en-US" altLang="ja-JP" sz="36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プロフィール情報のテーブルに、自動連番の</a:t>
            </a:r>
            <a:r>
              <a:rPr lang="en-US" altLang="ja-JP" dirty="0"/>
              <a:t>ID</a:t>
            </a:r>
            <a:r>
              <a:rPr lang="ja-JP" altLang="en-US" dirty="0"/>
              <a:t>を足し、再作成。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→全体的な修正。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endParaRPr lang="ja-JP" altLang="en-US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0E7B9C7-A943-424C-81D8-7070D93AFDA0}"/>
              </a:ext>
            </a:extLst>
          </p:cNvPr>
          <p:cNvGrpSpPr/>
          <p:nvPr/>
        </p:nvGrpSpPr>
        <p:grpSpPr>
          <a:xfrm>
            <a:off x="3846286" y="5234039"/>
            <a:ext cx="8433619" cy="1623961"/>
            <a:chOff x="3846286" y="5234039"/>
            <a:chExt cx="8433619" cy="1623961"/>
          </a:xfrm>
        </p:grpSpPr>
        <p:pic>
          <p:nvPicPr>
            <p:cNvPr id="7" name="図 6" descr="挿絵, シャツ が含まれている画像&#10;&#10;自動的に生成された説明">
              <a:extLst>
                <a:ext uri="{FF2B5EF4-FFF2-40B4-BE49-F238E27FC236}">
                  <a16:creationId xmlns:a16="http://schemas.microsoft.com/office/drawing/2014/main" id="{542574DB-E24B-4639-84A2-F8D098CE0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5944" y="5234039"/>
              <a:ext cx="1623961" cy="1623961"/>
            </a:xfrm>
            <a:prstGeom prst="rect">
              <a:avLst/>
            </a:prstGeom>
          </p:spPr>
        </p:pic>
        <p:sp>
          <p:nvSpPr>
            <p:cNvPr id="8" name="吹き出し: 角を丸めた四角形 7">
              <a:extLst>
                <a:ext uri="{FF2B5EF4-FFF2-40B4-BE49-F238E27FC236}">
                  <a16:creationId xmlns:a16="http://schemas.microsoft.com/office/drawing/2014/main" id="{CF82260A-DA67-492E-85F1-02D8ED94D300}"/>
                </a:ext>
              </a:extLst>
            </p:cNvPr>
            <p:cNvSpPr/>
            <p:nvPr/>
          </p:nvSpPr>
          <p:spPr>
            <a:xfrm>
              <a:off x="3846286" y="5502020"/>
              <a:ext cx="6809658" cy="1279781"/>
            </a:xfrm>
            <a:prstGeom prst="wedgeRoundRectCallout">
              <a:avLst>
                <a:gd name="adj1" fmla="val 56868"/>
                <a:gd name="adj2" fmla="val -2583"/>
                <a:gd name="adj3" fmla="val 16667"/>
              </a:avLst>
            </a:prstGeom>
            <a:solidFill>
              <a:srgbClr val="62A0AA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2000" dirty="0"/>
                <a:t>植田講師：我々がデータベース作るときは、ルーティンのように、</a:t>
              </a:r>
              <a:r>
                <a:rPr lang="ja-JP" altLang="en-US" sz="2000" b="1" dirty="0">
                  <a:solidFill>
                    <a:schemeClr val="accent2"/>
                  </a:solidFill>
                </a:rPr>
                <a:t>まず自動連番の</a:t>
              </a:r>
              <a:r>
                <a:rPr lang="en-US" altLang="ja-JP" sz="2000" b="1" dirty="0">
                  <a:solidFill>
                    <a:schemeClr val="accent2"/>
                  </a:solidFill>
                </a:rPr>
                <a:t>ID</a:t>
              </a:r>
              <a:r>
                <a:rPr lang="ja-JP" altLang="en-US" sz="2000" dirty="0"/>
                <a:t>作りますねぇ。</a:t>
              </a:r>
              <a:endParaRPr lang="en-US" altLang="ja-JP" sz="2000" dirty="0"/>
            </a:p>
            <a:p>
              <a:r>
                <a:rPr kumimoji="1" lang="ja-JP" altLang="en-US" sz="2000" dirty="0"/>
                <a:t>まぁ、無くてもいいんですけど。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EC312C2-1695-4D51-A968-A0513487C4A5}"/>
              </a:ext>
            </a:extLst>
          </p:cNvPr>
          <p:cNvGrpSpPr/>
          <p:nvPr/>
        </p:nvGrpSpPr>
        <p:grpSpPr>
          <a:xfrm>
            <a:off x="10850049" y="920063"/>
            <a:ext cx="1449200" cy="1015526"/>
            <a:chOff x="10489606" y="1553116"/>
            <a:chExt cx="1314346" cy="921027"/>
          </a:xfrm>
        </p:grpSpPr>
        <p:pic>
          <p:nvPicPr>
            <p:cNvPr id="13" name="グラフィックス 12" descr="ユーザー 単色塗りつぶし">
              <a:extLst>
                <a:ext uri="{FF2B5EF4-FFF2-40B4-BE49-F238E27FC236}">
                  <a16:creationId xmlns:a16="http://schemas.microsoft.com/office/drawing/2014/main" id="{9EB5BA17-8400-4CB4-9CC7-245768816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08831" y="1553116"/>
              <a:ext cx="921027" cy="921027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375D468-3F31-4A9D-B1E0-FF0695ADA41D}"/>
                </a:ext>
              </a:extLst>
            </p:cNvPr>
            <p:cNvSpPr txBox="1"/>
            <p:nvPr/>
          </p:nvSpPr>
          <p:spPr>
            <a:xfrm rot="20326438">
              <a:off x="10489606" y="1553246"/>
              <a:ext cx="606629" cy="362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</a:t>
              </a:r>
              <a:r>
                <a:rPr kumimoji="1" lang="ja-JP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？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E6DFA1C-3A3E-4CED-9DC7-BEB52F6D7CEA}"/>
                </a:ext>
              </a:extLst>
            </p:cNvPr>
            <p:cNvSpPr txBox="1"/>
            <p:nvPr/>
          </p:nvSpPr>
          <p:spPr>
            <a:xfrm rot="2182332">
              <a:off x="11197323" y="1608735"/>
              <a:ext cx="606629" cy="362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</a:t>
              </a:r>
              <a:r>
                <a:rPr kumimoji="1" lang="ja-JP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？</a:t>
              </a:r>
            </a:p>
          </p:txBody>
        </p:sp>
      </p:grpSp>
      <p:pic>
        <p:nvPicPr>
          <p:cNvPr id="17" name="グラフィックス 16" descr="泣き笑いの顔 (塗りつぶしなし) 枠線">
            <a:extLst>
              <a:ext uri="{FF2B5EF4-FFF2-40B4-BE49-F238E27FC236}">
                <a16:creationId xmlns:a16="http://schemas.microsoft.com/office/drawing/2014/main" id="{0A581254-A1C0-4D47-8813-B792400D1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2172" y="76200"/>
            <a:ext cx="914400" cy="914400"/>
          </a:xfrm>
          <a:prstGeom prst="rect">
            <a:avLst/>
          </a:prstGeom>
        </p:spPr>
      </p:pic>
      <p:sp>
        <p:nvSpPr>
          <p:cNvPr id="19" name="楕円 18">
            <a:extLst>
              <a:ext uri="{FF2B5EF4-FFF2-40B4-BE49-F238E27FC236}">
                <a16:creationId xmlns:a16="http://schemas.microsoft.com/office/drawing/2014/main" id="{2CB2BDA7-BCBF-40AA-98CA-E586B4C1809F}"/>
              </a:ext>
            </a:extLst>
          </p:cNvPr>
          <p:cNvSpPr/>
          <p:nvPr/>
        </p:nvSpPr>
        <p:spPr>
          <a:xfrm>
            <a:off x="10377714" y="1828800"/>
            <a:ext cx="1602686" cy="61513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33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プロダクトについて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b="1" dirty="0"/>
              <a:t>個々の成果・感想</a:t>
            </a:r>
            <a:endParaRPr lang="en-US" altLang="ja-JP" sz="2800" b="1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0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プロフィール詳細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073280" y="2133248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69437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126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3101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4933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D90D2681-735A-4A4A-84FD-7B71C14FBAE7}"/>
              </a:ext>
            </a:extLst>
          </p:cNvPr>
          <p:cNvGrpSpPr/>
          <p:nvPr/>
        </p:nvGrpSpPr>
        <p:grpSpPr>
          <a:xfrm>
            <a:off x="238539" y="4801871"/>
            <a:ext cx="11781183" cy="537141"/>
            <a:chOff x="238539" y="4801871"/>
            <a:chExt cx="11781183" cy="537141"/>
          </a:xfrm>
        </p:grpSpPr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98999E1F-4367-4554-B09F-42BF2BD2064F}"/>
                </a:ext>
              </a:extLst>
            </p:cNvPr>
            <p:cNvSpPr/>
            <p:nvPr/>
          </p:nvSpPr>
          <p:spPr>
            <a:xfrm>
              <a:off x="238539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プロフィール</a:t>
              </a:r>
              <a:endParaRPr kumimoji="1" lang="ja-JP" altLang="en-US" sz="1400" dirty="0"/>
            </a:p>
          </p:txBody>
        </p:sp>
        <p:sp>
          <p:nvSpPr>
            <p:cNvPr id="54" name="台形 53">
              <a:extLst>
                <a:ext uri="{FF2B5EF4-FFF2-40B4-BE49-F238E27FC236}">
                  <a16:creationId xmlns:a16="http://schemas.microsoft.com/office/drawing/2014/main" id="{869AB5C5-A0EA-4ACA-992B-19ADF9F77627}"/>
                </a:ext>
              </a:extLst>
            </p:cNvPr>
            <p:cNvSpPr/>
            <p:nvPr/>
          </p:nvSpPr>
          <p:spPr>
            <a:xfrm>
              <a:off x="2700130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</a:t>
              </a:r>
              <a:endParaRPr kumimoji="1" lang="ja-JP" altLang="en-US" sz="1400" dirty="0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FACB8A4A-EF25-4748-B229-3AFCAF5566C0}"/>
                </a:ext>
              </a:extLst>
            </p:cNvPr>
            <p:cNvSpPr/>
            <p:nvPr/>
          </p:nvSpPr>
          <p:spPr>
            <a:xfrm>
              <a:off x="5161721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</a:t>
              </a:r>
            </a:p>
          </p:txBody>
        </p:sp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A38842A3-0A40-4186-BB65-2B520EDA2ADD}"/>
                </a:ext>
              </a:extLst>
            </p:cNvPr>
            <p:cNvSpPr/>
            <p:nvPr/>
          </p:nvSpPr>
          <p:spPr>
            <a:xfrm>
              <a:off x="7623312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回答</a:t>
              </a:r>
            </a:p>
          </p:txBody>
        </p:sp>
        <p:sp>
          <p:nvSpPr>
            <p:cNvPr id="57" name="台形 56">
              <a:extLst>
                <a:ext uri="{FF2B5EF4-FFF2-40B4-BE49-F238E27FC236}">
                  <a16:creationId xmlns:a16="http://schemas.microsoft.com/office/drawing/2014/main" id="{E512FC01-8593-486B-B623-2F5C618D554C}"/>
                </a:ext>
              </a:extLst>
            </p:cNvPr>
            <p:cNvSpPr/>
            <p:nvPr/>
          </p:nvSpPr>
          <p:spPr>
            <a:xfrm>
              <a:off x="10084904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運営用</a:t>
              </a:r>
              <a:r>
                <a:rPr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BDBBE8FC-4901-4630-859A-7B1A875D8D41}"/>
              </a:ext>
            </a:extLst>
          </p:cNvPr>
          <p:cNvGrpSpPr/>
          <p:nvPr/>
        </p:nvGrpSpPr>
        <p:grpSpPr>
          <a:xfrm>
            <a:off x="140096" y="6044786"/>
            <a:ext cx="11880575" cy="554795"/>
            <a:chOff x="140096" y="6044786"/>
            <a:chExt cx="11880575" cy="554795"/>
          </a:xfrm>
        </p:grpSpPr>
        <p:sp>
          <p:nvSpPr>
            <p:cNvPr id="69" name="フレーム 68">
              <a:extLst>
                <a:ext uri="{FF2B5EF4-FFF2-40B4-BE49-F238E27FC236}">
                  <a16:creationId xmlns:a16="http://schemas.microsoft.com/office/drawing/2014/main" id="{5FC90602-0FD6-4D91-80C2-3B16B2EA830E}"/>
                </a:ext>
              </a:extLst>
            </p:cNvPr>
            <p:cNvSpPr/>
            <p:nvPr/>
          </p:nvSpPr>
          <p:spPr>
            <a:xfrm>
              <a:off x="140096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プロフィール</a:t>
              </a:r>
            </a:p>
          </p:txBody>
        </p:sp>
        <p:sp>
          <p:nvSpPr>
            <p:cNvPr id="70" name="フレーム 69">
              <a:extLst>
                <a:ext uri="{FF2B5EF4-FFF2-40B4-BE49-F238E27FC236}">
                  <a16:creationId xmlns:a16="http://schemas.microsoft.com/office/drawing/2014/main" id="{08D434C6-A8C7-4EEF-A7CE-A0680C579A30}"/>
                </a:ext>
              </a:extLst>
            </p:cNvPr>
            <p:cNvSpPr/>
            <p:nvPr/>
          </p:nvSpPr>
          <p:spPr>
            <a:xfrm>
              <a:off x="1629072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アドバイス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レーム 70">
              <a:extLst>
                <a:ext uri="{FF2B5EF4-FFF2-40B4-BE49-F238E27FC236}">
                  <a16:creationId xmlns:a16="http://schemas.microsoft.com/office/drawing/2014/main" id="{EEBCA61B-BC6B-4FB6-A751-3298C9E6569C}"/>
                </a:ext>
              </a:extLst>
            </p:cNvPr>
            <p:cNvSpPr/>
            <p:nvPr/>
          </p:nvSpPr>
          <p:spPr>
            <a:xfrm>
              <a:off x="6096000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運営用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PW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フレーム 71">
              <a:extLst>
                <a:ext uri="{FF2B5EF4-FFF2-40B4-BE49-F238E27FC236}">
                  <a16:creationId xmlns:a16="http://schemas.microsoft.com/office/drawing/2014/main" id="{7C0FB094-0E04-4B08-85B0-ACD76AEDDB5A}"/>
                </a:ext>
              </a:extLst>
            </p:cNvPr>
            <p:cNvSpPr/>
            <p:nvPr/>
          </p:nvSpPr>
          <p:spPr>
            <a:xfrm>
              <a:off x="10562931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ログインの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スコープ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フレーム 72">
              <a:extLst>
                <a:ext uri="{FF2B5EF4-FFF2-40B4-BE49-F238E27FC236}">
                  <a16:creationId xmlns:a16="http://schemas.microsoft.com/office/drawing/2014/main" id="{72E5AFDC-428D-4263-A43D-E7123C1C2A61}"/>
                </a:ext>
              </a:extLst>
            </p:cNvPr>
            <p:cNvSpPr/>
            <p:nvPr/>
          </p:nvSpPr>
          <p:spPr>
            <a:xfrm>
              <a:off x="9073952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処理結果の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スコープ</a:t>
              </a:r>
            </a:p>
          </p:txBody>
        </p:sp>
        <p:sp>
          <p:nvSpPr>
            <p:cNvPr id="74" name="フレーム 73">
              <a:extLst>
                <a:ext uri="{FF2B5EF4-FFF2-40B4-BE49-F238E27FC236}">
                  <a16:creationId xmlns:a16="http://schemas.microsoft.com/office/drawing/2014/main" id="{0814163D-9DA1-4843-A955-921C5A51858C}"/>
                </a:ext>
              </a:extLst>
            </p:cNvPr>
            <p:cNvSpPr/>
            <p:nvPr/>
          </p:nvSpPr>
          <p:spPr>
            <a:xfrm>
              <a:off x="7584976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掲示板用</a:t>
              </a:r>
            </a:p>
          </p:txBody>
        </p:sp>
        <p:sp>
          <p:nvSpPr>
            <p:cNvPr id="76" name="フレーム 75">
              <a:extLst>
                <a:ext uri="{FF2B5EF4-FFF2-40B4-BE49-F238E27FC236}">
                  <a16:creationId xmlns:a16="http://schemas.microsoft.com/office/drawing/2014/main" id="{9FC89AAE-18A0-429D-9024-1D186FC789E4}"/>
                </a:ext>
              </a:extLst>
            </p:cNvPr>
            <p:cNvSpPr/>
            <p:nvPr/>
          </p:nvSpPr>
          <p:spPr>
            <a:xfrm>
              <a:off x="3118048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アンケート</a:t>
              </a:r>
            </a:p>
          </p:txBody>
        </p:sp>
        <p:sp>
          <p:nvSpPr>
            <p:cNvPr id="77" name="フレーム 76">
              <a:extLst>
                <a:ext uri="{FF2B5EF4-FFF2-40B4-BE49-F238E27FC236}">
                  <a16:creationId xmlns:a16="http://schemas.microsoft.com/office/drawing/2014/main" id="{30461958-341E-4476-B698-DE879ACDFAF0}"/>
                </a:ext>
              </a:extLst>
            </p:cNvPr>
            <p:cNvSpPr/>
            <p:nvPr/>
          </p:nvSpPr>
          <p:spPr>
            <a:xfrm>
              <a:off x="4607024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回答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飯塚駿平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チームリーダー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066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F87BA-86EA-48C6-AA56-A83022513A76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飯塚駿平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チームリーダー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91A74-9D28-4869-8E67-8AFBF0CA25D2}"/>
              </a:ext>
            </a:extLst>
          </p:cNvPr>
          <p:cNvSpPr txBox="1"/>
          <p:nvPr/>
        </p:nvSpPr>
        <p:spPr>
          <a:xfrm>
            <a:off x="102705" y="1131381"/>
            <a:ext cx="63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☆特に力を入れた部分・苦戦した部分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3A698-E09A-4BC2-8438-492C6C41120A}"/>
              </a:ext>
            </a:extLst>
          </p:cNvPr>
          <p:cNvSpPr txBox="1"/>
          <p:nvPr/>
        </p:nvSpPr>
        <p:spPr>
          <a:xfrm>
            <a:off x="102705" y="3036381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チームのために頑張ったこと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B5103-DAF2-4F2D-93A4-D16990C8629A}"/>
              </a:ext>
            </a:extLst>
          </p:cNvPr>
          <p:cNvSpPr txBox="1"/>
          <p:nvPr/>
        </p:nvSpPr>
        <p:spPr>
          <a:xfrm>
            <a:off x="102705" y="4927975"/>
            <a:ext cx="197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反省点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A6C29B-1037-4A48-ABE6-6D209B888AF0}"/>
              </a:ext>
            </a:extLst>
          </p:cNvPr>
          <p:cNvSpPr/>
          <p:nvPr/>
        </p:nvSpPr>
        <p:spPr>
          <a:xfrm>
            <a:off x="579783" y="1654601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3</a:t>
            </a:r>
            <a:r>
              <a:rPr lang="ja-JP" altLang="en-US" dirty="0"/>
              <a:t>～</a:t>
            </a:r>
            <a:r>
              <a:rPr lang="en-US" altLang="ja-JP" dirty="0"/>
              <a:t>4</a:t>
            </a:r>
            <a:r>
              <a:rPr lang="ja-JP" altLang="en-US" dirty="0"/>
              <a:t>行くらいで</a:t>
            </a:r>
            <a:endParaRPr kumimoji="1"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93AD5B2-629D-41C0-B105-C985F387BB04}"/>
              </a:ext>
            </a:extLst>
          </p:cNvPr>
          <p:cNvSpPr/>
          <p:nvPr/>
        </p:nvSpPr>
        <p:spPr>
          <a:xfrm>
            <a:off x="579783" y="353457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3</a:t>
            </a:r>
            <a:r>
              <a:rPr lang="ja-JP" altLang="en-US" dirty="0"/>
              <a:t>～</a:t>
            </a:r>
            <a:r>
              <a:rPr lang="en-US" altLang="ja-JP" dirty="0"/>
              <a:t>4</a:t>
            </a:r>
            <a:r>
              <a:rPr lang="ja-JP" altLang="en-US" dirty="0"/>
              <a:t>行くらいで</a:t>
            </a:r>
            <a:endParaRPr kumimoji="1" lang="en-US" altLang="ja-JP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1C780DD-A7C8-46ED-AF23-0B53948D53F0}"/>
              </a:ext>
            </a:extLst>
          </p:cNvPr>
          <p:cNvSpPr/>
          <p:nvPr/>
        </p:nvSpPr>
        <p:spPr>
          <a:xfrm>
            <a:off x="579783" y="54018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3</a:t>
            </a:r>
            <a:r>
              <a:rPr lang="ja-JP" altLang="en-US" dirty="0"/>
              <a:t>～</a:t>
            </a:r>
            <a:r>
              <a:rPr lang="en-US" altLang="ja-JP" dirty="0"/>
              <a:t>4</a:t>
            </a:r>
            <a:r>
              <a:rPr lang="ja-JP" altLang="en-US" dirty="0"/>
              <a:t>行くらいで</a:t>
            </a:r>
            <a:endParaRPr kumimoji="1" lang="en-US" altLang="ja-JP" dirty="0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01FF755A-64B8-471F-B6B2-C641BC92B26D}"/>
              </a:ext>
            </a:extLst>
          </p:cNvPr>
          <p:cNvSpPr/>
          <p:nvPr/>
        </p:nvSpPr>
        <p:spPr>
          <a:xfrm>
            <a:off x="9157251" y="2209799"/>
            <a:ext cx="2941983" cy="3085983"/>
          </a:xfrm>
          <a:prstGeom prst="wedgeRoundRectCallout">
            <a:avLst>
              <a:gd name="adj1" fmla="val -9088"/>
              <a:gd name="adj2" fmla="val 6167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24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r>
              <a:rPr kumimoji="1" lang="en-US" altLang="ja-JP" dirty="0">
                <a:solidFill>
                  <a:schemeClr val="tx1"/>
                </a:solidFill>
              </a:rPr>
              <a:t>(</a:t>
            </a:r>
            <a:r>
              <a:rPr kumimoji="1" lang="ja-JP" altLang="en-US" dirty="0">
                <a:solidFill>
                  <a:schemeClr val="tx1"/>
                </a:solidFill>
              </a:rPr>
              <a:t>木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r>
              <a:rPr kumimoji="1" lang="ja-JP" altLang="en-US" dirty="0">
                <a:solidFill>
                  <a:schemeClr val="tx1"/>
                </a:solidFill>
              </a:rPr>
              <a:t>午前に</a:t>
            </a:r>
            <a:r>
              <a:rPr lang="ja-JP" altLang="en-US" dirty="0">
                <a:solidFill>
                  <a:schemeClr val="tx1"/>
                </a:solidFill>
              </a:rPr>
              <a:t>全体で</a:t>
            </a:r>
            <a:r>
              <a:rPr kumimoji="1" lang="ja-JP" altLang="en-US" dirty="0">
                <a:solidFill>
                  <a:schemeClr val="tx1"/>
                </a:solidFill>
              </a:rPr>
              <a:t>話したいと思っています。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◎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89D238-7345-417D-9C95-15DAD8DF45D5}"/>
              </a:ext>
            </a:extLst>
          </p:cNvPr>
          <p:cNvGrpSpPr/>
          <p:nvPr/>
        </p:nvGrpSpPr>
        <p:grpSpPr>
          <a:xfrm>
            <a:off x="10152819" y="5320616"/>
            <a:ext cx="2039181" cy="1450266"/>
            <a:chOff x="10152819" y="5495261"/>
            <a:chExt cx="2039181" cy="1450266"/>
          </a:xfrm>
        </p:grpSpPr>
        <p:pic>
          <p:nvPicPr>
            <p:cNvPr id="6" name="グラフィックス 5" descr="ユーザー 単色塗りつぶし">
              <a:extLst>
                <a:ext uri="{FF2B5EF4-FFF2-40B4-BE49-F238E27FC236}">
                  <a16:creationId xmlns:a16="http://schemas.microsoft.com/office/drawing/2014/main" id="{3EF936F3-2783-45A7-B447-A969741E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2819" y="5495261"/>
              <a:ext cx="921027" cy="921027"/>
            </a:xfrm>
            <a:prstGeom prst="rect">
              <a:avLst/>
            </a:prstGeom>
          </p:spPr>
        </p:pic>
        <p:pic>
          <p:nvPicPr>
            <p:cNvPr id="17" name="グラフィックス 16" descr="ユーザー 単色塗りつぶし">
              <a:extLst>
                <a:ext uri="{FF2B5EF4-FFF2-40B4-BE49-F238E27FC236}">
                  <a16:creationId xmlns:a16="http://schemas.microsoft.com/office/drawing/2014/main" id="{92C5FDBA-2A47-4B7A-9D4E-E1BC197F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719" y="5495261"/>
              <a:ext cx="921027" cy="921027"/>
            </a:xfrm>
            <a:prstGeom prst="rect">
              <a:avLst/>
            </a:prstGeom>
          </p:spPr>
        </p:pic>
        <p:pic>
          <p:nvPicPr>
            <p:cNvPr id="19" name="グラフィックス 18" descr="ユーザー 単色塗りつぶし">
              <a:extLst>
                <a:ext uri="{FF2B5EF4-FFF2-40B4-BE49-F238E27FC236}">
                  <a16:creationId xmlns:a16="http://schemas.microsoft.com/office/drawing/2014/main" id="{A568D7DE-6067-436A-B2FE-4802E753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2044" y="6024500"/>
              <a:ext cx="921027" cy="921027"/>
            </a:xfrm>
            <a:prstGeom prst="rect">
              <a:avLst/>
            </a:prstGeom>
          </p:spPr>
        </p:pic>
        <p:pic>
          <p:nvPicPr>
            <p:cNvPr id="20" name="グラフィックス 19" descr="ユーザー 単色塗りつぶし">
              <a:extLst>
                <a:ext uri="{FF2B5EF4-FFF2-40B4-BE49-F238E27FC236}">
                  <a16:creationId xmlns:a16="http://schemas.microsoft.com/office/drawing/2014/main" id="{CA82416D-CE8D-41A4-8E9F-87A5E3C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0973" y="6024499"/>
              <a:ext cx="921027" cy="921027"/>
            </a:xfrm>
            <a:prstGeom prst="rect">
              <a:avLst/>
            </a:prstGeom>
          </p:spPr>
        </p:pic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8D8DCC3-45CA-4FB0-8C8D-EE5D2648CBA4}"/>
              </a:ext>
            </a:extLst>
          </p:cNvPr>
          <p:cNvSpPr txBox="1"/>
          <p:nvPr/>
        </p:nvSpPr>
        <p:spPr>
          <a:xfrm>
            <a:off x="9273209" y="1562217"/>
            <a:ext cx="255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グループメンバーからコメント</a:t>
            </a:r>
          </a:p>
        </p:txBody>
      </p:sp>
    </p:spTree>
    <p:extLst>
      <p:ext uri="{BB962C8B-B14F-4D97-AF65-F5344CB8AC3E}">
        <p14:creationId xmlns:p14="http://schemas.microsoft.com/office/powerpoint/2010/main" val="3851606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プロフィール</a:t>
              </a:r>
              <a:r>
                <a:rPr kumimoji="1" lang="ja-JP" altLang="en-US" sz="1200" dirty="0"/>
                <a:t>詳細</a:t>
              </a:r>
              <a:endParaRPr kumimoji="1" lang="ja-JP" altLang="en-US" sz="14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07328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69437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1269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3101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4933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6074419-4A4F-4233-A155-CAA29627C495}"/>
              </a:ext>
            </a:extLst>
          </p:cNvPr>
          <p:cNvGrpSpPr/>
          <p:nvPr/>
        </p:nvGrpSpPr>
        <p:grpSpPr>
          <a:xfrm>
            <a:off x="238539" y="4801871"/>
            <a:ext cx="11781183" cy="537141"/>
            <a:chOff x="238539" y="4801871"/>
            <a:chExt cx="11781183" cy="537141"/>
          </a:xfrm>
          <a:solidFill>
            <a:schemeClr val="bg1">
              <a:lumMod val="65000"/>
            </a:schemeClr>
          </a:solidFill>
        </p:grpSpPr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98999E1F-4367-4554-B09F-42BF2BD2064F}"/>
                </a:ext>
              </a:extLst>
            </p:cNvPr>
            <p:cNvSpPr/>
            <p:nvPr/>
          </p:nvSpPr>
          <p:spPr>
            <a:xfrm>
              <a:off x="238539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プロフィール</a:t>
              </a:r>
              <a:endParaRPr kumimoji="1" lang="ja-JP" altLang="en-US" sz="1400" dirty="0"/>
            </a:p>
          </p:txBody>
        </p:sp>
        <p:sp>
          <p:nvSpPr>
            <p:cNvPr id="54" name="台形 53">
              <a:extLst>
                <a:ext uri="{FF2B5EF4-FFF2-40B4-BE49-F238E27FC236}">
                  <a16:creationId xmlns:a16="http://schemas.microsoft.com/office/drawing/2014/main" id="{869AB5C5-A0EA-4ACA-992B-19ADF9F77627}"/>
                </a:ext>
              </a:extLst>
            </p:cNvPr>
            <p:cNvSpPr/>
            <p:nvPr/>
          </p:nvSpPr>
          <p:spPr>
            <a:xfrm>
              <a:off x="2700130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</a:t>
              </a:r>
              <a:endParaRPr kumimoji="1" lang="ja-JP" altLang="en-US" sz="1400" dirty="0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FACB8A4A-EF25-4748-B229-3AFCAF5566C0}"/>
                </a:ext>
              </a:extLst>
            </p:cNvPr>
            <p:cNvSpPr/>
            <p:nvPr/>
          </p:nvSpPr>
          <p:spPr>
            <a:xfrm>
              <a:off x="5161721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</a:t>
              </a:r>
            </a:p>
          </p:txBody>
        </p:sp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A38842A3-0A40-4186-BB65-2B520EDA2ADD}"/>
                </a:ext>
              </a:extLst>
            </p:cNvPr>
            <p:cNvSpPr/>
            <p:nvPr/>
          </p:nvSpPr>
          <p:spPr>
            <a:xfrm>
              <a:off x="7623312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回答</a:t>
              </a:r>
            </a:p>
          </p:txBody>
        </p:sp>
        <p:sp>
          <p:nvSpPr>
            <p:cNvPr id="57" name="台形 56">
              <a:extLst>
                <a:ext uri="{FF2B5EF4-FFF2-40B4-BE49-F238E27FC236}">
                  <a16:creationId xmlns:a16="http://schemas.microsoft.com/office/drawing/2014/main" id="{E512FC01-8593-486B-B623-2F5C618D554C}"/>
                </a:ext>
              </a:extLst>
            </p:cNvPr>
            <p:cNvSpPr/>
            <p:nvPr/>
          </p:nvSpPr>
          <p:spPr>
            <a:xfrm>
              <a:off x="10084904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運営用</a:t>
              </a:r>
              <a:r>
                <a:rPr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5EE72A-9C02-43D3-BA7D-04376A81EA41}"/>
              </a:ext>
            </a:extLst>
          </p:cNvPr>
          <p:cNvGrpSpPr/>
          <p:nvPr/>
        </p:nvGrpSpPr>
        <p:grpSpPr>
          <a:xfrm>
            <a:off x="140096" y="6044786"/>
            <a:ext cx="11880575" cy="554795"/>
            <a:chOff x="140096" y="6044786"/>
            <a:chExt cx="11880575" cy="554795"/>
          </a:xfrm>
          <a:solidFill>
            <a:schemeClr val="bg1">
              <a:lumMod val="65000"/>
            </a:schemeClr>
          </a:solidFill>
        </p:grpSpPr>
        <p:sp>
          <p:nvSpPr>
            <p:cNvPr id="69" name="フレーム 68">
              <a:extLst>
                <a:ext uri="{FF2B5EF4-FFF2-40B4-BE49-F238E27FC236}">
                  <a16:creationId xmlns:a16="http://schemas.microsoft.com/office/drawing/2014/main" id="{5FC90602-0FD6-4D91-80C2-3B16B2EA830E}"/>
                </a:ext>
              </a:extLst>
            </p:cNvPr>
            <p:cNvSpPr/>
            <p:nvPr/>
          </p:nvSpPr>
          <p:spPr>
            <a:xfrm>
              <a:off x="140096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プロフィール</a:t>
              </a:r>
            </a:p>
          </p:txBody>
        </p:sp>
        <p:sp>
          <p:nvSpPr>
            <p:cNvPr id="70" name="フレーム 69">
              <a:extLst>
                <a:ext uri="{FF2B5EF4-FFF2-40B4-BE49-F238E27FC236}">
                  <a16:creationId xmlns:a16="http://schemas.microsoft.com/office/drawing/2014/main" id="{08D434C6-A8C7-4EEF-A7CE-A0680C579A30}"/>
                </a:ext>
              </a:extLst>
            </p:cNvPr>
            <p:cNvSpPr/>
            <p:nvPr/>
          </p:nvSpPr>
          <p:spPr>
            <a:xfrm>
              <a:off x="1629072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アドバイス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レーム 70">
              <a:extLst>
                <a:ext uri="{FF2B5EF4-FFF2-40B4-BE49-F238E27FC236}">
                  <a16:creationId xmlns:a16="http://schemas.microsoft.com/office/drawing/2014/main" id="{EEBCA61B-BC6B-4FB6-A751-3298C9E6569C}"/>
                </a:ext>
              </a:extLst>
            </p:cNvPr>
            <p:cNvSpPr/>
            <p:nvPr/>
          </p:nvSpPr>
          <p:spPr>
            <a:xfrm>
              <a:off x="6096000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運営用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PW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フレーム 71">
              <a:extLst>
                <a:ext uri="{FF2B5EF4-FFF2-40B4-BE49-F238E27FC236}">
                  <a16:creationId xmlns:a16="http://schemas.microsoft.com/office/drawing/2014/main" id="{7C0FB094-0E04-4B08-85B0-ACD76AEDDB5A}"/>
                </a:ext>
              </a:extLst>
            </p:cNvPr>
            <p:cNvSpPr/>
            <p:nvPr/>
          </p:nvSpPr>
          <p:spPr>
            <a:xfrm>
              <a:off x="10562931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ログインの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スコープ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フレーム 72">
              <a:extLst>
                <a:ext uri="{FF2B5EF4-FFF2-40B4-BE49-F238E27FC236}">
                  <a16:creationId xmlns:a16="http://schemas.microsoft.com/office/drawing/2014/main" id="{72E5AFDC-428D-4263-A43D-E7123C1C2A61}"/>
                </a:ext>
              </a:extLst>
            </p:cNvPr>
            <p:cNvSpPr/>
            <p:nvPr/>
          </p:nvSpPr>
          <p:spPr>
            <a:xfrm>
              <a:off x="9073952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処理結果の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スコープ</a:t>
              </a:r>
            </a:p>
          </p:txBody>
        </p:sp>
        <p:sp>
          <p:nvSpPr>
            <p:cNvPr id="74" name="フレーム 73">
              <a:extLst>
                <a:ext uri="{FF2B5EF4-FFF2-40B4-BE49-F238E27FC236}">
                  <a16:creationId xmlns:a16="http://schemas.microsoft.com/office/drawing/2014/main" id="{0814163D-9DA1-4843-A955-921C5A51858C}"/>
                </a:ext>
              </a:extLst>
            </p:cNvPr>
            <p:cNvSpPr/>
            <p:nvPr/>
          </p:nvSpPr>
          <p:spPr>
            <a:xfrm>
              <a:off x="7584976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掲示板用</a:t>
              </a:r>
            </a:p>
          </p:txBody>
        </p:sp>
        <p:sp>
          <p:nvSpPr>
            <p:cNvPr id="76" name="フレーム 75">
              <a:extLst>
                <a:ext uri="{FF2B5EF4-FFF2-40B4-BE49-F238E27FC236}">
                  <a16:creationId xmlns:a16="http://schemas.microsoft.com/office/drawing/2014/main" id="{9FC89AAE-18A0-429D-9024-1D186FC789E4}"/>
                </a:ext>
              </a:extLst>
            </p:cNvPr>
            <p:cNvSpPr/>
            <p:nvPr/>
          </p:nvSpPr>
          <p:spPr>
            <a:xfrm>
              <a:off x="3118048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アンケート</a:t>
              </a:r>
            </a:p>
          </p:txBody>
        </p:sp>
        <p:sp>
          <p:nvSpPr>
            <p:cNvPr id="77" name="フレーム 76">
              <a:extLst>
                <a:ext uri="{FF2B5EF4-FFF2-40B4-BE49-F238E27FC236}">
                  <a16:creationId xmlns:a16="http://schemas.microsoft.com/office/drawing/2014/main" id="{30461958-341E-4476-B698-DE879ACDFAF0}"/>
                </a:ext>
              </a:extLst>
            </p:cNvPr>
            <p:cNvSpPr/>
            <p:nvPr/>
          </p:nvSpPr>
          <p:spPr>
            <a:xfrm>
              <a:off x="4607024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回答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宮本浩平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品質管理・構成管理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5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プロフィール</a:t>
              </a:r>
              <a:r>
                <a:rPr kumimoji="1" lang="ja-JP" altLang="en-US" sz="1200" dirty="0"/>
                <a:t>詳細</a:t>
              </a:r>
              <a:endParaRPr kumimoji="1" lang="ja-JP" altLang="en-US" sz="14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07328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69437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126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3101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4933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6D1658B-486B-4589-9166-B4DBC7B0F381}"/>
              </a:ext>
            </a:extLst>
          </p:cNvPr>
          <p:cNvGrpSpPr/>
          <p:nvPr/>
        </p:nvGrpSpPr>
        <p:grpSpPr>
          <a:xfrm>
            <a:off x="238539" y="4801871"/>
            <a:ext cx="11781183" cy="537141"/>
            <a:chOff x="238539" y="4801871"/>
            <a:chExt cx="11781183" cy="537141"/>
          </a:xfrm>
          <a:solidFill>
            <a:schemeClr val="bg1">
              <a:lumMod val="65000"/>
            </a:schemeClr>
          </a:solidFill>
        </p:grpSpPr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98999E1F-4367-4554-B09F-42BF2BD2064F}"/>
                </a:ext>
              </a:extLst>
            </p:cNvPr>
            <p:cNvSpPr/>
            <p:nvPr/>
          </p:nvSpPr>
          <p:spPr>
            <a:xfrm>
              <a:off x="238539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プロフィール</a:t>
              </a:r>
              <a:endParaRPr kumimoji="1" lang="ja-JP" altLang="en-US" sz="1400" dirty="0"/>
            </a:p>
          </p:txBody>
        </p:sp>
        <p:sp>
          <p:nvSpPr>
            <p:cNvPr id="54" name="台形 53">
              <a:extLst>
                <a:ext uri="{FF2B5EF4-FFF2-40B4-BE49-F238E27FC236}">
                  <a16:creationId xmlns:a16="http://schemas.microsoft.com/office/drawing/2014/main" id="{869AB5C5-A0EA-4ACA-992B-19ADF9F77627}"/>
                </a:ext>
              </a:extLst>
            </p:cNvPr>
            <p:cNvSpPr/>
            <p:nvPr/>
          </p:nvSpPr>
          <p:spPr>
            <a:xfrm>
              <a:off x="2700130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</a:t>
              </a:r>
              <a:endParaRPr kumimoji="1" lang="ja-JP" altLang="en-US" sz="1400" dirty="0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FACB8A4A-EF25-4748-B229-3AFCAF5566C0}"/>
                </a:ext>
              </a:extLst>
            </p:cNvPr>
            <p:cNvSpPr/>
            <p:nvPr/>
          </p:nvSpPr>
          <p:spPr>
            <a:xfrm>
              <a:off x="5161721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</a:t>
              </a:r>
            </a:p>
          </p:txBody>
        </p:sp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A38842A3-0A40-4186-BB65-2B520EDA2ADD}"/>
                </a:ext>
              </a:extLst>
            </p:cNvPr>
            <p:cNvSpPr/>
            <p:nvPr/>
          </p:nvSpPr>
          <p:spPr>
            <a:xfrm>
              <a:off x="7623312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回答</a:t>
              </a:r>
            </a:p>
          </p:txBody>
        </p:sp>
        <p:sp>
          <p:nvSpPr>
            <p:cNvPr id="57" name="台形 56">
              <a:extLst>
                <a:ext uri="{FF2B5EF4-FFF2-40B4-BE49-F238E27FC236}">
                  <a16:creationId xmlns:a16="http://schemas.microsoft.com/office/drawing/2014/main" id="{E512FC01-8593-486B-B623-2F5C618D554C}"/>
                </a:ext>
              </a:extLst>
            </p:cNvPr>
            <p:cNvSpPr/>
            <p:nvPr/>
          </p:nvSpPr>
          <p:spPr>
            <a:xfrm>
              <a:off x="10084904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運営用</a:t>
              </a:r>
              <a:r>
                <a:rPr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BEE6E26-0821-43F2-9F6F-8AD858167789}"/>
              </a:ext>
            </a:extLst>
          </p:cNvPr>
          <p:cNvGrpSpPr/>
          <p:nvPr/>
        </p:nvGrpSpPr>
        <p:grpSpPr>
          <a:xfrm>
            <a:off x="140096" y="6044786"/>
            <a:ext cx="11880575" cy="554795"/>
            <a:chOff x="140096" y="6044786"/>
            <a:chExt cx="11880575" cy="554795"/>
          </a:xfrm>
          <a:solidFill>
            <a:schemeClr val="bg1">
              <a:lumMod val="65000"/>
            </a:schemeClr>
          </a:solidFill>
        </p:grpSpPr>
        <p:sp>
          <p:nvSpPr>
            <p:cNvPr id="69" name="フレーム 68">
              <a:extLst>
                <a:ext uri="{FF2B5EF4-FFF2-40B4-BE49-F238E27FC236}">
                  <a16:creationId xmlns:a16="http://schemas.microsoft.com/office/drawing/2014/main" id="{5FC90602-0FD6-4D91-80C2-3B16B2EA830E}"/>
                </a:ext>
              </a:extLst>
            </p:cNvPr>
            <p:cNvSpPr/>
            <p:nvPr/>
          </p:nvSpPr>
          <p:spPr>
            <a:xfrm>
              <a:off x="140096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プロフィール</a:t>
              </a:r>
            </a:p>
          </p:txBody>
        </p:sp>
        <p:sp>
          <p:nvSpPr>
            <p:cNvPr id="70" name="フレーム 69">
              <a:extLst>
                <a:ext uri="{FF2B5EF4-FFF2-40B4-BE49-F238E27FC236}">
                  <a16:creationId xmlns:a16="http://schemas.microsoft.com/office/drawing/2014/main" id="{08D434C6-A8C7-4EEF-A7CE-A0680C579A30}"/>
                </a:ext>
              </a:extLst>
            </p:cNvPr>
            <p:cNvSpPr/>
            <p:nvPr/>
          </p:nvSpPr>
          <p:spPr>
            <a:xfrm>
              <a:off x="1629072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アドバイス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レーム 70">
              <a:extLst>
                <a:ext uri="{FF2B5EF4-FFF2-40B4-BE49-F238E27FC236}">
                  <a16:creationId xmlns:a16="http://schemas.microsoft.com/office/drawing/2014/main" id="{EEBCA61B-BC6B-4FB6-A751-3298C9E6569C}"/>
                </a:ext>
              </a:extLst>
            </p:cNvPr>
            <p:cNvSpPr/>
            <p:nvPr/>
          </p:nvSpPr>
          <p:spPr>
            <a:xfrm>
              <a:off x="6096000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運営用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PW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フレーム 71">
              <a:extLst>
                <a:ext uri="{FF2B5EF4-FFF2-40B4-BE49-F238E27FC236}">
                  <a16:creationId xmlns:a16="http://schemas.microsoft.com/office/drawing/2014/main" id="{7C0FB094-0E04-4B08-85B0-ACD76AEDDB5A}"/>
                </a:ext>
              </a:extLst>
            </p:cNvPr>
            <p:cNvSpPr/>
            <p:nvPr/>
          </p:nvSpPr>
          <p:spPr>
            <a:xfrm>
              <a:off x="10562931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ログインの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スコープ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フレーム 72">
              <a:extLst>
                <a:ext uri="{FF2B5EF4-FFF2-40B4-BE49-F238E27FC236}">
                  <a16:creationId xmlns:a16="http://schemas.microsoft.com/office/drawing/2014/main" id="{72E5AFDC-428D-4263-A43D-E7123C1C2A61}"/>
                </a:ext>
              </a:extLst>
            </p:cNvPr>
            <p:cNvSpPr/>
            <p:nvPr/>
          </p:nvSpPr>
          <p:spPr>
            <a:xfrm>
              <a:off x="9073952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処理結果の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スコープ</a:t>
              </a:r>
            </a:p>
          </p:txBody>
        </p:sp>
        <p:sp>
          <p:nvSpPr>
            <p:cNvPr id="74" name="フレーム 73">
              <a:extLst>
                <a:ext uri="{FF2B5EF4-FFF2-40B4-BE49-F238E27FC236}">
                  <a16:creationId xmlns:a16="http://schemas.microsoft.com/office/drawing/2014/main" id="{0814163D-9DA1-4843-A955-921C5A51858C}"/>
                </a:ext>
              </a:extLst>
            </p:cNvPr>
            <p:cNvSpPr/>
            <p:nvPr/>
          </p:nvSpPr>
          <p:spPr>
            <a:xfrm>
              <a:off x="7584976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掲示板用</a:t>
              </a:r>
            </a:p>
          </p:txBody>
        </p:sp>
        <p:sp>
          <p:nvSpPr>
            <p:cNvPr id="76" name="フレーム 75">
              <a:extLst>
                <a:ext uri="{FF2B5EF4-FFF2-40B4-BE49-F238E27FC236}">
                  <a16:creationId xmlns:a16="http://schemas.microsoft.com/office/drawing/2014/main" id="{9FC89AAE-18A0-429D-9024-1D186FC789E4}"/>
                </a:ext>
              </a:extLst>
            </p:cNvPr>
            <p:cNvSpPr/>
            <p:nvPr/>
          </p:nvSpPr>
          <p:spPr>
            <a:xfrm>
              <a:off x="3118048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アンケート</a:t>
              </a:r>
            </a:p>
          </p:txBody>
        </p:sp>
        <p:sp>
          <p:nvSpPr>
            <p:cNvPr id="77" name="フレーム 76">
              <a:extLst>
                <a:ext uri="{FF2B5EF4-FFF2-40B4-BE49-F238E27FC236}">
                  <a16:creationId xmlns:a16="http://schemas.microsoft.com/office/drawing/2014/main" id="{30461958-341E-4476-B698-DE879ACDFAF0}"/>
                </a:ext>
              </a:extLst>
            </p:cNvPr>
            <p:cNvSpPr/>
            <p:nvPr/>
          </p:nvSpPr>
          <p:spPr>
            <a:xfrm>
              <a:off x="4607024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回答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戸澤宙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コミュニケーション担当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15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F87BA-86EA-48C6-AA56-A83022513A76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戸澤宙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コミュニケーション担当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91A74-9D28-4869-8E67-8AFBF0CA25D2}"/>
              </a:ext>
            </a:extLst>
          </p:cNvPr>
          <p:cNvSpPr txBox="1"/>
          <p:nvPr/>
        </p:nvSpPr>
        <p:spPr>
          <a:xfrm>
            <a:off x="102705" y="1131381"/>
            <a:ext cx="63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☆特に力を入れた部分・苦戦した部分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3A698-E09A-4BC2-8438-492C6C41120A}"/>
              </a:ext>
            </a:extLst>
          </p:cNvPr>
          <p:cNvSpPr txBox="1"/>
          <p:nvPr/>
        </p:nvSpPr>
        <p:spPr>
          <a:xfrm>
            <a:off x="102705" y="3036381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チームのために頑張ったこと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B5103-DAF2-4F2D-93A4-D16990C8629A}"/>
              </a:ext>
            </a:extLst>
          </p:cNvPr>
          <p:cNvSpPr txBox="1"/>
          <p:nvPr/>
        </p:nvSpPr>
        <p:spPr>
          <a:xfrm>
            <a:off x="102705" y="4927975"/>
            <a:ext cx="197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反省点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A6C29B-1037-4A48-ABE6-6D209B888AF0}"/>
              </a:ext>
            </a:extLst>
          </p:cNvPr>
          <p:cNvSpPr/>
          <p:nvPr/>
        </p:nvSpPr>
        <p:spPr>
          <a:xfrm>
            <a:off x="579781" y="1693471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当初の分担で扱う</a:t>
            </a:r>
            <a:r>
              <a:rPr kumimoji="1" lang="en-US" altLang="ja-JP" dirty="0" err="1"/>
              <a:t>jsp</a:t>
            </a:r>
            <a:r>
              <a:rPr kumimoji="1" lang="ja-JP" altLang="en-US" dirty="0"/>
              <a:t>とサーブレットのファイル数が多く、</a:t>
            </a:r>
            <a:r>
              <a:rPr kumimoji="1" lang="ja-JP" altLang="en-US" b="1" dirty="0">
                <a:solidFill>
                  <a:schemeClr val="accent2"/>
                </a:solidFill>
              </a:rPr>
              <a:t>画面遷移が上手くいかないこと</a:t>
            </a:r>
            <a:r>
              <a:rPr kumimoji="1" lang="ja-JP" altLang="en-US" dirty="0"/>
              <a:t>が多々あり苦労した。各サーブレットでそれぞれ何をしようとしているのか、どのデータが必要なのか意識して取り組めた。</a:t>
            </a:r>
            <a:endParaRPr kumimoji="1"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93AD5B2-629D-41C0-B105-C985F387BB04}"/>
              </a:ext>
            </a:extLst>
          </p:cNvPr>
          <p:cNvSpPr/>
          <p:nvPr/>
        </p:nvSpPr>
        <p:spPr>
          <a:xfrm>
            <a:off x="579782" y="35723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要件定義や設計の段階で細部の機能やレイアウトの</a:t>
            </a:r>
            <a:r>
              <a:rPr kumimoji="1" lang="ja-JP" altLang="en-US" b="1" dirty="0">
                <a:solidFill>
                  <a:schemeClr val="accent2"/>
                </a:solidFill>
              </a:rPr>
              <a:t>案を積極的に出したり</a:t>
            </a:r>
            <a:r>
              <a:rPr kumimoji="1" lang="ja-JP" altLang="en-US" dirty="0"/>
              <a:t>、何気ないところでチームの雰囲気をよくできたらいいなと思い意見を出したり、進行を</a:t>
            </a:r>
            <a:r>
              <a:rPr kumimoji="1" lang="ja-JP" altLang="en-US" b="1" dirty="0">
                <a:solidFill>
                  <a:schemeClr val="accent2"/>
                </a:solidFill>
              </a:rPr>
              <a:t>サポート</a:t>
            </a:r>
            <a:r>
              <a:rPr kumimoji="1" lang="ja-JP" altLang="en-US" dirty="0"/>
              <a:t>することを心がけた。</a:t>
            </a:r>
            <a:endParaRPr kumimoji="1" lang="en-US" altLang="ja-JP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1C780DD-A7C8-46ED-AF23-0B53948D53F0}"/>
              </a:ext>
            </a:extLst>
          </p:cNvPr>
          <p:cNvSpPr/>
          <p:nvPr/>
        </p:nvSpPr>
        <p:spPr>
          <a:xfrm>
            <a:off x="579783" y="54018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開発の工程に入り、</a:t>
            </a:r>
            <a:r>
              <a:rPr kumimoji="1" lang="ja-JP" altLang="en-US" b="1" dirty="0">
                <a:solidFill>
                  <a:schemeClr val="accent2"/>
                </a:solidFill>
              </a:rPr>
              <a:t>プログラミングに対する自分の理解</a:t>
            </a:r>
            <a:r>
              <a:rPr kumimoji="1" lang="ja-JP" altLang="en-US" dirty="0"/>
              <a:t>が足りなかったこともあり、なかなか話し合いに参加できなかった</a:t>
            </a:r>
            <a:r>
              <a:rPr lang="ja-JP" altLang="en-US" dirty="0"/>
              <a:t>。間違ってもいいからもう少し積極的に意見を出してチームに貢献出来たら良かった。</a:t>
            </a:r>
            <a:endParaRPr kumimoji="1" lang="en-US" altLang="ja-JP" dirty="0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01FF755A-64B8-471F-B6B2-C641BC92B26D}"/>
              </a:ext>
            </a:extLst>
          </p:cNvPr>
          <p:cNvSpPr/>
          <p:nvPr/>
        </p:nvSpPr>
        <p:spPr>
          <a:xfrm>
            <a:off x="9157251" y="2209799"/>
            <a:ext cx="2941983" cy="3085983"/>
          </a:xfrm>
          <a:prstGeom prst="wedgeRoundRectCallout">
            <a:avLst>
              <a:gd name="adj1" fmla="val -9088"/>
              <a:gd name="adj2" fmla="val 6167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ここは</a:t>
            </a:r>
            <a:r>
              <a:rPr kumimoji="1" lang="en-US" altLang="ja-JP" dirty="0">
                <a:solidFill>
                  <a:schemeClr val="tx1"/>
                </a:solidFill>
              </a:rPr>
              <a:t>24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r>
              <a:rPr kumimoji="1" lang="en-US" altLang="ja-JP" dirty="0">
                <a:solidFill>
                  <a:schemeClr val="tx1"/>
                </a:solidFill>
              </a:rPr>
              <a:t>(</a:t>
            </a:r>
            <a:r>
              <a:rPr kumimoji="1" lang="ja-JP" altLang="en-US" dirty="0">
                <a:solidFill>
                  <a:schemeClr val="tx1"/>
                </a:solidFill>
              </a:rPr>
              <a:t>木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r>
              <a:rPr kumimoji="1" lang="ja-JP" altLang="en-US" dirty="0">
                <a:solidFill>
                  <a:schemeClr val="tx1"/>
                </a:solidFill>
              </a:rPr>
              <a:t>午前に</a:t>
            </a:r>
            <a:r>
              <a:rPr lang="ja-JP" altLang="en-US" dirty="0">
                <a:solidFill>
                  <a:schemeClr val="tx1"/>
                </a:solidFill>
              </a:rPr>
              <a:t>全体で</a:t>
            </a:r>
            <a:r>
              <a:rPr kumimoji="1" lang="ja-JP" altLang="en-US" dirty="0">
                <a:solidFill>
                  <a:schemeClr val="tx1"/>
                </a:solidFill>
              </a:rPr>
              <a:t>話したいと思っています。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◎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89D238-7345-417D-9C95-15DAD8DF45D5}"/>
              </a:ext>
            </a:extLst>
          </p:cNvPr>
          <p:cNvGrpSpPr/>
          <p:nvPr/>
        </p:nvGrpSpPr>
        <p:grpSpPr>
          <a:xfrm>
            <a:off x="10152819" y="5320616"/>
            <a:ext cx="2039181" cy="1450266"/>
            <a:chOff x="10152819" y="5495261"/>
            <a:chExt cx="2039181" cy="1450266"/>
          </a:xfrm>
        </p:grpSpPr>
        <p:pic>
          <p:nvPicPr>
            <p:cNvPr id="6" name="グラフィックス 5" descr="ユーザー 単色塗りつぶし">
              <a:extLst>
                <a:ext uri="{FF2B5EF4-FFF2-40B4-BE49-F238E27FC236}">
                  <a16:creationId xmlns:a16="http://schemas.microsoft.com/office/drawing/2014/main" id="{3EF936F3-2783-45A7-B447-A969741E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2819" y="5495261"/>
              <a:ext cx="921027" cy="921027"/>
            </a:xfrm>
            <a:prstGeom prst="rect">
              <a:avLst/>
            </a:prstGeom>
          </p:spPr>
        </p:pic>
        <p:pic>
          <p:nvPicPr>
            <p:cNvPr id="17" name="グラフィックス 16" descr="ユーザー 単色塗りつぶし">
              <a:extLst>
                <a:ext uri="{FF2B5EF4-FFF2-40B4-BE49-F238E27FC236}">
                  <a16:creationId xmlns:a16="http://schemas.microsoft.com/office/drawing/2014/main" id="{92C5FDBA-2A47-4B7A-9D4E-E1BC197F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719" y="5495261"/>
              <a:ext cx="921027" cy="921027"/>
            </a:xfrm>
            <a:prstGeom prst="rect">
              <a:avLst/>
            </a:prstGeom>
          </p:spPr>
        </p:pic>
        <p:pic>
          <p:nvPicPr>
            <p:cNvPr id="19" name="グラフィックス 18" descr="ユーザー 単色塗りつぶし">
              <a:extLst>
                <a:ext uri="{FF2B5EF4-FFF2-40B4-BE49-F238E27FC236}">
                  <a16:creationId xmlns:a16="http://schemas.microsoft.com/office/drawing/2014/main" id="{A568D7DE-6067-436A-B2FE-4802E753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2044" y="6024500"/>
              <a:ext cx="921027" cy="921027"/>
            </a:xfrm>
            <a:prstGeom prst="rect">
              <a:avLst/>
            </a:prstGeom>
          </p:spPr>
        </p:pic>
        <p:pic>
          <p:nvPicPr>
            <p:cNvPr id="20" name="グラフィックス 19" descr="ユーザー 単色塗りつぶし">
              <a:extLst>
                <a:ext uri="{FF2B5EF4-FFF2-40B4-BE49-F238E27FC236}">
                  <a16:creationId xmlns:a16="http://schemas.microsoft.com/office/drawing/2014/main" id="{CA82416D-CE8D-41A4-8E9F-87A5E3C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0973" y="6024499"/>
              <a:ext cx="921027" cy="921027"/>
            </a:xfrm>
            <a:prstGeom prst="rect">
              <a:avLst/>
            </a:prstGeom>
          </p:spPr>
        </p:pic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8D8DCC3-45CA-4FB0-8C8D-EE5D2648CBA4}"/>
              </a:ext>
            </a:extLst>
          </p:cNvPr>
          <p:cNvSpPr txBox="1"/>
          <p:nvPr/>
        </p:nvSpPr>
        <p:spPr>
          <a:xfrm>
            <a:off x="9273209" y="1562217"/>
            <a:ext cx="255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グループメンバーからコメント</a:t>
            </a:r>
          </a:p>
        </p:txBody>
      </p:sp>
    </p:spTree>
    <p:extLst>
      <p:ext uri="{BB962C8B-B14F-4D97-AF65-F5344CB8AC3E}">
        <p14:creationId xmlns:p14="http://schemas.microsoft.com/office/powerpoint/2010/main" val="3036292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プロフィール</a:t>
              </a:r>
              <a:r>
                <a:rPr kumimoji="1" lang="ja-JP" altLang="en-US" sz="1200" dirty="0"/>
                <a:t>詳細</a:t>
              </a:r>
              <a:endParaRPr kumimoji="1" lang="ja-JP" altLang="en-US" sz="14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  <a:solidFill>
            <a:schemeClr val="bg1">
              <a:lumMod val="65000"/>
            </a:schemeClr>
          </a:solidFill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123344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744438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62758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81078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99398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F2A62EA-ED1F-4939-94B9-4038EE1FABF7}"/>
              </a:ext>
            </a:extLst>
          </p:cNvPr>
          <p:cNvGrpSpPr/>
          <p:nvPr/>
        </p:nvGrpSpPr>
        <p:grpSpPr>
          <a:xfrm>
            <a:off x="238539" y="4801871"/>
            <a:ext cx="11781183" cy="537141"/>
            <a:chOff x="238539" y="4801871"/>
            <a:chExt cx="11781183" cy="537141"/>
          </a:xfrm>
        </p:grpSpPr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98999E1F-4367-4554-B09F-42BF2BD2064F}"/>
                </a:ext>
              </a:extLst>
            </p:cNvPr>
            <p:cNvSpPr/>
            <p:nvPr/>
          </p:nvSpPr>
          <p:spPr>
            <a:xfrm>
              <a:off x="238539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プロフィール</a:t>
              </a:r>
              <a:endParaRPr kumimoji="1" lang="ja-JP" altLang="en-US" sz="1400" dirty="0"/>
            </a:p>
          </p:txBody>
        </p:sp>
        <p:sp>
          <p:nvSpPr>
            <p:cNvPr id="54" name="台形 53">
              <a:extLst>
                <a:ext uri="{FF2B5EF4-FFF2-40B4-BE49-F238E27FC236}">
                  <a16:creationId xmlns:a16="http://schemas.microsoft.com/office/drawing/2014/main" id="{869AB5C5-A0EA-4ACA-992B-19ADF9F77627}"/>
                </a:ext>
              </a:extLst>
            </p:cNvPr>
            <p:cNvSpPr/>
            <p:nvPr/>
          </p:nvSpPr>
          <p:spPr>
            <a:xfrm>
              <a:off x="2700130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</a:t>
              </a:r>
              <a:endParaRPr kumimoji="1" lang="ja-JP" altLang="en-US" sz="1400" dirty="0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FACB8A4A-EF25-4748-B229-3AFCAF5566C0}"/>
                </a:ext>
              </a:extLst>
            </p:cNvPr>
            <p:cNvSpPr/>
            <p:nvPr/>
          </p:nvSpPr>
          <p:spPr>
            <a:xfrm>
              <a:off x="5161721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</a:t>
              </a:r>
            </a:p>
          </p:txBody>
        </p:sp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A38842A3-0A40-4186-BB65-2B520EDA2ADD}"/>
                </a:ext>
              </a:extLst>
            </p:cNvPr>
            <p:cNvSpPr/>
            <p:nvPr/>
          </p:nvSpPr>
          <p:spPr>
            <a:xfrm>
              <a:off x="7623312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回答</a:t>
              </a:r>
            </a:p>
          </p:txBody>
        </p:sp>
        <p:sp>
          <p:nvSpPr>
            <p:cNvPr id="57" name="台形 56">
              <a:extLst>
                <a:ext uri="{FF2B5EF4-FFF2-40B4-BE49-F238E27FC236}">
                  <a16:creationId xmlns:a16="http://schemas.microsoft.com/office/drawing/2014/main" id="{E512FC01-8593-486B-B623-2F5C618D554C}"/>
                </a:ext>
              </a:extLst>
            </p:cNvPr>
            <p:cNvSpPr/>
            <p:nvPr/>
          </p:nvSpPr>
          <p:spPr>
            <a:xfrm>
              <a:off x="10084904" y="4801871"/>
              <a:ext cx="1934818" cy="537141"/>
            </a:xfrm>
            <a:prstGeom prst="trapezoid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運営用</a:t>
              </a:r>
              <a:r>
                <a:rPr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3821C7D-5BB7-4A86-86EC-5C501078FD24}"/>
              </a:ext>
            </a:extLst>
          </p:cNvPr>
          <p:cNvGrpSpPr/>
          <p:nvPr/>
        </p:nvGrpSpPr>
        <p:grpSpPr>
          <a:xfrm>
            <a:off x="140096" y="6044786"/>
            <a:ext cx="11880575" cy="554795"/>
            <a:chOff x="140096" y="6044786"/>
            <a:chExt cx="11880575" cy="554795"/>
          </a:xfrm>
        </p:grpSpPr>
        <p:sp>
          <p:nvSpPr>
            <p:cNvPr id="69" name="フレーム 68">
              <a:extLst>
                <a:ext uri="{FF2B5EF4-FFF2-40B4-BE49-F238E27FC236}">
                  <a16:creationId xmlns:a16="http://schemas.microsoft.com/office/drawing/2014/main" id="{5FC90602-0FD6-4D91-80C2-3B16B2EA830E}"/>
                </a:ext>
              </a:extLst>
            </p:cNvPr>
            <p:cNvSpPr/>
            <p:nvPr/>
          </p:nvSpPr>
          <p:spPr>
            <a:xfrm>
              <a:off x="140096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プロフィール</a:t>
              </a:r>
            </a:p>
          </p:txBody>
        </p:sp>
        <p:sp>
          <p:nvSpPr>
            <p:cNvPr id="70" name="フレーム 69">
              <a:extLst>
                <a:ext uri="{FF2B5EF4-FFF2-40B4-BE49-F238E27FC236}">
                  <a16:creationId xmlns:a16="http://schemas.microsoft.com/office/drawing/2014/main" id="{08D434C6-A8C7-4EEF-A7CE-A0680C579A30}"/>
                </a:ext>
              </a:extLst>
            </p:cNvPr>
            <p:cNvSpPr/>
            <p:nvPr/>
          </p:nvSpPr>
          <p:spPr>
            <a:xfrm>
              <a:off x="1629072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アドバイス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レーム 70">
              <a:extLst>
                <a:ext uri="{FF2B5EF4-FFF2-40B4-BE49-F238E27FC236}">
                  <a16:creationId xmlns:a16="http://schemas.microsoft.com/office/drawing/2014/main" id="{EEBCA61B-BC6B-4FB6-A751-3298C9E6569C}"/>
                </a:ext>
              </a:extLst>
            </p:cNvPr>
            <p:cNvSpPr/>
            <p:nvPr/>
          </p:nvSpPr>
          <p:spPr>
            <a:xfrm>
              <a:off x="6096000" y="6044786"/>
              <a:ext cx="1457740" cy="554795"/>
            </a:xfrm>
            <a:prstGeom prst="fram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運営用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PW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フレーム 71">
              <a:extLst>
                <a:ext uri="{FF2B5EF4-FFF2-40B4-BE49-F238E27FC236}">
                  <a16:creationId xmlns:a16="http://schemas.microsoft.com/office/drawing/2014/main" id="{7C0FB094-0E04-4B08-85B0-ACD76AEDDB5A}"/>
                </a:ext>
              </a:extLst>
            </p:cNvPr>
            <p:cNvSpPr/>
            <p:nvPr/>
          </p:nvSpPr>
          <p:spPr>
            <a:xfrm>
              <a:off x="10562931" y="6044786"/>
              <a:ext cx="1457740" cy="554795"/>
            </a:xfrm>
            <a:prstGeom prst="fram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ログインの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スコープ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フレーム 72">
              <a:extLst>
                <a:ext uri="{FF2B5EF4-FFF2-40B4-BE49-F238E27FC236}">
                  <a16:creationId xmlns:a16="http://schemas.microsoft.com/office/drawing/2014/main" id="{72E5AFDC-428D-4263-A43D-E7123C1C2A61}"/>
                </a:ext>
              </a:extLst>
            </p:cNvPr>
            <p:cNvSpPr/>
            <p:nvPr/>
          </p:nvSpPr>
          <p:spPr>
            <a:xfrm>
              <a:off x="9073952" y="6044786"/>
              <a:ext cx="1457740" cy="554795"/>
            </a:xfrm>
            <a:prstGeom prst="fram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処理結果の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スコープ</a:t>
              </a:r>
            </a:p>
          </p:txBody>
        </p:sp>
        <p:sp>
          <p:nvSpPr>
            <p:cNvPr id="74" name="フレーム 73">
              <a:extLst>
                <a:ext uri="{FF2B5EF4-FFF2-40B4-BE49-F238E27FC236}">
                  <a16:creationId xmlns:a16="http://schemas.microsoft.com/office/drawing/2014/main" id="{0814163D-9DA1-4843-A955-921C5A51858C}"/>
                </a:ext>
              </a:extLst>
            </p:cNvPr>
            <p:cNvSpPr/>
            <p:nvPr/>
          </p:nvSpPr>
          <p:spPr>
            <a:xfrm>
              <a:off x="7584976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掲示板用</a:t>
              </a:r>
            </a:p>
          </p:txBody>
        </p:sp>
        <p:sp>
          <p:nvSpPr>
            <p:cNvPr id="76" name="フレーム 75">
              <a:extLst>
                <a:ext uri="{FF2B5EF4-FFF2-40B4-BE49-F238E27FC236}">
                  <a16:creationId xmlns:a16="http://schemas.microsoft.com/office/drawing/2014/main" id="{9FC89AAE-18A0-429D-9024-1D186FC789E4}"/>
                </a:ext>
              </a:extLst>
            </p:cNvPr>
            <p:cNvSpPr/>
            <p:nvPr/>
          </p:nvSpPr>
          <p:spPr>
            <a:xfrm>
              <a:off x="3118048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アンケート</a:t>
              </a:r>
            </a:p>
          </p:txBody>
        </p:sp>
        <p:sp>
          <p:nvSpPr>
            <p:cNvPr id="77" name="フレーム 76">
              <a:extLst>
                <a:ext uri="{FF2B5EF4-FFF2-40B4-BE49-F238E27FC236}">
                  <a16:creationId xmlns:a16="http://schemas.microsoft.com/office/drawing/2014/main" id="{30461958-341E-4476-B698-DE879ACDFAF0}"/>
                </a:ext>
              </a:extLst>
            </p:cNvPr>
            <p:cNvSpPr/>
            <p:nvPr/>
          </p:nvSpPr>
          <p:spPr>
            <a:xfrm>
              <a:off x="4607024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回答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田辺みのり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発表担当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216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F87BA-86EA-48C6-AA56-A83022513A76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田辺みのり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発表担当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91A74-9D28-4869-8E67-8AFBF0CA25D2}"/>
              </a:ext>
            </a:extLst>
          </p:cNvPr>
          <p:cNvSpPr txBox="1"/>
          <p:nvPr/>
        </p:nvSpPr>
        <p:spPr>
          <a:xfrm>
            <a:off x="102705" y="1131381"/>
            <a:ext cx="63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☆特に力を入れた部分・苦戦した部分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3A698-E09A-4BC2-8438-492C6C41120A}"/>
              </a:ext>
            </a:extLst>
          </p:cNvPr>
          <p:cNvSpPr txBox="1"/>
          <p:nvPr/>
        </p:nvSpPr>
        <p:spPr>
          <a:xfrm>
            <a:off x="102705" y="3036381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チームのために頑張ったこと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B5103-DAF2-4F2D-93A4-D16990C8629A}"/>
              </a:ext>
            </a:extLst>
          </p:cNvPr>
          <p:cNvSpPr txBox="1"/>
          <p:nvPr/>
        </p:nvSpPr>
        <p:spPr>
          <a:xfrm>
            <a:off x="102705" y="4927975"/>
            <a:ext cx="197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反省点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A6C29B-1037-4A48-ABE6-6D209B888AF0}"/>
              </a:ext>
            </a:extLst>
          </p:cNvPr>
          <p:cNvSpPr/>
          <p:nvPr/>
        </p:nvSpPr>
        <p:spPr>
          <a:xfrm>
            <a:off x="579783" y="1654601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運営しか入れないページのための、</a:t>
            </a:r>
            <a:r>
              <a:rPr kumimoji="1" lang="en-US" altLang="ja-JP" b="1" dirty="0">
                <a:solidFill>
                  <a:schemeClr val="accent2"/>
                </a:solidFill>
              </a:rPr>
              <a:t>PW</a:t>
            </a:r>
            <a:r>
              <a:rPr kumimoji="1" lang="ja-JP" altLang="en-US" b="1" dirty="0">
                <a:solidFill>
                  <a:schemeClr val="accent2"/>
                </a:solidFill>
              </a:rPr>
              <a:t>ロックを</a:t>
            </a:r>
            <a:r>
              <a:rPr kumimoji="1" lang="en-US" altLang="ja-JP" b="1" dirty="0">
                <a:solidFill>
                  <a:schemeClr val="accent2"/>
                </a:solidFill>
              </a:rPr>
              <a:t>JavaScript</a:t>
            </a:r>
            <a:r>
              <a:rPr kumimoji="1" lang="ja-JP" altLang="en-US" dirty="0"/>
              <a:t>のダイアログで作成した。データベースに格納された</a:t>
            </a:r>
            <a:r>
              <a:rPr kumimoji="1" lang="en-US" altLang="ja-JP" dirty="0"/>
              <a:t>PW</a:t>
            </a:r>
            <a:r>
              <a:rPr kumimoji="1" lang="ja-JP" altLang="en-US" dirty="0"/>
              <a:t>と入力されたものが一致しているか確認するため、データベースから</a:t>
            </a:r>
            <a:r>
              <a:rPr kumimoji="1" lang="en-US" altLang="ja-JP" dirty="0"/>
              <a:t>Beans/DAO/Servlet/</a:t>
            </a:r>
            <a:r>
              <a:rPr kumimoji="1" lang="en-US" altLang="ja-JP" dirty="0" err="1"/>
              <a:t>jsp</a:t>
            </a:r>
            <a:r>
              <a:rPr kumimoji="1" lang="ja-JP" altLang="en-US" dirty="0"/>
              <a:t>を通して</a:t>
            </a:r>
            <a:r>
              <a:rPr kumimoji="1" lang="en-US" altLang="ja-JP" dirty="0"/>
              <a:t>JavaScript</a:t>
            </a:r>
            <a:r>
              <a:rPr kumimoji="1" lang="ja-JP" altLang="en-US" dirty="0"/>
              <a:t>にデータを反映させるのが難しかった。</a:t>
            </a:r>
            <a:endParaRPr kumimoji="1"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93AD5B2-629D-41C0-B105-C985F387BB04}"/>
              </a:ext>
            </a:extLst>
          </p:cNvPr>
          <p:cNvSpPr/>
          <p:nvPr/>
        </p:nvSpPr>
        <p:spPr>
          <a:xfrm>
            <a:off x="579783" y="353457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accent2"/>
                </a:solidFill>
              </a:rPr>
              <a:t>質問を多く</a:t>
            </a:r>
            <a:r>
              <a:rPr kumimoji="1" lang="ja-JP" altLang="en-US" dirty="0"/>
              <a:t>おこなったこと。自分のためでもあるが、チームでの話し合いの練習や情報共有のためにも、質問をした。</a:t>
            </a:r>
            <a:r>
              <a:rPr lang="ja-JP" altLang="en-US" dirty="0"/>
              <a:t>また、</a:t>
            </a:r>
            <a:r>
              <a:rPr lang="ja-JP" altLang="en-US" b="1" dirty="0">
                <a:solidFill>
                  <a:schemeClr val="accent2"/>
                </a:solidFill>
              </a:rPr>
              <a:t>相談時の相槌</a:t>
            </a:r>
            <a:r>
              <a:rPr lang="ja-JP" altLang="en-US" dirty="0"/>
              <a:t>も意識した。</a:t>
            </a:r>
            <a:endParaRPr lang="en-US" altLang="ja-JP" dirty="0"/>
          </a:p>
          <a:p>
            <a:r>
              <a:rPr kumimoji="1" lang="ja-JP" altLang="en-US" dirty="0"/>
              <a:t>話が脱線しそうなとき等、時間を見て何をいま話すか、</a:t>
            </a:r>
            <a:r>
              <a:rPr kumimoji="1" lang="ja-JP" altLang="en-US" b="1" dirty="0">
                <a:solidFill>
                  <a:schemeClr val="accent2"/>
                </a:solidFill>
              </a:rPr>
              <a:t>話し合いを区切る</a:t>
            </a:r>
            <a:r>
              <a:rPr kumimoji="1" lang="ja-JP" altLang="en-US" dirty="0"/>
              <a:t>ようにした。</a:t>
            </a:r>
            <a:endParaRPr kumimoji="1" lang="en-US" altLang="ja-JP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1C780DD-A7C8-46ED-AF23-0B53948D53F0}"/>
              </a:ext>
            </a:extLst>
          </p:cNvPr>
          <p:cNvSpPr/>
          <p:nvPr/>
        </p:nvSpPr>
        <p:spPr>
          <a:xfrm>
            <a:off x="579783" y="54018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調べる</a:t>
            </a:r>
            <a:r>
              <a:rPr kumimoji="1" lang="ja-JP" altLang="en-US" dirty="0"/>
              <a:t>能力をもっと高めたい。</a:t>
            </a:r>
            <a:r>
              <a:rPr kumimoji="1" lang="ja-JP" altLang="en-US" b="1" dirty="0">
                <a:solidFill>
                  <a:schemeClr val="accent2"/>
                </a:solidFill>
              </a:rPr>
              <a:t>古い記事を</a:t>
            </a:r>
            <a:r>
              <a:rPr lang="ja-JP" altLang="en-US" b="1" dirty="0">
                <a:solidFill>
                  <a:schemeClr val="accent2"/>
                </a:solidFill>
              </a:rPr>
              <a:t>鵜呑み</a:t>
            </a:r>
            <a:r>
              <a:rPr kumimoji="1" lang="ja-JP" altLang="en-US" dirty="0"/>
              <a:t>にしてしまい、エラー解決に時間がかかってしまったことがある。また、気軽に質問しすぎて、自己解決といった点では、もっと粘る気持ちが必要だったと思う。</a:t>
            </a:r>
            <a:endParaRPr kumimoji="1" lang="en-US" altLang="ja-JP" dirty="0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01FF755A-64B8-471F-B6B2-C641BC92B26D}"/>
              </a:ext>
            </a:extLst>
          </p:cNvPr>
          <p:cNvSpPr/>
          <p:nvPr/>
        </p:nvSpPr>
        <p:spPr>
          <a:xfrm>
            <a:off x="9157251" y="2209799"/>
            <a:ext cx="2941983" cy="3085983"/>
          </a:xfrm>
          <a:prstGeom prst="wedgeRoundRectCallout">
            <a:avLst>
              <a:gd name="adj1" fmla="val -9088"/>
              <a:gd name="adj2" fmla="val 6167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◎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89D238-7345-417D-9C95-15DAD8DF45D5}"/>
              </a:ext>
            </a:extLst>
          </p:cNvPr>
          <p:cNvGrpSpPr/>
          <p:nvPr/>
        </p:nvGrpSpPr>
        <p:grpSpPr>
          <a:xfrm>
            <a:off x="10152819" y="5320616"/>
            <a:ext cx="2039181" cy="1450266"/>
            <a:chOff x="10152819" y="5495261"/>
            <a:chExt cx="2039181" cy="1450266"/>
          </a:xfrm>
        </p:grpSpPr>
        <p:pic>
          <p:nvPicPr>
            <p:cNvPr id="6" name="グラフィックス 5" descr="ユーザー 単色塗りつぶし">
              <a:extLst>
                <a:ext uri="{FF2B5EF4-FFF2-40B4-BE49-F238E27FC236}">
                  <a16:creationId xmlns:a16="http://schemas.microsoft.com/office/drawing/2014/main" id="{3EF936F3-2783-45A7-B447-A969741E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2819" y="5495261"/>
              <a:ext cx="921027" cy="921027"/>
            </a:xfrm>
            <a:prstGeom prst="rect">
              <a:avLst/>
            </a:prstGeom>
          </p:spPr>
        </p:pic>
        <p:pic>
          <p:nvPicPr>
            <p:cNvPr id="17" name="グラフィックス 16" descr="ユーザー 単色塗りつぶし">
              <a:extLst>
                <a:ext uri="{FF2B5EF4-FFF2-40B4-BE49-F238E27FC236}">
                  <a16:creationId xmlns:a16="http://schemas.microsoft.com/office/drawing/2014/main" id="{92C5FDBA-2A47-4B7A-9D4E-E1BC197F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719" y="5495261"/>
              <a:ext cx="921027" cy="921027"/>
            </a:xfrm>
            <a:prstGeom prst="rect">
              <a:avLst/>
            </a:prstGeom>
          </p:spPr>
        </p:pic>
        <p:pic>
          <p:nvPicPr>
            <p:cNvPr id="19" name="グラフィックス 18" descr="ユーザー 単色塗りつぶし">
              <a:extLst>
                <a:ext uri="{FF2B5EF4-FFF2-40B4-BE49-F238E27FC236}">
                  <a16:creationId xmlns:a16="http://schemas.microsoft.com/office/drawing/2014/main" id="{A568D7DE-6067-436A-B2FE-4802E753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2044" y="6024500"/>
              <a:ext cx="921027" cy="921027"/>
            </a:xfrm>
            <a:prstGeom prst="rect">
              <a:avLst/>
            </a:prstGeom>
          </p:spPr>
        </p:pic>
        <p:pic>
          <p:nvPicPr>
            <p:cNvPr id="20" name="グラフィックス 19" descr="ユーザー 単色塗りつぶし">
              <a:extLst>
                <a:ext uri="{FF2B5EF4-FFF2-40B4-BE49-F238E27FC236}">
                  <a16:creationId xmlns:a16="http://schemas.microsoft.com/office/drawing/2014/main" id="{CA82416D-CE8D-41A4-8E9F-87A5E3C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0973" y="6024499"/>
              <a:ext cx="921027" cy="921027"/>
            </a:xfrm>
            <a:prstGeom prst="rect">
              <a:avLst/>
            </a:prstGeom>
          </p:spPr>
        </p:pic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8D8DCC3-45CA-4FB0-8C8D-EE5D2648CBA4}"/>
              </a:ext>
            </a:extLst>
          </p:cNvPr>
          <p:cNvSpPr txBox="1"/>
          <p:nvPr/>
        </p:nvSpPr>
        <p:spPr>
          <a:xfrm>
            <a:off x="9273209" y="1562217"/>
            <a:ext cx="255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グループメンバーからコメント</a:t>
            </a:r>
          </a:p>
        </p:txBody>
      </p:sp>
    </p:spTree>
    <p:extLst>
      <p:ext uri="{BB962C8B-B14F-4D97-AF65-F5344CB8AC3E}">
        <p14:creationId xmlns:p14="http://schemas.microsoft.com/office/powerpoint/2010/main" val="269724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/>
              <a:t>チーム紹介</a:t>
            </a:r>
            <a:endParaRPr kumimoji="1" lang="en-US" altLang="ja-JP" sz="3200" dirty="0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プロダクトについて</a:t>
            </a:r>
            <a:endParaRPr kumimoji="1" lang="en-US" altLang="ja-JP" sz="32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/>
              <a:t>開発目的</a:t>
            </a:r>
            <a:endParaRPr kumimoji="1" lang="en-US" altLang="ja-JP" sz="28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/>
              <a:t>デモンストレーション</a:t>
            </a:r>
            <a:endParaRPr kumimoji="1" lang="en-US" altLang="ja-JP" sz="2800" dirty="0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/>
              <a:t>グループとしての成果</a:t>
            </a:r>
            <a:endParaRPr lang="en-US" altLang="ja-JP" sz="28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/>
              <a:t>個々の成果・感想</a:t>
            </a:r>
            <a:endParaRPr lang="en-US" altLang="ja-JP" sz="28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/>
              <a:t>まとめ</a:t>
            </a:r>
            <a:endParaRPr kumimoji="1" lang="ja-JP" altLang="en-US" sz="2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9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13" name="台形 12">
            <a:extLst>
              <a:ext uri="{FF2B5EF4-FFF2-40B4-BE49-F238E27FC236}">
                <a16:creationId xmlns:a16="http://schemas.microsoft.com/office/drawing/2014/main" id="{98999E1F-4367-4554-B09F-42BF2BD2064F}"/>
              </a:ext>
            </a:extLst>
          </p:cNvPr>
          <p:cNvSpPr/>
          <p:nvPr/>
        </p:nvSpPr>
        <p:spPr>
          <a:xfrm>
            <a:off x="238539" y="4801871"/>
            <a:ext cx="1934818" cy="537141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プロフィール</a:t>
            </a:r>
            <a:endParaRPr kumimoji="1" lang="ja-JP" altLang="en-US" sz="1400" dirty="0"/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  <a:solidFill>
            <a:schemeClr val="bg1">
              <a:lumMod val="65000"/>
            </a:schemeClr>
          </a:solidFill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プロフィール</a:t>
              </a:r>
              <a:r>
                <a:rPr kumimoji="1" lang="ja-JP" altLang="en-US" sz="1200" dirty="0"/>
                <a:t>詳細</a:t>
              </a:r>
              <a:endParaRPr kumimoji="1" lang="ja-JP" altLang="en-US" sz="14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  <a:solidFill>
            <a:schemeClr val="bg1">
              <a:lumMod val="65000"/>
            </a:schemeClr>
          </a:solidFill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07328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69437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1269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3101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4933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sp>
        <p:nvSpPr>
          <p:cNvPr id="54" name="台形 53">
            <a:extLst>
              <a:ext uri="{FF2B5EF4-FFF2-40B4-BE49-F238E27FC236}">
                <a16:creationId xmlns:a16="http://schemas.microsoft.com/office/drawing/2014/main" id="{869AB5C5-A0EA-4ACA-992B-19ADF9F77627}"/>
              </a:ext>
            </a:extLst>
          </p:cNvPr>
          <p:cNvSpPr/>
          <p:nvPr/>
        </p:nvSpPr>
        <p:spPr>
          <a:xfrm>
            <a:off x="2700130" y="4801871"/>
            <a:ext cx="1934818" cy="537141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アドバイス</a:t>
            </a:r>
            <a:endParaRPr kumimoji="1" lang="ja-JP" altLang="en-US" sz="1400" dirty="0"/>
          </a:p>
        </p:txBody>
      </p:sp>
      <p:sp>
        <p:nvSpPr>
          <p:cNvPr id="55" name="台形 54">
            <a:extLst>
              <a:ext uri="{FF2B5EF4-FFF2-40B4-BE49-F238E27FC236}">
                <a16:creationId xmlns:a16="http://schemas.microsoft.com/office/drawing/2014/main" id="{FACB8A4A-EF25-4748-B229-3AFCAF5566C0}"/>
              </a:ext>
            </a:extLst>
          </p:cNvPr>
          <p:cNvSpPr/>
          <p:nvPr/>
        </p:nvSpPr>
        <p:spPr>
          <a:xfrm>
            <a:off x="5161721" y="4801871"/>
            <a:ext cx="1934818" cy="537141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アンケート</a:t>
            </a:r>
          </a:p>
        </p:txBody>
      </p:sp>
      <p:sp>
        <p:nvSpPr>
          <p:cNvPr id="56" name="台形 55">
            <a:extLst>
              <a:ext uri="{FF2B5EF4-FFF2-40B4-BE49-F238E27FC236}">
                <a16:creationId xmlns:a16="http://schemas.microsoft.com/office/drawing/2014/main" id="{A38842A3-0A40-4186-BB65-2B520EDA2ADD}"/>
              </a:ext>
            </a:extLst>
          </p:cNvPr>
          <p:cNvSpPr/>
          <p:nvPr/>
        </p:nvSpPr>
        <p:spPr>
          <a:xfrm>
            <a:off x="7623312" y="4801871"/>
            <a:ext cx="1934818" cy="537141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回答</a:t>
            </a:r>
          </a:p>
        </p:txBody>
      </p:sp>
      <p:sp>
        <p:nvSpPr>
          <p:cNvPr id="57" name="台形 56">
            <a:extLst>
              <a:ext uri="{FF2B5EF4-FFF2-40B4-BE49-F238E27FC236}">
                <a16:creationId xmlns:a16="http://schemas.microsoft.com/office/drawing/2014/main" id="{E512FC01-8593-486B-B623-2F5C618D554C}"/>
              </a:ext>
            </a:extLst>
          </p:cNvPr>
          <p:cNvSpPr/>
          <p:nvPr/>
        </p:nvSpPr>
        <p:spPr>
          <a:xfrm>
            <a:off x="10084904" y="4801871"/>
            <a:ext cx="1934818" cy="537141"/>
          </a:xfrm>
          <a:prstGeom prst="trapezoid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運営用</a:t>
            </a:r>
            <a:r>
              <a:rPr lang="en-US" altLang="ja-JP" sz="1400" dirty="0"/>
              <a:t>PW</a:t>
            </a:r>
            <a:endParaRPr kumimoji="1" lang="ja-JP" altLang="en-US" sz="1400" dirty="0"/>
          </a:p>
        </p:txBody>
      </p:sp>
      <p:sp>
        <p:nvSpPr>
          <p:cNvPr id="69" name="フレーム 68">
            <a:extLst>
              <a:ext uri="{FF2B5EF4-FFF2-40B4-BE49-F238E27FC236}">
                <a16:creationId xmlns:a16="http://schemas.microsoft.com/office/drawing/2014/main" id="{5FC90602-0FD6-4D91-80C2-3B16B2EA830E}"/>
              </a:ext>
            </a:extLst>
          </p:cNvPr>
          <p:cNvSpPr/>
          <p:nvPr/>
        </p:nvSpPr>
        <p:spPr>
          <a:xfrm>
            <a:off x="140096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プロフィール</a:t>
            </a:r>
          </a:p>
        </p:txBody>
      </p:sp>
      <p:sp>
        <p:nvSpPr>
          <p:cNvPr id="70" name="フレーム 69">
            <a:extLst>
              <a:ext uri="{FF2B5EF4-FFF2-40B4-BE49-F238E27FC236}">
                <a16:creationId xmlns:a16="http://schemas.microsoft.com/office/drawing/2014/main" id="{08D434C6-A8C7-4EEF-A7CE-A0680C579A30}"/>
              </a:ext>
            </a:extLst>
          </p:cNvPr>
          <p:cNvSpPr/>
          <p:nvPr/>
        </p:nvSpPr>
        <p:spPr>
          <a:xfrm>
            <a:off x="1629072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アドバイス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フレーム 70">
            <a:extLst>
              <a:ext uri="{FF2B5EF4-FFF2-40B4-BE49-F238E27FC236}">
                <a16:creationId xmlns:a16="http://schemas.microsoft.com/office/drawing/2014/main" id="{EEBCA61B-BC6B-4FB6-A751-3298C9E6569C}"/>
              </a:ext>
            </a:extLst>
          </p:cNvPr>
          <p:cNvSpPr/>
          <p:nvPr/>
        </p:nvSpPr>
        <p:spPr>
          <a:xfrm>
            <a:off x="6096000" y="6044786"/>
            <a:ext cx="1457740" cy="554795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運営用</a:t>
            </a:r>
            <a:r>
              <a:rPr kumimoji="1" lang="en-US" altLang="ja-JP" sz="1400" dirty="0">
                <a:solidFill>
                  <a:schemeClr val="tx1"/>
                </a:solidFill>
              </a:rPr>
              <a:t>PW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フレーム 71">
            <a:extLst>
              <a:ext uri="{FF2B5EF4-FFF2-40B4-BE49-F238E27FC236}">
                <a16:creationId xmlns:a16="http://schemas.microsoft.com/office/drawing/2014/main" id="{7C0FB094-0E04-4B08-85B0-ACD76AEDDB5A}"/>
              </a:ext>
            </a:extLst>
          </p:cNvPr>
          <p:cNvSpPr/>
          <p:nvPr/>
        </p:nvSpPr>
        <p:spPr>
          <a:xfrm>
            <a:off x="10562931" y="6044786"/>
            <a:ext cx="1457740" cy="554795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ログインの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スコープ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フレーム 72">
            <a:extLst>
              <a:ext uri="{FF2B5EF4-FFF2-40B4-BE49-F238E27FC236}">
                <a16:creationId xmlns:a16="http://schemas.microsoft.com/office/drawing/2014/main" id="{72E5AFDC-428D-4263-A43D-E7123C1C2A61}"/>
              </a:ext>
            </a:extLst>
          </p:cNvPr>
          <p:cNvSpPr/>
          <p:nvPr/>
        </p:nvSpPr>
        <p:spPr>
          <a:xfrm>
            <a:off x="9073952" y="6044786"/>
            <a:ext cx="1457740" cy="554795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処理結果の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スコープ</a:t>
            </a:r>
          </a:p>
        </p:txBody>
      </p:sp>
      <p:sp>
        <p:nvSpPr>
          <p:cNvPr id="74" name="フレーム 73">
            <a:extLst>
              <a:ext uri="{FF2B5EF4-FFF2-40B4-BE49-F238E27FC236}">
                <a16:creationId xmlns:a16="http://schemas.microsoft.com/office/drawing/2014/main" id="{0814163D-9DA1-4843-A955-921C5A51858C}"/>
              </a:ext>
            </a:extLst>
          </p:cNvPr>
          <p:cNvSpPr/>
          <p:nvPr/>
        </p:nvSpPr>
        <p:spPr>
          <a:xfrm>
            <a:off x="7584976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掲示板用</a:t>
            </a:r>
          </a:p>
        </p:txBody>
      </p:sp>
      <p:sp>
        <p:nvSpPr>
          <p:cNvPr id="76" name="フレーム 75">
            <a:extLst>
              <a:ext uri="{FF2B5EF4-FFF2-40B4-BE49-F238E27FC236}">
                <a16:creationId xmlns:a16="http://schemas.microsoft.com/office/drawing/2014/main" id="{9FC89AAE-18A0-429D-9024-1D186FC789E4}"/>
              </a:ext>
            </a:extLst>
          </p:cNvPr>
          <p:cNvSpPr/>
          <p:nvPr/>
        </p:nvSpPr>
        <p:spPr>
          <a:xfrm>
            <a:off x="3118048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アンケート</a:t>
            </a:r>
          </a:p>
        </p:txBody>
      </p:sp>
      <p:sp>
        <p:nvSpPr>
          <p:cNvPr id="77" name="フレーム 76">
            <a:extLst>
              <a:ext uri="{FF2B5EF4-FFF2-40B4-BE49-F238E27FC236}">
                <a16:creationId xmlns:a16="http://schemas.microsoft.com/office/drawing/2014/main" id="{30461958-341E-4476-B698-DE879ACDFAF0}"/>
              </a:ext>
            </a:extLst>
          </p:cNvPr>
          <p:cNvSpPr/>
          <p:nvPr/>
        </p:nvSpPr>
        <p:spPr>
          <a:xfrm>
            <a:off x="4607024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回答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尾関勝哉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データベース担当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869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プロダクトについて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 </a:t>
            </a:r>
            <a:r>
              <a:rPr lang="ja-JP" altLang="en-US" sz="3200" dirty="0"/>
              <a:t>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b="1" dirty="0"/>
              <a:t>まとめ</a:t>
            </a:r>
            <a:endParaRPr kumimoji="1" lang="ja-JP" altLang="en-US" sz="28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6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145620"/>
            <a:ext cx="11498580" cy="5712380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　</a:t>
            </a:r>
            <a:r>
              <a:rPr lang="en-US" altLang="ja-JP" sz="2800" dirty="0"/>
              <a:t>1</a:t>
            </a:r>
            <a:r>
              <a:rPr lang="ja-JP" altLang="en-US" sz="2800" dirty="0"/>
              <a:t>か月のグループ開発研修を通じて多くのことを学ぶことができました。</a:t>
            </a:r>
            <a:r>
              <a:rPr lang="en-US" altLang="ja-JP" sz="2800" dirty="0"/>
              <a:t>DOJO</a:t>
            </a:r>
            <a:r>
              <a:rPr lang="ja-JP" altLang="en-US" sz="2800" dirty="0"/>
              <a:t>事務局・講師の皆様、研修を受けさせていただいた人事部の皆様、ありがとうございました。</a:t>
            </a: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・後から上流工程を修正する大変さ</a:t>
            </a: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・自分が伝えたいことを正確に伝える難しさ</a:t>
            </a: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・チームでの情報共有の重要性</a:t>
            </a: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・一人で抱え込みすぎないことの大切さ　</a:t>
            </a:r>
            <a:endParaRPr lang="en-US" altLang="ja-JP" sz="2800" dirty="0"/>
          </a:p>
          <a:p>
            <a:pPr marL="457200" lvl="1" indent="0" algn="r">
              <a:lnSpc>
                <a:spcPct val="130000"/>
              </a:lnSpc>
              <a:buNone/>
            </a:pPr>
            <a:r>
              <a:rPr lang="ja-JP" altLang="en-US" dirty="0"/>
              <a:t>・・・挙げ始めたらキリがないほど多くのことを学びました。</a:t>
            </a:r>
            <a:endParaRPr lang="en-US" altLang="ja-JP" sz="2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まとめ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72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b="1" dirty="0"/>
              <a:t>チーム紹介</a:t>
            </a:r>
            <a:endParaRPr kumimoji="1" lang="en-US" altLang="ja-JP" sz="3200" b="1" dirty="0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プロダクトについて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4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4E39DA-BEAF-47BB-90CE-07972A26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88" y="1345234"/>
            <a:ext cx="10515600" cy="507760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sz="3500" dirty="0"/>
              <a:t>グループ名：</a:t>
            </a:r>
            <a:r>
              <a:rPr lang="en-US" altLang="ja-JP" sz="3500" dirty="0"/>
              <a:t>B3</a:t>
            </a:r>
            <a:r>
              <a:rPr lang="ja-JP" altLang="en-US" sz="3500" dirty="0"/>
              <a:t>→ビーサン→ビーチサンダル</a:t>
            </a:r>
            <a:endParaRPr lang="en-US" altLang="ja-JP" sz="3500" dirty="0"/>
          </a:p>
          <a:p>
            <a:pPr>
              <a:lnSpc>
                <a:spcPct val="150000"/>
              </a:lnSpc>
            </a:pPr>
            <a:r>
              <a:rPr lang="ja-JP" altLang="en-US" sz="3500" dirty="0"/>
              <a:t>役割決定：</a:t>
            </a:r>
            <a:r>
              <a:rPr kumimoji="1" lang="ja-JP" altLang="en-US" sz="3500" b="1" u="sng" dirty="0"/>
              <a:t>苦手なことに挑戦する気持ちを優先</a:t>
            </a:r>
            <a:endParaRPr kumimoji="1" lang="en-US" altLang="ja-JP" sz="3500" b="1" u="sng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2000" b="1" u="sng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飯塚駿平　　チームリーダ</a:t>
            </a:r>
            <a:br>
              <a:rPr lang="ja-JP" altLang="en-US" dirty="0"/>
            </a:br>
            <a:r>
              <a:rPr lang="ja-JP" altLang="en-US" dirty="0"/>
              <a:t>尾関勝哉　　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データベース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担当</a:t>
            </a:r>
            <a:br>
              <a:rPr lang="ja-JP" altLang="en-US" dirty="0"/>
            </a:br>
            <a:r>
              <a:rPr lang="ja-JP" altLang="en-US" dirty="0"/>
              <a:t>宮本浩平　　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構成管理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NotoSansJP"/>
              </a:rPr>
              <a:t>/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品質管理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担当</a:t>
            </a:r>
            <a:endParaRPr lang="en-US" altLang="ja-JP" dirty="0">
              <a:solidFill>
                <a:srgbClr val="1D1C1D"/>
              </a:solidFill>
              <a:latin typeface="NotoSansJP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dirty="0"/>
              <a:t>		</a:t>
            </a:r>
            <a:r>
              <a:rPr lang="ja-JP" altLang="en-US" dirty="0"/>
              <a:t>（唯一の経験者）</a:t>
            </a:r>
            <a:br>
              <a:rPr lang="ja-JP" altLang="en-US" dirty="0"/>
            </a:br>
            <a:r>
              <a:rPr lang="ja-JP" altLang="en-US" dirty="0"/>
              <a:t>戸澤宙　　　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コミュニケーション管理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担当</a:t>
            </a:r>
            <a:br>
              <a:rPr lang="ja-JP" altLang="en-US" dirty="0"/>
            </a:br>
            <a:r>
              <a:rPr lang="ja-JP" altLang="en-US" dirty="0"/>
              <a:t>田辺みのり　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発表担当</a:t>
            </a:r>
            <a:endParaRPr lang="en-US" altLang="ja-JP" b="0" i="0" dirty="0">
              <a:solidFill>
                <a:srgbClr val="1D1C1D"/>
              </a:solidFill>
              <a:effectLst/>
              <a:latin typeface="NotoSansJP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0D6E99-B6C9-40C1-BB1E-571450406C29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チーム・メンバー紹介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0" name="グラフィックス 9" descr="サンダル 単色塗りつぶし">
            <a:extLst>
              <a:ext uri="{FF2B5EF4-FFF2-40B4-BE49-F238E27FC236}">
                <a16:creationId xmlns:a16="http://schemas.microsoft.com/office/drawing/2014/main" id="{CD6B994A-BF5E-418E-84A9-6E22BFAF2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763" y="1345234"/>
            <a:ext cx="736784" cy="736784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0FFFAB8-0A8A-43B9-A041-FD2374307DEC}"/>
              </a:ext>
            </a:extLst>
          </p:cNvPr>
          <p:cNvGrpSpPr/>
          <p:nvPr/>
        </p:nvGrpSpPr>
        <p:grpSpPr>
          <a:xfrm>
            <a:off x="6360415" y="3029343"/>
            <a:ext cx="5759013" cy="3622097"/>
            <a:chOff x="6360415" y="3029343"/>
            <a:chExt cx="5759013" cy="3622097"/>
          </a:xfrm>
        </p:grpSpPr>
        <p:pic>
          <p:nvPicPr>
            <p:cNvPr id="5" name="グラフィックス 4" descr="男性のプロフィール 単色塗りつぶし">
              <a:extLst>
                <a:ext uri="{FF2B5EF4-FFF2-40B4-BE49-F238E27FC236}">
                  <a16:creationId xmlns:a16="http://schemas.microsoft.com/office/drawing/2014/main" id="{BF3BF4A1-5227-4026-B21E-A771BC80E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88171" y="5120183"/>
              <a:ext cx="1531257" cy="1531257"/>
            </a:xfrm>
            <a:prstGeom prst="rect">
              <a:avLst/>
            </a:prstGeom>
          </p:spPr>
        </p:pic>
        <p:sp>
          <p:nvSpPr>
            <p:cNvPr id="7" name="思考の吹き出し: 雲形 6">
              <a:extLst>
                <a:ext uri="{FF2B5EF4-FFF2-40B4-BE49-F238E27FC236}">
                  <a16:creationId xmlns:a16="http://schemas.microsoft.com/office/drawing/2014/main" id="{4FA248A5-4B6D-473B-85B3-22DDBDCE70F4}"/>
                </a:ext>
              </a:extLst>
            </p:cNvPr>
            <p:cNvSpPr/>
            <p:nvPr/>
          </p:nvSpPr>
          <p:spPr>
            <a:xfrm>
              <a:off x="6360415" y="3029343"/>
              <a:ext cx="5471886" cy="2254823"/>
            </a:xfrm>
            <a:prstGeom prst="cloudCallout">
              <a:avLst>
                <a:gd name="adj1" fmla="val 31677"/>
                <a:gd name="adj2" fmla="val 75506"/>
              </a:avLst>
            </a:prstGeom>
            <a:solidFill>
              <a:srgbClr val="62A0AA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(</a:t>
              </a:r>
              <a:r>
                <a:rPr kumimoji="1" lang="ja-JP" altLang="en-US" sz="2400" dirty="0"/>
                <a:t>例</a:t>
              </a:r>
              <a:r>
                <a:rPr kumimoji="1" lang="en-US" altLang="ja-JP" sz="2400" dirty="0"/>
                <a:t>)</a:t>
              </a:r>
              <a:r>
                <a:rPr kumimoji="1" lang="ja-JP" altLang="en-US" sz="2400" dirty="0"/>
                <a:t>人生でリーダーをやったことがあまりない。</a:t>
              </a:r>
              <a:endParaRPr kumimoji="1" lang="en-US" altLang="ja-JP" sz="2400" dirty="0"/>
            </a:p>
            <a:p>
              <a:pPr algn="ctr"/>
              <a:r>
                <a:rPr kumimoji="1" lang="ja-JP" altLang="en-US" sz="2400" dirty="0"/>
                <a:t>頑張ってみたい！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49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プロダクトについて</a:t>
            </a:r>
            <a:endParaRPr kumimoji="1" lang="en-US" altLang="ja-JP" sz="32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b="1" dirty="0"/>
              <a:t>開発目的</a:t>
            </a:r>
            <a:endParaRPr kumimoji="1" lang="en-US" altLang="ja-JP" sz="2800" b="1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8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17716" y="1145619"/>
            <a:ext cx="7518402" cy="5520224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sz="4000" dirty="0"/>
              <a:t>〇背景</a:t>
            </a:r>
            <a:endParaRPr kumimoji="1" lang="en-US" altLang="ja-JP" sz="4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800" dirty="0"/>
              <a:t>・事務局：受講生の</a:t>
            </a:r>
            <a:r>
              <a:rPr lang="ja-JP" altLang="en-US" sz="2800" b="1" dirty="0">
                <a:solidFill>
                  <a:schemeClr val="accent2"/>
                </a:solidFill>
              </a:rPr>
              <a:t>顔と名前</a:t>
            </a:r>
            <a:r>
              <a:rPr lang="ja-JP" altLang="en-US" sz="2800" dirty="0"/>
              <a:t>が覚えにくい</a:t>
            </a:r>
            <a:endParaRPr lang="en-US" altLang="ja-JP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sz="2800" dirty="0"/>
              <a:t>・</a:t>
            </a:r>
            <a:r>
              <a:rPr lang="ja-JP" altLang="en-US" sz="2800" dirty="0"/>
              <a:t>講師：</a:t>
            </a:r>
            <a:r>
              <a:rPr lang="ja-JP" altLang="en-US" sz="2800" b="1" dirty="0">
                <a:solidFill>
                  <a:schemeClr val="accent2"/>
                </a:solidFill>
              </a:rPr>
              <a:t>自発的なリアクション</a:t>
            </a:r>
            <a:r>
              <a:rPr lang="ja-JP" altLang="en-US" sz="2800" dirty="0"/>
              <a:t>が無いと</a:t>
            </a:r>
            <a:endParaRPr lang="en-US" altLang="ja-JP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sz="2800" dirty="0"/>
              <a:t>		</a:t>
            </a:r>
            <a:r>
              <a:rPr lang="ja-JP" altLang="en-US" sz="2800" dirty="0"/>
              <a:t>様子がわかりにくい</a:t>
            </a:r>
            <a:endParaRPr lang="en-US" altLang="ja-JP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sz="2800" dirty="0"/>
              <a:t>・受講生：周りの進捗状況がわかりにくい　　</a:t>
            </a:r>
            <a:r>
              <a:rPr kumimoji="1" lang="en-US" altLang="ja-JP" sz="2800" dirty="0"/>
              <a:t>		</a:t>
            </a:r>
            <a:r>
              <a:rPr kumimoji="1" lang="ja-JP" altLang="en-US" sz="2800" dirty="0"/>
              <a:t>　　→</a:t>
            </a:r>
            <a:r>
              <a:rPr kumimoji="1" lang="ja-JP" altLang="en-US" sz="2800" b="1" dirty="0">
                <a:solidFill>
                  <a:schemeClr val="accent2"/>
                </a:solidFill>
              </a:rPr>
              <a:t>必要以上の不安感・孤独感</a:t>
            </a:r>
            <a:endParaRPr kumimoji="1" lang="en-US" altLang="ja-JP" sz="2800" b="1" dirty="0">
              <a:solidFill>
                <a:schemeClr val="accent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制作物決定の背景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A860DD1B-DF67-4A49-BFAF-41409508850D}"/>
              </a:ext>
            </a:extLst>
          </p:cNvPr>
          <p:cNvSpPr/>
          <p:nvPr/>
        </p:nvSpPr>
        <p:spPr>
          <a:xfrm>
            <a:off x="7112000" y="1264132"/>
            <a:ext cx="5050972" cy="5050971"/>
          </a:xfrm>
          <a:prstGeom prst="rightArrow">
            <a:avLst/>
          </a:prstGeom>
          <a:solidFill>
            <a:srgbClr val="62A0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>
              <a:lnSpc>
                <a:spcPct val="130000"/>
              </a:lnSpc>
              <a:buNone/>
            </a:pPr>
            <a:r>
              <a:rPr kumimoji="1" lang="en-US" altLang="ja-JP" sz="2400" dirty="0"/>
              <a:t>DOJO</a:t>
            </a:r>
            <a:r>
              <a:rPr kumimoji="1" lang="ja-JP" altLang="en-US" sz="2400" dirty="0"/>
              <a:t>に関わる人の</a:t>
            </a:r>
            <a:endParaRPr kumimoji="1" lang="en-US" altLang="ja-JP" sz="2400" dirty="0"/>
          </a:p>
          <a:p>
            <a:pPr marL="457200" lvl="1" indent="0">
              <a:lnSpc>
                <a:spcPct val="130000"/>
              </a:lnSpc>
              <a:buNone/>
            </a:pPr>
            <a:r>
              <a:rPr kumimoji="1" lang="ja-JP" altLang="en-US" sz="2400" dirty="0"/>
              <a:t>コミュニケーションをサポートし、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不安感の解消</a:t>
            </a:r>
            <a:r>
              <a:rPr kumimoji="1" lang="ja-JP" altLang="en-US" sz="2400" dirty="0"/>
              <a:t>をする！</a:t>
            </a:r>
            <a:endParaRPr kumimoji="1" lang="en-US" altLang="ja-JP" sz="2400" dirty="0"/>
          </a:p>
        </p:txBody>
      </p:sp>
      <p:pic>
        <p:nvPicPr>
          <p:cNvPr id="3076" name="Picture 4" descr="一人ぼっちのイラスト | かわいいフリー素材集 いらすとや">
            <a:extLst>
              <a:ext uri="{FF2B5EF4-FFF2-40B4-BE49-F238E27FC236}">
                <a16:creationId xmlns:a16="http://schemas.microsoft.com/office/drawing/2014/main" id="{D8B1822B-BD81-4D65-947C-A3F1E6F0F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893" y="4765174"/>
            <a:ext cx="2232833" cy="209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77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5620"/>
            <a:ext cx="10515600" cy="2283380"/>
          </a:xfrm>
        </p:spPr>
        <p:txBody>
          <a:bodyPr>
            <a:normAutofit lnSpcReduction="10000"/>
          </a:bodyPr>
          <a:lstStyle/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4000" dirty="0"/>
              <a:t>〇制作物</a:t>
            </a:r>
            <a:endParaRPr lang="en-US" altLang="ja-JP" sz="4000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コミュニケーションサポートツール</a:t>
            </a:r>
            <a:r>
              <a:rPr lang="en-US" altLang="ja-JP" sz="2800" dirty="0"/>
              <a:t>:</a:t>
            </a:r>
            <a:r>
              <a:rPr lang="en-US" altLang="ja-JP" sz="2800" b="1" dirty="0"/>
              <a:t>TARACO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4000" dirty="0"/>
              <a:t>〇三大機能</a:t>
            </a:r>
            <a:endParaRPr lang="en-US" altLang="ja-JP" sz="4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プロダクトの概要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0716889-2C16-4663-958F-10611915A919}"/>
              </a:ext>
            </a:extLst>
          </p:cNvPr>
          <p:cNvSpPr/>
          <p:nvPr/>
        </p:nvSpPr>
        <p:spPr>
          <a:xfrm>
            <a:off x="138164" y="3323770"/>
            <a:ext cx="3817257" cy="3132000"/>
          </a:xfrm>
          <a:prstGeom prst="roundRect">
            <a:avLst/>
          </a:prstGeom>
          <a:noFill/>
          <a:ln w="698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rgbClr val="002060"/>
                </a:solidFill>
              </a:rPr>
              <a:t>プロフィール機能</a:t>
            </a:r>
            <a:endParaRPr lang="en-US" altLang="ja-JP" sz="3200" b="1" dirty="0">
              <a:solidFill>
                <a:srgbClr val="002060"/>
              </a:solidFill>
            </a:endParaRPr>
          </a:p>
          <a:p>
            <a:pPr algn="ctr"/>
            <a:r>
              <a:rPr kumimoji="1" lang="ja-JP" altLang="en-US" sz="2200" dirty="0">
                <a:solidFill>
                  <a:schemeClr val="tx1"/>
                </a:solidFill>
              </a:rPr>
              <a:t>受講者・講師・事務局の</a:t>
            </a:r>
            <a:r>
              <a:rPr kumimoji="1" lang="ja-JP" altLang="en-US" sz="2200" b="1" dirty="0">
                <a:solidFill>
                  <a:schemeClr val="accent2"/>
                </a:solidFill>
              </a:rPr>
              <a:t>プロフィール</a:t>
            </a:r>
            <a:r>
              <a:rPr kumimoji="1" lang="ja-JP" altLang="en-US" sz="2200" dirty="0">
                <a:solidFill>
                  <a:schemeClr val="tx1"/>
                </a:solidFill>
              </a:rPr>
              <a:t>を</a:t>
            </a:r>
            <a:endParaRPr kumimoji="1" lang="en-US" altLang="ja-JP" sz="2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200" dirty="0">
                <a:solidFill>
                  <a:schemeClr val="tx1"/>
                </a:solidFill>
              </a:rPr>
              <a:t>検索・閲覧できる。</a:t>
            </a:r>
            <a:endParaRPr kumimoji="1" lang="en-US" altLang="ja-JP" sz="2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200" b="1" dirty="0">
                <a:solidFill>
                  <a:schemeClr val="accent2"/>
                </a:solidFill>
              </a:rPr>
              <a:t>見せたくない情報は</a:t>
            </a:r>
            <a:endParaRPr kumimoji="1" lang="en-US" altLang="ja-JP" sz="2200" b="1" dirty="0">
              <a:solidFill>
                <a:schemeClr val="accent2"/>
              </a:solidFill>
            </a:endParaRPr>
          </a:p>
          <a:p>
            <a:pPr algn="ctr"/>
            <a:r>
              <a:rPr kumimoji="1" lang="ja-JP" altLang="en-US" sz="2200" b="1" dirty="0">
                <a:solidFill>
                  <a:schemeClr val="accent2"/>
                </a:solidFill>
              </a:rPr>
              <a:t>記入しなくて</a:t>
            </a:r>
            <a:r>
              <a:rPr kumimoji="1" lang="en-US" altLang="ja-JP" sz="2200" b="1" dirty="0">
                <a:solidFill>
                  <a:schemeClr val="accent2"/>
                </a:solidFill>
              </a:rPr>
              <a:t>OK</a:t>
            </a:r>
            <a:r>
              <a:rPr kumimoji="1" lang="ja-JP" altLang="en-US" sz="220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1778BCA-EA82-468F-A3BE-8DB4EF829136}"/>
              </a:ext>
            </a:extLst>
          </p:cNvPr>
          <p:cNvSpPr/>
          <p:nvPr/>
        </p:nvSpPr>
        <p:spPr>
          <a:xfrm>
            <a:off x="4172439" y="3323770"/>
            <a:ext cx="3816000" cy="3132000"/>
          </a:xfrm>
          <a:prstGeom prst="roundRect">
            <a:avLst/>
          </a:prstGeom>
          <a:noFill/>
          <a:ln w="698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rgbClr val="002060"/>
                </a:solidFill>
              </a:rPr>
              <a:t>アンケート機能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200" b="1" dirty="0">
                <a:solidFill>
                  <a:schemeClr val="accent2"/>
                </a:solidFill>
              </a:rPr>
              <a:t>素朴な疑問</a:t>
            </a:r>
            <a:r>
              <a:rPr kumimoji="1" lang="ja-JP" altLang="en-US" sz="2200" dirty="0">
                <a:solidFill>
                  <a:schemeClr val="tx1"/>
                </a:solidFill>
              </a:rPr>
              <a:t>を</a:t>
            </a:r>
            <a:endParaRPr kumimoji="1" lang="en-US" altLang="ja-JP" sz="2200" dirty="0">
              <a:solidFill>
                <a:schemeClr val="tx1"/>
              </a:solidFill>
            </a:endParaRPr>
          </a:p>
          <a:p>
            <a:pPr algn="ctr"/>
            <a:r>
              <a:rPr lang="ja-JP" altLang="en-US" sz="2200" dirty="0">
                <a:solidFill>
                  <a:schemeClr val="tx1"/>
                </a:solidFill>
              </a:rPr>
              <a:t>二択の</a:t>
            </a:r>
            <a:r>
              <a:rPr kumimoji="1" lang="ja-JP" altLang="en-US" sz="2200" dirty="0">
                <a:solidFill>
                  <a:schemeClr val="tx1"/>
                </a:solidFill>
              </a:rPr>
              <a:t>アンケート形式で投稿・回答・閲覧でき</a:t>
            </a:r>
            <a:r>
              <a:rPr lang="ja-JP" altLang="en-US" sz="2200" dirty="0">
                <a:solidFill>
                  <a:schemeClr val="tx1"/>
                </a:solidFill>
              </a:rPr>
              <a:t>る</a:t>
            </a:r>
            <a:r>
              <a:rPr kumimoji="1" lang="ja-JP" altLang="en-US" sz="2200" dirty="0">
                <a:solidFill>
                  <a:schemeClr val="tx1"/>
                </a:solidFill>
              </a:rPr>
              <a:t>。</a:t>
            </a:r>
            <a:r>
              <a:rPr lang="ja-JP" altLang="en-US" sz="2200" b="1" dirty="0">
                <a:solidFill>
                  <a:schemeClr val="accent2"/>
                </a:solidFill>
              </a:rPr>
              <a:t>匿名</a:t>
            </a:r>
            <a:r>
              <a:rPr lang="ja-JP" altLang="en-US" sz="2200" dirty="0">
                <a:solidFill>
                  <a:schemeClr val="tx1"/>
                </a:solidFill>
              </a:rPr>
              <a:t>にも◎</a:t>
            </a:r>
            <a:endParaRPr lang="en-US" altLang="ja-JP" sz="2200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2C3C31C-FFB3-41BE-9417-E37D71F8BE30}"/>
              </a:ext>
            </a:extLst>
          </p:cNvPr>
          <p:cNvSpPr/>
          <p:nvPr/>
        </p:nvSpPr>
        <p:spPr>
          <a:xfrm>
            <a:off x="8205457" y="3323770"/>
            <a:ext cx="3816000" cy="3132000"/>
          </a:xfrm>
          <a:prstGeom prst="roundRect">
            <a:avLst/>
          </a:prstGeom>
          <a:noFill/>
          <a:ln w="698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rgbClr val="002060"/>
                </a:solidFill>
              </a:rPr>
              <a:t>アドバイス機能</a:t>
            </a:r>
            <a:endParaRPr kumimoji="1" lang="en-US" altLang="ja-JP" sz="3200" b="1" dirty="0">
              <a:solidFill>
                <a:srgbClr val="002060"/>
              </a:solidFill>
            </a:endParaRPr>
          </a:p>
          <a:p>
            <a:pPr algn="ctr"/>
            <a:r>
              <a:rPr lang="ja-JP" altLang="en-US" sz="2200" dirty="0">
                <a:solidFill>
                  <a:schemeClr val="tx1"/>
                </a:solidFill>
              </a:rPr>
              <a:t>昨年度までの修了報告書で記入された</a:t>
            </a:r>
            <a:endParaRPr lang="en-US" altLang="ja-JP" sz="2200" dirty="0">
              <a:solidFill>
                <a:schemeClr val="tx1"/>
              </a:solidFill>
            </a:endParaRPr>
          </a:p>
          <a:p>
            <a:pPr algn="ctr"/>
            <a:r>
              <a:rPr lang="ja-JP" altLang="en-US" sz="2200" b="1" dirty="0">
                <a:solidFill>
                  <a:schemeClr val="accent2"/>
                </a:solidFill>
              </a:rPr>
              <a:t>「後輩へのアドバイス」</a:t>
            </a:r>
            <a:r>
              <a:rPr lang="ja-JP" altLang="en-US" sz="2200" dirty="0">
                <a:solidFill>
                  <a:schemeClr val="tx1"/>
                </a:solidFill>
              </a:rPr>
              <a:t>を検索・閲覧できる。</a:t>
            </a:r>
            <a:endParaRPr lang="en-US" altLang="ja-JP" sz="2200" dirty="0">
              <a:solidFill>
                <a:schemeClr val="tx1"/>
              </a:solidFill>
            </a:endParaRPr>
          </a:p>
          <a:p>
            <a:pPr algn="ctr"/>
            <a:r>
              <a:rPr lang="ja-JP" altLang="en-US" sz="2200" dirty="0">
                <a:solidFill>
                  <a:schemeClr val="tx1"/>
                </a:solidFill>
              </a:rPr>
              <a:t>運営者に限り登録・編集もできる。</a:t>
            </a:r>
            <a:endParaRPr lang="en-US" altLang="ja-JP" sz="2200" dirty="0">
              <a:solidFill>
                <a:schemeClr val="tx1"/>
              </a:solidFill>
            </a:endParaRP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0E722700-507D-4DEA-8B15-C2165A68FC21}"/>
              </a:ext>
            </a:extLst>
          </p:cNvPr>
          <p:cNvSpPr/>
          <p:nvPr/>
        </p:nvSpPr>
        <p:spPr>
          <a:xfrm>
            <a:off x="8019143" y="1145620"/>
            <a:ext cx="4002314" cy="1013098"/>
          </a:xfrm>
          <a:prstGeom prst="wedgeRoundRectCallout">
            <a:avLst>
              <a:gd name="adj1" fmla="val -57511"/>
              <a:gd name="adj2" fmla="val 37784"/>
              <a:gd name="adj3" fmla="val 16667"/>
            </a:avLst>
          </a:prstGeom>
          <a:solidFill>
            <a:srgbClr val="62A0AA">
              <a:alpha val="6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TERACO</a:t>
            </a:r>
            <a:r>
              <a:rPr lang="ja-JP" altLang="en-US" sz="2400" dirty="0"/>
              <a:t>との姉妹アプリ感</a:t>
            </a:r>
            <a:endParaRPr lang="en-US" altLang="ja-JP" sz="2400" dirty="0"/>
          </a:p>
          <a:p>
            <a:pPr algn="ctr"/>
            <a:r>
              <a:rPr kumimoji="1" lang="ja-JP" altLang="en-US" sz="2400" dirty="0"/>
              <a:t>受講生は</a:t>
            </a:r>
            <a:r>
              <a:rPr kumimoji="1" lang="en-US" altLang="ja-JP" sz="2400" dirty="0"/>
              <a:t>(SE</a:t>
            </a:r>
            <a:r>
              <a:rPr kumimoji="1" lang="ja-JP" altLang="en-US" sz="2400" dirty="0"/>
              <a:t>の</a:t>
            </a:r>
            <a:r>
              <a:rPr kumimoji="1" lang="en-US" altLang="ja-JP" sz="2400" dirty="0"/>
              <a:t>)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卵の集まり</a:t>
            </a:r>
          </a:p>
        </p:txBody>
      </p:sp>
    </p:spTree>
    <p:extLst>
      <p:ext uri="{BB962C8B-B14F-4D97-AF65-F5344CB8AC3E}">
        <p14:creationId xmlns:p14="http://schemas.microsoft.com/office/powerpoint/2010/main" val="352094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プロダクトについて</a:t>
            </a:r>
            <a:endParaRPr kumimoji="1" lang="en-US" altLang="ja-JP" sz="32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b="1" dirty="0"/>
              <a:t>デモンストレーション</a:t>
            </a:r>
            <a:endParaRPr kumimoji="1" lang="en-US" altLang="ja-JP" sz="2800" b="1" dirty="0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 </a:t>
            </a: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プロダクトについて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b="1" dirty="0"/>
              <a:t>グループとしての成果</a:t>
            </a:r>
            <a:endParaRPr lang="en-US" altLang="ja-JP" sz="2800" b="1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1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1813</Words>
  <Application>Microsoft Office PowerPoint</Application>
  <PresentationFormat>ワイド画面</PresentationFormat>
  <Paragraphs>460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NotoSansJP</vt:lpstr>
      <vt:lpstr>游ゴシック</vt:lpstr>
      <vt:lpstr>游ゴシック Light</vt:lpstr>
      <vt:lpstr>Arial</vt:lpstr>
      <vt:lpstr>Office テーマ</vt:lpstr>
      <vt:lpstr>ビーチサンダル 研修成果発表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研修成果発表</dc:title>
  <dc:creator>田辺　みのり</dc:creator>
  <cp:lastModifiedBy>田辺　みのり</cp:lastModifiedBy>
  <cp:revision>93</cp:revision>
  <dcterms:created xsi:type="dcterms:W3CDTF">2021-06-07T00:12:57Z</dcterms:created>
  <dcterms:modified xsi:type="dcterms:W3CDTF">2021-06-22T08:50:04Z</dcterms:modified>
</cp:coreProperties>
</file>