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22" r:id="rId9"/>
    <p:sldId id="311" r:id="rId10"/>
    <p:sldId id="312" r:id="rId11"/>
    <p:sldId id="266" r:id="rId12"/>
    <p:sldId id="324" r:id="rId13"/>
    <p:sldId id="316" r:id="rId14"/>
    <p:sldId id="313" r:id="rId15"/>
    <p:sldId id="305" r:id="rId16"/>
    <p:sldId id="320" r:id="rId17"/>
    <p:sldId id="307" r:id="rId18"/>
    <p:sldId id="321" r:id="rId19"/>
    <p:sldId id="308" r:id="rId20"/>
    <p:sldId id="319" r:id="rId21"/>
    <p:sldId id="309" r:id="rId22"/>
    <p:sldId id="317" r:id="rId23"/>
    <p:sldId id="306" r:id="rId24"/>
    <p:sldId id="267" r:id="rId25"/>
    <p:sldId id="314" r:id="rId26"/>
    <p:sldId id="31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FFFFFF"/>
    <a:srgbClr val="FF7C8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4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～研修成果発表～</a:t>
            </a:r>
            <a:endParaRPr kumimoji="1" lang="ja-JP" altLang="en-US" sz="4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074" name="Picture 2" descr="[無料写真] 砂の上に置かれたビーチサンダルと貝殻とヒトデ">
            <a:extLst>
              <a:ext uri="{FF2B5EF4-FFF2-40B4-BE49-F238E27FC236}">
                <a16:creationId xmlns:a16="http://schemas.microsoft.com/office/drawing/2014/main" id="{4A4AC24B-7AA7-4486-8FC1-4273BBDE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/>
          <a:stretch/>
        </p:blipFill>
        <p:spPr bwMode="auto">
          <a:xfrm>
            <a:off x="5948199" y="1596169"/>
            <a:ext cx="5216470" cy="3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2120348"/>
            <a:ext cx="5363531" cy="3935895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・話しやすい雰囲気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・認識の</a:t>
            </a:r>
            <a:r>
              <a:rPr lang="ja-JP" altLang="en-US" sz="2600" b="1" dirty="0">
                <a:solidFill>
                  <a:schemeClr val="accent2"/>
                </a:solidFill>
              </a:rPr>
              <a:t>食い違い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気を遣いすぎ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en-US" altLang="ja-JP" sz="2600" dirty="0"/>
              <a:t>Servlet</a:t>
            </a:r>
            <a:r>
              <a:rPr lang="ja-JP" altLang="en-US" sz="2600" dirty="0"/>
              <a:t>や</a:t>
            </a:r>
            <a:r>
              <a:rPr lang="en-US" altLang="ja-JP" sz="2600" dirty="0"/>
              <a:t>DAO</a:t>
            </a:r>
            <a:r>
              <a:rPr lang="ja-JP" altLang="en-US" sz="2600" dirty="0"/>
              <a:t>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理解が浅い</a:t>
            </a:r>
            <a:endParaRPr lang="en-US" altLang="ja-JP" sz="2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5802923" y="2120348"/>
            <a:ext cx="6233049" cy="3935895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・話がずれていても</a:t>
            </a:r>
            <a:r>
              <a:rPr lang="ja-JP" altLang="en-US" sz="2600" b="1" dirty="0">
                <a:solidFill>
                  <a:schemeClr val="accent2"/>
                </a:solidFill>
              </a:rPr>
              <a:t>方向修正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・違うと思うことは</a:t>
            </a:r>
            <a:r>
              <a:rPr lang="ja-JP" altLang="en-US" sz="2600" b="1" dirty="0">
                <a:solidFill>
                  <a:schemeClr val="accent2"/>
                </a:solidFill>
              </a:rPr>
              <a:t>指摘</a:t>
            </a:r>
            <a:r>
              <a:rPr lang="ja-JP" altLang="en-US" sz="2600" dirty="0"/>
              <a:t>できる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・プログラムの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理解が深く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600" dirty="0"/>
              <a:t>の技が増えた</a:t>
            </a:r>
            <a:endParaRPr lang="en-US" altLang="ja-JP" sz="2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4986327" y="3484782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E1E250-7322-4EBC-8B34-38D599D9BE76}"/>
              </a:ext>
            </a:extLst>
          </p:cNvPr>
          <p:cNvSpPr/>
          <p:nvPr/>
        </p:nvSpPr>
        <p:spPr>
          <a:xfrm>
            <a:off x="485533" y="1824201"/>
            <a:ext cx="4704522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グループ立ち上げ直後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BC07D7-3F40-4A0C-8CC0-8D67F250AD95}"/>
              </a:ext>
            </a:extLst>
          </p:cNvPr>
          <p:cNvSpPr/>
          <p:nvPr/>
        </p:nvSpPr>
        <p:spPr>
          <a:xfrm>
            <a:off x="6146409" y="1852732"/>
            <a:ext cx="5546076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r>
              <a:rPr kumimoji="1" lang="ja-JP" altLang="en-US" sz="2800" dirty="0"/>
              <a:t>か月でできるようになったこと</a:t>
            </a:r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963301"/>
            <a:ext cx="5667829" cy="3960000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ja-JP" altLang="en-US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600" dirty="0"/>
              <a:t>と</a:t>
            </a:r>
            <a:r>
              <a:rPr lang="ja-JP" altLang="en-US" sz="2600" b="1" dirty="0">
                <a:solidFill>
                  <a:schemeClr val="accent2"/>
                </a:solidFill>
              </a:rPr>
              <a:t>作業時間の切り替え</a:t>
            </a:r>
            <a:r>
              <a:rPr lang="ja-JP" altLang="en-US" sz="2600" dirty="0"/>
              <a:t>があまりできていなかった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・初期の分担時の</a:t>
            </a:r>
            <a:r>
              <a:rPr lang="ja-JP" altLang="en-US" sz="2600" b="1" dirty="0">
                <a:solidFill>
                  <a:schemeClr val="accent2"/>
                </a:solidFill>
              </a:rPr>
              <a:t>負担の偏り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・上流工程の詰めの甘さ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	</a:t>
            </a:r>
            <a:r>
              <a:rPr lang="ja-JP" altLang="en-US" sz="2600" dirty="0"/>
              <a:t>→後から修正多発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ja-JP" sz="2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グループとしての成果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4" y="1963301"/>
            <a:ext cx="5667828" cy="3960000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>
                <a:solidFill>
                  <a:prstClr val="black"/>
                </a:solidFill>
              </a:rPr>
              <a:t>・とにかく</a:t>
            </a:r>
            <a:r>
              <a:rPr lang="ja-JP" altLang="en-US" sz="2600" b="1" dirty="0">
                <a:solidFill>
                  <a:schemeClr val="accent2"/>
                </a:solidFill>
              </a:rPr>
              <a:t>経験</a:t>
            </a:r>
            <a:r>
              <a:rPr lang="ja-JP" altLang="en-US" sz="2600" dirty="0">
                <a:solidFill>
                  <a:prstClr val="black"/>
                </a:solidFill>
              </a:rPr>
              <a:t>を積む！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>
                <a:solidFill>
                  <a:prstClr val="black"/>
                </a:solidFill>
              </a:rPr>
              <a:t>・作業量を</a:t>
            </a:r>
            <a:r>
              <a:rPr lang="ja-JP" altLang="en-US" sz="2600" b="1" dirty="0">
                <a:solidFill>
                  <a:schemeClr val="accent2"/>
                </a:solidFill>
              </a:rPr>
              <a:t>見通す能力</a:t>
            </a:r>
            <a:r>
              <a:rPr lang="ja-JP" altLang="en-US" sz="2600" dirty="0">
                <a:solidFill>
                  <a:prstClr val="black"/>
                </a:solidFill>
              </a:rPr>
              <a:t>を伸ばす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644662" y="3560727"/>
            <a:ext cx="984738" cy="791308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9BDA2EF-F024-4DFA-93BC-328754AF6BD3}"/>
              </a:ext>
            </a:extLst>
          </p:cNvPr>
          <p:cNvSpPr/>
          <p:nvPr/>
        </p:nvSpPr>
        <p:spPr>
          <a:xfrm>
            <a:off x="637682" y="1664783"/>
            <a:ext cx="4704522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r>
              <a:rPr kumimoji="1" lang="ja-JP" altLang="en-US" sz="2800" dirty="0"/>
              <a:t>か月間を通しての反省点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9586166-2130-4043-9B53-21790780D7DF}"/>
              </a:ext>
            </a:extLst>
          </p:cNvPr>
          <p:cNvSpPr/>
          <p:nvPr/>
        </p:nvSpPr>
        <p:spPr>
          <a:xfrm>
            <a:off x="6629400" y="1664783"/>
            <a:ext cx="5033775" cy="649356"/>
          </a:xfrm>
          <a:prstGeom prst="roundRect">
            <a:avLst/>
          </a:prstGeom>
          <a:ln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反省点</a:t>
            </a:r>
            <a:r>
              <a:rPr lang="ja-JP" altLang="en-US" sz="2800" dirty="0"/>
              <a:t>の改善案・今後の課題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8521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スペル間違えのまま作成進行 → 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 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プロジェクト後半、自動連番の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72791" y="4981517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9011405" y="1221342"/>
            <a:ext cx="1911401" cy="1310283"/>
            <a:chOff x="10489606" y="1553116"/>
            <a:chExt cx="134356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226543" y="1682442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7740998" y="18369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ja-JP" altLang="en-US" sz="2400" dirty="0"/>
              <a:t>気にかけて欲しい度を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★評価</a:t>
            </a:r>
            <a:r>
              <a:rPr kumimoji="1" lang="ja-JP" altLang="en-US" sz="2400" dirty="0">
                <a:solidFill>
                  <a:schemeClr val="tx1"/>
                </a:solidFill>
              </a:rPr>
              <a:t>にした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画像のアップロード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話しやすい雰囲気作り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進捗状況を常に考え計画を修正し、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期間内に作り上げる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・判断を委ねることが多かった→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自信を持って判断する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プログラミングの理解</a:t>
            </a:r>
            <a:r>
              <a:rPr kumimoji="1" lang="ja-JP" altLang="en-US" sz="2400" dirty="0"/>
              <a:t>を深めたい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412F0B5-C462-457F-A7C7-E620371BAF16}"/>
              </a:ext>
            </a:extLst>
          </p:cNvPr>
          <p:cNvSpPr/>
          <p:nvPr/>
        </p:nvSpPr>
        <p:spPr>
          <a:xfrm>
            <a:off x="9064487" y="2209799"/>
            <a:ext cx="3034748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◎定期的に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進捗やスケジュール</a:t>
            </a:r>
            <a:r>
              <a:rPr kumimoji="1" lang="ja-JP" altLang="en-US" sz="2000" dirty="0">
                <a:solidFill>
                  <a:schemeClr val="tx1"/>
                </a:solidFill>
              </a:rPr>
              <a:t>を整理し共有。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気を遣いすぎる</a:t>
            </a:r>
            <a:r>
              <a:rPr lang="ja-JP" altLang="en-US" sz="2000" dirty="0">
                <a:solidFill>
                  <a:schemeClr val="tx1"/>
                </a:solidFill>
              </a:rPr>
              <a:t>部分がある。もっと頼ってくれて良い。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D30C1F-13A6-4B8C-91F2-EE61D423B4C2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130687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構成管理・品質管理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2" y="1642090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使い手側が使いやすい</a:t>
            </a:r>
            <a:r>
              <a:rPr lang="ja-JP" altLang="en-US" sz="2400" dirty="0"/>
              <a:t>と思えるような設計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疑問に対して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理解できる説明</a:t>
            </a:r>
            <a:r>
              <a:rPr kumimoji="1" lang="ja-JP" altLang="en-US" sz="2400" dirty="0"/>
              <a:t>を行う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技術面でのサポート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・定期的な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バックアップ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・サポート重視で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自分の時間</a:t>
            </a:r>
            <a:r>
              <a:rPr kumimoji="1" lang="ja-JP" altLang="en-US" sz="2400" dirty="0"/>
              <a:t>が押してしまった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b="1" dirty="0" err="1">
                <a:solidFill>
                  <a:schemeClr val="accent2"/>
                </a:solidFill>
              </a:rPr>
              <a:t>gitHub</a:t>
            </a:r>
            <a:r>
              <a:rPr lang="ja-JP" altLang="en-US" sz="2400" dirty="0"/>
              <a:t>によるファイルの管理が甘かった時があった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024731" y="2209799"/>
            <a:ext cx="3074504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◎知識量。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伝わりやすい</a:t>
            </a:r>
            <a:r>
              <a:rPr kumimoji="1" lang="ja-JP" altLang="en-US" sz="2000" dirty="0">
                <a:solidFill>
                  <a:schemeClr val="tx1"/>
                </a:solidFill>
              </a:rPr>
              <a:t>説明。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指示が簡潔。ほぼ先生。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lang="ja-JP" altLang="en-US" sz="2000" dirty="0">
                <a:solidFill>
                  <a:schemeClr val="tx1"/>
                </a:solidFill>
              </a:rPr>
              <a:t>がほとんどない。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000" dirty="0">
                <a:solidFill>
                  <a:schemeClr val="tx1"/>
                </a:solidFill>
              </a:rPr>
              <a:t>の確保。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899835-4E5E-4E44-B0A3-2F41AA9EF3E5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7940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1" y="169347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・担当ファイル数が多く、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画面遷移が上手くいかない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各サーブレットで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するべき処理</a:t>
            </a:r>
            <a:r>
              <a:rPr kumimoji="1" lang="ja-JP" altLang="en-US" sz="2400" dirty="0"/>
              <a:t>をイメージできた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2" y="35723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・上流工程で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案を積極的に出した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dirty="0"/>
              <a:t>チームの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雰囲気</a:t>
            </a:r>
            <a:r>
              <a:rPr kumimoji="1" lang="ja-JP" altLang="en-US" sz="2400" dirty="0"/>
              <a:t>づくり</a:t>
            </a:r>
            <a:r>
              <a:rPr lang="en-US" altLang="ja-JP" sz="2400" dirty="0"/>
              <a:t>		</a:t>
            </a:r>
            <a:r>
              <a:rPr kumimoji="1" lang="ja-JP" altLang="en-US" sz="2400" dirty="0"/>
              <a:t>・進行</a:t>
            </a:r>
            <a:r>
              <a:rPr lang="ja-JP" altLang="en-US" sz="2400" dirty="0"/>
              <a:t>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サポート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プログラミングに対する理解</a:t>
            </a:r>
            <a:r>
              <a:rPr lang="ja-JP" altLang="en-US" sz="2400" b="1" dirty="0">
                <a:solidFill>
                  <a:schemeClr val="accent2"/>
                </a:solidFill>
              </a:rPr>
              <a:t>不足</a:t>
            </a:r>
            <a:r>
              <a:rPr kumimoji="1" lang="ja-JP" altLang="en-US" sz="2400" dirty="0"/>
              <a:t>→</a:t>
            </a:r>
            <a:r>
              <a:rPr lang="ja-JP" altLang="en-US" sz="2400" dirty="0"/>
              <a:t>発言が減少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・間違ってもいいから</a:t>
            </a:r>
            <a:r>
              <a:rPr lang="ja-JP" altLang="en-US" sz="2400" b="1" dirty="0">
                <a:solidFill>
                  <a:schemeClr val="accent2"/>
                </a:solidFill>
              </a:rPr>
              <a:t>積極的に</a:t>
            </a:r>
            <a:r>
              <a:rPr lang="ja-JP" altLang="en-US" sz="2400" dirty="0"/>
              <a:t>意見を出すようにしたい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◎意見を多く上げる。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聞き上手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話しやすい雰囲気。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△自ら</a:t>
            </a:r>
            <a:r>
              <a:rPr lang="ja-JP" altLang="en-US" sz="2000" b="1" dirty="0">
                <a:solidFill>
                  <a:schemeClr val="accent2"/>
                </a:solidFill>
              </a:rPr>
              <a:t>助けを求める</a:t>
            </a:r>
            <a:r>
              <a:rPr lang="ja-JP" altLang="en-US" sz="2000" dirty="0">
                <a:solidFill>
                  <a:schemeClr val="tx1"/>
                </a:solidFill>
              </a:rPr>
              <a:t>のが苦手？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7153B6-5B6E-4D15-A142-2EE81C7D0568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03629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PW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sz="2400" dirty="0"/>
              <a:t>のダイアログで作成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>
                <a:solidFill>
                  <a:schemeClr val="tx1"/>
                </a:solidFill>
              </a:rPr>
              <a:t>JavaScript</a:t>
            </a:r>
            <a:r>
              <a:rPr kumimoji="1" lang="ja-JP" altLang="en-US" sz="2400" dirty="0">
                <a:solidFill>
                  <a:schemeClr val="tx1"/>
                </a:solidFill>
              </a:rPr>
              <a:t>に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データを</a:t>
            </a:r>
            <a:r>
              <a:rPr lang="ja-JP" altLang="en-US" sz="2400" b="1" dirty="0">
                <a:solidFill>
                  <a:schemeClr val="accent2"/>
                </a:solidFill>
              </a:rPr>
              <a:t>受け渡す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たくさん質問</a:t>
            </a:r>
            <a:r>
              <a:rPr lang="en-US" altLang="ja-JP" sz="2400" b="1" dirty="0">
                <a:solidFill>
                  <a:schemeClr val="accent2"/>
                </a:solidFill>
              </a:rPr>
              <a:t>	</a:t>
            </a:r>
            <a:r>
              <a:rPr kumimoji="1" lang="en-US" altLang="ja-JP" sz="2400" dirty="0"/>
              <a:t>	</a:t>
            </a:r>
            <a:r>
              <a:rPr lang="ja-JP" altLang="en-US" sz="2400" dirty="0">
                <a:solidFill>
                  <a:schemeClr val="tx1"/>
                </a:solidFill>
              </a:rPr>
              <a:t>・相談時の</a:t>
            </a:r>
            <a:r>
              <a:rPr lang="ja-JP" altLang="en-US" sz="2400" b="1" dirty="0">
                <a:solidFill>
                  <a:schemeClr val="accent2"/>
                </a:solidFill>
              </a:rPr>
              <a:t>相槌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・時間を見て今何を話すべきか、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話し合いを区切る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調べる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能力</a:t>
            </a:r>
            <a:r>
              <a:rPr kumimoji="1" lang="ja-JP" altLang="en-US" sz="2400" dirty="0"/>
              <a:t>をもっと高めたい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自力で解決しようともっと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粘る気持ち</a:t>
            </a:r>
            <a:r>
              <a:rPr kumimoji="1" lang="ja-JP" altLang="en-US" sz="2400" dirty="0"/>
              <a:t>が必要だった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AB4BD31-F48F-4841-930E-2AA36BE147F0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lang="ja-JP" altLang="en-US" sz="2000" dirty="0">
                <a:solidFill>
                  <a:schemeClr val="tx1"/>
                </a:solidFill>
              </a:rPr>
              <a:t>発言量多。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よく周りを見てる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作業効率が良い。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進捗報告を具体的</a:t>
            </a:r>
            <a:r>
              <a:rPr lang="ja-JP" altLang="en-US" sz="2000" dirty="0">
                <a:solidFill>
                  <a:schemeClr val="tx1"/>
                </a:solidFill>
              </a:rPr>
              <a:t>に。こまめに。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2B4F11-9858-48B7-888E-1BC413210024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仕様漏れ</a:t>
            </a:r>
            <a:r>
              <a:rPr kumimoji="1" lang="ja-JP" altLang="en-US" sz="2400" dirty="0">
                <a:solidFill>
                  <a:schemeClr val="tx1"/>
                </a:solidFill>
              </a:rPr>
              <a:t>を起こさない</a:t>
            </a:r>
            <a:r>
              <a:rPr kumimoji="1" lang="ja-JP" altLang="en-US" sz="2400" dirty="0"/>
              <a:t>ために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要素</a:t>
            </a:r>
            <a:r>
              <a:rPr lang="ja-JP" altLang="en-US" sz="2400" dirty="0"/>
              <a:t>をこまめに確認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エラー文の出ないエラー</a:t>
            </a:r>
            <a:r>
              <a:rPr kumimoji="1" lang="ja-JP" altLang="en-US" sz="2400" dirty="0"/>
              <a:t>に対する対処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アイデアを流用することで</a:t>
            </a:r>
            <a:r>
              <a:rPr lang="ja-JP" altLang="en-US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効率よく</a:t>
            </a:r>
            <a:r>
              <a:rPr lang="ja-JP" altLang="ja-JP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作業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を進め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た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システムの土台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となる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担当→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早めに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仕上げるように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・見えないエラーの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問題箇所を</a:t>
            </a:r>
            <a:r>
              <a:rPr lang="ja-JP" altLang="en-US" sz="2400" b="1" dirty="0">
                <a:solidFill>
                  <a:schemeClr val="accent2"/>
                </a:solidFill>
              </a:rPr>
              <a:t>見つける手段</a:t>
            </a:r>
            <a:r>
              <a:rPr lang="ja-JP" altLang="en-US" sz="2400" dirty="0"/>
              <a:t>を身につけた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・問題を解決する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アイデア</a:t>
            </a:r>
            <a:r>
              <a:rPr lang="ja-JP" altLang="en-US" sz="2400" b="1" dirty="0">
                <a:solidFill>
                  <a:schemeClr val="accent2"/>
                </a:solidFill>
              </a:rPr>
              <a:t>と知識量</a:t>
            </a:r>
            <a:r>
              <a:rPr lang="ja-JP" altLang="en-US" sz="2400" dirty="0"/>
              <a:t>が乏しい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kumimoji="1" lang="ja-JP" altLang="en-US" sz="2000" dirty="0">
                <a:solidFill>
                  <a:schemeClr val="tx1"/>
                </a:solidFill>
              </a:rPr>
              <a:t>がわかりやすい。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質問</a:t>
            </a:r>
            <a:r>
              <a:rPr kumimoji="1" lang="en-US" altLang="ja-JP" sz="2000" dirty="0">
                <a:solidFill>
                  <a:schemeClr val="tx1"/>
                </a:solidFill>
              </a:rPr>
              <a:t>/</a:t>
            </a:r>
            <a:r>
              <a:rPr kumimoji="1" lang="ja-JP" altLang="en-US" sz="2000" dirty="0">
                <a:solidFill>
                  <a:schemeClr val="tx1"/>
                </a:solidFill>
              </a:rPr>
              <a:t>自分の認識の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伝え方◎</a:t>
            </a:r>
            <a:endParaRPr kumimoji="1" lang="en-US" altLang="ja-JP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△聞くときの</a:t>
            </a:r>
            <a:r>
              <a:rPr lang="ja-JP" altLang="en-US" sz="2000" b="1" dirty="0">
                <a:solidFill>
                  <a:schemeClr val="accent2"/>
                </a:solidFill>
              </a:rPr>
              <a:t>リアクションが薄め</a:t>
            </a:r>
            <a:r>
              <a:rPr lang="ja-JP" altLang="en-US" sz="2000" dirty="0">
                <a:solidFill>
                  <a:schemeClr val="tx1"/>
                </a:solidFill>
              </a:rPr>
              <a:t>かな。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FC186-B1A3-4136-93C3-DD4D24D7293C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事務局・講師の皆様、研修を受けさせていただいた企業担当者の皆様、ありがとうございました。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・後から上流工程を修正する大変さ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・自分が伝えたいことを正確に伝える難しさ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・チームでの情報共有の重要性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・一人で抱え込みすぎないことの大切さ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pic>
        <p:nvPicPr>
          <p:cNvPr id="2050" name="Picture 2" descr="稚魚イラスト／無料イラストなら「イラストAC」">
            <a:extLst>
              <a:ext uri="{FF2B5EF4-FFF2-40B4-BE49-F238E27FC236}">
                <a16:creationId xmlns:a16="http://schemas.microsoft.com/office/drawing/2014/main" id="{532BB4B8-74E7-4740-B766-38889E57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47" y="2730361"/>
            <a:ext cx="3846635" cy="28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C378D8-7F90-4C08-AFB4-009C06E4DDB8}"/>
              </a:ext>
            </a:extLst>
          </p:cNvPr>
          <p:cNvSpPr txBox="1"/>
          <p:nvPr/>
        </p:nvSpPr>
        <p:spPr>
          <a:xfrm>
            <a:off x="9129252" y="5273070"/>
            <a:ext cx="306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タラコから稚魚になれたかな</a:t>
            </a:r>
            <a:r>
              <a:rPr kumimoji="1" lang="en-US" altLang="ja-JP" sz="1600" dirty="0">
                <a:solidFill>
                  <a:schemeClr val="tx2"/>
                </a:solidFill>
              </a:rPr>
              <a:t>…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チーム名：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</a:t>
            </a:r>
            <a:r>
              <a:rPr lang="ja-JP" altLang="en-US" sz="3500" b="1" u="sng" dirty="0"/>
              <a:t>意思</a:t>
            </a:r>
            <a:r>
              <a:rPr kumimoji="1" lang="ja-JP" altLang="en-US" sz="3500" b="1" u="sng" dirty="0"/>
              <a:t>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チームリーダー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048" y="1314057"/>
            <a:ext cx="1013098" cy="1013098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783" y="1809679"/>
            <a:ext cx="7552477" cy="37841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226221" y="1176287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2" y="4552460"/>
            <a:ext cx="2459777" cy="23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50" y="1026744"/>
            <a:ext cx="11702787" cy="109080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コミュニケーションサポートツール：</a:t>
            </a:r>
            <a:r>
              <a:rPr lang="en-US" altLang="ja-JP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TARAC</a:t>
            </a:r>
            <a:r>
              <a:rPr lang="en-US" altLang="ja-JP" sz="4000" b="1" dirty="0">
                <a:solidFill>
                  <a:srgbClr val="FF7C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E3CA361-627D-4BD2-8DD0-458D28A6FBC3}"/>
              </a:ext>
            </a:extLst>
          </p:cNvPr>
          <p:cNvGrpSpPr/>
          <p:nvPr/>
        </p:nvGrpSpPr>
        <p:grpSpPr>
          <a:xfrm>
            <a:off x="4594120" y="3429000"/>
            <a:ext cx="2853006" cy="1398006"/>
            <a:chOff x="4712648" y="4045102"/>
            <a:chExt cx="2853006" cy="1398006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BEA1023-0462-4355-AFAA-F09B0AB74C6D}"/>
                </a:ext>
              </a:extLst>
            </p:cNvPr>
            <p:cNvSpPr/>
            <p:nvPr/>
          </p:nvSpPr>
          <p:spPr>
            <a:xfrm>
              <a:off x="4738048" y="4352300"/>
              <a:ext cx="2827606" cy="1090808"/>
            </a:xfrm>
            <a:prstGeom prst="rightArrow">
              <a:avLst>
                <a:gd name="adj1" fmla="val 53601"/>
                <a:gd name="adj2" fmla="val 53601"/>
              </a:avLst>
            </a:prstGeom>
            <a:solidFill>
              <a:srgbClr val="62A0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AAED37-671F-4E10-972A-7B60D88C0E29}"/>
                </a:ext>
              </a:extLst>
            </p:cNvPr>
            <p:cNvSpPr txBox="1"/>
            <p:nvPr/>
          </p:nvSpPr>
          <p:spPr>
            <a:xfrm>
              <a:off x="4712648" y="4045102"/>
              <a:ext cx="23668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D</a:t>
              </a:r>
              <a:r>
                <a:rPr kumimoji="1" lang="en-US" altLang="ja-JP" sz="60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JO</a:t>
              </a:r>
              <a:endParaRPr kumimoji="1" lang="ja-JP" altLang="en-US" sz="60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0DB3411-E8E7-45C1-9F23-1F1BE86BC741}"/>
              </a:ext>
            </a:extLst>
          </p:cNvPr>
          <p:cNvGrpSpPr/>
          <p:nvPr/>
        </p:nvGrpSpPr>
        <p:grpSpPr>
          <a:xfrm>
            <a:off x="570900" y="2927661"/>
            <a:ext cx="3840624" cy="3415884"/>
            <a:chOff x="570900" y="2927661"/>
            <a:chExt cx="3840624" cy="3415884"/>
          </a:xfrm>
        </p:grpSpPr>
        <p:pic>
          <p:nvPicPr>
            <p:cNvPr id="1026" name="Picture 2" descr="たらこの無料イラスト | フリーイラスト素材集 ジャパクリップ">
              <a:extLst>
                <a:ext uri="{FF2B5EF4-FFF2-40B4-BE49-F238E27FC236}">
                  <a16:creationId xmlns:a16="http://schemas.microsoft.com/office/drawing/2014/main" id="{B9D242F4-5765-4CC7-98A5-3C950EEA2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00" y="2927661"/>
              <a:ext cx="1874876" cy="122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集合している人たちのイラスト（学生） | かわいいフリー素材集 いらすとや">
              <a:extLst>
                <a:ext uri="{FF2B5EF4-FFF2-40B4-BE49-F238E27FC236}">
                  <a16:creationId xmlns:a16="http://schemas.microsoft.com/office/drawing/2014/main" id="{4A578E1B-0CA5-4213-8AA8-FD9529C0F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531" y="4614087"/>
              <a:ext cx="1889993" cy="172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0FE81B4E-6AA3-43E1-B778-0B58754E685A}"/>
                </a:ext>
              </a:extLst>
            </p:cNvPr>
            <p:cNvSpPr/>
            <p:nvPr/>
          </p:nvSpPr>
          <p:spPr>
            <a:xfrm>
              <a:off x="1168707" y="4019998"/>
              <a:ext cx="2827606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卵の集まり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4989738-BEB9-46E2-800C-4CFFF67C8A7C}"/>
              </a:ext>
            </a:extLst>
          </p:cNvPr>
          <p:cNvGrpSpPr/>
          <p:nvPr/>
        </p:nvGrpSpPr>
        <p:grpSpPr>
          <a:xfrm>
            <a:off x="7602060" y="2523080"/>
            <a:ext cx="4543581" cy="4325827"/>
            <a:chOff x="7602060" y="2523080"/>
            <a:chExt cx="4543581" cy="432582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C9746A9-B488-42B8-B93B-96BD4CB3C5C2}"/>
                </a:ext>
              </a:extLst>
            </p:cNvPr>
            <p:cNvGrpSpPr/>
            <p:nvPr/>
          </p:nvGrpSpPr>
          <p:grpSpPr>
            <a:xfrm>
              <a:off x="7602060" y="2523080"/>
              <a:ext cx="3362867" cy="1415654"/>
              <a:chOff x="7673359" y="3138373"/>
              <a:chExt cx="4023778" cy="1693875"/>
            </a:xfrm>
          </p:grpSpPr>
          <p:pic>
            <p:nvPicPr>
              <p:cNvPr id="1028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850D2A28-750A-496B-92DD-DEC7A76F4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9543490" flipH="1">
                <a:off x="7673359" y="3381430"/>
                <a:ext cx="1031657" cy="365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F6FD7247-024F-4E7F-AA3E-B325D107D4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20193330" flipH="1">
                <a:off x="8905246" y="3138373"/>
                <a:ext cx="1540459" cy="546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4464C2C2-1FFC-4BAC-94C2-FA5593077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713125" flipH="1">
                <a:off x="10130670" y="3606041"/>
                <a:ext cx="1566467" cy="555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A0B403A3-6454-4DEB-A8D2-EC4AEB75E6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242633" flipH="1">
                <a:off x="8527723" y="4294268"/>
                <a:ext cx="1516770" cy="53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パソコンを使う男性会社員のイラスト | かわいいフリー素材集 いらすとや">
              <a:extLst>
                <a:ext uri="{FF2B5EF4-FFF2-40B4-BE49-F238E27FC236}">
                  <a16:creationId xmlns:a16="http://schemas.microsoft.com/office/drawing/2014/main" id="{C10B7FD8-BFA7-44F9-90FD-BCBAD647B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206" y="5430887"/>
              <a:ext cx="140915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新社会人・新入社員のイラスト「走る男性社員」 | かわいいフリー素材集 いらすとや">
              <a:extLst>
                <a:ext uri="{FF2B5EF4-FFF2-40B4-BE49-F238E27FC236}">
                  <a16:creationId xmlns:a16="http://schemas.microsoft.com/office/drawing/2014/main" id="{4400A896-A090-4771-ACD3-ACA28EEF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3903" y="5339965"/>
              <a:ext cx="1231738" cy="132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無料イラスト素材〉OL・ビジネスウーマンの表情・ポーズいろいろ | 8sukeの人物イラスト屋：かわいいベクター素材のダウンロード販売">
              <a:extLst>
                <a:ext uri="{FF2B5EF4-FFF2-40B4-BE49-F238E27FC236}">
                  <a16:creationId xmlns:a16="http://schemas.microsoft.com/office/drawing/2014/main" id="{475E9377-38B5-4452-8416-E51CD0E1B3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8" t="-668" r="12556"/>
            <a:stretch/>
          </p:blipFill>
          <p:spPr bwMode="auto">
            <a:xfrm>
              <a:off x="9460869" y="4925525"/>
              <a:ext cx="99174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AC3E87BE-7C2E-4866-B338-5B75E1A46B0E}"/>
                </a:ext>
              </a:extLst>
            </p:cNvPr>
            <p:cNvSpPr/>
            <p:nvPr/>
          </p:nvSpPr>
          <p:spPr>
            <a:xfrm>
              <a:off x="7666812" y="4106555"/>
              <a:ext cx="4076015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バラバラに巣立つ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570" y="1013098"/>
            <a:ext cx="7246620" cy="10130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CDAE62B-553F-4363-B9D8-BFB88198654F}"/>
              </a:ext>
            </a:extLst>
          </p:cNvPr>
          <p:cNvGrpSpPr/>
          <p:nvPr/>
        </p:nvGrpSpPr>
        <p:grpSpPr>
          <a:xfrm>
            <a:off x="153962" y="2026196"/>
            <a:ext cx="3817257" cy="4831804"/>
            <a:chOff x="153962" y="2026196"/>
            <a:chExt cx="3817257" cy="483180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F0716889-2C16-4663-958F-10611915A919}"/>
                </a:ext>
              </a:extLst>
            </p:cNvPr>
            <p:cNvSpPr/>
            <p:nvPr/>
          </p:nvSpPr>
          <p:spPr>
            <a:xfrm>
              <a:off x="153962" y="2026196"/>
              <a:ext cx="3817257" cy="2921539"/>
            </a:xfrm>
            <a:prstGeom prst="roundRect">
              <a:avLst/>
            </a:prstGeom>
            <a:noFill/>
            <a:ln w="698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ja-JP" altLang="en-US" sz="3200" b="1" dirty="0">
                  <a:solidFill>
                    <a:srgbClr val="002060"/>
                  </a:solidFill>
                </a:rPr>
                <a:t>プロフィール機能</a:t>
              </a:r>
              <a:endParaRPr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事務局・講師・受講者の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b="1" dirty="0">
                  <a:solidFill>
                    <a:schemeClr val="accent2"/>
                  </a:solidFill>
                </a:rPr>
                <a:t>プロフィール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を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検索・閲覧できる。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EAB50B8-2EFA-480E-A315-B20F4541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05" y="5122091"/>
              <a:ext cx="2773371" cy="173590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CA76724-C12A-4107-8321-4D9BE8FDD36A}"/>
              </a:ext>
            </a:extLst>
          </p:cNvPr>
          <p:cNvGrpSpPr/>
          <p:nvPr/>
        </p:nvGrpSpPr>
        <p:grpSpPr>
          <a:xfrm>
            <a:off x="4188237" y="2026196"/>
            <a:ext cx="3816000" cy="4690244"/>
            <a:chOff x="4188237" y="2026196"/>
            <a:chExt cx="3816000" cy="469024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1778BCA-EA82-468F-A3BE-8DB4EF829136}"/>
                </a:ext>
              </a:extLst>
            </p:cNvPr>
            <p:cNvSpPr/>
            <p:nvPr/>
          </p:nvSpPr>
          <p:spPr>
            <a:xfrm>
              <a:off x="4188237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アンケート機能</a:t>
              </a:r>
              <a:endParaRPr kumimoji="1" lang="en-US" altLang="ja-JP" sz="2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b="1" dirty="0">
                  <a:solidFill>
                    <a:schemeClr val="accent2"/>
                  </a:solidFill>
                </a:rPr>
                <a:t>素朴な疑問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を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chemeClr val="tx1"/>
                  </a:solidFill>
                </a:rPr>
                <a:t>二択の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アンケート形式で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dirty="0">
                  <a:solidFill>
                    <a:schemeClr val="tx1"/>
                  </a:solidFill>
                </a:rPr>
                <a:t>投稿・回答・閲覧でき</a:t>
              </a:r>
              <a:r>
                <a:rPr lang="ja-JP" altLang="en-US" sz="2000" dirty="0">
                  <a:solidFill>
                    <a:schemeClr val="tx1"/>
                  </a:solidFill>
                </a:rPr>
                <a:t>る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グラフィックス 11" descr="ユーザー 単色塗りつぶし">
              <a:extLst>
                <a:ext uri="{FF2B5EF4-FFF2-40B4-BE49-F238E27FC236}">
                  <a16:creationId xmlns:a16="http://schemas.microsoft.com/office/drawing/2014/main" id="{D9FB82FA-F9D3-4B5C-8097-80596EB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344" y="5595072"/>
              <a:ext cx="1121368" cy="1121368"/>
            </a:xfrm>
            <a:prstGeom prst="rect">
              <a:avLst/>
            </a:prstGeom>
          </p:spPr>
        </p:pic>
        <p:sp>
          <p:nvSpPr>
            <p:cNvPr id="13" name="吹き出し: 円形 12">
              <a:extLst>
                <a:ext uri="{FF2B5EF4-FFF2-40B4-BE49-F238E27FC236}">
                  <a16:creationId xmlns:a16="http://schemas.microsoft.com/office/drawing/2014/main" id="{91B2D323-4F26-4DE6-B41B-7C1D2484F591}"/>
                </a:ext>
              </a:extLst>
            </p:cNvPr>
            <p:cNvSpPr/>
            <p:nvPr/>
          </p:nvSpPr>
          <p:spPr>
            <a:xfrm>
              <a:off x="6667012" y="5327080"/>
              <a:ext cx="794075" cy="828675"/>
            </a:xfrm>
            <a:prstGeom prst="wedgeEllipseCallout">
              <a:avLst>
                <a:gd name="adj1" fmla="val -65815"/>
                <a:gd name="adj2" fmla="val 4698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A?</a:t>
              </a:r>
              <a:endParaRPr kumimoji="1" lang="ja-JP" altLang="en-US" dirty="0"/>
            </a:p>
          </p:txBody>
        </p: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0C89CD16-2D2C-4AC1-BA57-983681812DFE}"/>
                </a:ext>
              </a:extLst>
            </p:cNvPr>
            <p:cNvSpPr/>
            <p:nvPr/>
          </p:nvSpPr>
          <p:spPr>
            <a:xfrm>
              <a:off x="5091916" y="5327081"/>
              <a:ext cx="794075" cy="828675"/>
            </a:xfrm>
            <a:prstGeom prst="wedgeEllipseCallout">
              <a:avLst>
                <a:gd name="adj1" fmla="val 70929"/>
                <a:gd name="adj2" fmla="val 504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B?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B572FA1-DFFA-4565-A930-BE4772EE4E73}"/>
              </a:ext>
            </a:extLst>
          </p:cNvPr>
          <p:cNvGrpSpPr/>
          <p:nvPr/>
        </p:nvGrpSpPr>
        <p:grpSpPr>
          <a:xfrm>
            <a:off x="8221255" y="2026196"/>
            <a:ext cx="3816000" cy="4354294"/>
            <a:chOff x="8221255" y="2026196"/>
            <a:chExt cx="3816000" cy="435429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2C3C31C-FFB3-41BE-9417-E37D71F8BE30}"/>
                </a:ext>
              </a:extLst>
            </p:cNvPr>
            <p:cNvSpPr/>
            <p:nvPr/>
          </p:nvSpPr>
          <p:spPr>
            <a:xfrm>
              <a:off x="8221255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アドバイス機能</a:t>
              </a:r>
              <a:endParaRPr kumimoji="1"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dirty="0">
                  <a:solidFill>
                    <a:schemeClr val="tx1"/>
                  </a:solidFill>
                </a:rPr>
                <a:t>修了報告書で記入された</a:t>
              </a:r>
              <a:endParaRPr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b="1" dirty="0">
                  <a:solidFill>
                    <a:schemeClr val="accent2"/>
                  </a:solidFill>
                </a:rPr>
                <a:t>「後輩へのアドバイス」</a:t>
              </a:r>
              <a:r>
                <a:rPr lang="ja-JP" altLang="en-US" sz="2200" dirty="0">
                  <a:solidFill>
                    <a:schemeClr val="tx1"/>
                  </a:solidFill>
                </a:rPr>
                <a:t>を検索・閲覧できる。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C8FB5FB-E033-4925-ACC6-945E14621E8E}"/>
                </a:ext>
              </a:extLst>
            </p:cNvPr>
            <p:cNvSpPr txBox="1"/>
            <p:nvPr/>
          </p:nvSpPr>
          <p:spPr>
            <a:xfrm>
              <a:off x="8990965" y="5734159"/>
              <a:ext cx="2844768" cy="6463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修了報告書</a:t>
              </a:r>
              <a:endParaRPr kumimoji="1" lang="en-US" altLang="ja-JP" dirty="0"/>
            </a:p>
            <a:p>
              <a:r>
                <a:rPr lang="ja-JP" altLang="en-US" dirty="0"/>
                <a:t>「後輩へのアドバイス」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745CBD-2441-422B-B5E2-D1092E8A68C2}"/>
                </a:ext>
              </a:extLst>
            </p:cNvPr>
            <p:cNvSpPr txBox="1"/>
            <p:nvPr/>
          </p:nvSpPr>
          <p:spPr>
            <a:xfrm>
              <a:off x="8398412" y="5327080"/>
              <a:ext cx="1603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TERAC</a:t>
              </a:r>
              <a:r>
                <a:rPr kumimoji="1" lang="en-US" altLang="ja-JP" sz="28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kumimoji="1" lang="ja-JP" altLang="en-US" sz="28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3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1919</Words>
  <Application>Microsoft Office PowerPoint</Application>
  <PresentationFormat>ワイド画面</PresentationFormat>
  <Paragraphs>522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NotoSansJP</vt:lpstr>
      <vt:lpstr>UD デジタル 教科書体 NP-R</vt:lpstr>
      <vt:lpstr>游ゴシック</vt:lpstr>
      <vt:lpstr>游ゴシック Light</vt:lpstr>
      <vt:lpstr>Aharoni</vt:lpstr>
      <vt:lpstr>Arial</vt:lpstr>
      <vt:lpstr>Office テーマ</vt:lpstr>
      <vt:lpstr>ビーチサンダル ～研修成果発表～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139</cp:revision>
  <dcterms:created xsi:type="dcterms:W3CDTF">2021-06-07T00:12:57Z</dcterms:created>
  <dcterms:modified xsi:type="dcterms:W3CDTF">2021-06-28T06:13:44Z</dcterms:modified>
</cp:coreProperties>
</file>