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11" r:id="rId9"/>
    <p:sldId id="312" r:id="rId10"/>
    <p:sldId id="266" r:id="rId11"/>
    <p:sldId id="316" r:id="rId12"/>
    <p:sldId id="313" r:id="rId13"/>
    <p:sldId id="305" r:id="rId14"/>
    <p:sldId id="320" r:id="rId15"/>
    <p:sldId id="307" r:id="rId16"/>
    <p:sldId id="321" r:id="rId17"/>
    <p:sldId id="308" r:id="rId18"/>
    <p:sldId id="319" r:id="rId19"/>
    <p:sldId id="309" r:id="rId20"/>
    <p:sldId id="317" r:id="rId21"/>
    <p:sldId id="306" r:id="rId22"/>
    <p:sldId id="267" r:id="rId23"/>
    <p:sldId id="314" r:id="rId24"/>
    <p:sldId id="315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～研修成果発表～</a:t>
            </a:r>
            <a:endParaRPr kumimoji="1" lang="ja-JP" altLang="en-US" sz="4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074" name="Picture 2" descr="[無料写真] 砂の上に置かれたビーチサンダルと貝殻とヒトデ">
            <a:extLst>
              <a:ext uri="{FF2B5EF4-FFF2-40B4-BE49-F238E27FC236}">
                <a16:creationId xmlns:a16="http://schemas.microsoft.com/office/drawing/2014/main" id="{4A4AC24B-7AA7-4486-8FC1-4273BBDE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/>
          <a:stretch/>
        </p:blipFill>
        <p:spPr bwMode="auto">
          <a:xfrm>
            <a:off x="5948199" y="1596169"/>
            <a:ext cx="5216470" cy="3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168171"/>
            <a:ext cx="5667829" cy="3536351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&lt;</a:t>
            </a:r>
            <a:r>
              <a:rPr lang="ja-JP" altLang="en-US" sz="2600" dirty="0"/>
              <a:t>グループ立ち上げ直後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・話しやすい雰囲気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・認識の</a:t>
            </a:r>
            <a:r>
              <a:rPr lang="ja-JP" altLang="en-US" sz="2600" b="1" dirty="0">
                <a:solidFill>
                  <a:schemeClr val="accent2"/>
                </a:solidFill>
              </a:rPr>
              <a:t>食い違い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気を遣いすぎ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Servlet</a:t>
            </a:r>
            <a:r>
              <a:rPr lang="ja-JP" altLang="en-US" sz="2600" dirty="0"/>
              <a:t>や</a:t>
            </a:r>
            <a:r>
              <a:rPr lang="en-US" altLang="ja-JP" sz="2600" dirty="0"/>
              <a:t>DAO</a:t>
            </a:r>
            <a:r>
              <a:rPr lang="ja-JP" altLang="en-US" sz="2600" dirty="0"/>
              <a:t>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理解が浅い</a:t>
            </a:r>
            <a:endParaRPr lang="en-US" altLang="ja-JP" sz="2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4" y="1168171"/>
            <a:ext cx="5667828" cy="3536351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ja-JP" sz="2600" dirty="0"/>
              <a:t>&lt;1</a:t>
            </a:r>
            <a:r>
              <a:rPr lang="ja-JP" altLang="en-US" sz="2600" dirty="0"/>
              <a:t>か月後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・話がずれているても方向修正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・違うと思うことは</a:t>
            </a:r>
            <a:r>
              <a:rPr lang="ja-JP" altLang="en-US" sz="2600" b="1" dirty="0">
                <a:solidFill>
                  <a:schemeClr val="accent2"/>
                </a:solidFill>
              </a:rPr>
              <a:t>指摘</a:t>
            </a:r>
            <a:r>
              <a:rPr lang="ja-JP" altLang="en-US" sz="2600" dirty="0"/>
              <a:t>できる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・プログラムの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理解が深く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600" dirty="0"/>
              <a:t>の技が増えた</a:t>
            </a:r>
            <a:endParaRPr lang="en-US" altLang="ja-JP" sz="2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519560" y="2620285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1D9B2A2-6815-42A7-833D-707145E9D922}"/>
              </a:ext>
            </a:extLst>
          </p:cNvPr>
          <p:cNvSpPr txBox="1">
            <a:spLocks/>
          </p:cNvSpPr>
          <p:nvPr/>
        </p:nvSpPr>
        <p:spPr>
          <a:xfrm>
            <a:off x="288471" y="4910599"/>
            <a:ext cx="11615057" cy="1847363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&lt;1</a:t>
            </a:r>
            <a:r>
              <a:rPr lang="ja-JP" altLang="en-US" sz="2800" dirty="0"/>
              <a:t>か月間を通しての反省点</a:t>
            </a:r>
            <a:r>
              <a:rPr lang="en-US" altLang="ja-JP" sz="2800" dirty="0"/>
              <a:t>&gt;</a:t>
            </a:r>
          </a:p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休憩時間と作業時間の切り替え</a:t>
            </a:r>
            <a:r>
              <a:rPr lang="ja-JP" altLang="en-US" sz="2800" dirty="0"/>
              <a:t>があまりできていなかった</a:t>
            </a:r>
            <a:endParaRPr lang="en-US" altLang="ja-JP" sz="2800" dirty="0"/>
          </a:p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・初期の分担時の</a:t>
            </a:r>
            <a:r>
              <a:rPr lang="ja-JP" altLang="en-US" sz="2800" b="1" dirty="0">
                <a:solidFill>
                  <a:schemeClr val="accent2"/>
                </a:solidFill>
              </a:rPr>
              <a:t>負担の偏り</a:t>
            </a:r>
            <a:r>
              <a:rPr lang="en-US" altLang="ja-JP" sz="2800" dirty="0"/>
              <a:t>	</a:t>
            </a:r>
            <a:r>
              <a:rPr lang="ja-JP" altLang="en-US" sz="2800" dirty="0"/>
              <a:t>　・上流工程の詰めの甘さ→後から修正多発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スペル間違えのまま作成進行 → 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 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プロジェクト後半、自動連番の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72791" y="4981517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9011405" y="1221342"/>
            <a:ext cx="1911401" cy="1310283"/>
            <a:chOff x="10489606" y="1553116"/>
            <a:chExt cx="134356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226543" y="1682442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7740998" y="18369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・単なる数字評価ではない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★評価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画像のアップロード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話しやすい雰囲気作り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進捗状況を常に考え計画を修正し、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期間内に作り上げる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・判断を委ねることが多かった→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自信を持って判断する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プログラミングの理解</a:t>
            </a:r>
            <a:r>
              <a:rPr kumimoji="1" lang="ja-JP" altLang="en-US" sz="2400" dirty="0"/>
              <a:t>を深めたい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412F0B5-C462-457F-A7C7-E620371BAF16}"/>
              </a:ext>
            </a:extLst>
          </p:cNvPr>
          <p:cNvSpPr/>
          <p:nvPr/>
        </p:nvSpPr>
        <p:spPr>
          <a:xfrm>
            <a:off x="9064487" y="2209799"/>
            <a:ext cx="3034748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◎定期的に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進捗やスケジュール</a:t>
            </a:r>
            <a:r>
              <a:rPr kumimoji="1" lang="ja-JP" altLang="en-US" sz="2000" dirty="0">
                <a:solidFill>
                  <a:schemeClr val="tx1"/>
                </a:solidFill>
              </a:rPr>
              <a:t>を整理し共有。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気を遣いすぎる</a:t>
            </a:r>
            <a:r>
              <a:rPr lang="ja-JP" altLang="en-US" sz="2000" dirty="0">
                <a:solidFill>
                  <a:schemeClr val="tx1"/>
                </a:solidFill>
              </a:rPr>
              <a:t>部分がある。もっと頼ってくれて良い。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D30C1F-13A6-4B8C-91F2-EE61D423B4C2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130687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構成管理・品質管理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2" y="1642090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使い手側が使いやすい</a:t>
            </a:r>
            <a:r>
              <a:rPr lang="ja-JP" altLang="en-US" sz="2400" dirty="0"/>
              <a:t>と思えるような設計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疑問に対して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理解できる説明</a:t>
            </a:r>
            <a:r>
              <a:rPr kumimoji="1" lang="ja-JP" altLang="en-US" sz="2400" dirty="0"/>
              <a:t>を行う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技術面でのサポート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・定期的な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バックアップ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・サポート重視で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自分の時間</a:t>
            </a:r>
            <a:r>
              <a:rPr kumimoji="1" lang="ja-JP" altLang="en-US" sz="2400" dirty="0"/>
              <a:t>が押してしまった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b="1" dirty="0" err="1">
                <a:solidFill>
                  <a:schemeClr val="accent2"/>
                </a:solidFill>
              </a:rPr>
              <a:t>gitHub</a:t>
            </a:r>
            <a:r>
              <a:rPr lang="ja-JP" altLang="en-US" sz="2400" dirty="0"/>
              <a:t>によるファイルの管理が甘かった時があった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024731" y="2209799"/>
            <a:ext cx="3074504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◎知識量。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伝わりやすい</a:t>
            </a:r>
            <a:r>
              <a:rPr kumimoji="1" lang="ja-JP" altLang="en-US" sz="2000" dirty="0">
                <a:solidFill>
                  <a:schemeClr val="tx1"/>
                </a:solidFill>
              </a:rPr>
              <a:t>説明。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指示が簡潔。ほぼ先生。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lang="ja-JP" altLang="en-US" sz="2000" dirty="0">
                <a:solidFill>
                  <a:schemeClr val="tx1"/>
                </a:solidFill>
              </a:rPr>
              <a:t>がほとんどない。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000" dirty="0">
                <a:solidFill>
                  <a:schemeClr val="tx1"/>
                </a:solidFill>
              </a:rPr>
              <a:t>の確保。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899835-4E5E-4E44-B0A3-2F41AA9EF3E5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404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・担当ファイル数が多く、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画面遷移が上手くいかない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各サーブレットで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するべき処理</a:t>
            </a:r>
            <a:r>
              <a:rPr kumimoji="1" lang="ja-JP" altLang="en-US" sz="2400" dirty="0"/>
              <a:t>をイメージできた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・上流工程で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案を積極的に出した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dirty="0"/>
              <a:t>チームの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雰囲気</a:t>
            </a:r>
            <a:r>
              <a:rPr kumimoji="1" lang="ja-JP" altLang="en-US" sz="2400" dirty="0"/>
              <a:t>づくり</a:t>
            </a:r>
            <a:r>
              <a:rPr lang="en-US" altLang="ja-JP" sz="2400" dirty="0"/>
              <a:t>		</a:t>
            </a:r>
            <a:r>
              <a:rPr kumimoji="1" lang="ja-JP" altLang="en-US" sz="2400" dirty="0"/>
              <a:t>・進行</a:t>
            </a:r>
            <a:r>
              <a:rPr lang="ja-JP" altLang="en-US" sz="2400" dirty="0"/>
              <a:t>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サポート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プログラミングに対する理解</a:t>
            </a:r>
            <a:r>
              <a:rPr lang="ja-JP" altLang="en-US" sz="2400" b="1" dirty="0">
                <a:solidFill>
                  <a:schemeClr val="accent2"/>
                </a:solidFill>
              </a:rPr>
              <a:t>不足</a:t>
            </a:r>
            <a:r>
              <a:rPr kumimoji="1" lang="ja-JP" altLang="en-US" sz="2400" dirty="0"/>
              <a:t>→</a:t>
            </a:r>
            <a:r>
              <a:rPr lang="ja-JP" altLang="en-US" sz="2400" dirty="0"/>
              <a:t>発言が減少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・間違ってもいいから</a:t>
            </a:r>
            <a:r>
              <a:rPr lang="ja-JP" altLang="en-US" sz="2400" b="1" dirty="0">
                <a:solidFill>
                  <a:schemeClr val="accent2"/>
                </a:solidFill>
              </a:rPr>
              <a:t>積極的に</a:t>
            </a:r>
            <a:r>
              <a:rPr lang="ja-JP" altLang="en-US" sz="2400" dirty="0"/>
              <a:t>意見を出すようにしたい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◎意見を多く上げる。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聞き上手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話しやすい雰囲気。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△自ら</a:t>
            </a:r>
            <a:r>
              <a:rPr lang="ja-JP" altLang="en-US" sz="2000" b="1" dirty="0">
                <a:solidFill>
                  <a:schemeClr val="accent2"/>
                </a:solidFill>
              </a:rPr>
              <a:t>助けを求める</a:t>
            </a:r>
            <a:r>
              <a:rPr lang="ja-JP" altLang="en-US" sz="2000" dirty="0">
                <a:solidFill>
                  <a:schemeClr val="tx1"/>
                </a:solidFill>
              </a:rPr>
              <a:t>のが苦手？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7153B6-5B6E-4D15-A142-2EE81C7D0568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PW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sz="2400" dirty="0"/>
              <a:t>のダイアログで作成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>
                <a:solidFill>
                  <a:schemeClr val="tx1"/>
                </a:solidFill>
              </a:rPr>
              <a:t>JavaScript</a:t>
            </a:r>
            <a:r>
              <a:rPr kumimoji="1" lang="ja-JP" altLang="en-US" sz="2400" dirty="0">
                <a:solidFill>
                  <a:schemeClr val="tx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データを</a:t>
            </a:r>
            <a:r>
              <a:rPr lang="ja-JP" altLang="en-US" sz="2400" b="1" dirty="0">
                <a:solidFill>
                  <a:schemeClr val="accent2"/>
                </a:solidFill>
              </a:rPr>
              <a:t>受け渡す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たくさん質問</a:t>
            </a:r>
            <a:r>
              <a:rPr lang="en-US" altLang="ja-JP" sz="2400" b="1" dirty="0">
                <a:solidFill>
                  <a:schemeClr val="accent2"/>
                </a:solidFill>
              </a:rPr>
              <a:t>	</a:t>
            </a:r>
            <a:r>
              <a:rPr kumimoji="1" lang="en-US" altLang="ja-JP" sz="2400" dirty="0"/>
              <a:t>	</a:t>
            </a:r>
            <a:r>
              <a:rPr lang="ja-JP" altLang="en-US" sz="2400" dirty="0">
                <a:solidFill>
                  <a:schemeClr val="tx1"/>
                </a:solidFill>
              </a:rPr>
              <a:t>・相談時の</a:t>
            </a:r>
            <a:r>
              <a:rPr lang="ja-JP" altLang="en-US" sz="2400" b="1" dirty="0">
                <a:solidFill>
                  <a:schemeClr val="accent2"/>
                </a:solidFill>
              </a:rPr>
              <a:t>相槌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・時間を見て今何を話すべきか、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話し合いを区切る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調べる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能力</a:t>
            </a:r>
            <a:r>
              <a:rPr kumimoji="1" lang="ja-JP" altLang="en-US" sz="2400" dirty="0"/>
              <a:t>をもっと高めたい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自力で解決しようともっと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粘る気持ち</a:t>
            </a:r>
            <a:r>
              <a:rPr kumimoji="1" lang="ja-JP" altLang="en-US" sz="2400" dirty="0"/>
              <a:t>が必要だった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B4BD31-F48F-4841-930E-2AA36BE147F0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lang="ja-JP" altLang="en-US" sz="2000" dirty="0">
                <a:solidFill>
                  <a:schemeClr val="tx1"/>
                </a:solidFill>
              </a:rPr>
              <a:t>発言量多。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よく周りを見てる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作業効率が良い。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進捗報告を具体的</a:t>
            </a:r>
            <a:r>
              <a:rPr lang="ja-JP" altLang="en-US" sz="2000" dirty="0">
                <a:solidFill>
                  <a:schemeClr val="tx1"/>
                </a:solidFill>
              </a:rPr>
              <a:t>に。こまめに。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B4F11-9858-48B7-888E-1BC413210024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仕様漏れ</a:t>
            </a:r>
            <a:r>
              <a:rPr kumimoji="1" lang="ja-JP" altLang="en-US" sz="2400" dirty="0">
                <a:solidFill>
                  <a:schemeClr val="tx1"/>
                </a:solidFill>
              </a:rPr>
              <a:t>を起こさない</a:t>
            </a:r>
            <a:r>
              <a:rPr kumimoji="1" lang="ja-JP" altLang="en-US" sz="2400" dirty="0"/>
              <a:t>ために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要素</a:t>
            </a:r>
            <a:r>
              <a:rPr lang="ja-JP" altLang="en-US" sz="2400" dirty="0"/>
              <a:t>をこまめに確認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エラー文の出ないエラー</a:t>
            </a:r>
            <a:r>
              <a:rPr kumimoji="1" lang="ja-JP" altLang="en-US" sz="2400" dirty="0"/>
              <a:t>に対する対処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アイデアを流用することで</a:t>
            </a:r>
            <a:r>
              <a:rPr lang="ja-JP" altLang="en-US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効率よく</a:t>
            </a:r>
            <a:r>
              <a:rPr lang="ja-JP" altLang="ja-JP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作業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を進め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システムの土台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となる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担当→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早めに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仕上げるように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・見えないエラーの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問題箇所を</a:t>
            </a:r>
            <a:r>
              <a:rPr lang="ja-JP" altLang="en-US" sz="2400" b="1" dirty="0">
                <a:solidFill>
                  <a:schemeClr val="accent2"/>
                </a:solidFill>
              </a:rPr>
              <a:t>見つける手段</a:t>
            </a:r>
            <a:r>
              <a:rPr lang="ja-JP" altLang="en-US" sz="2400" dirty="0"/>
              <a:t>を身につけた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・問題を解決する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アイデア</a:t>
            </a:r>
            <a:r>
              <a:rPr lang="ja-JP" altLang="en-US" sz="2400" b="1" dirty="0">
                <a:solidFill>
                  <a:schemeClr val="accent2"/>
                </a:solidFill>
              </a:rPr>
              <a:t>と知識量</a:t>
            </a:r>
            <a:r>
              <a:rPr lang="ja-JP" altLang="en-US" sz="2400" dirty="0"/>
              <a:t>が乏しい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kumimoji="1" lang="ja-JP" altLang="en-US" sz="2000" dirty="0">
                <a:solidFill>
                  <a:schemeClr val="tx1"/>
                </a:solidFill>
              </a:rPr>
              <a:t>がわかりやすい。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質問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</a:rPr>
              <a:t>自分の認識の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伝え方◎</a:t>
            </a:r>
            <a:endParaRPr kumimoji="1" lang="en-US" altLang="ja-JP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△聞くときの</a:t>
            </a:r>
            <a:r>
              <a:rPr lang="ja-JP" altLang="en-US" sz="2000" b="1" dirty="0">
                <a:solidFill>
                  <a:schemeClr val="accent2"/>
                </a:solidFill>
              </a:rPr>
              <a:t>リアクションが薄め</a:t>
            </a:r>
            <a:r>
              <a:rPr lang="ja-JP" altLang="en-US" sz="2000" dirty="0">
                <a:solidFill>
                  <a:schemeClr val="tx1"/>
                </a:solidFill>
              </a:rPr>
              <a:t>かな。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FC186-B1A3-4136-93C3-DD4D24D7293C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事務局・講師の皆様、研修を受けさせていただいた人事部の皆様、ありがとうございました。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・後から上流工程を修正する大変さ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・自分が伝えたいことを正確に伝える難しさ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・チームでの情報共有の重要性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・一人で抱え込みすぎないことの大切さ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pic>
        <p:nvPicPr>
          <p:cNvPr id="2050" name="Picture 2" descr="稚魚イラスト／無料イラストなら「イラストAC」">
            <a:extLst>
              <a:ext uri="{FF2B5EF4-FFF2-40B4-BE49-F238E27FC236}">
                <a16:creationId xmlns:a16="http://schemas.microsoft.com/office/drawing/2014/main" id="{532BB4B8-74E7-4740-B766-38889E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90" y="2505074"/>
            <a:ext cx="3846635" cy="28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C378D8-7F90-4C08-AFB4-009C06E4DDB8}"/>
              </a:ext>
            </a:extLst>
          </p:cNvPr>
          <p:cNvSpPr txBox="1"/>
          <p:nvPr/>
        </p:nvSpPr>
        <p:spPr>
          <a:xfrm>
            <a:off x="9129253" y="5124274"/>
            <a:ext cx="306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タラコから稚魚になれたかな</a:t>
            </a:r>
            <a:r>
              <a:rPr kumimoji="1" lang="en-US" altLang="ja-JP" sz="1600" dirty="0">
                <a:solidFill>
                  <a:schemeClr val="tx2"/>
                </a:solidFill>
              </a:rPr>
              <a:t>…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チーム名：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</a:t>
            </a:r>
            <a:r>
              <a:rPr lang="ja-JP" altLang="en-US" sz="3500" b="1" u="sng" dirty="0"/>
              <a:t>意思</a:t>
            </a:r>
            <a:r>
              <a:rPr kumimoji="1" lang="ja-JP" altLang="en-US" sz="3500" b="1" u="sng" dirty="0"/>
              <a:t>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チームリーダー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048" y="1314057"/>
            <a:ext cx="1013098" cy="101309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783" y="1809679"/>
            <a:ext cx="7552477" cy="37841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制作物決定の背景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226221" y="1176287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2" y="4552460"/>
            <a:ext cx="2459777" cy="2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70" y="1280160"/>
            <a:ext cx="7246620" cy="2402256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〇制作物</a:t>
            </a:r>
            <a:endParaRPr lang="en-US" altLang="ja-JP" sz="40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2800" dirty="0"/>
              <a:t>コミュニケーションサポートツール</a:t>
            </a:r>
            <a:r>
              <a:rPr lang="en-US" altLang="ja-JP" sz="2800" dirty="0"/>
              <a:t>:</a:t>
            </a:r>
            <a:r>
              <a:rPr lang="en-US" altLang="ja-JP" sz="2800" b="1" dirty="0"/>
              <a:t>TARACO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0716889-2C16-4663-958F-10611915A919}"/>
              </a:ext>
            </a:extLst>
          </p:cNvPr>
          <p:cNvSpPr/>
          <p:nvPr/>
        </p:nvSpPr>
        <p:spPr>
          <a:xfrm>
            <a:off x="138164" y="3665805"/>
            <a:ext cx="3817257" cy="2921539"/>
          </a:xfrm>
          <a:prstGeom prst="roundRect">
            <a:avLst/>
          </a:prstGeom>
          <a:noFill/>
          <a:ln w="698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rgbClr val="002060"/>
                </a:solidFill>
              </a:rPr>
              <a:t>プロフィール機能</a:t>
            </a:r>
            <a:endParaRPr lang="en-US" altLang="ja-JP" sz="32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200" dirty="0">
                <a:solidFill>
                  <a:schemeClr val="tx1"/>
                </a:solidFill>
              </a:rPr>
              <a:t>事務局・講師・受講者の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200" b="1" dirty="0">
                <a:solidFill>
                  <a:schemeClr val="accent2"/>
                </a:solidFill>
              </a:rPr>
              <a:t>プロフィール</a:t>
            </a:r>
            <a:r>
              <a:rPr kumimoji="1" lang="ja-JP" altLang="en-US" sz="2200" dirty="0">
                <a:solidFill>
                  <a:schemeClr val="tx1"/>
                </a:solidFill>
              </a:rPr>
              <a:t>を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200" dirty="0">
                <a:solidFill>
                  <a:schemeClr val="tx1"/>
                </a:solidFill>
              </a:rPr>
              <a:t>検索・閲覧できる。</a:t>
            </a:r>
            <a:endParaRPr kumimoji="1"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1778BCA-EA82-468F-A3BE-8DB4EF829136}"/>
              </a:ext>
            </a:extLst>
          </p:cNvPr>
          <p:cNvSpPr/>
          <p:nvPr/>
        </p:nvSpPr>
        <p:spPr>
          <a:xfrm>
            <a:off x="4172439" y="3665805"/>
            <a:ext cx="3816000" cy="2921540"/>
          </a:xfrm>
          <a:prstGeom prst="round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002060"/>
                </a:solidFill>
              </a:rPr>
              <a:t>アンケート機能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素朴な疑問</a:t>
            </a:r>
            <a:r>
              <a:rPr kumimoji="1" lang="ja-JP" altLang="en-US" sz="2000" dirty="0">
                <a:solidFill>
                  <a:schemeClr val="tx1"/>
                </a:solidFill>
              </a:rPr>
              <a:t>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二択の</a:t>
            </a:r>
            <a:r>
              <a:rPr kumimoji="1" lang="ja-JP" altLang="en-US" sz="2000" dirty="0">
                <a:solidFill>
                  <a:schemeClr val="tx1"/>
                </a:solidFill>
              </a:rPr>
              <a:t>アンケート形式で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投稿・回答・閲覧でき</a:t>
            </a:r>
            <a:r>
              <a:rPr lang="ja-JP" altLang="en-US" sz="2000" dirty="0">
                <a:solidFill>
                  <a:schemeClr val="tx1"/>
                </a:solidFill>
              </a:rPr>
              <a:t>る</a:t>
            </a:r>
            <a:r>
              <a:rPr kumimoji="1" lang="ja-JP" altLang="en-US" sz="2200" dirty="0">
                <a:solidFill>
                  <a:schemeClr val="tx1"/>
                </a:solidFill>
              </a:rPr>
              <a:t>。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3C31C-FFB3-41BE-9417-E37D71F8BE30}"/>
              </a:ext>
            </a:extLst>
          </p:cNvPr>
          <p:cNvSpPr/>
          <p:nvPr/>
        </p:nvSpPr>
        <p:spPr>
          <a:xfrm>
            <a:off x="8205457" y="3665805"/>
            <a:ext cx="3816000" cy="2921540"/>
          </a:xfrm>
          <a:prstGeom prst="roundRect">
            <a:avLst/>
          </a:prstGeom>
          <a:noFill/>
          <a:ln w="698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002060"/>
                </a:solidFill>
              </a:rPr>
              <a:t>アドバイス機能</a:t>
            </a:r>
            <a:endParaRPr kumimoji="1" lang="en-US" altLang="ja-JP" sz="32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200" dirty="0">
                <a:solidFill>
                  <a:schemeClr val="tx1"/>
                </a:solidFill>
              </a:rPr>
              <a:t>修了報告書で記入された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200" b="1" dirty="0">
                <a:solidFill>
                  <a:schemeClr val="accent2"/>
                </a:solidFill>
              </a:rPr>
              <a:t>「後輩へのアドバイス」</a:t>
            </a:r>
            <a:r>
              <a:rPr lang="ja-JP" altLang="en-US" sz="2200" dirty="0">
                <a:solidFill>
                  <a:schemeClr val="tx1"/>
                </a:solidFill>
              </a:rPr>
              <a:t>を検索・閲覧できる。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054A754-2BF4-4C77-8C1C-7ECB8070D312}"/>
              </a:ext>
            </a:extLst>
          </p:cNvPr>
          <p:cNvGrpSpPr/>
          <p:nvPr/>
        </p:nvGrpSpPr>
        <p:grpSpPr>
          <a:xfrm>
            <a:off x="6596194" y="1417320"/>
            <a:ext cx="5504365" cy="1897380"/>
            <a:chOff x="6596194" y="1417320"/>
            <a:chExt cx="5504365" cy="1897380"/>
          </a:xfrm>
        </p:grpSpPr>
        <p:pic>
          <p:nvPicPr>
            <p:cNvPr id="1026" name="Picture 2" descr="たらこの無料イラスト | フリーイラスト素材集 ジャパクリップ">
              <a:extLst>
                <a:ext uri="{FF2B5EF4-FFF2-40B4-BE49-F238E27FC236}">
                  <a16:creationId xmlns:a16="http://schemas.microsoft.com/office/drawing/2014/main" id="{B9D242F4-5765-4CC7-98A5-3C950EEA2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194" y="1908445"/>
              <a:ext cx="1323975" cy="86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吹き出し: 角を丸めた四角形 3">
              <a:extLst>
                <a:ext uri="{FF2B5EF4-FFF2-40B4-BE49-F238E27FC236}">
                  <a16:creationId xmlns:a16="http://schemas.microsoft.com/office/drawing/2014/main" id="{0E722700-507D-4DEA-8B15-C2165A68FC21}"/>
                </a:ext>
              </a:extLst>
            </p:cNvPr>
            <p:cNvSpPr/>
            <p:nvPr/>
          </p:nvSpPr>
          <p:spPr>
            <a:xfrm>
              <a:off x="7896998" y="1417320"/>
              <a:ext cx="4203561" cy="1897380"/>
            </a:xfrm>
            <a:prstGeom prst="wedgeRoundRectCallout">
              <a:avLst>
                <a:gd name="adj1" fmla="val -60276"/>
                <a:gd name="adj2" fmla="val -12192"/>
                <a:gd name="adj3" fmla="val 16667"/>
              </a:avLst>
            </a:prstGeom>
            <a:solidFill>
              <a:srgbClr val="62A0AA">
                <a:alpha val="6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sz="2400" dirty="0"/>
                <a:t>TERACO</a:t>
              </a:r>
              <a:r>
                <a:rPr lang="ja-JP" altLang="en-US" sz="2400" dirty="0"/>
                <a:t>との姉妹アプリ感</a:t>
              </a:r>
              <a:endParaRPr lang="en-US" altLang="ja-JP" sz="2400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400" dirty="0"/>
                <a:t>受講生は</a:t>
              </a:r>
              <a:r>
                <a:rPr kumimoji="1" lang="en-US" altLang="ja-JP" sz="2400" dirty="0"/>
                <a:t>(SE</a:t>
              </a:r>
              <a:r>
                <a:rPr kumimoji="1" lang="ja-JP" altLang="en-US" sz="2400" dirty="0"/>
                <a:t>の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b="1" dirty="0">
                  <a:solidFill>
                    <a:schemeClr val="accent2"/>
                  </a:solidFill>
                </a:rPr>
                <a:t>卵の集まり</a:t>
              </a:r>
              <a:endParaRPr kumimoji="1" lang="en-US" altLang="ja-JP" sz="2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1883</Words>
  <Application>Microsoft Office PowerPoint</Application>
  <PresentationFormat>ワイド画面</PresentationFormat>
  <Paragraphs>506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NotoSansJP</vt:lpstr>
      <vt:lpstr>UD デジタル 教科書体 NP-R</vt:lpstr>
      <vt:lpstr>游ゴシック</vt:lpstr>
      <vt:lpstr>游ゴシック Light</vt:lpstr>
      <vt:lpstr>Arial</vt:lpstr>
      <vt:lpstr>Office テーマ</vt:lpstr>
      <vt:lpstr>ビーチサンダル ～研修成果発表～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122</cp:revision>
  <dcterms:created xsi:type="dcterms:W3CDTF">2021-06-07T00:12:57Z</dcterms:created>
  <dcterms:modified xsi:type="dcterms:W3CDTF">2021-06-23T07:26:02Z</dcterms:modified>
</cp:coreProperties>
</file>