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25"/>
  </p:notesMasterIdLst>
  <p:sldIdLst>
    <p:sldId id="256" r:id="rId2"/>
    <p:sldId id="261" r:id="rId3"/>
    <p:sldId id="258" r:id="rId4"/>
    <p:sldId id="259" r:id="rId5"/>
    <p:sldId id="282" r:id="rId6"/>
    <p:sldId id="260" r:id="rId7"/>
    <p:sldId id="263" r:id="rId8"/>
    <p:sldId id="283" r:id="rId9"/>
    <p:sldId id="284" r:id="rId10"/>
    <p:sldId id="285" r:id="rId11"/>
    <p:sldId id="264" r:id="rId12"/>
    <p:sldId id="269" r:id="rId13"/>
    <p:sldId id="270" r:id="rId14"/>
    <p:sldId id="286" r:id="rId15"/>
    <p:sldId id="287" r:id="rId16"/>
    <p:sldId id="271" r:id="rId17"/>
    <p:sldId id="277" r:id="rId18"/>
    <p:sldId id="278" r:id="rId19"/>
    <p:sldId id="279" r:id="rId20"/>
    <p:sldId id="280" r:id="rId21"/>
    <p:sldId id="281" r:id="rId22"/>
    <p:sldId id="26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7AA57-93A2-421B-939F-CDFE37CC900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39A8-B8FC-450D-938A-18C33A162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64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F382-0325-42D9-9450-8515381A29BA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7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646-C30B-4863-8D0F-EE2C77EFAB4D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702610D-2F3D-49ED-B71D-5996FBA0033D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2202-DF1A-43F6-A4D9-4F46BA5A2262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1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C5E275-BDD4-406C-B791-D2EF7FAA0A62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FBDF-B346-4724-AB96-E0EDB15DA0DF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6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02601-B912-46D9-A8E5-653D6CFDE8A3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B639-F90B-486B-BE3D-9E925A9448A0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3588-AFA9-45AA-B879-96B54EF54ECB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142D-F140-4774-92BE-7D6BBFCCC890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5F4-D396-484A-98E8-3C64560C9D79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C1DFCD2-ABF1-4914-ACB0-2F98F1777F5C}" type="datetime1">
              <a:rPr lang="en-US" altLang="ja-JP" smtClean="0"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3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B83B4-8C30-4C69-A653-3C378034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76" y="2559327"/>
            <a:ext cx="7778913" cy="1739347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5400" dirty="0"/>
              <a:t>研修成果発表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048A5E-A551-4F54-91AE-ACB0B08AD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6189" y="2559325"/>
            <a:ext cx="3579726" cy="1739347"/>
          </a:xfrm>
        </p:spPr>
        <p:txBody>
          <a:bodyPr anchor="b">
            <a:normAutofit/>
          </a:bodyPr>
          <a:lstStyle/>
          <a:p>
            <a:pPr algn="r">
              <a:spcAft>
                <a:spcPts val="600"/>
              </a:spcAft>
            </a:pPr>
            <a:r>
              <a:rPr kumimoji="1" lang="ja-JP" altLang="en-US" sz="2400" dirty="0">
                <a:solidFill>
                  <a:schemeClr val="bg1"/>
                </a:solidFill>
              </a:rPr>
              <a:t>シュークリームコロッケ</a:t>
            </a:r>
          </a:p>
        </p:txBody>
      </p:sp>
    </p:spTree>
    <p:extLst>
      <p:ext uri="{BB962C8B-B14F-4D97-AF65-F5344CB8AC3E}">
        <p14:creationId xmlns:p14="http://schemas.microsoft.com/office/powerpoint/2010/main" val="188993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CB57C7-1407-4DE7-BEFC-DA2B2F9D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本日の発表の流れ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FEDEB6-8DC7-40E3-9089-7A39388B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65" y="2888974"/>
            <a:ext cx="5022974" cy="3328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１</a:t>
            </a:r>
            <a:r>
              <a:rPr lang="en-US" altLang="ja-JP" sz="3200" dirty="0"/>
              <a:t>.</a:t>
            </a:r>
            <a:r>
              <a:rPr lang="ja-JP" altLang="en-US" sz="3200" dirty="0"/>
              <a:t>制作物について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２</a:t>
            </a:r>
            <a:r>
              <a:rPr lang="en-US" altLang="ja-JP" sz="3200" dirty="0"/>
              <a:t>.</a:t>
            </a:r>
            <a:r>
              <a:rPr lang="ja-JP" altLang="en-US" sz="3200" dirty="0"/>
              <a:t>チーム紹介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３</a:t>
            </a:r>
            <a:r>
              <a:rPr lang="en-US" altLang="ja-JP" sz="3200" dirty="0"/>
              <a:t>.</a:t>
            </a:r>
            <a:r>
              <a:rPr lang="ja-JP" altLang="en-US" sz="3200" dirty="0"/>
              <a:t>デモンストレーション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４</a:t>
            </a:r>
            <a:r>
              <a:rPr lang="en-US" altLang="ja-JP" sz="3200" dirty="0"/>
              <a:t>.</a:t>
            </a:r>
            <a:r>
              <a:rPr lang="ja-JP" altLang="en-US" sz="3200" dirty="0"/>
              <a:t>個人の振り返り</a:t>
            </a:r>
            <a:endParaRPr lang="en-US" altLang="ja-JP" sz="32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2E39F1-FF3C-49DE-9D3D-7E0878D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95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6132F1-D9E9-464C-8DF5-0E8C94BA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チームの目標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925208-4D03-4747-A1A4-D503DAC50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2C1BF8-3D83-4644-B95F-E62D6F99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35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FC77B61-BE37-4D20-A2DE-377BC62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チームの成果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F2433-7B88-49C2-8108-0F250E44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31E7EA-8148-4AAE-89E9-3FB57842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9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37AE19-A486-4363-A211-ABD87F98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rgbClr val="FFFFFF"/>
                </a:solidFill>
              </a:rPr>
              <a:t>画面遷移</a:t>
            </a:r>
            <a:endParaRPr kumimoji="1" lang="ja-JP" altLang="en-US" sz="3600" dirty="0">
              <a:solidFill>
                <a:srgbClr val="FFFFFF"/>
              </a:solidFill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C8D7146E-D767-4DB3-AB82-FC1F9B7349D5}"/>
              </a:ext>
            </a:extLst>
          </p:cNvPr>
          <p:cNvGrpSpPr/>
          <p:nvPr/>
        </p:nvGrpSpPr>
        <p:grpSpPr>
          <a:xfrm>
            <a:off x="1605760" y="1792936"/>
            <a:ext cx="9999431" cy="4912546"/>
            <a:chOff x="1369538" y="1773332"/>
            <a:chExt cx="9999431" cy="4912546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9EBCA9FC-B04C-4909-B9E5-F4766D46CC90}"/>
                </a:ext>
              </a:extLst>
            </p:cNvPr>
            <p:cNvCxnSpPr>
              <a:cxnSpLocks/>
            </p:cNvCxnSpPr>
            <p:nvPr/>
          </p:nvCxnSpPr>
          <p:spPr>
            <a:xfrm>
              <a:off x="4607335" y="5581156"/>
              <a:ext cx="0" cy="4107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35AED10A-B3C3-43C1-9423-A511781CE367}"/>
                </a:ext>
              </a:extLst>
            </p:cNvPr>
            <p:cNvCxnSpPr/>
            <p:nvPr/>
          </p:nvCxnSpPr>
          <p:spPr>
            <a:xfrm>
              <a:off x="3036176" y="5260047"/>
              <a:ext cx="7121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D1B5865D-4010-4E88-BF49-0A036C1E07D4}"/>
                </a:ext>
              </a:extLst>
            </p:cNvPr>
            <p:cNvCxnSpPr>
              <a:cxnSpLocks/>
              <a:stCxn id="18" idx="2"/>
              <a:endCxn id="19" idx="3"/>
            </p:cNvCxnSpPr>
            <p:nvPr/>
          </p:nvCxnSpPr>
          <p:spPr>
            <a:xfrm rot="5400000">
              <a:off x="8947926" y="3290040"/>
              <a:ext cx="704743" cy="1041148"/>
            </a:xfrm>
            <a:prstGeom prst="bentConnector2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コネクタ: カギ線 40">
              <a:extLst>
                <a:ext uri="{FF2B5EF4-FFF2-40B4-BE49-F238E27FC236}">
                  <a16:creationId xmlns:a16="http://schemas.microsoft.com/office/drawing/2014/main" id="{9A29E40C-2ECA-4D67-A6B8-846681CA53F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6281636" y="3458242"/>
              <a:ext cx="840618" cy="704744"/>
            </a:xfrm>
            <a:prstGeom prst="bentConnector3">
              <a:avLst>
                <a:gd name="adj1" fmla="val 1129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444FB5A-FC07-4E81-B9E8-9316324641F2}"/>
                </a:ext>
              </a:extLst>
            </p:cNvPr>
            <p:cNvGrpSpPr/>
            <p:nvPr/>
          </p:nvGrpSpPr>
          <p:grpSpPr>
            <a:xfrm>
              <a:off x="1369538" y="1773332"/>
              <a:ext cx="9999431" cy="4912546"/>
              <a:chOff x="1369538" y="1773332"/>
              <a:chExt cx="9999431" cy="4912546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824659E5-4768-443B-AB18-C205208A75F1}"/>
                  </a:ext>
                </a:extLst>
              </p:cNvPr>
              <p:cNvGrpSpPr/>
              <p:nvPr/>
            </p:nvGrpSpPr>
            <p:grpSpPr>
              <a:xfrm>
                <a:off x="1369538" y="2594328"/>
                <a:ext cx="9536115" cy="2083217"/>
                <a:chOff x="0" y="1121133"/>
                <a:chExt cx="12371485" cy="2313639"/>
              </a:xfrm>
            </p:grpSpPr>
            <p:sp>
              <p:nvSpPr>
                <p:cNvPr id="11" name="角丸四角形 1">
                  <a:extLst>
                    <a:ext uri="{FF2B5EF4-FFF2-40B4-BE49-F238E27FC236}">
                      <a16:creationId xmlns:a16="http://schemas.microsoft.com/office/drawing/2014/main" id="{69CA0E27-06FE-4556-9244-68F95AC0ED66}"/>
                    </a:ext>
                  </a:extLst>
                </p:cNvPr>
                <p:cNvSpPr/>
                <p:nvPr/>
              </p:nvSpPr>
              <p:spPr>
                <a:xfrm>
                  <a:off x="0" y="1171576"/>
                  <a:ext cx="2088007" cy="95947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1400" b="1" dirty="0">
                      <a:latin typeface="+mn-ea"/>
                    </a:rPr>
                    <a:t>ログインページ</a:t>
                  </a:r>
                  <a:endParaRPr kumimoji="1" lang="en-US" altLang="ja-JP" sz="1400" b="1" dirty="0">
                    <a:latin typeface="+mn-ea"/>
                  </a:endParaRPr>
                </a:p>
              </p:txBody>
            </p:sp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ACB24142-6909-4885-8A47-D421440A0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7966" y="1537573"/>
                  <a:ext cx="814103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角丸四角形 1">
                  <a:extLst>
                    <a:ext uri="{FF2B5EF4-FFF2-40B4-BE49-F238E27FC236}">
                      <a16:creationId xmlns:a16="http://schemas.microsoft.com/office/drawing/2014/main" id="{C0D50DEF-6B66-45F0-A9E5-8A319E86F204}"/>
                    </a:ext>
                  </a:extLst>
                </p:cNvPr>
                <p:cNvSpPr/>
                <p:nvPr/>
              </p:nvSpPr>
              <p:spPr>
                <a:xfrm>
                  <a:off x="3076574" y="2457448"/>
                  <a:ext cx="2209800" cy="97732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1100" dirty="0"/>
                    <a:t>講師の時は掲示板に飛べない仕様のメニューページ</a:t>
                  </a:r>
                  <a:endParaRPr kumimoji="1" lang="en-US" altLang="ja-JP" sz="1100" dirty="0"/>
                </a:p>
              </p:txBody>
            </p:sp>
            <p:sp>
              <p:nvSpPr>
                <p:cNvPr id="15" name="角丸四角形 1">
                  <a:extLst>
                    <a:ext uri="{FF2B5EF4-FFF2-40B4-BE49-F238E27FC236}">
                      <a16:creationId xmlns:a16="http://schemas.microsoft.com/office/drawing/2014/main" id="{26528A50-0986-49C6-9999-081ED28ACC3C}"/>
                    </a:ext>
                  </a:extLst>
                </p:cNvPr>
                <p:cNvSpPr/>
                <p:nvPr/>
              </p:nvSpPr>
              <p:spPr>
                <a:xfrm>
                  <a:off x="6040209" y="1189688"/>
                  <a:ext cx="2747786" cy="87733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1100" dirty="0"/>
                    <a:t>閲覧ページ（見出しが並ぶ）</a:t>
                  </a:r>
                  <a:endParaRPr kumimoji="1" lang="en-US" altLang="ja-JP" sz="1100" dirty="0"/>
                </a:p>
              </p:txBody>
            </p:sp>
            <p:sp>
              <p:nvSpPr>
                <p:cNvPr id="16" name="角丸四角形 1">
                  <a:extLst>
                    <a:ext uri="{FF2B5EF4-FFF2-40B4-BE49-F238E27FC236}">
                      <a16:creationId xmlns:a16="http://schemas.microsoft.com/office/drawing/2014/main" id="{60BB1755-8EAF-44C8-8CEE-264C7AEC63EB}"/>
                    </a:ext>
                  </a:extLst>
                </p:cNvPr>
                <p:cNvSpPr/>
                <p:nvPr/>
              </p:nvSpPr>
              <p:spPr>
                <a:xfrm>
                  <a:off x="3056549" y="1210886"/>
                  <a:ext cx="2133668" cy="95947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1100" dirty="0"/>
                    <a:t>メニューページ</a:t>
                  </a:r>
                  <a:endParaRPr kumimoji="1" lang="en-US" altLang="ja-JP" sz="1100" dirty="0"/>
                </a:p>
              </p:txBody>
            </p:sp>
            <p:cxnSp>
              <p:nvCxnSpPr>
                <p:cNvPr id="17" name="カギ線コネクタ 6">
                  <a:extLst>
                    <a:ext uri="{FF2B5EF4-FFF2-40B4-BE49-F238E27FC236}">
                      <a16:creationId xmlns:a16="http://schemas.microsoft.com/office/drawing/2014/main" id="{C91BF548-4DB8-492B-942D-7F5BC42BFCE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238375" y="1866899"/>
                  <a:ext cx="1209679" cy="485778"/>
                </a:xfrm>
                <a:prstGeom prst="bentConnector3">
                  <a:avLst>
                    <a:gd name="adj1" fmla="val 99606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角丸四角形 1">
                  <a:extLst>
                    <a:ext uri="{FF2B5EF4-FFF2-40B4-BE49-F238E27FC236}">
                      <a16:creationId xmlns:a16="http://schemas.microsoft.com/office/drawing/2014/main" id="{9A8BC006-4924-4CE0-B300-B1621BC0F6AE}"/>
                    </a:ext>
                  </a:extLst>
                </p:cNvPr>
                <p:cNvSpPr/>
                <p:nvPr/>
              </p:nvSpPr>
              <p:spPr>
                <a:xfrm>
                  <a:off x="9556845" y="1121133"/>
                  <a:ext cx="2814640" cy="959472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1100" dirty="0"/>
                    <a:t>見出しに対応した詳細ページ</a:t>
                  </a:r>
                  <a:endParaRPr kumimoji="1" lang="en-US" altLang="ja-JP" sz="1100" dirty="0"/>
                </a:p>
              </p:txBody>
            </p:sp>
            <p:sp>
              <p:nvSpPr>
                <p:cNvPr id="19" name="角丸四角形 1">
                  <a:extLst>
                    <a:ext uri="{FF2B5EF4-FFF2-40B4-BE49-F238E27FC236}">
                      <a16:creationId xmlns:a16="http://schemas.microsoft.com/office/drawing/2014/main" id="{787468C9-3634-43C4-A6EC-0B920FAF7C3D}"/>
                    </a:ext>
                  </a:extLst>
                </p:cNvPr>
                <p:cNvSpPr/>
                <p:nvPr/>
              </p:nvSpPr>
              <p:spPr>
                <a:xfrm>
                  <a:off x="7463169" y="2428569"/>
                  <a:ext cx="2150284" cy="86945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1100" dirty="0"/>
                    <a:t>投稿ページ</a:t>
                  </a:r>
                  <a:endParaRPr kumimoji="1" lang="en-US" altLang="ja-JP" sz="1100" dirty="0"/>
                </a:p>
              </p:txBody>
            </p:sp>
          </p:grpSp>
          <p:sp>
            <p:nvSpPr>
              <p:cNvPr id="9" name="角丸四角形 1">
                <a:extLst>
                  <a:ext uri="{FF2B5EF4-FFF2-40B4-BE49-F238E27FC236}">
                    <a16:creationId xmlns:a16="http://schemas.microsoft.com/office/drawing/2014/main" id="{BC74E4AA-5464-42F7-A710-B6CCB3B10189}"/>
                  </a:ext>
                </a:extLst>
              </p:cNvPr>
              <p:cNvSpPr/>
              <p:nvPr/>
            </p:nvSpPr>
            <p:spPr>
              <a:xfrm>
                <a:off x="5963411" y="1773332"/>
                <a:ext cx="1657469" cy="78286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kumimoji="1" lang="en-US" altLang="ja-JP" sz="1100" dirty="0"/>
              </a:p>
              <a:p>
                <a:r>
                  <a:rPr kumimoji="1" lang="ja-JP" altLang="en-US" sz="1100" dirty="0"/>
                  <a:t>パスワード変更ページ</a:t>
                </a:r>
                <a:endParaRPr kumimoji="1" lang="en-US" altLang="ja-JP" sz="1100" dirty="0"/>
              </a:p>
              <a:p>
                <a:pPr algn="ctr"/>
                <a:r>
                  <a:rPr kumimoji="1" lang="en-US" altLang="ja-JP" sz="1100" dirty="0"/>
                  <a:t>	</a:t>
                </a:r>
                <a:endParaRPr kumimoji="1" lang="ja-JP" altLang="en-US" sz="1100" dirty="0"/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A7BA4565-37D9-4681-BE75-F077A38061E1}"/>
                  </a:ext>
                </a:extLst>
              </p:cNvPr>
              <p:cNvGrpSpPr/>
              <p:nvPr/>
            </p:nvGrpSpPr>
            <p:grpSpPr>
              <a:xfrm>
                <a:off x="1369538" y="4842567"/>
                <a:ext cx="9999431" cy="1843311"/>
                <a:chOff x="1161131" y="2639205"/>
                <a:chExt cx="9999431" cy="1843311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4ECFC42C-CB08-424D-9535-3A539CB29486}"/>
                    </a:ext>
                  </a:extLst>
                </p:cNvPr>
                <p:cNvGrpSpPr/>
                <p:nvPr/>
              </p:nvGrpSpPr>
              <p:grpSpPr>
                <a:xfrm>
                  <a:off x="1161131" y="2639205"/>
                  <a:ext cx="9999431" cy="794536"/>
                  <a:chOff x="774841" y="-39091"/>
                  <a:chExt cx="10054385" cy="768309"/>
                </a:xfrm>
              </p:grpSpPr>
              <p:sp>
                <p:nvSpPr>
                  <p:cNvPr id="25" name="角丸四角形 1">
                    <a:extLst>
                      <a:ext uri="{FF2B5EF4-FFF2-40B4-BE49-F238E27FC236}">
                        <a16:creationId xmlns:a16="http://schemas.microsoft.com/office/drawing/2014/main" id="{A3B4FDE3-10C5-456F-966F-76D2D4AE52DC}"/>
                      </a:ext>
                    </a:extLst>
                  </p:cNvPr>
                  <p:cNvSpPr/>
                  <p:nvPr/>
                </p:nvSpPr>
                <p:spPr>
                  <a:xfrm>
                    <a:off x="774841" y="0"/>
                    <a:ext cx="1618311" cy="729217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kumimoji="1" lang="ja-JP" altLang="en-US" sz="1100" dirty="0"/>
                      <a:t>ログインページ</a:t>
                    </a:r>
                    <a:endParaRPr kumimoji="1" lang="en-US" altLang="ja-JP" sz="1100" dirty="0"/>
                  </a:p>
                  <a:p>
                    <a:pPr algn="l"/>
                    <a:endParaRPr kumimoji="1" lang="ja-JP" altLang="en-US" sz="1100" dirty="0"/>
                  </a:p>
                </p:txBody>
              </p:sp>
              <p:cxnSp>
                <p:nvCxnSpPr>
                  <p:cNvPr id="27" name="直線矢印コネクタ 26">
                    <a:extLst>
                      <a:ext uri="{FF2B5EF4-FFF2-40B4-BE49-F238E27FC236}">
                        <a16:creationId xmlns:a16="http://schemas.microsoft.com/office/drawing/2014/main" id="{5BD6636D-BBE4-4E91-BA65-46419C7056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16128" y="364608"/>
                    <a:ext cx="71609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角丸四角形 1">
                    <a:extLst>
                      <a:ext uri="{FF2B5EF4-FFF2-40B4-BE49-F238E27FC236}">
                        <a16:creationId xmlns:a16="http://schemas.microsoft.com/office/drawing/2014/main" id="{186D43F0-3001-4B8A-9B7F-52BAE087553C}"/>
                      </a:ext>
                    </a:extLst>
                  </p:cNvPr>
                  <p:cNvSpPr/>
                  <p:nvPr/>
                </p:nvSpPr>
                <p:spPr>
                  <a:xfrm>
                    <a:off x="5713934" y="-39091"/>
                    <a:ext cx="2129672" cy="765874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kumimoji="1" lang="ja-JP" altLang="en-US" sz="1100" dirty="0"/>
                      <a:t>閲覧ページ（見出しが並ぶ）</a:t>
                    </a:r>
                    <a:endParaRPr kumimoji="1" lang="en-US" altLang="ja-JP" sz="1100" dirty="0"/>
                  </a:p>
                </p:txBody>
              </p:sp>
              <p:sp>
                <p:nvSpPr>
                  <p:cNvPr id="29" name="角丸四角形 1">
                    <a:extLst>
                      <a:ext uri="{FF2B5EF4-FFF2-40B4-BE49-F238E27FC236}">
                        <a16:creationId xmlns:a16="http://schemas.microsoft.com/office/drawing/2014/main" id="{7F246C39-CBC9-4D0D-B13F-2470F7526EB0}"/>
                      </a:ext>
                    </a:extLst>
                  </p:cNvPr>
                  <p:cNvSpPr/>
                  <p:nvPr/>
                </p:nvSpPr>
                <p:spPr>
                  <a:xfrm>
                    <a:off x="8532227" y="-39091"/>
                    <a:ext cx="2296999" cy="76587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kumimoji="1" lang="ja-JP" altLang="en-US" sz="1100" dirty="0"/>
                      <a:t>見出しに対応した詳細ページ</a:t>
                    </a:r>
                    <a:endParaRPr kumimoji="1" lang="en-US" altLang="ja-JP" sz="1100" dirty="0"/>
                  </a:p>
                  <a:p>
                    <a:pPr algn="l"/>
                    <a:endParaRPr kumimoji="1" lang="ja-JP" altLang="en-US" sz="1100" dirty="0"/>
                  </a:p>
                </p:txBody>
              </p:sp>
              <p:sp>
                <p:nvSpPr>
                  <p:cNvPr id="31" name="角丸四角形 1">
                    <a:extLst>
                      <a:ext uri="{FF2B5EF4-FFF2-40B4-BE49-F238E27FC236}">
                        <a16:creationId xmlns:a16="http://schemas.microsoft.com/office/drawing/2014/main" id="{7D317027-5F9E-4B25-991E-0E4A5C0DFC06}"/>
                      </a:ext>
                    </a:extLst>
                  </p:cNvPr>
                  <p:cNvSpPr/>
                  <p:nvPr/>
                </p:nvSpPr>
                <p:spPr>
                  <a:xfrm>
                    <a:off x="3150722" y="-36666"/>
                    <a:ext cx="1721326" cy="765884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kumimoji="1" lang="ja-JP" altLang="en-US" sz="1100" dirty="0"/>
                      <a:t>管理メニューページ</a:t>
                    </a:r>
                    <a:endParaRPr kumimoji="1" lang="en-US" altLang="ja-JP" sz="1100" dirty="0"/>
                  </a:p>
                </p:txBody>
              </p:sp>
            </p:grpSp>
            <p:sp>
              <p:nvSpPr>
                <p:cNvPr id="23" name="角丸四角形 1">
                  <a:extLst>
                    <a:ext uri="{FF2B5EF4-FFF2-40B4-BE49-F238E27FC236}">
                      <a16:creationId xmlns:a16="http://schemas.microsoft.com/office/drawing/2014/main" id="{C1EE9626-09EC-4D98-BF22-476F2F111D47}"/>
                    </a:ext>
                  </a:extLst>
                </p:cNvPr>
                <p:cNvSpPr/>
                <p:nvPr/>
              </p:nvSpPr>
              <p:spPr>
                <a:xfrm>
                  <a:off x="3524026" y="3787788"/>
                  <a:ext cx="1711918" cy="69472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kumimoji="1" lang="ja-JP" altLang="en-US" sz="1100" dirty="0"/>
                    <a:t>ユーザー管理ページ</a:t>
                  </a:r>
                  <a:endParaRPr kumimoji="1" lang="en-US" altLang="ja-JP" sz="1100" dirty="0"/>
                </a:p>
              </p:txBody>
            </p:sp>
          </p:grpSp>
          <p:cxnSp>
            <p:nvCxnSpPr>
              <p:cNvPr id="46" name="コネクタ: カギ線 45">
                <a:extLst>
                  <a:ext uri="{FF2B5EF4-FFF2-40B4-BE49-F238E27FC236}">
                    <a16:creationId xmlns:a16="http://schemas.microsoft.com/office/drawing/2014/main" id="{516CFDF1-2514-4636-8629-F2CC603D10C5}"/>
                  </a:ext>
                </a:extLst>
              </p:cNvPr>
              <p:cNvCxnSpPr>
                <a:cxnSpLocks/>
                <a:stCxn id="9" idx="1"/>
                <a:endCxn id="16" idx="0"/>
              </p:cNvCxnSpPr>
              <p:nvPr/>
            </p:nvCxnSpPr>
            <p:spPr>
              <a:xfrm rot="10800000" flipV="1">
                <a:off x="4547901" y="2164764"/>
                <a:ext cx="1415511" cy="510377"/>
              </a:xfrm>
              <a:prstGeom prst="bentConnector2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EE07B380-FE76-47B0-A7F8-1275A66CCA6F}"/>
                </a:ext>
              </a:extLst>
            </p:cNvPr>
            <p:cNvCxnSpPr/>
            <p:nvPr/>
          </p:nvCxnSpPr>
          <p:spPr>
            <a:xfrm>
              <a:off x="3036176" y="2922769"/>
              <a:ext cx="7121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6B767A0C-8218-4C85-89E7-6C90333910B2}"/>
                </a:ext>
              </a:extLst>
            </p:cNvPr>
            <p:cNvCxnSpPr/>
            <p:nvPr/>
          </p:nvCxnSpPr>
          <p:spPr>
            <a:xfrm>
              <a:off x="5444350" y="5227069"/>
              <a:ext cx="7121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A8052667-2674-4463-916B-6A41912DDDC5}"/>
                </a:ext>
              </a:extLst>
            </p:cNvPr>
            <p:cNvCxnSpPr>
              <a:cxnSpLocks/>
            </p:cNvCxnSpPr>
            <p:nvPr/>
          </p:nvCxnSpPr>
          <p:spPr>
            <a:xfrm>
              <a:off x="5397894" y="2969294"/>
              <a:ext cx="6275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スライド番号プレースホルダー 70">
            <a:extLst>
              <a:ext uri="{FF2B5EF4-FFF2-40B4-BE49-F238E27FC236}">
                <a16:creationId xmlns:a16="http://schemas.microsoft.com/office/drawing/2014/main" id="{F475187D-95C3-4A28-87BA-D2A8BA46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37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CB57C7-1407-4DE7-BEFC-DA2B2F9D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本日の発表の流れ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FEDEB6-8DC7-40E3-9089-7A39388B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65" y="2888974"/>
            <a:ext cx="5022974" cy="3328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１</a:t>
            </a:r>
            <a:r>
              <a:rPr lang="en-US" altLang="ja-JP" sz="3200" dirty="0"/>
              <a:t>.</a:t>
            </a:r>
            <a:r>
              <a:rPr lang="ja-JP" altLang="en-US" sz="3200" dirty="0"/>
              <a:t>制作物について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２</a:t>
            </a:r>
            <a:r>
              <a:rPr lang="en-US" altLang="ja-JP" sz="3200" dirty="0"/>
              <a:t>.</a:t>
            </a:r>
            <a:r>
              <a:rPr lang="ja-JP" altLang="en-US" sz="3200" dirty="0"/>
              <a:t>チーム紹介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３</a:t>
            </a:r>
            <a:r>
              <a:rPr lang="en-US" altLang="ja-JP" sz="3200" dirty="0"/>
              <a:t>.</a:t>
            </a:r>
            <a:r>
              <a:rPr lang="ja-JP" altLang="en-US" sz="3200" dirty="0"/>
              <a:t>デモンストレーション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４</a:t>
            </a:r>
            <a:r>
              <a:rPr lang="en-US" altLang="ja-JP" sz="3200" dirty="0"/>
              <a:t>.</a:t>
            </a:r>
            <a:r>
              <a:rPr lang="ja-JP" altLang="en-US" sz="3200" dirty="0"/>
              <a:t>個人の振り返り</a:t>
            </a:r>
            <a:endParaRPr lang="en-US" altLang="ja-JP" sz="32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2E39F1-FF3C-49DE-9D3D-7E0878D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850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CB57C7-1407-4DE7-BEFC-DA2B2F9D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本日の発表の流れ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FEDEB6-8DC7-40E3-9089-7A39388B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65" y="2888974"/>
            <a:ext cx="5022974" cy="3328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１</a:t>
            </a:r>
            <a:r>
              <a:rPr lang="en-US" altLang="ja-JP" sz="3200" dirty="0"/>
              <a:t>.</a:t>
            </a:r>
            <a:r>
              <a:rPr lang="ja-JP" altLang="en-US" sz="3200" dirty="0"/>
              <a:t>制作物について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２</a:t>
            </a:r>
            <a:r>
              <a:rPr lang="en-US" altLang="ja-JP" sz="3200" dirty="0"/>
              <a:t>.</a:t>
            </a:r>
            <a:r>
              <a:rPr lang="ja-JP" altLang="en-US" sz="3200" dirty="0"/>
              <a:t>チーム紹介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３</a:t>
            </a:r>
            <a:r>
              <a:rPr lang="en-US" altLang="ja-JP" sz="3200" dirty="0"/>
              <a:t>.</a:t>
            </a:r>
            <a:r>
              <a:rPr lang="ja-JP" altLang="en-US" sz="3200" dirty="0"/>
              <a:t>デモンストレーション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４</a:t>
            </a:r>
            <a:r>
              <a:rPr lang="en-US" altLang="ja-JP" sz="3200" dirty="0"/>
              <a:t>.</a:t>
            </a:r>
            <a:r>
              <a:rPr lang="ja-JP" altLang="en-US" sz="3200" dirty="0"/>
              <a:t>個人の振り返り</a:t>
            </a:r>
            <a:endParaRPr lang="en-US" altLang="ja-JP" sz="32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2E39F1-FF3C-49DE-9D3D-7E0878D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63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7427-8C7D-426A-B238-B24126F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チームリーダー　深田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62910-9095-4E64-928B-42B61CE3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目標</a:t>
            </a:r>
            <a:endParaRPr kumimoji="1" lang="en-US" altLang="ja-JP" dirty="0"/>
          </a:p>
          <a:p>
            <a:r>
              <a:rPr lang="ja-JP" altLang="en-US" dirty="0"/>
              <a:t>成果</a:t>
            </a:r>
            <a:endParaRPr lang="en-US" altLang="ja-JP" dirty="0"/>
          </a:p>
          <a:p>
            <a:r>
              <a:rPr kumimoji="1" lang="ja-JP" altLang="en-US" dirty="0"/>
              <a:t>今後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079A-B5B2-4EE3-9C69-81A3D913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2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7427-8C7D-426A-B238-B24126F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rgbClr val="FFFFFF"/>
                </a:solidFill>
              </a:rPr>
              <a:t>DBA</a:t>
            </a:r>
            <a:r>
              <a:rPr kumimoji="1" lang="ja-JP" altLang="en-US" sz="3600" dirty="0">
                <a:solidFill>
                  <a:srgbClr val="FFFFFF"/>
                </a:solidFill>
              </a:rPr>
              <a:t>担当　三田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62910-9095-4E64-928B-42B61CE3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目標</a:t>
            </a:r>
            <a:endParaRPr kumimoji="1" lang="en-US" altLang="ja-JP" dirty="0"/>
          </a:p>
          <a:p>
            <a:r>
              <a:rPr lang="ja-JP" altLang="en-US" dirty="0"/>
              <a:t>成果</a:t>
            </a:r>
            <a:endParaRPr lang="en-US" altLang="ja-JP" dirty="0"/>
          </a:p>
          <a:p>
            <a:r>
              <a:rPr kumimoji="1" lang="ja-JP" altLang="en-US" dirty="0"/>
              <a:t>今後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DB0EA7-491D-4E54-A818-9889F669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6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7427-8C7D-426A-B238-B24126F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構成管理担当　中村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62910-9095-4E64-928B-42B61CE3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目標</a:t>
            </a:r>
            <a:endParaRPr kumimoji="1" lang="en-US" altLang="ja-JP" dirty="0"/>
          </a:p>
          <a:p>
            <a:r>
              <a:rPr lang="ja-JP" altLang="en-US" dirty="0"/>
              <a:t>成果</a:t>
            </a:r>
            <a:endParaRPr lang="en-US" altLang="ja-JP" dirty="0"/>
          </a:p>
          <a:p>
            <a:r>
              <a:rPr kumimoji="1" lang="ja-JP" altLang="en-US" dirty="0"/>
              <a:t>今後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5E0544-C145-430B-94F3-73E687F8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7427-8C7D-426A-B238-B24126F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solidFill>
                  <a:srgbClr val="FFFFFF"/>
                </a:solidFill>
              </a:rPr>
              <a:t>発表担当　福田</a:t>
            </a:r>
            <a:endParaRPr kumimoji="1" lang="ja-JP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62910-9095-4E64-928B-42B61CE3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286000"/>
            <a:ext cx="9902403" cy="390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目標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チーム開発の大変さを知る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成果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０から作り出すことの楽しさを知った。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報連相は簡単なようで難しい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今後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DAO</a:t>
            </a:r>
            <a:r>
              <a:rPr lang="ja-JP" altLang="en-US"/>
              <a:t>と</a:t>
            </a:r>
            <a:r>
              <a:rPr lang="en-US" altLang="ja-JP"/>
              <a:t>Servlet</a:t>
            </a:r>
            <a:r>
              <a:rPr lang="ja-JP" altLang="en-US"/>
              <a:t>がまだまだ苦手なので勉強する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分からないときに考え込みすぎるのですぐに聞く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0576E7-507B-4CF7-BEEC-2918C46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7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8A95-430D-470D-9995-B95DDD25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>
                <a:solidFill>
                  <a:srgbClr val="FFFFFF"/>
                </a:solidFill>
              </a:rPr>
              <a:t>チームメンバー</a:t>
            </a:r>
            <a:endParaRPr kumimoji="1" lang="ja-JP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C72B4-EFB2-4B77-9194-B9ED4333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623930"/>
            <a:ext cx="7570420" cy="3593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チームリーダー</a:t>
            </a:r>
            <a:r>
              <a:rPr lang="ja-JP" altLang="en-US" dirty="0"/>
              <a:t>　</a:t>
            </a:r>
            <a:r>
              <a:rPr lang="en-US" altLang="ja-JP" dirty="0"/>
              <a:t>		</a:t>
            </a:r>
            <a:r>
              <a:rPr kumimoji="1" lang="ja-JP" altLang="en-US" dirty="0"/>
              <a:t>深田　悠莉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DBA</a:t>
            </a:r>
            <a:r>
              <a:rPr lang="ja-JP" altLang="en-US" dirty="0"/>
              <a:t>担当　</a:t>
            </a:r>
            <a:r>
              <a:rPr lang="en-US" altLang="ja-JP" dirty="0"/>
              <a:t>			</a:t>
            </a:r>
            <a:r>
              <a:rPr lang="ja-JP" altLang="en-US" dirty="0"/>
              <a:t>三田　祐汰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構成管理担当</a:t>
            </a:r>
            <a:r>
              <a:rPr lang="ja-JP" altLang="en-US" dirty="0"/>
              <a:t>　</a:t>
            </a:r>
            <a:r>
              <a:rPr lang="en-US" altLang="ja-JP" dirty="0"/>
              <a:t>		</a:t>
            </a:r>
            <a:r>
              <a:rPr kumimoji="1" lang="ja-JP" altLang="en-US" dirty="0"/>
              <a:t>中村　健太郎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発表担当　</a:t>
            </a:r>
            <a:r>
              <a:rPr lang="en-US" altLang="ja-JP" dirty="0"/>
              <a:t>			</a:t>
            </a:r>
            <a:r>
              <a:rPr lang="ja-JP" altLang="en-US" dirty="0"/>
              <a:t>福田　実央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コミュニケーション担当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高橋　和馬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品質管理担当　</a:t>
            </a:r>
            <a:r>
              <a:rPr kumimoji="1" lang="en-US" altLang="ja-JP" dirty="0"/>
              <a:t>		</a:t>
            </a:r>
            <a:r>
              <a:rPr kumimoji="1" lang="ja-JP" altLang="en-US" dirty="0"/>
              <a:t>新川　嵩文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 descr="卵の形をしたケーキ&#10;&#10;中程度の精度で自動的に生成された説明">
            <a:extLst>
              <a:ext uri="{FF2B5EF4-FFF2-40B4-BE49-F238E27FC236}">
                <a16:creationId xmlns:a16="http://schemas.microsoft.com/office/drawing/2014/main" id="{7EFC52B6-566D-4846-8148-F0D2804D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293" y="2623930"/>
            <a:ext cx="2844752" cy="2531829"/>
          </a:xfrm>
          <a:prstGeom prst="rect">
            <a:avLst/>
          </a:prstGeom>
        </p:spPr>
      </p:pic>
      <p:pic>
        <p:nvPicPr>
          <p:cNvPr id="7" name="図 6" descr="食品, 花 が含まれている画像&#10;&#10;自動的に生成された説明">
            <a:extLst>
              <a:ext uri="{FF2B5EF4-FFF2-40B4-BE49-F238E27FC236}">
                <a16:creationId xmlns:a16="http://schemas.microsoft.com/office/drawing/2014/main" id="{7F6E37A7-F97B-44F5-9A92-B705A887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287" y="3540333"/>
            <a:ext cx="2348382" cy="2262986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4AC887-3F0F-4D5E-8462-82216181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1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7427-8C7D-426A-B238-B24126F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コミュニケーション担当　高橋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62910-9095-4E64-928B-42B61CE3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目標</a:t>
            </a:r>
            <a:endParaRPr kumimoji="1" lang="en-US" altLang="ja-JP" dirty="0"/>
          </a:p>
          <a:p>
            <a:r>
              <a:rPr lang="ja-JP" altLang="en-US" dirty="0"/>
              <a:t>成果</a:t>
            </a:r>
            <a:endParaRPr lang="en-US" altLang="ja-JP" dirty="0"/>
          </a:p>
          <a:p>
            <a:r>
              <a:rPr kumimoji="1" lang="ja-JP" altLang="en-US" dirty="0"/>
              <a:t>今後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8A036D-A5B5-42D5-A056-2B79FDC2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97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7427-8C7D-426A-B238-B24126F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品質管理担当　新川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D62910-9095-4E64-928B-42B61CE3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目標</a:t>
            </a:r>
            <a:endParaRPr kumimoji="1" lang="en-US" altLang="ja-JP" dirty="0"/>
          </a:p>
          <a:p>
            <a:r>
              <a:rPr lang="ja-JP" altLang="en-US" dirty="0"/>
              <a:t>成果</a:t>
            </a:r>
            <a:endParaRPr lang="en-US" altLang="ja-JP" dirty="0"/>
          </a:p>
          <a:p>
            <a:r>
              <a:rPr kumimoji="1" lang="ja-JP" altLang="en-US" dirty="0"/>
              <a:t>今後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C66EE8-D5AB-43C5-88B7-BFE8F066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8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B064-EDF2-4DA1-BA8B-BB5E73B2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endParaRPr kumimoji="1" lang="ja-JP" altLang="en-US" sz="360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DA2AB-B724-49C7-A6C2-B8997257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3A042-41EF-48F1-A44B-364CF0DB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32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930BF4-9955-4F88-A202-566B3485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謝辞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9734EA-8EF2-4BEE-9BAE-6761972E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システムの作成にあたり、丁寧に教えて下さった先生、講義のサポートをしていただいた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DOJO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運営局の皆様ありがとうございました。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最後になりましたが、今回の研修に参加する機会をいただき感謝申し上げます。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669586-AA00-4D46-9076-93952244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79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CB57C7-1407-4DE7-BEFC-DA2B2F9D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本日の発表の流れ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FEDEB6-8DC7-40E3-9089-7A39388B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365" y="2888974"/>
            <a:ext cx="5022974" cy="3328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１</a:t>
            </a:r>
            <a:r>
              <a:rPr lang="en-US" altLang="ja-JP" sz="3200" dirty="0"/>
              <a:t>.</a:t>
            </a:r>
            <a:r>
              <a:rPr lang="ja-JP" altLang="en-US" sz="3200" dirty="0"/>
              <a:t>制作物について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２</a:t>
            </a:r>
            <a:r>
              <a:rPr lang="en-US" altLang="ja-JP" sz="3200" dirty="0"/>
              <a:t>.</a:t>
            </a:r>
            <a:r>
              <a:rPr lang="ja-JP" altLang="en-US" sz="3200" dirty="0"/>
              <a:t>チーム紹介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３</a:t>
            </a:r>
            <a:r>
              <a:rPr lang="en-US" altLang="ja-JP" sz="3200" dirty="0"/>
              <a:t>.</a:t>
            </a:r>
            <a:r>
              <a:rPr lang="ja-JP" altLang="en-US" sz="3200" dirty="0"/>
              <a:t>デモンストレーション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４</a:t>
            </a:r>
            <a:r>
              <a:rPr lang="en-US" altLang="ja-JP" sz="3200" dirty="0"/>
              <a:t>.</a:t>
            </a:r>
            <a:r>
              <a:rPr lang="ja-JP" altLang="en-US" sz="3200" dirty="0"/>
              <a:t>個人の振り返り</a:t>
            </a:r>
            <a:endParaRPr lang="en-US" altLang="ja-JP" sz="32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2E39F1-FF3C-49DE-9D3D-7E0878D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C8E186-CC1F-4D65-861E-35EC5406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ヒアリング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E71CC-717A-43C6-9AC9-E88CE0F70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DOJO</a:t>
            </a:r>
            <a:r>
              <a:rPr kumimoji="1" lang="ja-JP" altLang="en-US" dirty="0"/>
              <a:t>運営局の方へのヒアリング</a:t>
            </a:r>
            <a:endParaRPr kumimoji="1" lang="en-US" altLang="ja-JP" dirty="0"/>
          </a:p>
          <a:p>
            <a:r>
              <a:rPr lang="ja-JP" altLang="en-US" dirty="0"/>
              <a:t>オンラインゆえの問題点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メンタル面の把握に不安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不調のサインを汲み取りにくい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表情・声色での把握ができない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自己申告に頼ってしまう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32E3A8-AC41-4F63-9FE7-F44BCC8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図 5" descr="黒いバックグラウンドの前に座っている人形&#10;&#10;低い精度で自動的に生成された説明">
            <a:extLst>
              <a:ext uri="{FF2B5EF4-FFF2-40B4-BE49-F238E27FC236}">
                <a16:creationId xmlns:a16="http://schemas.microsoft.com/office/drawing/2014/main" id="{4530FC8E-E0EF-48B6-955B-2BB26C08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958" y="4339769"/>
            <a:ext cx="1509660" cy="1910962"/>
          </a:xfrm>
          <a:prstGeom prst="rect">
            <a:avLst/>
          </a:prstGeom>
        </p:spPr>
      </p:pic>
      <p:pic>
        <p:nvPicPr>
          <p:cNvPr id="9" name="図 8" descr="男性の顔の絵&#10;&#10;低い精度で自動的に生成された説明">
            <a:extLst>
              <a:ext uri="{FF2B5EF4-FFF2-40B4-BE49-F238E27FC236}">
                <a16:creationId xmlns:a16="http://schemas.microsoft.com/office/drawing/2014/main" id="{7C1E8095-5280-49F1-816B-5151C952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598" y="4339769"/>
            <a:ext cx="1509660" cy="19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76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2531DA-9E3A-4541-9D9F-89F8F8CC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受講者の意見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DBAF0-C872-4CCB-8605-E7A0C20E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他の受講者とのコミュニケーションがとりにくい</a:t>
            </a:r>
            <a:endParaRPr kumimoji="1" lang="en-US" altLang="ja-JP" dirty="0"/>
          </a:p>
          <a:p>
            <a:r>
              <a:rPr lang="ja-JP" altLang="en-US" dirty="0"/>
              <a:t>気軽に受講者だけでコミュニケーションがとりたい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AB9270-2F18-405E-A100-3F6B7EB4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62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2531DA-9E3A-4541-9D9F-89F8F8CC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rgbClr val="FFFFFF"/>
                </a:solidFill>
              </a:rPr>
              <a:t>システムの目的　掲示板を作ろう！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DBAF0-C872-4CCB-8605-E7A0C20E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9595710" cy="39319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受講者同士のコミュニケーション、精神的負担の軽減</a:t>
            </a:r>
            <a:endParaRPr kumimoji="1" lang="en-US" altLang="ja-JP" dirty="0"/>
          </a:p>
          <a:p>
            <a:r>
              <a:rPr kumimoji="1" lang="ja-JP" altLang="en-US" dirty="0"/>
              <a:t>事務局の受講者理解の手助けになる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→掲示板作成！！</a:t>
            </a:r>
            <a:br>
              <a:rPr lang="en-US" altLang="ja-JP" dirty="0"/>
            </a:br>
            <a:endParaRPr kumimoji="1" lang="ja-JP" altLang="en-US" dirty="0"/>
          </a:p>
          <a:p>
            <a:r>
              <a:rPr kumimoji="1" lang="en-US" altLang="ja-JP" dirty="0"/>
              <a:t>TERACO</a:t>
            </a:r>
            <a:r>
              <a:rPr kumimoji="1" lang="ja-JP" altLang="en-US" dirty="0"/>
              <a:t>に機能として追加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3D1AFF-62EE-465C-BAD3-04649039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88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8A95-430D-470D-9995-B95DDD25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rgbClr val="FFFFFF"/>
                </a:solidFill>
              </a:rPr>
              <a:t>PR</a:t>
            </a:r>
            <a:r>
              <a:rPr kumimoji="1" lang="ja-JP" altLang="en-US" sz="3600" dirty="0">
                <a:solidFill>
                  <a:srgbClr val="FFFFFF"/>
                </a:solidFill>
              </a:rPr>
              <a:t>ポイント①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C72B4-EFB2-4B77-9194-B9ED4333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匿名化機能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TERACO</a:t>
            </a:r>
            <a:r>
              <a:rPr lang="ja-JP" altLang="en-US" dirty="0"/>
              <a:t>のメールアドレスでログインして匿名化される（受講者であることが前提の匿名になる）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52CC0D-A871-450D-B08D-C007A90D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7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8A95-430D-470D-9995-B95DDD25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rgbClr val="FFFFFF"/>
                </a:solidFill>
              </a:rPr>
              <a:t>PR</a:t>
            </a:r>
            <a:r>
              <a:rPr kumimoji="1" lang="ja-JP" altLang="en-US" sz="3600" dirty="0">
                <a:solidFill>
                  <a:srgbClr val="FFFFFF"/>
                </a:solidFill>
              </a:rPr>
              <a:t>ポイント②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C72B4-EFB2-4B77-9194-B9ED4333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kumimoji="1" lang="ja-JP" altLang="en-US" dirty="0"/>
              <a:t>受講生同士のみでのコミュニケーション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ログインの時点で講師か受講者か判別する</a:t>
            </a:r>
            <a:r>
              <a:rPr lang="en-US" altLang="ja-JP" dirty="0"/>
              <a:t>(</a:t>
            </a:r>
            <a:r>
              <a:rPr lang="ja-JP" altLang="en-US" dirty="0"/>
              <a:t>判別機能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講師の場合は掲示板に入れない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B5C862-7A82-430E-9C92-F8752B87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76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A06D2-8FF8-4CC4-85BD-BCB6A30D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060C-1090-4A7B-A0C2-50C760596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122"/>
            <a:ext cx="12192000" cy="1645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8A95-430D-470D-9995-B95DDD25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rgbClr val="FFFFFF"/>
                </a:solidFill>
              </a:rPr>
              <a:t>PR</a:t>
            </a:r>
            <a:r>
              <a:rPr kumimoji="1" lang="ja-JP" altLang="en-US" sz="3600" dirty="0">
                <a:solidFill>
                  <a:srgbClr val="FFFFFF"/>
                </a:solidFill>
              </a:rPr>
              <a:t>ポイント③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C72B4-EFB2-4B77-9194-B9ED4333C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86000"/>
            <a:ext cx="7570420" cy="3931919"/>
          </a:xfrm>
        </p:spPr>
        <p:txBody>
          <a:bodyPr>
            <a:normAutofit/>
          </a:bodyPr>
          <a:lstStyle/>
          <a:p>
            <a:r>
              <a:rPr lang="ja-JP" altLang="en-US" dirty="0"/>
              <a:t>誹謗中傷等への対策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検閲機能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実名化機能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B9D838-B937-4BFB-BE72-F7A6C714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8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縞模様">
  <a:themeElements>
    <a:clrScheme name="縞模様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縞模様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縞模様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495</Words>
  <Application>Microsoft Office PowerPoint</Application>
  <PresentationFormat>ワイド画面</PresentationFormat>
  <Paragraphs>127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ＭＳ ゴシック</vt:lpstr>
      <vt:lpstr>メイリオ</vt:lpstr>
      <vt:lpstr>游ゴシック</vt:lpstr>
      <vt:lpstr>Corbel</vt:lpstr>
      <vt:lpstr>Wingdings</vt:lpstr>
      <vt:lpstr>縞模様</vt:lpstr>
      <vt:lpstr>研修成果発表</vt:lpstr>
      <vt:lpstr>チームメンバー</vt:lpstr>
      <vt:lpstr>本日の発表の流れ</vt:lpstr>
      <vt:lpstr>ヒアリング</vt:lpstr>
      <vt:lpstr>受講者の意見</vt:lpstr>
      <vt:lpstr>システムの目的　掲示板を作ろう！</vt:lpstr>
      <vt:lpstr>PRポイント①</vt:lpstr>
      <vt:lpstr>PRポイント②</vt:lpstr>
      <vt:lpstr>PRポイント③</vt:lpstr>
      <vt:lpstr>本日の発表の流れ</vt:lpstr>
      <vt:lpstr>チームの目標</vt:lpstr>
      <vt:lpstr>チームの成果</vt:lpstr>
      <vt:lpstr>画面遷移</vt:lpstr>
      <vt:lpstr>本日の発表の流れ</vt:lpstr>
      <vt:lpstr>本日の発表の流れ</vt:lpstr>
      <vt:lpstr>チームリーダー　深田</vt:lpstr>
      <vt:lpstr>DBA担当　三田</vt:lpstr>
      <vt:lpstr>構成管理担当　中村</vt:lpstr>
      <vt:lpstr>発表担当　福田</vt:lpstr>
      <vt:lpstr>コミュニケーション担当　高橋</vt:lpstr>
      <vt:lpstr>品質管理担当　新川</vt:lpstr>
      <vt:lpstr>PowerPoint プレゼンテーション</vt:lpstr>
      <vt:lpstr>謝辞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福田　実央</dc:creator>
  <cp:lastModifiedBy>福田　実央</cp:lastModifiedBy>
  <cp:revision>19</cp:revision>
  <dcterms:created xsi:type="dcterms:W3CDTF">2021-06-22T04:38:40Z</dcterms:created>
  <dcterms:modified xsi:type="dcterms:W3CDTF">2021-06-22T08:12:33Z</dcterms:modified>
</cp:coreProperties>
</file>