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60" r:id="rId4"/>
    <p:sldId id="273" r:id="rId5"/>
    <p:sldId id="274" r:id="rId6"/>
    <p:sldId id="261" r:id="rId7"/>
    <p:sldId id="275" r:id="rId8"/>
    <p:sldId id="277" r:id="rId9"/>
    <p:sldId id="289" r:id="rId10"/>
    <p:sldId id="282" r:id="rId11"/>
    <p:sldId id="285" r:id="rId12"/>
    <p:sldId id="286" r:id="rId13"/>
    <p:sldId id="256" r:id="rId14"/>
    <p:sldId id="262" r:id="rId15"/>
    <p:sldId id="263" r:id="rId16"/>
    <p:sldId id="266" r:id="rId17"/>
    <p:sldId id="267" r:id="rId18"/>
    <p:sldId id="268" r:id="rId19"/>
    <p:sldId id="271" r:id="rId20"/>
    <p:sldId id="272" r:id="rId21"/>
    <p:sldId id="264" r:id="rId22"/>
    <p:sldId id="278" r:id="rId23"/>
    <p:sldId id="288" r:id="rId24"/>
    <p:sldId id="265" r:id="rId25"/>
    <p:sldId id="290" r:id="rId26"/>
    <p:sldId id="279" r:id="rId27"/>
    <p:sldId id="280"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71A0C0"/>
    <a:srgbClr val="E7DB73"/>
    <a:srgbClr val="339C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32.20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988 1063,'-6'-7,"-10"-2,-8 1,-6 2,-6 1,-3 2,-1 1,-7-5,-3-9,-5-14,-8-3,2 5,-10-6,0 2,0 7,5 1,7 5,1-2,9-3,14-4,12-5,11-9,7-5,4 0,3 0,0 3,1 1,-1 1,6 2,8 8,2 1,4 8,-1-1,1 6,5-3,4-3,3 2,3-1,1 2,2 5,0 6,6 4,3 3,-1 2,-2 1,-2 1,-2 0,-1 0,-1 0,-1-1,0 1,-1 6,1 8,0 9,-7 7,-9 11,-1 5,-4 2,0-8,-2-4,-3-2,-5 0,3-13,0-16,-2-17,-3-12,-2-10,5-5,1-3,5-1,7 0,6 0,6 1,2 0,3 8,1 9,7 9,2 7,6 4,1 4,-3 1,-4 1,-4 6,-9 9,-4 2,-7 3,-2 6,2 3,-3 5,-5 2,-6 1,-4 1,-4 0,-3 0,0-1,-1 1,0-1,0 0,-7-6,-8 4,-8-4,-7-8,-5-8,-15 7,-7-2,0-3,4-6,11 2,5 5,4-1,0 3,0 4,5 5,-6 3,4 3,6 1,-5 8,2-4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4.97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1338 234,'-13'0,"-12"0,-7 6,-6 3,-2 6,-2 1,1-3,6 4,3-2,7 3,1 0,-2-5,-4 3,-2-1,-4-4,-1 4,5 5,1-1,0 4,-2-2,-1 1,-3 11,-1-1,-7 2,4 1,-5 1,6 2,3-7,1-1,-7 1,-2 2,0-6,7 1,4 1,-7 3,-1 2,5 3,16-6,19-7,15-9,19-6,11-5,5-3,1-2,5 0,0-1,-2 1,-4 0,-3 0,-2 1,-3 0,0 0,5 0,2 0,0 0,-2 0,-1 6,-2 3,-2-1,0-1,6-2,1-2,0-2,-1 0,-3-1,-1 0,-1-1,-2 1,7 7,2 1,-1 1,-1-2,-3-2,6-2,0-2,-1 0,-2-1,-2 0,-3-1,0 1,-2 0,0-1,0 1,-1 0,8 0,8 0,2 7,12 1,0 1,-4-3,-7-1,-6-2,-5-1,2-2,1 0,-2 0,-3 0,-1-1,-2 1,-1 0,-1 0,-7-7,-9-8,-15-3,-8-4,-12-5,-10-4,-8-5,1-1,-1 4,5 2,-7-1,2-1,-1-2,-1 5,-3-6,-1 4,-1 0,-1-1,-1-1,-1 5,7 0,3-1,-1-2,-2-2,-1 4,-9 1,3-1,2-9,-6-12,-2-2,0 0,1 2,2 4,1 3,8 2,3 9,1 9,-2 9,-2 14,-2 14,-8 17,4 11,-5 12,-2 3,-5 6,-2 5,3-9,3-14,9-14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7.39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0,'6'0,"17"0,3 7,-2 9,-6 8,-5 13,-5 7,-5 3,-1 0,-2-1,-1-3,-1 6,1 1,1-2,-1-2,1-2,-1-2,1-2,0-1,0 7,1 1,-1 0,0 6,0-1,0-2,0-2,0 3,0 0,0 4,0 6,0 7,0-2,0-6,0 0,0-3,0 2,0-3,0-3,0-5,0-4,0-2,0-3,0 7,0 1,0-1,0-1,0-1,0-2,0-2,0 0,0 5,0 3,0-1,6 5,10 1,1-3,-2-3,-3 4,-4 0,-4-2,-1-2,-3-4,0-1,-1-2,1-1,-1 6,0 3,1-1,0-2,0-1,0-2,0 5,0 1,0 0,0-2,0-3,0-1,0 5,0 8,0 1,0-2,0-4,0-3,0-4,0-2,0-1,0-1,0-1,0 0,0 1,0-1,0 1,0 0,0 7,0 2,0-1,0-1,0-2,0-2,6 5,3 8,6-5,7-5,0-9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2.908"/>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1,'7'0,"15"0,11 0,13 0,12 0,9 0,0 0,-5 0,-6 0,-6 0,-4 6,-5 3,-1-1,-2-1,0-2,-7 4,-8 15,-15 10,-16 5,-6 3,-8-6,-6-2,-5 0,3 0,-1 2,0 0,-3-5,5-14,7-11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4.916"/>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338 1,'0'6,"0"10,0 8,0 13,0 7,0 3,0 0,0-1,0-2,0 5,-7 0,-8-1,-9-2,-7-9,-5-10,-2-4,-9-6,-3-5,1 1,8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6.64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404 1,'7'0,"2"6,-1 10,-1 14,-3 10,-1 4,-1 1,-1 0,-1-1,-1-1,1-2,-7-8,-8-9,-9-2,-7-5,-11-6,-6-4,0-4,0-1,3-3,1 1,-5-2,7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8.58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82,'0'-7,"0"-8,7-3,8 3,9 4,7 3,4 3,4 3,8 1,2 2,0-1,-8 7,-12 10,-17 0,-17-1,-14-4,-11-4,0-3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0.93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0,'7'0,"8"0,9 0,7 0,4 0,4 0,1 0,1 0,-1 0,-6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3.36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18 403,'-7'0,"-2"-6,7-3,11 1,10 1,15 2,9 2,4-5,-1-2,0 2,-1-6,-3 1,-1 2,-7-4,-4-5,-6-7,-1 1,-4-1,-6-2,2 2,-1 1,2 4,0-1,4 3,4-1,-1 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4.47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0,'7'0,"8"0,3 7,-3 9,-4 8,-3 6,-3 6,-3 3,-1-6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5.493"/>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1,'0'13,"0"11,0 8,0 6,0 2,0-5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2.45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0,'7'0,"15"0,11 0,6 0,10 0,3 0,0 0,-3 0,-3 0,-2 7,-3 1,-8 7,-9 7,-10 7,-6 4,-5 4,-3 9,-1 3,-1 0,0-1,1-3,0-3,0 6,-6-6,-15-10,-10-10,-7-10,-10-6,-3-4,0-3,3 0,3-1,2 0,9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4.22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42,'7'0,"15"0,11 0,6 0,-3-7,-2-2,1 0,8 2,2 2,8 2,-6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2021/6/25</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2021/6/25</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2021/6/25</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17.png"/><Relationship Id="rId2" Type="http://schemas.openxmlformats.org/officeDocument/2006/relationships/customXml" Target="../ink/ink7.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2.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customXml" Target="../ink/ink17.xml"/><Relationship Id="rId17" Type="http://schemas.microsoft.com/office/2007/relationships/hdphoto" Target="../media/hdphoto4.wdp"/><Relationship Id="rId2" Type="http://schemas.openxmlformats.org/officeDocument/2006/relationships/customXml" Target="../ink/ink1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customXml" Target="../ink/ink26.xml"/><Relationship Id="rId26" Type="http://schemas.openxmlformats.org/officeDocument/2006/relationships/customXml" Target="../ink/ink30.xml"/><Relationship Id="rId3" Type="http://schemas.microsoft.com/office/2007/relationships/hdphoto" Target="../media/hdphoto2.wdp"/><Relationship Id="rId21" Type="http://schemas.openxmlformats.org/officeDocument/2006/relationships/image" Target="../media/image38.png"/><Relationship Id="rId34" Type="http://schemas.openxmlformats.org/officeDocument/2006/relationships/customXml" Target="../ink/ink34.xml"/><Relationship Id="rId7" Type="http://schemas.openxmlformats.org/officeDocument/2006/relationships/image" Target="../media/image31.png"/><Relationship Id="rId12" Type="http://schemas.openxmlformats.org/officeDocument/2006/relationships/customXml" Target="../ink/ink23.xml"/><Relationship Id="rId17" Type="http://schemas.openxmlformats.org/officeDocument/2006/relationships/image" Target="../media/image36.png"/><Relationship Id="rId25" Type="http://schemas.openxmlformats.org/officeDocument/2006/relationships/image" Target="../media/image40.png"/><Relationship Id="rId33" Type="http://schemas.openxmlformats.org/officeDocument/2006/relationships/image" Target="../media/image44.png"/><Relationship Id="rId2" Type="http://schemas.openxmlformats.org/officeDocument/2006/relationships/image" Target="../media/image2.png"/><Relationship Id="rId16" Type="http://schemas.openxmlformats.org/officeDocument/2006/relationships/customXml" Target="../ink/ink25.xml"/><Relationship Id="rId20" Type="http://schemas.openxmlformats.org/officeDocument/2006/relationships/customXml" Target="../ink/ink27.xml"/><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3.png"/><Relationship Id="rId24" Type="http://schemas.openxmlformats.org/officeDocument/2006/relationships/customXml" Target="../ink/ink29.xml"/><Relationship Id="rId32" Type="http://schemas.openxmlformats.org/officeDocument/2006/relationships/customXml" Target="../ink/ink33.xml"/><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39.png"/><Relationship Id="rId28" Type="http://schemas.openxmlformats.org/officeDocument/2006/relationships/customXml" Target="../ink/ink31.xml"/><Relationship Id="rId10" Type="http://schemas.openxmlformats.org/officeDocument/2006/relationships/customXml" Target="../ink/ink22.xml"/><Relationship Id="rId19" Type="http://schemas.openxmlformats.org/officeDocument/2006/relationships/image" Target="../media/image37.png"/><Relationship Id="rId31" Type="http://schemas.openxmlformats.org/officeDocument/2006/relationships/image" Target="../media/image43.png"/><Relationship Id="rId4" Type="http://schemas.openxmlformats.org/officeDocument/2006/relationships/customXml" Target="../ink/ink19.xml"/><Relationship Id="rId9" Type="http://schemas.openxmlformats.org/officeDocument/2006/relationships/image" Target="../media/image32.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41.png"/><Relationship Id="rId30" Type="http://schemas.openxmlformats.org/officeDocument/2006/relationships/customXml" Target="../ink/ink32.xml"/><Relationship Id="rId35" Type="http://schemas.openxmlformats.org/officeDocument/2006/relationships/image" Target="../media/image45.png"/><Relationship Id="rId8"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66000"/>
                    </a14:imgEffect>
                  </a14:imgLayer>
                </a14:imgProps>
              </a:ext>
              <a:ext uri="{28A0092B-C50C-407E-A947-70E740481C1C}">
                <a14:useLocalDpi xmlns:a14="http://schemas.microsoft.com/office/drawing/2010/main" val="0"/>
              </a:ext>
            </a:extLst>
          </a:blip>
          <a:srcRect l="23416" r="799" b="1"/>
          <a:stretch/>
        </p:blipFill>
        <p:spPr>
          <a:xfrm>
            <a:off x="3017903" y="0"/>
            <a:ext cx="9216840" cy="685800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192156" y="1371410"/>
            <a:ext cx="6361044" cy="938719"/>
          </a:xfrm>
          <a:prstGeom prst="rect">
            <a:avLst/>
          </a:prstGeom>
          <a:noFill/>
        </p:spPr>
        <p:txBody>
          <a:bodyPr wrap="square" rtlCol="0">
            <a:spAutoFit/>
          </a:bodyPr>
          <a:lstStyle/>
          <a:p>
            <a:pPr>
              <a:spcAft>
                <a:spcPts val="600"/>
              </a:spcAft>
            </a:pPr>
            <a:endParaRPr lang="en-US" altLang="ja-JP" sz="3200">
              <a:solidFill>
                <a:schemeClr val="bg1"/>
              </a:solidFill>
              <a:latin typeface="HGｺﾞｼｯｸE" panose="020B0909000000000000" pitchFamily="49" charset="-128"/>
              <a:ea typeface="HGｺﾞｼｯｸE" panose="020B0909000000000000" pitchFamily="49" charset="-128"/>
            </a:endParaRPr>
          </a:p>
          <a:p>
            <a:pPr>
              <a:spcAft>
                <a:spcPts val="600"/>
              </a:spcAft>
            </a:pPr>
            <a:endParaRPr kumimoji="1" lang="ja-JP" altLang="en-US">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E7800-224B-4AC2-B6B1-DD481044EEB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C81098-2DFC-4D35-97C4-8D2E356F1212}"/>
              </a:ext>
            </a:extLst>
          </p:cNvPr>
          <p:cNvSpPr>
            <a:spLocks noGrp="1"/>
          </p:cNvSpPr>
          <p:nvPr>
            <p:ph idx="1"/>
          </p:nvPr>
        </p:nvSpPr>
        <p:spPr/>
        <p:txBody>
          <a:bodyPr>
            <a:normAutofit fontScale="92500" lnSpcReduction="10000"/>
          </a:bodyPr>
          <a:lstStyle/>
          <a:p>
            <a:r>
              <a:rPr kumimoji="1" lang="ja-JP" altLang="en-US" dirty="0"/>
              <a:t>掲示板機能</a:t>
            </a:r>
            <a:endParaRPr kumimoji="1" lang="en-US" altLang="ja-JP" dirty="0"/>
          </a:p>
          <a:p>
            <a:r>
              <a:rPr lang="ja-JP" altLang="en-US" dirty="0"/>
              <a:t>→雑談ルーム、</a:t>
            </a:r>
            <a:r>
              <a:rPr lang="en-US" altLang="ja-JP" dirty="0"/>
              <a:t>Q</a:t>
            </a:r>
            <a:r>
              <a:rPr lang="ja-JP" altLang="en-US" dirty="0"/>
              <a:t>＆</a:t>
            </a:r>
            <a:r>
              <a:rPr lang="en-US" altLang="ja-JP" dirty="0"/>
              <a:t>A</a:t>
            </a:r>
            <a:r>
              <a:rPr lang="ja-JP" altLang="en-US" dirty="0"/>
              <a:t>ルーム</a:t>
            </a:r>
            <a:endParaRPr kumimoji="1" lang="en-US" altLang="ja-JP" dirty="0"/>
          </a:p>
          <a:p>
            <a:r>
              <a:rPr lang="ja-JP" altLang="en-US" dirty="0"/>
              <a:t>理解度テスト</a:t>
            </a:r>
            <a:endParaRPr lang="en-US" altLang="ja-JP" dirty="0"/>
          </a:p>
          <a:p>
            <a:r>
              <a:rPr lang="ja-JP" altLang="en-US" dirty="0"/>
              <a:t>　意見：オンライン研修時代において不足しがちなコミュニケーションやアウトプットの機会を受講者にもうけている</a:t>
            </a:r>
          </a:p>
          <a:p>
            <a:r>
              <a:rPr lang="ja-JP" altLang="en-US" dirty="0"/>
              <a:t>　　　　：ただの掲示板ではなく、</a:t>
            </a:r>
            <a:r>
              <a:rPr lang="en-US" altLang="ja-JP" dirty="0"/>
              <a:t>Q</a:t>
            </a:r>
            <a:r>
              <a:rPr lang="ja-JP" altLang="en-US" dirty="0"/>
              <a:t>＆</a:t>
            </a:r>
            <a:r>
              <a:rPr lang="en-US" altLang="ja-JP" dirty="0"/>
              <a:t>A</a:t>
            </a:r>
            <a:r>
              <a:rPr lang="ja-JP" altLang="en-US" dirty="0"/>
              <a:t>ルームや理解度テストの機能を設けることでコミュニケーション能力を向上しながら知　　　　　識の定着を図れるという売り。</a:t>
            </a:r>
          </a:p>
          <a:p>
            <a:r>
              <a:rPr lang="ja-JP" altLang="en-US" dirty="0"/>
              <a:t>　　　　：講師の方の負担を減らす、または質問の待ち時間の削減</a:t>
            </a:r>
          </a:p>
          <a:p>
            <a:r>
              <a:rPr lang="ja-JP" altLang="en-US" dirty="0"/>
              <a:t>　　　　：分からないことはみんなで話し合おう！という売り</a:t>
            </a:r>
            <a:endParaRPr lang="en-US" altLang="ja-JP" dirty="0"/>
          </a:p>
          <a:p>
            <a:endParaRPr kumimoji="1" lang="ja-JP" altLang="en-US" dirty="0"/>
          </a:p>
        </p:txBody>
      </p:sp>
    </p:spTree>
    <p:extLst>
      <p:ext uri="{BB962C8B-B14F-4D97-AF65-F5344CB8AC3E}">
        <p14:creationId xmlns:p14="http://schemas.microsoft.com/office/powerpoint/2010/main" val="68647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par>
                                <p:cTn id="12" presetID="22" presetClass="exit" presetSubtype="4" fill="hold" grpId="0" nodeType="withEffect">
                                  <p:stCondLst>
                                    <p:cond delay="0"/>
                                  </p:stCondLst>
                                  <p:childTnLst>
                                    <p:animEffect transition="out" filter="wipe(down)">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4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図 4" descr="ロゴ&#10;&#10;自動的に生成された説明">
            <a:extLst>
              <a:ext uri="{FF2B5EF4-FFF2-40B4-BE49-F238E27FC236}">
                <a16:creationId xmlns:a16="http://schemas.microsoft.com/office/drawing/2014/main" id="{ED3B5EB2-6396-4614-AF4F-D0C066C5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0" y="2452875"/>
            <a:ext cx="4892040" cy="4892040"/>
          </a:xfrm>
          <a:prstGeom prst="rect">
            <a:avLst/>
          </a:prstGeom>
        </p:spPr>
      </p:pic>
      <p:pic>
        <p:nvPicPr>
          <p:cNvPr id="11" name="図 10" descr="グラフィカル ユーザー インターフェイス が含まれている画像&#10;&#10;自動的に生成された説明">
            <a:extLst>
              <a:ext uri="{FF2B5EF4-FFF2-40B4-BE49-F238E27FC236}">
                <a16:creationId xmlns:a16="http://schemas.microsoft.com/office/drawing/2014/main" id="{3CC32D3C-DFB9-458C-A569-C157DA0E999E}"/>
              </a:ext>
            </a:extLst>
          </p:cNvPr>
          <p:cNvPicPr>
            <a:picLocks noChangeAspect="1"/>
          </p:cNvPicPr>
          <p:nvPr/>
        </p:nvPicPr>
        <p:blipFill rotWithShape="1">
          <a:blip r:embed="rId3">
            <a:extLst>
              <a:ext uri="{28A0092B-C50C-407E-A947-70E740481C1C}">
                <a14:useLocalDpi xmlns:a14="http://schemas.microsoft.com/office/drawing/2010/main" val="0"/>
              </a:ext>
            </a:extLst>
          </a:blip>
          <a:srcRect l="27099" t="13185" r="26490" b="54066"/>
          <a:stretch/>
        </p:blipFill>
        <p:spPr>
          <a:xfrm>
            <a:off x="1597007" y="3962895"/>
            <a:ext cx="2592890" cy="1508174"/>
          </a:xfrm>
          <a:prstGeom prst="rect">
            <a:avLst/>
          </a:prstGeom>
        </p:spPr>
      </p:pic>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flipH="1">
            <a:off x="9051220" y="3937384"/>
            <a:ext cx="2830286" cy="2830286"/>
          </a:xfrm>
          <a:prstGeom prst="rect">
            <a:avLst/>
          </a:prstGeom>
        </p:spPr>
      </p:pic>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606939" y="208024"/>
            <a:ext cx="4734682" cy="1100271"/>
          </a:xfrm>
          <a:custGeom>
            <a:avLst/>
            <a:gdLst>
              <a:gd name="connsiteX0" fmla="*/ 0 w 4734682"/>
              <a:gd name="connsiteY0" fmla="*/ 0 h 1100271"/>
              <a:gd name="connsiteX1" fmla="*/ 723730 w 4734682"/>
              <a:gd name="connsiteY1" fmla="*/ 0 h 1100271"/>
              <a:gd name="connsiteX2" fmla="*/ 1494807 w 4734682"/>
              <a:gd name="connsiteY2" fmla="*/ 0 h 1100271"/>
              <a:gd name="connsiteX3" fmla="*/ 2123843 w 4734682"/>
              <a:gd name="connsiteY3" fmla="*/ 0 h 1100271"/>
              <a:gd name="connsiteX4" fmla="*/ 2800226 w 4734682"/>
              <a:gd name="connsiteY4" fmla="*/ 0 h 1100271"/>
              <a:gd name="connsiteX5" fmla="*/ 3429263 w 4734682"/>
              <a:gd name="connsiteY5" fmla="*/ 0 h 1100271"/>
              <a:gd name="connsiteX6" fmla="*/ 4010952 w 4734682"/>
              <a:gd name="connsiteY6" fmla="*/ 0 h 1100271"/>
              <a:gd name="connsiteX7" fmla="*/ 4734682 w 4734682"/>
              <a:gd name="connsiteY7" fmla="*/ 0 h 1100271"/>
              <a:gd name="connsiteX8" fmla="*/ 4734682 w 4734682"/>
              <a:gd name="connsiteY8" fmla="*/ 561138 h 1100271"/>
              <a:gd name="connsiteX9" fmla="*/ 4734682 w 4734682"/>
              <a:gd name="connsiteY9" fmla="*/ 1100271 h 1100271"/>
              <a:gd name="connsiteX10" fmla="*/ 4058299 w 4734682"/>
              <a:gd name="connsiteY10" fmla="*/ 1100271 h 1100271"/>
              <a:gd name="connsiteX11" fmla="*/ 3381916 w 4734682"/>
              <a:gd name="connsiteY11" fmla="*/ 1100271 h 1100271"/>
              <a:gd name="connsiteX12" fmla="*/ 2752879 w 4734682"/>
              <a:gd name="connsiteY12" fmla="*/ 1100271 h 1100271"/>
              <a:gd name="connsiteX13" fmla="*/ 2123843 w 4734682"/>
              <a:gd name="connsiteY13" fmla="*/ 1100271 h 1100271"/>
              <a:gd name="connsiteX14" fmla="*/ 1447460 w 4734682"/>
              <a:gd name="connsiteY14" fmla="*/ 1100271 h 1100271"/>
              <a:gd name="connsiteX15" fmla="*/ 723730 w 4734682"/>
              <a:gd name="connsiteY15" fmla="*/ 1100271 h 1100271"/>
              <a:gd name="connsiteX16" fmla="*/ 0 w 4734682"/>
              <a:gd name="connsiteY16" fmla="*/ 1100271 h 1100271"/>
              <a:gd name="connsiteX17" fmla="*/ 0 w 4734682"/>
              <a:gd name="connsiteY17" fmla="*/ 572141 h 1100271"/>
              <a:gd name="connsiteX18" fmla="*/ 0 w 4734682"/>
              <a:gd name="connsiteY18" fmla="*/ 0 h 11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682" h="1100271" fill="none" extrusionOk="0">
                <a:moveTo>
                  <a:pt x="0" y="0"/>
                </a:moveTo>
                <a:cubicBezTo>
                  <a:pt x="331574" y="17468"/>
                  <a:pt x="447804" y="-34952"/>
                  <a:pt x="723730" y="0"/>
                </a:cubicBezTo>
                <a:cubicBezTo>
                  <a:pt x="999656" y="34952"/>
                  <a:pt x="1156832" y="30979"/>
                  <a:pt x="1494807" y="0"/>
                </a:cubicBezTo>
                <a:cubicBezTo>
                  <a:pt x="1832782" y="-30979"/>
                  <a:pt x="1993486" y="-16974"/>
                  <a:pt x="2123843" y="0"/>
                </a:cubicBezTo>
                <a:cubicBezTo>
                  <a:pt x="2254200" y="16974"/>
                  <a:pt x="2503524" y="-9971"/>
                  <a:pt x="2800226" y="0"/>
                </a:cubicBezTo>
                <a:cubicBezTo>
                  <a:pt x="3096928" y="9971"/>
                  <a:pt x="3228039" y="-29552"/>
                  <a:pt x="3429263" y="0"/>
                </a:cubicBezTo>
                <a:cubicBezTo>
                  <a:pt x="3630487" y="29552"/>
                  <a:pt x="3761045" y="28333"/>
                  <a:pt x="4010952" y="0"/>
                </a:cubicBezTo>
                <a:cubicBezTo>
                  <a:pt x="4260859" y="-28333"/>
                  <a:pt x="4417476" y="768"/>
                  <a:pt x="4734682" y="0"/>
                </a:cubicBezTo>
                <a:cubicBezTo>
                  <a:pt x="4741303" y="171383"/>
                  <a:pt x="4721040" y="328808"/>
                  <a:pt x="4734682" y="561138"/>
                </a:cubicBezTo>
                <a:cubicBezTo>
                  <a:pt x="4748324" y="793468"/>
                  <a:pt x="4733242" y="944009"/>
                  <a:pt x="4734682" y="1100271"/>
                </a:cubicBezTo>
                <a:cubicBezTo>
                  <a:pt x="4473545" y="1115215"/>
                  <a:pt x="4223842" y="1095931"/>
                  <a:pt x="4058299" y="1100271"/>
                </a:cubicBezTo>
                <a:cubicBezTo>
                  <a:pt x="3892756" y="1104611"/>
                  <a:pt x="3605766" y="1112896"/>
                  <a:pt x="3381916" y="1100271"/>
                </a:cubicBezTo>
                <a:cubicBezTo>
                  <a:pt x="3158066" y="1087646"/>
                  <a:pt x="2898899" y="1125574"/>
                  <a:pt x="2752879" y="1100271"/>
                </a:cubicBezTo>
                <a:cubicBezTo>
                  <a:pt x="2606859" y="1074968"/>
                  <a:pt x="2258784" y="1101470"/>
                  <a:pt x="2123843" y="1100271"/>
                </a:cubicBezTo>
                <a:cubicBezTo>
                  <a:pt x="1988902" y="1099072"/>
                  <a:pt x="1776045" y="1116279"/>
                  <a:pt x="1447460" y="1100271"/>
                </a:cubicBezTo>
                <a:cubicBezTo>
                  <a:pt x="1118875" y="1084263"/>
                  <a:pt x="932505" y="1067088"/>
                  <a:pt x="723730" y="1100271"/>
                </a:cubicBezTo>
                <a:cubicBezTo>
                  <a:pt x="514955" y="1133455"/>
                  <a:pt x="186640" y="1076700"/>
                  <a:pt x="0" y="1100271"/>
                </a:cubicBezTo>
                <a:cubicBezTo>
                  <a:pt x="17836" y="865987"/>
                  <a:pt x="-16327" y="827626"/>
                  <a:pt x="0" y="572141"/>
                </a:cubicBezTo>
                <a:cubicBezTo>
                  <a:pt x="16327" y="316656"/>
                  <a:pt x="-4311" y="227734"/>
                  <a:pt x="0" y="0"/>
                </a:cubicBezTo>
                <a:close/>
              </a:path>
              <a:path w="4734682" h="1100271" stroke="0" extrusionOk="0">
                <a:moveTo>
                  <a:pt x="0" y="0"/>
                </a:moveTo>
                <a:cubicBezTo>
                  <a:pt x="273376" y="-30531"/>
                  <a:pt x="449628" y="-21053"/>
                  <a:pt x="676383" y="0"/>
                </a:cubicBezTo>
                <a:cubicBezTo>
                  <a:pt x="903138" y="21053"/>
                  <a:pt x="1214850" y="-16378"/>
                  <a:pt x="1352766" y="0"/>
                </a:cubicBezTo>
                <a:cubicBezTo>
                  <a:pt x="1490682" y="16378"/>
                  <a:pt x="1783936" y="-4455"/>
                  <a:pt x="2076496" y="0"/>
                </a:cubicBezTo>
                <a:cubicBezTo>
                  <a:pt x="2369056" y="4455"/>
                  <a:pt x="2558404" y="16146"/>
                  <a:pt x="2800226" y="0"/>
                </a:cubicBezTo>
                <a:cubicBezTo>
                  <a:pt x="3042048" y="-16146"/>
                  <a:pt x="3209951" y="1669"/>
                  <a:pt x="3571303" y="0"/>
                </a:cubicBezTo>
                <a:cubicBezTo>
                  <a:pt x="3932655" y="-1669"/>
                  <a:pt x="4190537" y="8449"/>
                  <a:pt x="4734682" y="0"/>
                </a:cubicBezTo>
                <a:cubicBezTo>
                  <a:pt x="4719478" y="205845"/>
                  <a:pt x="4731760" y="356224"/>
                  <a:pt x="4734682" y="550136"/>
                </a:cubicBezTo>
                <a:cubicBezTo>
                  <a:pt x="4737604" y="744048"/>
                  <a:pt x="4729421" y="949953"/>
                  <a:pt x="4734682" y="1100271"/>
                </a:cubicBezTo>
                <a:cubicBezTo>
                  <a:pt x="4499850" y="1080380"/>
                  <a:pt x="4309626" y="1094284"/>
                  <a:pt x="3963605" y="1100271"/>
                </a:cubicBezTo>
                <a:cubicBezTo>
                  <a:pt x="3617584" y="1106258"/>
                  <a:pt x="3471814" y="1080858"/>
                  <a:pt x="3334569" y="1100271"/>
                </a:cubicBezTo>
                <a:cubicBezTo>
                  <a:pt x="3197324" y="1119684"/>
                  <a:pt x="2967000" y="1076232"/>
                  <a:pt x="2610839" y="1100271"/>
                </a:cubicBezTo>
                <a:cubicBezTo>
                  <a:pt x="2254678" y="1124311"/>
                  <a:pt x="2283154" y="1079534"/>
                  <a:pt x="2029149" y="1100271"/>
                </a:cubicBezTo>
                <a:cubicBezTo>
                  <a:pt x="1775144" y="1121009"/>
                  <a:pt x="1610208" y="1108128"/>
                  <a:pt x="1400113" y="1100271"/>
                </a:cubicBezTo>
                <a:cubicBezTo>
                  <a:pt x="1190018" y="1092414"/>
                  <a:pt x="874129" y="1078810"/>
                  <a:pt x="676383" y="1100271"/>
                </a:cubicBezTo>
                <a:cubicBezTo>
                  <a:pt x="478637" y="1121733"/>
                  <a:pt x="253875" y="1084226"/>
                  <a:pt x="0" y="1100271"/>
                </a:cubicBezTo>
                <a:cubicBezTo>
                  <a:pt x="10975" y="948150"/>
                  <a:pt x="28001" y="763912"/>
                  <a:pt x="0" y="528130"/>
                </a:cubicBezTo>
                <a:cubicBezTo>
                  <a:pt x="-28001" y="292348"/>
                  <a:pt x="-12587" y="15696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sp>
        <p:nvSpPr>
          <p:cNvPr id="23" name="テキスト ボックス 22">
            <a:extLst>
              <a:ext uri="{FF2B5EF4-FFF2-40B4-BE49-F238E27FC236}">
                <a16:creationId xmlns:a16="http://schemas.microsoft.com/office/drawing/2014/main" id="{069F0DD9-4350-4472-A927-1A33BE3DAA00}"/>
              </a:ext>
            </a:extLst>
          </p:cNvPr>
          <p:cNvSpPr txBox="1"/>
          <p:nvPr/>
        </p:nvSpPr>
        <p:spPr>
          <a:xfrm>
            <a:off x="9614969" y="3937384"/>
            <a:ext cx="2048771" cy="936000"/>
          </a:xfrm>
          <a:prstGeom prst="rect">
            <a:avLst/>
          </a:prstGeom>
          <a:noFill/>
        </p:spPr>
        <p:txBody>
          <a:bodyPr wrap="square" rtlCol="0">
            <a:prstTxWarp prst="textArchUp">
              <a:avLst/>
            </a:prstTxWarp>
            <a:spAutoFit/>
          </a:bodyPr>
          <a:lstStyle/>
          <a:p>
            <a:r>
              <a:rPr kumimoji="1" lang="ja-JP" altLang="en-US" sz="2000" dirty="0">
                <a:latin typeface="HGPｺﾞｼｯｸE" panose="020B0900000000000000" pitchFamily="50" charset="-128"/>
                <a:ea typeface="HGPｺﾞｼｯｸE" panose="020B0900000000000000" pitchFamily="50" charset="-128"/>
              </a:rPr>
              <a:t>わかった！</a:t>
            </a:r>
          </a:p>
        </p:txBody>
      </p:sp>
      <p:pic>
        <p:nvPicPr>
          <p:cNvPr id="33" name="図 32" descr="図形&#10;&#10;自動的に生成された説明">
            <a:extLst>
              <a:ext uri="{FF2B5EF4-FFF2-40B4-BE49-F238E27FC236}">
                <a16:creationId xmlns:a16="http://schemas.microsoft.com/office/drawing/2014/main" id="{4706094B-0DE8-4875-B706-FD6DC9F27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69143" y="1159934"/>
            <a:ext cx="5820576" cy="3557048"/>
          </a:xfrm>
          <a:custGeom>
            <a:avLst/>
            <a:gdLst>
              <a:gd name="connsiteX0" fmla="*/ 0 w 5820576"/>
              <a:gd name="connsiteY0" fmla="*/ 0 h 3557048"/>
              <a:gd name="connsiteX1" fmla="*/ 472113 w 5820576"/>
              <a:gd name="connsiteY1" fmla="*/ 0 h 3557048"/>
              <a:gd name="connsiteX2" fmla="*/ 1177050 w 5820576"/>
              <a:gd name="connsiteY2" fmla="*/ 0 h 3557048"/>
              <a:gd name="connsiteX3" fmla="*/ 1765575 w 5820576"/>
              <a:gd name="connsiteY3" fmla="*/ 0 h 3557048"/>
              <a:gd name="connsiteX4" fmla="*/ 2412305 w 5820576"/>
              <a:gd name="connsiteY4" fmla="*/ 0 h 3557048"/>
              <a:gd name="connsiteX5" fmla="*/ 3175448 w 5820576"/>
              <a:gd name="connsiteY5" fmla="*/ 0 h 3557048"/>
              <a:gd name="connsiteX6" fmla="*/ 3705767 w 5820576"/>
              <a:gd name="connsiteY6" fmla="*/ 0 h 3557048"/>
              <a:gd name="connsiteX7" fmla="*/ 4410703 w 5820576"/>
              <a:gd name="connsiteY7" fmla="*/ 0 h 3557048"/>
              <a:gd name="connsiteX8" fmla="*/ 4941022 w 5820576"/>
              <a:gd name="connsiteY8" fmla="*/ 0 h 3557048"/>
              <a:gd name="connsiteX9" fmla="*/ 5820576 w 5820576"/>
              <a:gd name="connsiteY9" fmla="*/ 0 h 3557048"/>
              <a:gd name="connsiteX10" fmla="*/ 5820576 w 5820576"/>
              <a:gd name="connsiteY10" fmla="*/ 628412 h 3557048"/>
              <a:gd name="connsiteX11" fmla="*/ 5820576 w 5820576"/>
              <a:gd name="connsiteY11" fmla="*/ 1150112 h 3557048"/>
              <a:gd name="connsiteX12" fmla="*/ 5820576 w 5820576"/>
              <a:gd name="connsiteY12" fmla="*/ 1814094 h 3557048"/>
              <a:gd name="connsiteX13" fmla="*/ 5820576 w 5820576"/>
              <a:gd name="connsiteY13" fmla="*/ 2406936 h 3557048"/>
              <a:gd name="connsiteX14" fmla="*/ 5820576 w 5820576"/>
              <a:gd name="connsiteY14" fmla="*/ 3557048 h 3557048"/>
              <a:gd name="connsiteX15" fmla="*/ 5115640 w 5820576"/>
              <a:gd name="connsiteY15" fmla="*/ 3557048 h 3557048"/>
              <a:gd name="connsiteX16" fmla="*/ 4468909 w 5820576"/>
              <a:gd name="connsiteY16" fmla="*/ 3557048 h 3557048"/>
              <a:gd name="connsiteX17" fmla="*/ 3880384 w 5820576"/>
              <a:gd name="connsiteY17" fmla="*/ 3557048 h 3557048"/>
              <a:gd name="connsiteX18" fmla="*/ 3175448 w 5820576"/>
              <a:gd name="connsiteY18" fmla="*/ 3557048 h 3557048"/>
              <a:gd name="connsiteX19" fmla="*/ 2528717 w 5820576"/>
              <a:gd name="connsiteY19" fmla="*/ 3557048 h 3557048"/>
              <a:gd name="connsiteX20" fmla="*/ 1765575 w 5820576"/>
              <a:gd name="connsiteY20" fmla="*/ 3557048 h 3557048"/>
              <a:gd name="connsiteX21" fmla="*/ 1002433 w 5820576"/>
              <a:gd name="connsiteY21" fmla="*/ 3557048 h 3557048"/>
              <a:gd name="connsiteX22" fmla="*/ 0 w 5820576"/>
              <a:gd name="connsiteY22" fmla="*/ 3557048 h 3557048"/>
              <a:gd name="connsiteX23" fmla="*/ 0 w 5820576"/>
              <a:gd name="connsiteY23" fmla="*/ 2928636 h 3557048"/>
              <a:gd name="connsiteX24" fmla="*/ 0 w 5820576"/>
              <a:gd name="connsiteY24" fmla="*/ 2300224 h 3557048"/>
              <a:gd name="connsiteX25" fmla="*/ 0 w 5820576"/>
              <a:gd name="connsiteY25" fmla="*/ 1707383 h 3557048"/>
              <a:gd name="connsiteX26" fmla="*/ 0 w 5820576"/>
              <a:gd name="connsiteY26" fmla="*/ 1114542 h 3557048"/>
              <a:gd name="connsiteX27" fmla="*/ 0 w 5820576"/>
              <a:gd name="connsiteY27" fmla="*/ 521700 h 3557048"/>
              <a:gd name="connsiteX28" fmla="*/ 0 w 5820576"/>
              <a:gd name="connsiteY28" fmla="*/ 0 h 355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20576" h="3557048" fill="none" extrusionOk="0">
                <a:moveTo>
                  <a:pt x="0" y="0"/>
                </a:moveTo>
                <a:cubicBezTo>
                  <a:pt x="130241" y="-9503"/>
                  <a:pt x="368100" y="-11990"/>
                  <a:pt x="472113" y="0"/>
                </a:cubicBezTo>
                <a:cubicBezTo>
                  <a:pt x="576126" y="11990"/>
                  <a:pt x="976394" y="1104"/>
                  <a:pt x="1177050" y="0"/>
                </a:cubicBezTo>
                <a:cubicBezTo>
                  <a:pt x="1377706" y="-1104"/>
                  <a:pt x="1523352" y="3664"/>
                  <a:pt x="1765575" y="0"/>
                </a:cubicBezTo>
                <a:cubicBezTo>
                  <a:pt x="2007799" y="-3664"/>
                  <a:pt x="2186245" y="-726"/>
                  <a:pt x="2412305" y="0"/>
                </a:cubicBezTo>
                <a:cubicBezTo>
                  <a:pt x="2638365" y="726"/>
                  <a:pt x="3017790" y="27051"/>
                  <a:pt x="3175448" y="0"/>
                </a:cubicBezTo>
                <a:cubicBezTo>
                  <a:pt x="3333106" y="-27051"/>
                  <a:pt x="3589158" y="6421"/>
                  <a:pt x="3705767" y="0"/>
                </a:cubicBezTo>
                <a:cubicBezTo>
                  <a:pt x="3822376" y="-6421"/>
                  <a:pt x="4256861" y="10498"/>
                  <a:pt x="4410703" y="0"/>
                </a:cubicBezTo>
                <a:cubicBezTo>
                  <a:pt x="4564545" y="-10498"/>
                  <a:pt x="4737690" y="15292"/>
                  <a:pt x="4941022" y="0"/>
                </a:cubicBezTo>
                <a:cubicBezTo>
                  <a:pt x="5144354" y="-15292"/>
                  <a:pt x="5562340" y="34777"/>
                  <a:pt x="5820576" y="0"/>
                </a:cubicBezTo>
                <a:cubicBezTo>
                  <a:pt x="5796015" y="163944"/>
                  <a:pt x="5800760" y="324248"/>
                  <a:pt x="5820576" y="628412"/>
                </a:cubicBezTo>
                <a:cubicBezTo>
                  <a:pt x="5840392" y="932576"/>
                  <a:pt x="5805258" y="929114"/>
                  <a:pt x="5820576" y="1150112"/>
                </a:cubicBezTo>
                <a:cubicBezTo>
                  <a:pt x="5835894" y="1371110"/>
                  <a:pt x="5806369" y="1646184"/>
                  <a:pt x="5820576" y="1814094"/>
                </a:cubicBezTo>
                <a:cubicBezTo>
                  <a:pt x="5834783" y="1982004"/>
                  <a:pt x="5819786" y="2206152"/>
                  <a:pt x="5820576" y="2406936"/>
                </a:cubicBezTo>
                <a:cubicBezTo>
                  <a:pt x="5821366" y="2607720"/>
                  <a:pt x="5808205" y="3025478"/>
                  <a:pt x="5820576" y="3557048"/>
                </a:cubicBezTo>
                <a:cubicBezTo>
                  <a:pt x="5612868" y="3583105"/>
                  <a:pt x="5382661" y="3537391"/>
                  <a:pt x="5115640" y="3557048"/>
                </a:cubicBezTo>
                <a:cubicBezTo>
                  <a:pt x="4848619" y="3576705"/>
                  <a:pt x="4642303" y="3561026"/>
                  <a:pt x="4468909" y="3557048"/>
                </a:cubicBezTo>
                <a:cubicBezTo>
                  <a:pt x="4295515" y="3553070"/>
                  <a:pt x="4049652" y="3550499"/>
                  <a:pt x="3880384" y="3557048"/>
                </a:cubicBezTo>
                <a:cubicBezTo>
                  <a:pt x="3711117" y="3563597"/>
                  <a:pt x="3516879" y="3554629"/>
                  <a:pt x="3175448" y="3557048"/>
                </a:cubicBezTo>
                <a:cubicBezTo>
                  <a:pt x="2834017" y="3559467"/>
                  <a:pt x="2670735" y="3571609"/>
                  <a:pt x="2528717" y="3557048"/>
                </a:cubicBezTo>
                <a:cubicBezTo>
                  <a:pt x="2386699" y="3542487"/>
                  <a:pt x="2146587" y="3570557"/>
                  <a:pt x="1765575" y="3557048"/>
                </a:cubicBezTo>
                <a:cubicBezTo>
                  <a:pt x="1384563" y="3543539"/>
                  <a:pt x="1284703" y="3586950"/>
                  <a:pt x="1002433" y="3557048"/>
                </a:cubicBezTo>
                <a:cubicBezTo>
                  <a:pt x="720163" y="3527146"/>
                  <a:pt x="382603" y="3513491"/>
                  <a:pt x="0" y="3557048"/>
                </a:cubicBezTo>
                <a:cubicBezTo>
                  <a:pt x="-25792" y="3416567"/>
                  <a:pt x="20309" y="3178934"/>
                  <a:pt x="0" y="2928636"/>
                </a:cubicBezTo>
                <a:cubicBezTo>
                  <a:pt x="-20309" y="2678338"/>
                  <a:pt x="26146" y="2559035"/>
                  <a:pt x="0" y="2300224"/>
                </a:cubicBezTo>
                <a:cubicBezTo>
                  <a:pt x="-26146" y="2041413"/>
                  <a:pt x="-20442" y="1982701"/>
                  <a:pt x="0" y="1707383"/>
                </a:cubicBezTo>
                <a:cubicBezTo>
                  <a:pt x="20442" y="1432065"/>
                  <a:pt x="-12789" y="1304646"/>
                  <a:pt x="0" y="1114542"/>
                </a:cubicBezTo>
                <a:cubicBezTo>
                  <a:pt x="12789" y="924438"/>
                  <a:pt x="11508" y="709187"/>
                  <a:pt x="0" y="521700"/>
                </a:cubicBezTo>
                <a:cubicBezTo>
                  <a:pt x="-11508" y="334213"/>
                  <a:pt x="16448" y="128627"/>
                  <a:pt x="0" y="0"/>
                </a:cubicBezTo>
                <a:close/>
              </a:path>
              <a:path w="5820576" h="3557048" stroke="0" extrusionOk="0">
                <a:moveTo>
                  <a:pt x="0" y="0"/>
                </a:moveTo>
                <a:cubicBezTo>
                  <a:pt x="127431" y="-5859"/>
                  <a:pt x="305064" y="1896"/>
                  <a:pt x="588525" y="0"/>
                </a:cubicBezTo>
                <a:cubicBezTo>
                  <a:pt x="871987" y="-1896"/>
                  <a:pt x="881019" y="-2917"/>
                  <a:pt x="1060638" y="0"/>
                </a:cubicBezTo>
                <a:cubicBezTo>
                  <a:pt x="1240257" y="2917"/>
                  <a:pt x="1669643" y="8763"/>
                  <a:pt x="1823780" y="0"/>
                </a:cubicBezTo>
                <a:cubicBezTo>
                  <a:pt x="1977917" y="-8763"/>
                  <a:pt x="2203880" y="8084"/>
                  <a:pt x="2412305" y="0"/>
                </a:cubicBezTo>
                <a:cubicBezTo>
                  <a:pt x="2620730" y="-8084"/>
                  <a:pt x="2869724" y="639"/>
                  <a:pt x="3000830" y="0"/>
                </a:cubicBezTo>
                <a:cubicBezTo>
                  <a:pt x="3131937" y="-639"/>
                  <a:pt x="3469089" y="28008"/>
                  <a:pt x="3763972" y="0"/>
                </a:cubicBezTo>
                <a:cubicBezTo>
                  <a:pt x="4058855" y="-28008"/>
                  <a:pt x="4051560" y="-11449"/>
                  <a:pt x="4294292" y="0"/>
                </a:cubicBezTo>
                <a:cubicBezTo>
                  <a:pt x="4537024" y="11449"/>
                  <a:pt x="4729664" y="-1256"/>
                  <a:pt x="5057434" y="0"/>
                </a:cubicBezTo>
                <a:cubicBezTo>
                  <a:pt x="5385204" y="1256"/>
                  <a:pt x="5474624" y="2466"/>
                  <a:pt x="5820576" y="0"/>
                </a:cubicBezTo>
                <a:cubicBezTo>
                  <a:pt x="5830125" y="122458"/>
                  <a:pt x="5847479" y="311912"/>
                  <a:pt x="5820576" y="592841"/>
                </a:cubicBezTo>
                <a:cubicBezTo>
                  <a:pt x="5793673" y="873770"/>
                  <a:pt x="5792014" y="1056757"/>
                  <a:pt x="5820576" y="1185683"/>
                </a:cubicBezTo>
                <a:cubicBezTo>
                  <a:pt x="5849138" y="1314609"/>
                  <a:pt x="5789211" y="1649553"/>
                  <a:pt x="5820576" y="1814094"/>
                </a:cubicBezTo>
                <a:cubicBezTo>
                  <a:pt x="5851941" y="1978635"/>
                  <a:pt x="5800099" y="2078177"/>
                  <a:pt x="5820576" y="2300224"/>
                </a:cubicBezTo>
                <a:cubicBezTo>
                  <a:pt x="5841054" y="2522271"/>
                  <a:pt x="5834223" y="2747249"/>
                  <a:pt x="5820576" y="2893066"/>
                </a:cubicBezTo>
                <a:cubicBezTo>
                  <a:pt x="5806929" y="3038883"/>
                  <a:pt x="5845963" y="3349982"/>
                  <a:pt x="5820576" y="3557048"/>
                </a:cubicBezTo>
                <a:cubicBezTo>
                  <a:pt x="5549477" y="3563467"/>
                  <a:pt x="5314679" y="3536702"/>
                  <a:pt x="5173845" y="3557048"/>
                </a:cubicBezTo>
                <a:cubicBezTo>
                  <a:pt x="5033011" y="3577394"/>
                  <a:pt x="4711172" y="3594667"/>
                  <a:pt x="4410703" y="3557048"/>
                </a:cubicBezTo>
                <a:cubicBezTo>
                  <a:pt x="4110234" y="3519429"/>
                  <a:pt x="3976536" y="3555743"/>
                  <a:pt x="3763972" y="3557048"/>
                </a:cubicBezTo>
                <a:cubicBezTo>
                  <a:pt x="3551408" y="3558353"/>
                  <a:pt x="3405268" y="3562628"/>
                  <a:pt x="3291859" y="3557048"/>
                </a:cubicBezTo>
                <a:cubicBezTo>
                  <a:pt x="3178450" y="3551468"/>
                  <a:pt x="2930323" y="3572915"/>
                  <a:pt x="2761540" y="3557048"/>
                </a:cubicBezTo>
                <a:cubicBezTo>
                  <a:pt x="2592757" y="3541181"/>
                  <a:pt x="2357477" y="3595097"/>
                  <a:pt x="1998398" y="3557048"/>
                </a:cubicBezTo>
                <a:cubicBezTo>
                  <a:pt x="1639319" y="3518999"/>
                  <a:pt x="1636805" y="3565689"/>
                  <a:pt x="1351667" y="3557048"/>
                </a:cubicBezTo>
                <a:cubicBezTo>
                  <a:pt x="1066529" y="3548407"/>
                  <a:pt x="1051504" y="3539903"/>
                  <a:pt x="821348" y="3557048"/>
                </a:cubicBezTo>
                <a:cubicBezTo>
                  <a:pt x="591192" y="3574193"/>
                  <a:pt x="206530" y="3548305"/>
                  <a:pt x="0" y="3557048"/>
                </a:cubicBezTo>
                <a:cubicBezTo>
                  <a:pt x="-16795" y="3426715"/>
                  <a:pt x="-5029" y="3312899"/>
                  <a:pt x="0" y="3070918"/>
                </a:cubicBezTo>
                <a:cubicBezTo>
                  <a:pt x="5029" y="2828937"/>
                  <a:pt x="-12152" y="2728854"/>
                  <a:pt x="0" y="2584788"/>
                </a:cubicBezTo>
                <a:cubicBezTo>
                  <a:pt x="12152" y="2440722"/>
                  <a:pt x="-22362" y="2131349"/>
                  <a:pt x="0" y="1956376"/>
                </a:cubicBezTo>
                <a:cubicBezTo>
                  <a:pt x="22362" y="1781403"/>
                  <a:pt x="-21231" y="1582526"/>
                  <a:pt x="0" y="1434676"/>
                </a:cubicBezTo>
                <a:cubicBezTo>
                  <a:pt x="21231" y="1286826"/>
                  <a:pt x="-14093" y="997900"/>
                  <a:pt x="0" y="770694"/>
                </a:cubicBezTo>
                <a:cubicBezTo>
                  <a:pt x="14093" y="543488"/>
                  <a:pt x="-32193" y="262581"/>
                  <a:pt x="0" y="0"/>
                </a:cubicBezTo>
                <a:close/>
              </a:path>
            </a:pathLst>
          </a:custGeom>
          <a:ln w="22225" cap="sq">
            <a:solidFill>
              <a:schemeClr val="bg1">
                <a:lumMod val="65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pic>
      <p:sp>
        <p:nvSpPr>
          <p:cNvPr id="8" name="テキスト ボックス 7">
            <a:extLst>
              <a:ext uri="{FF2B5EF4-FFF2-40B4-BE49-F238E27FC236}">
                <a16:creationId xmlns:a16="http://schemas.microsoft.com/office/drawing/2014/main" id="{8218E37F-4FB5-431F-A818-D229E113BDEF}"/>
              </a:ext>
            </a:extLst>
          </p:cNvPr>
          <p:cNvSpPr txBox="1"/>
          <p:nvPr/>
        </p:nvSpPr>
        <p:spPr>
          <a:xfrm>
            <a:off x="5558086" y="2211057"/>
            <a:ext cx="5574908" cy="954107"/>
          </a:xfrm>
          <a:prstGeom prst="rect">
            <a:avLst/>
          </a:prstGeom>
          <a:noFill/>
        </p:spPr>
        <p:txBody>
          <a:bodyPr wrap="square" rtlCol="0">
            <a:spAutoFit/>
          </a:bodyPr>
          <a:lstStyle/>
          <a:p>
            <a:r>
              <a:rPr kumimoji="1" lang="ja-JP" altLang="en-US" sz="2800" dirty="0">
                <a:latin typeface="HGPｺﾞｼｯｸE" panose="020B0900000000000000" pitchFamily="50" charset="-128"/>
                <a:ea typeface="HGPｺﾞｼｯｸE" panose="020B0900000000000000" pitchFamily="50" charset="-128"/>
              </a:rPr>
              <a:t>２０問</a:t>
            </a:r>
            <a:r>
              <a:rPr kumimoji="1" lang="en-US" altLang="ja-JP" sz="2800" dirty="0">
                <a:latin typeface="HGPｺﾞｼｯｸE" panose="020B0900000000000000" pitchFamily="50" charset="-128"/>
                <a:ea typeface="HGPｺﾞｼｯｸE" panose="020B0900000000000000" pitchFamily="50" charset="-128"/>
              </a:rPr>
              <a:t>×</a:t>
            </a:r>
            <a:r>
              <a:rPr kumimoji="1" lang="ja-JP" altLang="en-US" sz="2800" dirty="0">
                <a:latin typeface="HGPｺﾞｼｯｸE" panose="020B0900000000000000" pitchFamily="50" charset="-128"/>
                <a:ea typeface="HGPｺﾞｼｯｸE" panose="020B0900000000000000" pitchFamily="50" charset="-128"/>
              </a:rPr>
              <a:t>６分野のテスト問題</a:t>
            </a:r>
          </a:p>
          <a:p>
            <a:r>
              <a:rPr kumimoji="1" lang="ja-JP" altLang="en-US" sz="2800" dirty="0">
                <a:latin typeface="HGPｺﾞｼｯｸE" panose="020B0900000000000000" pitchFamily="50" charset="-128"/>
                <a:ea typeface="HGPｺﾞｼｯｸE" panose="020B0900000000000000" pitchFamily="50" charset="-128"/>
              </a:rPr>
              <a:t>理解度の向上を図る</a:t>
            </a: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69" y="271831"/>
            <a:ext cx="6765473" cy="439354"/>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21" name="図 20" descr="座る, 暗い, 明かり, テーブル が含まれている画像&#10;&#10;自動的に生成された説明">
            <a:extLst>
              <a:ext uri="{FF2B5EF4-FFF2-40B4-BE49-F238E27FC236}">
                <a16:creationId xmlns:a16="http://schemas.microsoft.com/office/drawing/2014/main" id="{30832EE2-3592-4CF6-ADA6-8124A8639FC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226647" y="491508"/>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endParaRPr lang="en-US" altLang="ja-JP" dirty="0"/>
          </a:p>
          <a:p>
            <a:pPr>
              <a:spcAft>
                <a:spcPts val="600"/>
              </a:spcAft>
            </a:pPr>
            <a:endParaRPr lang="en-US" altLang="ja-JP" dirty="0"/>
          </a:p>
          <a:p>
            <a:pPr>
              <a:spcAft>
                <a:spcPts val="600"/>
              </a:spcAft>
            </a:pPr>
            <a:endParaRPr lang="en-US" altLang="ja-JP" dirty="0"/>
          </a:p>
          <a:p>
            <a:pPr>
              <a:spcAft>
                <a:spcPts val="600"/>
              </a:spcAft>
            </a:pPr>
            <a:endParaRPr lang="en-US" altLang="ja-JP" dirty="0"/>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33037"/>
            <a:ext cx="8416965"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成果</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dirty="0"/>
              <a:t>あ</a:t>
            </a:r>
            <a:endParaRPr lang="en-US" altLang="ja-JP" dirty="0"/>
          </a:p>
          <a:p>
            <a:pPr>
              <a:spcAft>
                <a:spcPts val="600"/>
              </a:spcAft>
            </a:pPr>
            <a:endParaRPr kumimoji="1" lang="en-US" altLang="ja-JP" dirty="0"/>
          </a:p>
          <a:p>
            <a:pPr>
              <a:spcAft>
                <a:spcPts val="600"/>
              </a:spcAft>
            </a:pPr>
            <a:endParaRPr lang="en-US" altLang="ja-JP" dirty="0"/>
          </a:p>
          <a:p>
            <a:pPr>
              <a:spcAft>
                <a:spcPts val="600"/>
              </a:spcAft>
            </a:pPr>
            <a:endParaRPr kumimoji="1" lang="ja-JP" altLang="en-US" dirty="0"/>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a:spcAft>
                <a:spcPts val="600"/>
              </a:spcAft>
            </a:pPr>
            <a:r>
              <a:rPr kumimoji="1" lang="ja-JP" altLang="en-US"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sz="2800"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lang="ja-JP" altLang="en-US" sz="2800" u="sng" dirty="0">
                <a:solidFill>
                  <a:schemeClr val="bg2">
                    <a:lumMod val="25000"/>
                  </a:schemeClr>
                </a:solidFill>
                <a:latin typeface="HGｺﾞｼｯｸE" panose="020B0909000000000000" pitchFamily="49" charset="-128"/>
                <a:ea typeface="HGｺﾞｼｯｸE" panose="020B0909000000000000" pitchFamily="49" charset="-128"/>
              </a:rPr>
              <a:t>今後の展望を教えてください</a:t>
            </a:r>
            <a:endParaRPr kumimoji="1" lang="ja-JP" altLang="en-US" sz="2800" u="sng"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pPr>
            <a:r>
              <a:rPr lang="ja-JP" altLang="en-US"/>
              <a:t>あ</a:t>
            </a:r>
            <a:endParaRPr lang="en-US" altLang="ja-JP"/>
          </a:p>
          <a:p>
            <a:pPr>
              <a:spcAft>
                <a:spcPts val="600"/>
              </a:spcAft>
            </a:pPr>
            <a:endParaRPr kumimoji="1" lang="en-US" altLang="ja-JP"/>
          </a:p>
          <a:p>
            <a:pPr>
              <a:spcAft>
                <a:spcPts val="600"/>
              </a:spcAft>
            </a:pPr>
            <a:endParaRPr lang="en-US" altLang="ja-JP"/>
          </a:p>
          <a:p>
            <a:pPr>
              <a:spcAft>
                <a:spcPts val="600"/>
              </a:spcAft>
            </a:pPr>
            <a:endParaRPr kumimoji="1" lang="ja-JP" altLang="en-US"/>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95005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0557088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8539"/>
            <a:ext cx="6568525" cy="481261"/>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6" name="図 5" descr="座る, ネックレス が含まれている画像&#10;&#10;自動的に生成された説明">
            <a:extLst>
              <a:ext uri="{FF2B5EF4-FFF2-40B4-BE49-F238E27FC236}">
                <a16:creationId xmlns:a16="http://schemas.microsoft.com/office/drawing/2014/main" id="{D81DD44F-2BDD-419D-ADA9-3C71C576B1ED}"/>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226647" y="75980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93" y="875474"/>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2040"/>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92" y="2894101"/>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840459"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41117729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pic>
        <p:nvPicPr>
          <p:cNvPr id="4" name="図 3" descr="スーツを着た人のcg&#10;&#10;中程度の精度で自動的に生成された説明">
            <a:extLst>
              <a:ext uri="{FF2B5EF4-FFF2-40B4-BE49-F238E27FC236}">
                <a16:creationId xmlns:a16="http://schemas.microsoft.com/office/drawing/2014/main" id="{4FF82420-5452-46A0-82B3-C05E29918E61}"/>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138118" y="10"/>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テキスト ボックス 24">
            <a:extLst>
              <a:ext uri="{FF2B5EF4-FFF2-40B4-BE49-F238E27FC236}">
                <a16:creationId xmlns:a16="http://schemas.microsoft.com/office/drawing/2014/main" id="{88FFF30E-899A-4B53-92E7-90D9E28F3F54}"/>
              </a:ext>
            </a:extLst>
          </p:cNvPr>
          <p:cNvSpPr txBox="1"/>
          <p:nvPr/>
        </p:nvSpPr>
        <p:spPr>
          <a:xfrm>
            <a:off x="8416784" y="5950049"/>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925718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45285" y="1563757"/>
            <a:ext cx="4346713" cy="5294243"/>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なんでそこに力をいれたのかという理由も</a:t>
            </a: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560333C0-B1DC-497B-BC38-65546F234B6A}"/>
              </a:ext>
            </a:extLst>
          </p:cNvPr>
          <p:cNvSpPr txBox="1"/>
          <p:nvPr/>
        </p:nvSpPr>
        <p:spPr>
          <a:xfrm>
            <a:off x="8389908" y="5673931"/>
            <a:ext cx="3599575"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DBB4-0131-4679-9B81-AB972FF23C4C}"/>
              </a:ext>
            </a:extLst>
          </p:cNvPr>
          <p:cNvSpPr>
            <a:spLocks noGrp="1"/>
          </p:cNvSpPr>
          <p:nvPr>
            <p:ph type="title"/>
          </p:nvPr>
        </p:nvSpPr>
        <p:spPr/>
        <p:txBody>
          <a:bodyPr/>
          <a:lstStyle/>
          <a:p>
            <a:r>
              <a:rPr kumimoji="1" lang="ja-JP" altLang="en-US" dirty="0"/>
              <a:t>技術的な感想</a:t>
            </a:r>
          </a:p>
        </p:txBody>
      </p:sp>
      <p:sp>
        <p:nvSpPr>
          <p:cNvPr id="3" name="コンテンツ プレースホルダー 2">
            <a:extLst>
              <a:ext uri="{FF2B5EF4-FFF2-40B4-BE49-F238E27FC236}">
                <a16:creationId xmlns:a16="http://schemas.microsoft.com/office/drawing/2014/main" id="{C08ABF13-F37E-4534-84A4-9229D45610CB}"/>
              </a:ext>
            </a:extLst>
          </p:cNvPr>
          <p:cNvSpPr>
            <a:spLocks noGrp="1"/>
          </p:cNvSpPr>
          <p:nvPr>
            <p:ph idx="1"/>
          </p:nvPr>
        </p:nvSpPr>
        <p:spPr>
          <a:xfrm>
            <a:off x="838200" y="1785987"/>
            <a:ext cx="10515600" cy="4667250"/>
          </a:xfrm>
        </p:spPr>
        <p:txBody>
          <a:bodyPr>
            <a:normAutofit fontScale="85000" lnSpcReduction="20000"/>
          </a:bodyPr>
          <a:lstStyle/>
          <a:p>
            <a:pPr marL="0" indent="0">
              <a:buNone/>
            </a:pPr>
            <a:r>
              <a:rPr kumimoji="1" lang="ja-JP" altLang="en-US" dirty="0"/>
              <a:t>（</a:t>
            </a:r>
            <a:r>
              <a:rPr kumimoji="1" lang="en-US" altLang="ja-JP" dirty="0" err="1"/>
              <a:t>github</a:t>
            </a:r>
            <a:r>
              <a:rPr kumimoji="1" lang="ja-JP" altLang="en-US" dirty="0"/>
              <a:t>の使い方がうまくいかないよーーー</a:t>
            </a:r>
          </a:p>
          <a:p>
            <a:pPr marL="0" indent="0">
              <a:buNone/>
            </a:pPr>
            <a:r>
              <a:rPr kumimoji="1" lang="ja-JP" altLang="en-US" dirty="0"/>
              <a:t>間違えて消しちゃったらどうしようーーーー）</a:t>
            </a:r>
            <a:endParaRPr kumimoji="1" lang="en-US" altLang="ja-JP" dirty="0"/>
          </a:p>
          <a:p>
            <a:pPr marL="0" indent="0">
              <a:buNone/>
            </a:pPr>
            <a:r>
              <a:rPr kumimoji="1" lang="ja-JP" altLang="en-US" dirty="0"/>
              <a:t>同じファイルを作業してしまい、競合が発生してパニックになった</a:t>
            </a:r>
          </a:p>
          <a:p>
            <a:pPr marL="0" indent="0">
              <a:buNone/>
            </a:pPr>
            <a:r>
              <a:rPr lang="ja-JP" altLang="en-US" dirty="0"/>
              <a:t>つまづいていたところが一週まわってめちゃくちゃ簡単なところだった</a:t>
            </a:r>
            <a:endParaRPr lang="en-US" altLang="ja-JP" dirty="0"/>
          </a:p>
          <a:p>
            <a:pPr marL="0" indent="0">
              <a:buNone/>
            </a:pPr>
            <a:r>
              <a:rPr lang="ja-JP" altLang="en-US" dirty="0"/>
              <a:t>五月に出てこなかった処理がたくさんあって苦労した</a:t>
            </a:r>
            <a:endParaRPr lang="en-US" altLang="ja-JP" dirty="0"/>
          </a:p>
          <a:p>
            <a:pPr marL="0" indent="0">
              <a:buNone/>
            </a:pPr>
            <a:endParaRPr lang="en-US" altLang="ja-JP" dirty="0"/>
          </a:p>
          <a:p>
            <a:pPr marL="0" indent="0">
              <a:buNone/>
            </a:pPr>
            <a:r>
              <a:rPr lang="ja-JP" altLang="en-US" dirty="0"/>
              <a:t>最初に想像していたものを作り上げることができた喜びが一番うれしい</a:t>
            </a:r>
            <a:endParaRPr lang="en-US" altLang="ja-JP" dirty="0"/>
          </a:p>
          <a:p>
            <a:pPr marL="0" indent="0">
              <a:buNone/>
            </a:pPr>
            <a:r>
              <a:rPr lang="ja-JP" altLang="en-US" dirty="0"/>
              <a:t>一週間早い</a:t>
            </a:r>
            <a:endParaRPr lang="en-US" altLang="ja-JP" dirty="0"/>
          </a:p>
          <a:p>
            <a:pPr marL="0" indent="0">
              <a:buNone/>
            </a:pPr>
            <a:r>
              <a:rPr lang="ja-JP" altLang="en-US" dirty="0"/>
              <a:t>お酒おいしい</a:t>
            </a:r>
            <a:endParaRPr lang="en-US" altLang="ja-JP" dirty="0"/>
          </a:p>
          <a:p>
            <a:pPr marL="0" indent="0">
              <a:buNone/>
            </a:pPr>
            <a:r>
              <a:rPr lang="ja-JP" altLang="en-US" dirty="0"/>
              <a:t>お風呂楽しい</a:t>
            </a:r>
            <a:endParaRPr lang="en-US" altLang="ja-JP" dirty="0"/>
          </a:p>
          <a:p>
            <a:pPr marL="0" indent="0">
              <a:buNone/>
            </a:pPr>
            <a:r>
              <a:rPr lang="ja-JP" altLang="en-US" dirty="0"/>
              <a:t>久しぶりに頭を使った</a:t>
            </a:r>
            <a:endParaRPr lang="en-US" altLang="ja-JP" dirty="0"/>
          </a:p>
          <a:p>
            <a:pPr marL="0" indent="0">
              <a:buNone/>
            </a:pPr>
            <a:r>
              <a:rPr lang="ja-JP" altLang="en-US" dirty="0"/>
              <a:t>→自分のつくるものに筋道を立てて考えることの大変さ</a:t>
            </a: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43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B64E8-365F-422A-83D3-EF0E99C1E48C}"/>
              </a:ext>
            </a:extLst>
          </p:cNvPr>
          <p:cNvSpPr>
            <a:spLocks noGrp="1"/>
          </p:cNvSpPr>
          <p:nvPr>
            <p:ph type="title"/>
          </p:nvPr>
        </p:nvSpPr>
        <p:spPr/>
        <p:txBody>
          <a:bodyPr/>
          <a:lstStyle/>
          <a:p>
            <a:r>
              <a:rPr kumimoji="1" lang="ja-JP" altLang="en-US" dirty="0"/>
              <a:t>チーム開発する上での感想</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042309B8-DBDF-4197-8E6C-DBD7833B3D53}"/>
              </a:ext>
            </a:extLst>
          </p:cNvPr>
          <p:cNvSpPr>
            <a:spLocks noGrp="1"/>
          </p:cNvSpPr>
          <p:nvPr>
            <p:ph idx="1"/>
          </p:nvPr>
        </p:nvSpPr>
        <p:spPr/>
        <p:txBody>
          <a:bodyPr>
            <a:normAutofit fontScale="55000" lnSpcReduction="20000"/>
          </a:bodyPr>
          <a:lstStyle/>
          <a:p>
            <a:pPr marL="0" indent="0">
              <a:buNone/>
            </a:pPr>
            <a:endParaRPr kumimoji="1" lang="en-US" altLang="ja-JP" dirty="0"/>
          </a:p>
          <a:p>
            <a:pPr marL="0" indent="0">
              <a:buNone/>
            </a:pPr>
            <a:r>
              <a:rPr kumimoji="1" lang="ja-JP" altLang="en-US" dirty="0"/>
              <a:t>自分だけうまくいかないけどみんな進んでいるから焦る！！</a:t>
            </a:r>
          </a:p>
          <a:p>
            <a:pPr marL="0" indent="0">
              <a:buNone/>
            </a:pPr>
            <a:r>
              <a:rPr kumimoji="1" lang="ja-JP" altLang="en-US" dirty="0"/>
              <a:t>認識の齟齬が生まれないようにするにはどうしたらいいんだろーー！</a:t>
            </a:r>
            <a:endParaRPr kumimoji="1" lang="en-US" altLang="ja-JP" dirty="0"/>
          </a:p>
          <a:p>
            <a:pPr marL="0" indent="0">
              <a:buNone/>
            </a:pPr>
            <a:r>
              <a:rPr kumimoji="1" lang="ja-JP" altLang="en-US" dirty="0"/>
              <a:t>メンバーが忙しそうだから質問のタイミングがわからない</a:t>
            </a:r>
            <a:endParaRPr kumimoji="1" lang="en-US" altLang="ja-JP" dirty="0"/>
          </a:p>
          <a:p>
            <a:pPr marL="0" indent="0">
              <a:buNone/>
            </a:pPr>
            <a:r>
              <a:rPr lang="ja-JP" altLang="en-US" dirty="0"/>
              <a:t>→一時間に一回の進捗確認</a:t>
            </a:r>
            <a:endParaRPr lang="en-US" altLang="ja-JP" dirty="0"/>
          </a:p>
          <a:p>
            <a:pPr marL="0" indent="0">
              <a:buNone/>
            </a:pPr>
            <a:r>
              <a:rPr lang="ja-JP" altLang="en-US" dirty="0"/>
              <a:t>五月の頃は一人で開発をしていたから、自分だけが理解できていればよかった</a:t>
            </a:r>
            <a:endParaRPr lang="en-US" altLang="ja-JP" dirty="0"/>
          </a:p>
          <a:p>
            <a:pPr marL="0" indent="0">
              <a:buNone/>
            </a:pPr>
            <a:r>
              <a:rPr lang="ja-JP" altLang="en-US" dirty="0"/>
              <a:t>チーム開発では</a:t>
            </a:r>
            <a:endParaRPr lang="en-US" altLang="ja-JP" dirty="0"/>
          </a:p>
          <a:p>
            <a:pPr marL="0" indent="0">
              <a:buNone/>
            </a:pPr>
            <a:r>
              <a:rPr lang="ja-JP" altLang="en-US" dirty="0"/>
              <a:t>自分だけでなくメンバーとの協力が必要なため、確認作業を怠らないようにした。</a:t>
            </a:r>
            <a:endParaRPr lang="en-US" altLang="ja-JP" dirty="0"/>
          </a:p>
          <a:p>
            <a:pPr marL="0" indent="0">
              <a:buNone/>
            </a:pPr>
            <a:r>
              <a:rPr lang="ja-JP" altLang="en-US" dirty="0"/>
              <a:t>作っているものは同じなのに、個人作業が多いため意思疎通が図りにくかった</a:t>
            </a:r>
            <a:endParaRPr lang="en-US" altLang="ja-JP" dirty="0"/>
          </a:p>
          <a:p>
            <a:pPr marL="0" indent="0">
              <a:buNone/>
            </a:pPr>
            <a:r>
              <a:rPr lang="ja-JP" altLang="en-US" dirty="0"/>
              <a:t>齟齬が生まれることがあった</a:t>
            </a:r>
            <a:endParaRPr lang="en-US" altLang="ja-JP" dirty="0"/>
          </a:p>
          <a:p>
            <a:pPr marL="0" indent="0">
              <a:buNone/>
            </a:pPr>
            <a:r>
              <a:rPr kumimoji="1" lang="ja-JP" altLang="en-US" dirty="0"/>
              <a:t>メンバーが忙しそうだから質問のタイミングがわからない</a:t>
            </a:r>
            <a:endParaRPr lang="en-US" altLang="ja-JP" dirty="0"/>
          </a:p>
          <a:p>
            <a:pPr marL="0" indent="0">
              <a:buNone/>
            </a:pPr>
            <a:r>
              <a:rPr lang="ja-JP" altLang="en-US" dirty="0"/>
              <a:t>→　一時間に一回の進捗確認</a:t>
            </a:r>
            <a:endParaRPr lang="en-US" altLang="ja-JP" dirty="0"/>
          </a:p>
          <a:p>
            <a:pPr marL="0" indent="0">
              <a:buNone/>
            </a:pPr>
            <a:endParaRPr lang="en-US" altLang="ja-JP" dirty="0"/>
          </a:p>
          <a:p>
            <a:pPr marL="0" indent="0">
              <a:buNone/>
            </a:pPr>
            <a:r>
              <a:rPr lang="ja-JP" altLang="en-US" dirty="0"/>
              <a:t>思い描いていたものができちゃった喜び</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0669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EB8C9-3740-485D-9A82-955933C51C6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p:txBody>
          <a:bodyPr/>
          <a:lstStyle/>
          <a:p>
            <a:r>
              <a:rPr kumimoji="1" lang="ja-JP" altLang="en-US" dirty="0"/>
              <a:t>初めてのチーム開発で不安や難しい点もあったが、それ以上にみんなで協力して作り上げるという楽しさを知った。</a:t>
            </a:r>
          </a:p>
          <a:p>
            <a:r>
              <a:rPr kumimoji="1" lang="ja-JP" altLang="en-US" dirty="0"/>
              <a:t>このような姿は私たちが作ったプロジェクトの思い描いてたものであり、私たちのサイトを使った受講者もまた知識を定着させながら交流を深めていただきたいと思う。</a:t>
            </a:r>
            <a:endParaRPr kumimoji="1" lang="en-US" altLang="ja-JP" dirty="0"/>
          </a:p>
          <a:p>
            <a:endParaRPr lang="en-US" altLang="ja-JP" dirty="0"/>
          </a:p>
          <a:p>
            <a:pPr marL="0" indent="0">
              <a:buNone/>
            </a:pPr>
            <a:r>
              <a:rPr lang="ja-JP" altLang="en-US" dirty="0"/>
              <a:t>最初の頃、チームでの話し合いが進まなくて</a:t>
            </a:r>
            <a:endParaRPr lang="en-US" altLang="ja-JP" dirty="0"/>
          </a:p>
          <a:p>
            <a:pPr marL="0" indent="0">
              <a:buNone/>
            </a:pPr>
            <a:r>
              <a:rPr kumimoji="1" lang="ja-JP" altLang="en-US" dirty="0"/>
              <a:t>今後　コミュニケーションの意味を込めて進捗確認をする場を設けた</a:t>
            </a:r>
          </a:p>
        </p:txBody>
      </p:sp>
    </p:spTree>
    <p:extLst>
      <p:ext uri="{BB962C8B-B14F-4D97-AF65-F5344CB8AC3E}">
        <p14:creationId xmlns:p14="http://schemas.microsoft.com/office/powerpoint/2010/main" val="3681513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6" name="インク 35">
                <a:extLst>
                  <a:ext uri="{FF2B5EF4-FFF2-40B4-BE49-F238E27FC236}">
                    <a16:creationId xmlns:a16="http://schemas.microsoft.com/office/drawing/2014/main" id="{03EFB1AA-E811-4FE9-8230-5ECE2FF3F487}"/>
                  </a:ext>
                </a:extLst>
              </p14:cNvPr>
              <p14:cNvContentPartPr/>
              <p14:nvPr/>
            </p14:nvContentPartPr>
            <p14:xfrm>
              <a:off x="10827858" y="3570009"/>
              <a:ext cx="681480" cy="385920"/>
            </p14:xfrm>
          </p:contentPart>
        </mc:Choice>
        <mc:Fallback>
          <p:pic>
            <p:nvPicPr>
              <p:cNvPr id="36" name="インク 35">
                <a:extLst>
                  <a:ext uri="{FF2B5EF4-FFF2-40B4-BE49-F238E27FC236}">
                    <a16:creationId xmlns:a16="http://schemas.microsoft.com/office/drawing/2014/main" id="{03EFB1AA-E811-4FE9-8230-5ECE2FF3F487}"/>
                  </a:ext>
                </a:extLst>
              </p:cNvPr>
              <p:cNvPicPr/>
              <p:nvPr/>
            </p:nvPicPr>
            <p:blipFill>
              <a:blip r:embed="rId5"/>
              <a:stretch>
                <a:fillRect/>
              </a:stretch>
            </p:blipFill>
            <p:spPr>
              <a:xfrm>
                <a:off x="10791858" y="3354009"/>
                <a:ext cx="753120" cy="817560"/>
              </a:xfrm>
              <a:prstGeom prst="rect">
                <a:avLst/>
              </a:prstGeom>
            </p:spPr>
          </p:pic>
        </mc:Fallback>
      </mc:AlternateContent>
      <p:grpSp>
        <p:nvGrpSpPr>
          <p:cNvPr id="65" name="グループ化 64">
            <a:extLst>
              <a:ext uri="{FF2B5EF4-FFF2-40B4-BE49-F238E27FC236}">
                <a16:creationId xmlns:a16="http://schemas.microsoft.com/office/drawing/2014/main" id="{15D431B8-1B51-412A-AEC9-4B729AE04CFB}"/>
              </a:ext>
            </a:extLst>
          </p:cNvPr>
          <p:cNvGrpSpPr/>
          <p:nvPr/>
        </p:nvGrpSpPr>
        <p:grpSpPr>
          <a:xfrm>
            <a:off x="10631658" y="3953049"/>
            <a:ext cx="1040760" cy="1744200"/>
            <a:chOff x="10631658" y="3953049"/>
            <a:chExt cx="1040760" cy="1744200"/>
          </a:xfrm>
        </p:grpSpPr>
        <mc:AlternateContent xmlns:mc="http://schemas.openxmlformats.org/markup-compatibility/2006">
          <mc:Choice xmlns:p14="http://schemas.microsoft.com/office/powerpoint/2010/main" xmlns:aink="http://schemas.microsoft.com/office/drawing/2016/ink" Requires="p14 aink">
            <p:contentPart p14:bwMode="auto" r:id="rId6">
              <p14:nvContentPartPr>
                <p14:cNvPr id="33" name="インク 32">
                  <a:extLst>
                    <a:ext uri="{FF2B5EF4-FFF2-40B4-BE49-F238E27FC236}">
                      <a16:creationId xmlns:a16="http://schemas.microsoft.com/office/drawing/2014/main" id="{9254641B-2AD0-43DB-88E4-3722DE841D36}"/>
                    </a:ext>
                  </a:extLst>
                </p14:cNvPr>
                <p14:cNvContentPartPr/>
                <p14:nvPr/>
              </p14:nvContentPartPr>
              <p14:xfrm>
                <a:off x="10631658" y="3953049"/>
                <a:ext cx="1040760" cy="450720"/>
              </p14:xfrm>
            </p:contentPart>
          </mc:Choice>
          <mc:Fallback>
            <p:pic>
              <p:nvPicPr>
                <p:cNvPr id="33" name="インク 32">
                  <a:extLst>
                    <a:ext uri="{FF2B5EF4-FFF2-40B4-BE49-F238E27FC236}">
                      <a16:creationId xmlns:a16="http://schemas.microsoft.com/office/drawing/2014/main" id="{9254641B-2AD0-43DB-88E4-3722DE841D36}"/>
                    </a:ext>
                  </a:extLst>
                </p:cNvPr>
                <p:cNvPicPr/>
                <p:nvPr/>
              </p:nvPicPr>
              <p:blipFill>
                <a:blip r:embed="rId7"/>
                <a:stretch>
                  <a:fillRect/>
                </a:stretch>
              </p:blipFill>
              <p:spPr>
                <a:xfrm>
                  <a:off x="10596018" y="3737049"/>
                  <a:ext cx="1112400" cy="882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4" name="インク 33">
                  <a:extLst>
                    <a:ext uri="{FF2B5EF4-FFF2-40B4-BE49-F238E27FC236}">
                      <a16:creationId xmlns:a16="http://schemas.microsoft.com/office/drawing/2014/main" id="{2CEF085D-6E2B-45F3-919A-AD0C220D7CEB}"/>
                    </a:ext>
                  </a:extLst>
                </p14:cNvPr>
                <p14:cNvContentPartPr/>
                <p14:nvPr/>
              </p14:nvContentPartPr>
              <p14:xfrm>
                <a:off x="11127018" y="4008849"/>
                <a:ext cx="97920" cy="1688400"/>
              </p14:xfrm>
            </p:contentPart>
          </mc:Choice>
          <mc:Fallback>
            <p:pic>
              <p:nvPicPr>
                <p:cNvPr id="34" name="インク 33">
                  <a:extLst>
                    <a:ext uri="{FF2B5EF4-FFF2-40B4-BE49-F238E27FC236}">
                      <a16:creationId xmlns:a16="http://schemas.microsoft.com/office/drawing/2014/main" id="{2CEF085D-6E2B-45F3-919A-AD0C220D7CEB}"/>
                    </a:ext>
                  </a:extLst>
                </p:cNvPr>
                <p:cNvPicPr/>
                <p:nvPr/>
              </p:nvPicPr>
              <p:blipFill>
                <a:blip r:embed="rId9"/>
                <a:stretch>
                  <a:fillRect/>
                </a:stretch>
              </p:blipFill>
              <p:spPr>
                <a:xfrm>
                  <a:off x="11091378" y="3792849"/>
                  <a:ext cx="169560" cy="2120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43" name="インク 42">
                  <a:extLst>
                    <a:ext uri="{FF2B5EF4-FFF2-40B4-BE49-F238E27FC236}">
                      <a16:creationId xmlns:a16="http://schemas.microsoft.com/office/drawing/2014/main" id="{0EFEEFA3-7156-4946-BBCA-3B11DE08BCB0}"/>
                    </a:ext>
                  </a:extLst>
                </p14:cNvPr>
                <p14:cNvContentPartPr/>
                <p14:nvPr/>
              </p14:nvContentPartPr>
              <p14:xfrm>
                <a:off x="10733178" y="4515369"/>
                <a:ext cx="263880" cy="161280"/>
              </p14:xfrm>
            </p:contentPart>
          </mc:Choice>
          <mc:Fallback>
            <p:pic>
              <p:nvPicPr>
                <p:cNvPr id="43" name="インク 42">
                  <a:extLst>
                    <a:ext uri="{FF2B5EF4-FFF2-40B4-BE49-F238E27FC236}">
                      <a16:creationId xmlns:a16="http://schemas.microsoft.com/office/drawing/2014/main" id="{0EFEEFA3-7156-4946-BBCA-3B11DE08BCB0}"/>
                    </a:ext>
                  </a:extLst>
                </p:cNvPr>
                <p:cNvPicPr/>
                <p:nvPr/>
              </p:nvPicPr>
              <p:blipFill>
                <a:blip r:embed="rId11"/>
                <a:stretch>
                  <a:fillRect/>
                </a:stretch>
              </p:blipFill>
              <p:spPr>
                <a:xfrm>
                  <a:off x="10697178" y="4299729"/>
                  <a:ext cx="335520" cy="59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45" name="インク 44">
                  <a:extLst>
                    <a:ext uri="{FF2B5EF4-FFF2-40B4-BE49-F238E27FC236}">
                      <a16:creationId xmlns:a16="http://schemas.microsoft.com/office/drawing/2014/main" id="{1EA113AA-61F2-4B1B-8EB9-E2E56498B069}"/>
                    </a:ext>
                  </a:extLst>
                </p14:cNvPr>
                <p14:cNvContentPartPr/>
                <p14:nvPr/>
              </p14:nvContentPartPr>
              <p14:xfrm>
                <a:off x="10738578" y="4430769"/>
                <a:ext cx="122040" cy="232560"/>
              </p14:xfrm>
            </p:contentPart>
          </mc:Choice>
          <mc:Fallback>
            <p:pic>
              <p:nvPicPr>
                <p:cNvPr id="45" name="インク 44">
                  <a:extLst>
                    <a:ext uri="{FF2B5EF4-FFF2-40B4-BE49-F238E27FC236}">
                      <a16:creationId xmlns:a16="http://schemas.microsoft.com/office/drawing/2014/main" id="{1EA113AA-61F2-4B1B-8EB9-E2E56498B069}"/>
                    </a:ext>
                  </a:extLst>
                </p:cNvPr>
                <p:cNvPicPr/>
                <p:nvPr/>
              </p:nvPicPr>
              <p:blipFill>
                <a:blip r:embed="rId13"/>
                <a:stretch>
                  <a:fillRect/>
                </a:stretch>
              </p:blipFill>
              <p:spPr>
                <a:xfrm>
                  <a:off x="10702578" y="4215129"/>
                  <a:ext cx="193680" cy="664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46" name="インク 45">
                  <a:extLst>
                    <a:ext uri="{FF2B5EF4-FFF2-40B4-BE49-F238E27FC236}">
                      <a16:creationId xmlns:a16="http://schemas.microsoft.com/office/drawing/2014/main" id="{35448EE3-BF3D-4D7D-9435-58EB84A310C7}"/>
                    </a:ext>
                  </a:extLst>
                </p14:cNvPr>
                <p14:cNvContentPartPr/>
                <p14:nvPr/>
              </p14:nvContentPartPr>
              <p14:xfrm>
                <a:off x="10728498" y="4768449"/>
                <a:ext cx="160200" cy="170640"/>
              </p14:xfrm>
            </p:contentPart>
          </mc:Choice>
          <mc:Fallback>
            <p:pic>
              <p:nvPicPr>
                <p:cNvPr id="46" name="インク 45">
                  <a:extLst>
                    <a:ext uri="{FF2B5EF4-FFF2-40B4-BE49-F238E27FC236}">
                      <a16:creationId xmlns:a16="http://schemas.microsoft.com/office/drawing/2014/main" id="{35448EE3-BF3D-4D7D-9435-58EB84A310C7}"/>
                    </a:ext>
                  </a:extLst>
                </p:cNvPr>
                <p:cNvPicPr/>
                <p:nvPr/>
              </p:nvPicPr>
              <p:blipFill>
                <a:blip r:embed="rId15"/>
                <a:stretch>
                  <a:fillRect/>
                </a:stretch>
              </p:blipFill>
              <p:spPr>
                <a:xfrm>
                  <a:off x="10692858" y="4552809"/>
                  <a:ext cx="231840" cy="602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47" name="インク 46">
                  <a:extLst>
                    <a:ext uri="{FF2B5EF4-FFF2-40B4-BE49-F238E27FC236}">
                      <a16:creationId xmlns:a16="http://schemas.microsoft.com/office/drawing/2014/main" id="{AC0A041D-7992-4940-AF70-AA019300760E}"/>
                    </a:ext>
                  </a:extLst>
                </p14:cNvPr>
                <p14:cNvContentPartPr/>
                <p14:nvPr/>
              </p14:nvContentPartPr>
              <p14:xfrm>
                <a:off x="10747218" y="5034849"/>
                <a:ext cx="136440" cy="29880"/>
              </p14:xfrm>
            </p:contentPart>
          </mc:Choice>
          <mc:Fallback>
            <p:pic>
              <p:nvPicPr>
                <p:cNvPr id="47" name="インク 46">
                  <a:extLst>
                    <a:ext uri="{FF2B5EF4-FFF2-40B4-BE49-F238E27FC236}">
                      <a16:creationId xmlns:a16="http://schemas.microsoft.com/office/drawing/2014/main" id="{AC0A041D-7992-4940-AF70-AA019300760E}"/>
                    </a:ext>
                  </a:extLst>
                </p:cNvPr>
                <p:cNvPicPr/>
                <p:nvPr/>
              </p:nvPicPr>
              <p:blipFill>
                <a:blip r:embed="rId17"/>
                <a:stretch>
                  <a:fillRect/>
                </a:stretch>
              </p:blipFill>
              <p:spPr>
                <a:xfrm>
                  <a:off x="10711578" y="4818849"/>
                  <a:ext cx="208080" cy="461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49" name="インク 48">
                  <a:extLst>
                    <a:ext uri="{FF2B5EF4-FFF2-40B4-BE49-F238E27FC236}">
                      <a16:creationId xmlns:a16="http://schemas.microsoft.com/office/drawing/2014/main" id="{934793DB-A75A-4E9C-A247-B027F3994DA4}"/>
                    </a:ext>
                  </a:extLst>
                </p14:cNvPr>
                <p14:cNvContentPartPr/>
                <p14:nvPr/>
              </p14:nvContentPartPr>
              <p14:xfrm>
                <a:off x="10747218" y="5120169"/>
                <a:ext cx="110520" cy="360"/>
              </p14:xfrm>
            </p:contentPart>
          </mc:Choice>
          <mc:Fallback>
            <p:pic>
              <p:nvPicPr>
                <p:cNvPr id="49" name="インク 48">
                  <a:extLst>
                    <a:ext uri="{FF2B5EF4-FFF2-40B4-BE49-F238E27FC236}">
                      <a16:creationId xmlns:a16="http://schemas.microsoft.com/office/drawing/2014/main" id="{934793DB-A75A-4E9C-A247-B027F3994DA4}"/>
                    </a:ext>
                  </a:extLst>
                </p:cNvPr>
                <p:cNvPicPr/>
                <p:nvPr/>
              </p:nvPicPr>
              <p:blipFill>
                <a:blip r:embed="rId19"/>
                <a:stretch>
                  <a:fillRect/>
                </a:stretch>
              </p:blipFill>
              <p:spPr>
                <a:xfrm>
                  <a:off x="10711578" y="4904169"/>
                  <a:ext cx="182160" cy="43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51" name="インク 50">
                  <a:extLst>
                    <a:ext uri="{FF2B5EF4-FFF2-40B4-BE49-F238E27FC236}">
                      <a16:creationId xmlns:a16="http://schemas.microsoft.com/office/drawing/2014/main" id="{49412E59-829D-4614-A8CA-EBFDEA5DC13C}"/>
                    </a:ext>
                  </a:extLst>
                </p14:cNvPr>
                <p14:cNvContentPartPr/>
                <p14:nvPr/>
              </p14:nvContentPartPr>
              <p14:xfrm>
                <a:off x="10713018" y="5087769"/>
                <a:ext cx="231840" cy="145440"/>
              </p14:xfrm>
            </p:contentPart>
          </mc:Choice>
          <mc:Fallback>
            <p:pic>
              <p:nvPicPr>
                <p:cNvPr id="51" name="インク 50">
                  <a:extLst>
                    <a:ext uri="{FF2B5EF4-FFF2-40B4-BE49-F238E27FC236}">
                      <a16:creationId xmlns:a16="http://schemas.microsoft.com/office/drawing/2014/main" id="{49412E59-829D-4614-A8CA-EBFDEA5DC13C}"/>
                    </a:ext>
                  </a:extLst>
                </p:cNvPr>
                <p:cNvPicPr/>
                <p:nvPr/>
              </p:nvPicPr>
              <p:blipFill>
                <a:blip r:embed="rId21"/>
                <a:stretch>
                  <a:fillRect/>
                </a:stretch>
              </p:blipFill>
              <p:spPr>
                <a:xfrm>
                  <a:off x="10677018" y="4871769"/>
                  <a:ext cx="303480" cy="57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52" name="インク 51">
                  <a:extLst>
                    <a:ext uri="{FF2B5EF4-FFF2-40B4-BE49-F238E27FC236}">
                      <a16:creationId xmlns:a16="http://schemas.microsoft.com/office/drawing/2014/main" id="{8E967C44-6B37-434D-8171-461D871A9168}"/>
                    </a:ext>
                  </a:extLst>
                </p14:cNvPr>
                <p14:cNvContentPartPr/>
                <p14:nvPr/>
              </p14:nvContentPartPr>
              <p14:xfrm>
                <a:off x="11000298" y="4965369"/>
                <a:ext cx="29880" cy="66960"/>
              </p14:xfrm>
            </p:contentPart>
          </mc:Choice>
          <mc:Fallback>
            <p:pic>
              <p:nvPicPr>
                <p:cNvPr id="52" name="インク 51">
                  <a:extLst>
                    <a:ext uri="{FF2B5EF4-FFF2-40B4-BE49-F238E27FC236}">
                      <a16:creationId xmlns:a16="http://schemas.microsoft.com/office/drawing/2014/main" id="{8E967C44-6B37-434D-8171-461D871A9168}"/>
                    </a:ext>
                  </a:extLst>
                </p:cNvPr>
                <p:cNvPicPr/>
                <p:nvPr/>
              </p:nvPicPr>
              <p:blipFill>
                <a:blip r:embed="rId23"/>
                <a:stretch>
                  <a:fillRect/>
                </a:stretch>
              </p:blipFill>
              <p:spPr>
                <a:xfrm>
                  <a:off x="10964658" y="4749369"/>
                  <a:ext cx="101520" cy="498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53" name="インク 52">
                  <a:extLst>
                    <a:ext uri="{FF2B5EF4-FFF2-40B4-BE49-F238E27FC236}">
                      <a16:creationId xmlns:a16="http://schemas.microsoft.com/office/drawing/2014/main" id="{617D651E-763D-4723-9E14-DD9FE40980EB}"/>
                    </a:ext>
                  </a:extLst>
                </p14:cNvPr>
                <p14:cNvContentPartPr/>
                <p14:nvPr/>
              </p14:nvContentPartPr>
              <p14:xfrm>
                <a:off x="11056818" y="4923249"/>
                <a:ext cx="360" cy="66240"/>
              </p14:xfrm>
            </p:contentPart>
          </mc:Choice>
          <mc:Fallback>
            <p:pic>
              <p:nvPicPr>
                <p:cNvPr id="53" name="インク 52">
                  <a:extLst>
                    <a:ext uri="{FF2B5EF4-FFF2-40B4-BE49-F238E27FC236}">
                      <a16:creationId xmlns:a16="http://schemas.microsoft.com/office/drawing/2014/main" id="{617D651E-763D-4723-9E14-DD9FE40980EB}"/>
                    </a:ext>
                  </a:extLst>
                </p:cNvPr>
                <p:cNvPicPr/>
                <p:nvPr/>
              </p:nvPicPr>
              <p:blipFill>
                <a:blip r:embed="rId25"/>
                <a:stretch>
                  <a:fillRect/>
                </a:stretch>
              </p:blipFill>
              <p:spPr>
                <a:xfrm>
                  <a:off x="11021178" y="4707609"/>
                  <a:ext cx="72000" cy="497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63" name="インク 62">
                  <a:extLst>
                    <a:ext uri="{FF2B5EF4-FFF2-40B4-BE49-F238E27FC236}">
                      <a16:creationId xmlns:a16="http://schemas.microsoft.com/office/drawing/2014/main" id="{1CA39565-031C-46B0-ABBE-90398FC3E851}"/>
                    </a:ext>
                  </a:extLst>
                </p14:cNvPr>
                <p14:cNvContentPartPr/>
                <p14:nvPr/>
              </p14:nvContentPartPr>
              <p14:xfrm>
                <a:off x="10887618" y="5247249"/>
                <a:ext cx="186120" cy="214200"/>
              </p14:xfrm>
            </p:contentPart>
          </mc:Choice>
          <mc:Fallback>
            <p:pic>
              <p:nvPicPr>
                <p:cNvPr id="63" name="インク 62">
                  <a:extLst>
                    <a:ext uri="{FF2B5EF4-FFF2-40B4-BE49-F238E27FC236}">
                      <a16:creationId xmlns:a16="http://schemas.microsoft.com/office/drawing/2014/main" id="{1CA39565-031C-46B0-ABBE-90398FC3E851}"/>
                    </a:ext>
                  </a:extLst>
                </p:cNvPr>
                <p:cNvPicPr/>
                <p:nvPr/>
              </p:nvPicPr>
              <p:blipFill>
                <a:blip r:embed="rId27"/>
                <a:stretch>
                  <a:fillRect/>
                </a:stretch>
              </p:blipFill>
              <p:spPr>
                <a:xfrm>
                  <a:off x="10851978" y="5031249"/>
                  <a:ext cx="257760" cy="645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64" name="インク 63">
                  <a:extLst>
                    <a:ext uri="{FF2B5EF4-FFF2-40B4-BE49-F238E27FC236}">
                      <a16:creationId xmlns:a16="http://schemas.microsoft.com/office/drawing/2014/main" id="{728AC5DA-6D0F-44D0-B293-789EAABD1170}"/>
                    </a:ext>
                  </a:extLst>
                </p14:cNvPr>
                <p14:cNvContentPartPr/>
                <p14:nvPr/>
              </p14:nvContentPartPr>
              <p14:xfrm>
                <a:off x="10887618" y="5358849"/>
                <a:ext cx="142200" cy="15120"/>
              </p14:xfrm>
            </p:contentPart>
          </mc:Choice>
          <mc:Fallback>
            <p:pic>
              <p:nvPicPr>
                <p:cNvPr id="64" name="インク 63">
                  <a:extLst>
                    <a:ext uri="{FF2B5EF4-FFF2-40B4-BE49-F238E27FC236}">
                      <a16:creationId xmlns:a16="http://schemas.microsoft.com/office/drawing/2014/main" id="{728AC5DA-6D0F-44D0-B293-789EAABD1170}"/>
                    </a:ext>
                  </a:extLst>
                </p:cNvPr>
                <p:cNvPicPr/>
                <p:nvPr/>
              </p:nvPicPr>
              <p:blipFill>
                <a:blip r:embed="rId29"/>
                <a:stretch>
                  <a:fillRect/>
                </a:stretch>
              </p:blipFill>
              <p:spPr>
                <a:xfrm>
                  <a:off x="10851978" y="5143209"/>
                  <a:ext cx="213840" cy="4467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14951" y="15314"/>
            <a:ext cx="12192000" cy="6858000"/>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4141403370"/>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tx1">
                              <a:lumMod val="85000"/>
                              <a:lumOff val="15000"/>
                            </a:schemeClr>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受講者</a:t>
                      </a:r>
                      <a:endParaRPr kumimoji="1" lang="en-US" altLang="ja-JP" sz="32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tx1">
                              <a:lumMod val="85000"/>
                              <a:lumOff val="15000"/>
                            </a:schemeClr>
                          </a:solidFill>
                        </a:rPr>
                        <a:t>。　</a:t>
                      </a:r>
                      <a:endParaRPr kumimoji="1" lang="en-US" altLang="ja-JP" sz="3200" dirty="0">
                        <a:solidFill>
                          <a:schemeClr val="tx1">
                            <a:lumMod val="85000"/>
                            <a:lumOff val="1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p:txBody>
          <a:bodyPr/>
          <a:lstStyle/>
          <a:p>
            <a:pPr marL="0" indent="0">
              <a:buNone/>
            </a:pPr>
            <a:r>
              <a:rPr kumimoji="1" lang="ja-JP" altLang="en-US" dirty="0">
                <a:latin typeface="HGｺﾞｼｯｸE" panose="020B0909000000000000" pitchFamily="49" charset="-128"/>
                <a:ea typeface="HGｺﾞｼｯｸE" panose="020B0909000000000000" pitchFamily="49" charset="-128"/>
              </a:rPr>
              <a:t>掲示板機能</a:t>
            </a:r>
            <a:endParaRPr kumimoji="1" lang="en-US" altLang="ja-JP" dirty="0">
              <a:latin typeface="HGｺﾞｼｯｸE" panose="020B0909000000000000" pitchFamily="49" charset="-128"/>
              <a:ea typeface="HGｺﾞｼｯｸE" panose="020B0909000000000000" pitchFamily="49" charset="-128"/>
            </a:endParaRPr>
          </a:p>
          <a:p>
            <a:pPr marL="0" indent="0">
              <a:buNone/>
            </a:pPr>
            <a:r>
              <a:rPr lang="en-US" altLang="ja-JP" dirty="0"/>
              <a:t>	</a:t>
            </a:r>
          </a:p>
          <a:p>
            <a:pPr marL="0" indent="0">
              <a:buNone/>
            </a:pPr>
            <a:r>
              <a:rPr lang="en-US" altLang="ja-JP" dirty="0"/>
              <a:t>	</a:t>
            </a:r>
          </a:p>
          <a:p>
            <a:pPr marL="0" indent="0">
              <a:buNone/>
            </a:pPr>
            <a:r>
              <a:rPr kumimoji="1" lang="ja-JP" altLang="en-US" dirty="0">
                <a:latin typeface="HGｺﾞｼｯｸE" panose="020B0909000000000000" pitchFamily="49" charset="-128"/>
                <a:ea typeface="HGｺﾞｼｯｸE" panose="020B0909000000000000" pitchFamily="49" charset="-128"/>
              </a:rPr>
              <a:t>理解度テスト機能</a:t>
            </a:r>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838200" y="365125"/>
            <a:ext cx="6575474" cy="1337065"/>
          </a:xfrm>
          <a:custGeom>
            <a:avLst/>
            <a:gdLst>
              <a:gd name="connsiteX0" fmla="*/ 0 w 6575474"/>
              <a:gd name="connsiteY0" fmla="*/ 0 h 1337065"/>
              <a:gd name="connsiteX1" fmla="*/ 591793 w 6575474"/>
              <a:gd name="connsiteY1" fmla="*/ 0 h 1337065"/>
              <a:gd name="connsiteX2" fmla="*/ 1117831 w 6575474"/>
              <a:gd name="connsiteY2" fmla="*/ 0 h 1337065"/>
              <a:gd name="connsiteX3" fmla="*/ 1841133 w 6575474"/>
              <a:gd name="connsiteY3" fmla="*/ 0 h 1337065"/>
              <a:gd name="connsiteX4" fmla="*/ 2498680 w 6575474"/>
              <a:gd name="connsiteY4" fmla="*/ 0 h 1337065"/>
              <a:gd name="connsiteX5" fmla="*/ 3090473 w 6575474"/>
              <a:gd name="connsiteY5" fmla="*/ 0 h 1337065"/>
              <a:gd name="connsiteX6" fmla="*/ 3682265 w 6575474"/>
              <a:gd name="connsiteY6" fmla="*/ 0 h 1337065"/>
              <a:gd name="connsiteX7" fmla="*/ 4274058 w 6575474"/>
              <a:gd name="connsiteY7" fmla="*/ 0 h 1337065"/>
              <a:gd name="connsiteX8" fmla="*/ 4800096 w 6575474"/>
              <a:gd name="connsiteY8" fmla="*/ 0 h 1337065"/>
              <a:gd name="connsiteX9" fmla="*/ 5260379 w 6575474"/>
              <a:gd name="connsiteY9" fmla="*/ 0 h 1337065"/>
              <a:gd name="connsiteX10" fmla="*/ 6575474 w 6575474"/>
              <a:gd name="connsiteY10" fmla="*/ 0 h 1337065"/>
              <a:gd name="connsiteX11" fmla="*/ 6575474 w 6575474"/>
              <a:gd name="connsiteY11" fmla="*/ 668533 h 1337065"/>
              <a:gd name="connsiteX12" fmla="*/ 6575474 w 6575474"/>
              <a:gd name="connsiteY12" fmla="*/ 1337065 h 1337065"/>
              <a:gd name="connsiteX13" fmla="*/ 5852172 w 6575474"/>
              <a:gd name="connsiteY13" fmla="*/ 1337065 h 1337065"/>
              <a:gd name="connsiteX14" fmla="*/ 5260379 w 6575474"/>
              <a:gd name="connsiteY14" fmla="*/ 1337065 h 1337065"/>
              <a:gd name="connsiteX15" fmla="*/ 4800096 w 6575474"/>
              <a:gd name="connsiteY15" fmla="*/ 1337065 h 1337065"/>
              <a:gd name="connsiteX16" fmla="*/ 4208303 w 6575474"/>
              <a:gd name="connsiteY16" fmla="*/ 1337065 h 1337065"/>
              <a:gd name="connsiteX17" fmla="*/ 3485001 w 6575474"/>
              <a:gd name="connsiteY17" fmla="*/ 1337065 h 1337065"/>
              <a:gd name="connsiteX18" fmla="*/ 3024718 w 6575474"/>
              <a:gd name="connsiteY18" fmla="*/ 1337065 h 1337065"/>
              <a:gd name="connsiteX19" fmla="*/ 2301416 w 6575474"/>
              <a:gd name="connsiteY19" fmla="*/ 1337065 h 1337065"/>
              <a:gd name="connsiteX20" fmla="*/ 1841133 w 6575474"/>
              <a:gd name="connsiteY20" fmla="*/ 1337065 h 1337065"/>
              <a:gd name="connsiteX21" fmla="*/ 1183585 w 6575474"/>
              <a:gd name="connsiteY21" fmla="*/ 1337065 h 1337065"/>
              <a:gd name="connsiteX22" fmla="*/ 0 w 6575474"/>
              <a:gd name="connsiteY22" fmla="*/ 1337065 h 1337065"/>
              <a:gd name="connsiteX23" fmla="*/ 0 w 6575474"/>
              <a:gd name="connsiteY23" fmla="*/ 655162 h 1337065"/>
              <a:gd name="connsiteX24" fmla="*/ 0 w 6575474"/>
              <a:gd name="connsiteY24" fmla="*/ 0 h 133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75474" h="1337065" fill="none" extrusionOk="0">
                <a:moveTo>
                  <a:pt x="0" y="0"/>
                </a:moveTo>
                <a:cubicBezTo>
                  <a:pt x="244756" y="25774"/>
                  <a:pt x="367009" y="14901"/>
                  <a:pt x="591793" y="0"/>
                </a:cubicBezTo>
                <a:cubicBezTo>
                  <a:pt x="816577" y="-14901"/>
                  <a:pt x="946623" y="7947"/>
                  <a:pt x="1117831" y="0"/>
                </a:cubicBezTo>
                <a:cubicBezTo>
                  <a:pt x="1289039" y="-7947"/>
                  <a:pt x="1681355" y="30476"/>
                  <a:pt x="1841133" y="0"/>
                </a:cubicBezTo>
                <a:cubicBezTo>
                  <a:pt x="2000911" y="-30476"/>
                  <a:pt x="2331194" y="17524"/>
                  <a:pt x="2498680" y="0"/>
                </a:cubicBezTo>
                <a:cubicBezTo>
                  <a:pt x="2666166" y="-17524"/>
                  <a:pt x="2851009" y="-15272"/>
                  <a:pt x="3090473" y="0"/>
                </a:cubicBezTo>
                <a:cubicBezTo>
                  <a:pt x="3329937" y="15272"/>
                  <a:pt x="3541636" y="-9519"/>
                  <a:pt x="3682265" y="0"/>
                </a:cubicBezTo>
                <a:cubicBezTo>
                  <a:pt x="3822894" y="9519"/>
                  <a:pt x="4122500" y="-4056"/>
                  <a:pt x="4274058" y="0"/>
                </a:cubicBezTo>
                <a:cubicBezTo>
                  <a:pt x="4425616" y="4056"/>
                  <a:pt x="4682569" y="-2916"/>
                  <a:pt x="4800096" y="0"/>
                </a:cubicBezTo>
                <a:cubicBezTo>
                  <a:pt x="4917623" y="2916"/>
                  <a:pt x="5090868" y="7087"/>
                  <a:pt x="5260379" y="0"/>
                </a:cubicBezTo>
                <a:cubicBezTo>
                  <a:pt x="5429890" y="-7087"/>
                  <a:pt x="6086894" y="31570"/>
                  <a:pt x="6575474" y="0"/>
                </a:cubicBezTo>
                <a:cubicBezTo>
                  <a:pt x="6590128" y="153088"/>
                  <a:pt x="6605247" y="444833"/>
                  <a:pt x="6575474" y="668533"/>
                </a:cubicBezTo>
                <a:cubicBezTo>
                  <a:pt x="6545701" y="892233"/>
                  <a:pt x="6558147" y="1038966"/>
                  <a:pt x="6575474" y="1337065"/>
                </a:cubicBezTo>
                <a:cubicBezTo>
                  <a:pt x="6239896" y="1352122"/>
                  <a:pt x="6186559" y="1313764"/>
                  <a:pt x="5852172" y="1337065"/>
                </a:cubicBezTo>
                <a:cubicBezTo>
                  <a:pt x="5517785" y="1360366"/>
                  <a:pt x="5434281" y="1321422"/>
                  <a:pt x="5260379" y="1337065"/>
                </a:cubicBezTo>
                <a:cubicBezTo>
                  <a:pt x="5086477" y="1352708"/>
                  <a:pt x="4898613" y="1327142"/>
                  <a:pt x="4800096" y="1337065"/>
                </a:cubicBezTo>
                <a:cubicBezTo>
                  <a:pt x="4701579" y="1346988"/>
                  <a:pt x="4459061" y="1357789"/>
                  <a:pt x="4208303" y="1337065"/>
                </a:cubicBezTo>
                <a:cubicBezTo>
                  <a:pt x="3957545" y="1316341"/>
                  <a:pt x="3823222" y="1318594"/>
                  <a:pt x="3485001" y="1337065"/>
                </a:cubicBezTo>
                <a:cubicBezTo>
                  <a:pt x="3146780" y="1355536"/>
                  <a:pt x="3147115" y="1349664"/>
                  <a:pt x="3024718" y="1337065"/>
                </a:cubicBezTo>
                <a:cubicBezTo>
                  <a:pt x="2902321" y="1324466"/>
                  <a:pt x="2479165" y="1329046"/>
                  <a:pt x="2301416" y="1337065"/>
                </a:cubicBezTo>
                <a:cubicBezTo>
                  <a:pt x="2123667" y="1345084"/>
                  <a:pt x="1950960" y="1336991"/>
                  <a:pt x="1841133" y="1337065"/>
                </a:cubicBezTo>
                <a:cubicBezTo>
                  <a:pt x="1731306" y="1337139"/>
                  <a:pt x="1455472" y="1337071"/>
                  <a:pt x="1183585" y="1337065"/>
                </a:cubicBezTo>
                <a:cubicBezTo>
                  <a:pt x="911698" y="1337059"/>
                  <a:pt x="433875" y="1384273"/>
                  <a:pt x="0" y="1337065"/>
                </a:cubicBezTo>
                <a:cubicBezTo>
                  <a:pt x="-11489" y="1151124"/>
                  <a:pt x="22380" y="914226"/>
                  <a:pt x="0" y="655162"/>
                </a:cubicBezTo>
                <a:cubicBezTo>
                  <a:pt x="-22380" y="396098"/>
                  <a:pt x="27365" y="312894"/>
                  <a:pt x="0" y="0"/>
                </a:cubicBezTo>
                <a:close/>
              </a:path>
              <a:path w="6575474" h="1337065" stroke="0" extrusionOk="0">
                <a:moveTo>
                  <a:pt x="0" y="0"/>
                </a:moveTo>
                <a:cubicBezTo>
                  <a:pt x="322117" y="13839"/>
                  <a:pt x="388368" y="-14802"/>
                  <a:pt x="657547" y="0"/>
                </a:cubicBezTo>
                <a:cubicBezTo>
                  <a:pt x="926726" y="14802"/>
                  <a:pt x="1025812" y="-29538"/>
                  <a:pt x="1315095" y="0"/>
                </a:cubicBezTo>
                <a:cubicBezTo>
                  <a:pt x="1604378" y="29538"/>
                  <a:pt x="1877409" y="22806"/>
                  <a:pt x="2038397" y="0"/>
                </a:cubicBezTo>
                <a:cubicBezTo>
                  <a:pt x="2199385" y="-22806"/>
                  <a:pt x="2475828" y="23864"/>
                  <a:pt x="2761699" y="0"/>
                </a:cubicBezTo>
                <a:cubicBezTo>
                  <a:pt x="3047570" y="-23864"/>
                  <a:pt x="3268300" y="-34190"/>
                  <a:pt x="3550756" y="0"/>
                </a:cubicBezTo>
                <a:cubicBezTo>
                  <a:pt x="3833212" y="34190"/>
                  <a:pt x="4151368" y="-27645"/>
                  <a:pt x="4339813" y="0"/>
                </a:cubicBezTo>
                <a:cubicBezTo>
                  <a:pt x="4528258" y="27645"/>
                  <a:pt x="4829493" y="-17087"/>
                  <a:pt x="4997360" y="0"/>
                </a:cubicBezTo>
                <a:cubicBezTo>
                  <a:pt x="5165227" y="17087"/>
                  <a:pt x="5330344" y="-6183"/>
                  <a:pt x="5457643" y="0"/>
                </a:cubicBezTo>
                <a:cubicBezTo>
                  <a:pt x="5584942" y="6183"/>
                  <a:pt x="6164588" y="43825"/>
                  <a:pt x="6575474" y="0"/>
                </a:cubicBezTo>
                <a:cubicBezTo>
                  <a:pt x="6572725" y="248891"/>
                  <a:pt x="6593476" y="343703"/>
                  <a:pt x="6575474" y="628421"/>
                </a:cubicBezTo>
                <a:cubicBezTo>
                  <a:pt x="6557472" y="913139"/>
                  <a:pt x="6593540" y="984961"/>
                  <a:pt x="6575474" y="1337065"/>
                </a:cubicBezTo>
                <a:cubicBezTo>
                  <a:pt x="6391688" y="1363711"/>
                  <a:pt x="6264334" y="1322125"/>
                  <a:pt x="5983681" y="1337065"/>
                </a:cubicBezTo>
                <a:cubicBezTo>
                  <a:pt x="5703028" y="1352005"/>
                  <a:pt x="5512252" y="1320523"/>
                  <a:pt x="5391889" y="1337065"/>
                </a:cubicBezTo>
                <a:cubicBezTo>
                  <a:pt x="5271526" y="1353607"/>
                  <a:pt x="4967028" y="1310524"/>
                  <a:pt x="4668587" y="1337065"/>
                </a:cubicBezTo>
                <a:cubicBezTo>
                  <a:pt x="4370146" y="1363606"/>
                  <a:pt x="4118021" y="1310508"/>
                  <a:pt x="3945284" y="1337065"/>
                </a:cubicBezTo>
                <a:cubicBezTo>
                  <a:pt x="3772547" y="1363622"/>
                  <a:pt x="3343114" y="1324748"/>
                  <a:pt x="3156228" y="1337065"/>
                </a:cubicBezTo>
                <a:cubicBezTo>
                  <a:pt x="2969342" y="1349382"/>
                  <a:pt x="2743055" y="1326026"/>
                  <a:pt x="2432925" y="1337065"/>
                </a:cubicBezTo>
                <a:cubicBezTo>
                  <a:pt x="2122795" y="1348104"/>
                  <a:pt x="1867489" y="1358457"/>
                  <a:pt x="1709623" y="1337065"/>
                </a:cubicBezTo>
                <a:cubicBezTo>
                  <a:pt x="1551757" y="1315673"/>
                  <a:pt x="1225424" y="1345790"/>
                  <a:pt x="986321" y="1337065"/>
                </a:cubicBezTo>
                <a:cubicBezTo>
                  <a:pt x="747218" y="1328340"/>
                  <a:pt x="265732" y="1329787"/>
                  <a:pt x="0" y="1337065"/>
                </a:cubicBezTo>
                <a:cubicBezTo>
                  <a:pt x="9794" y="1009694"/>
                  <a:pt x="-31769" y="940022"/>
                  <a:pt x="0" y="655162"/>
                </a:cubicBezTo>
                <a:cubicBezTo>
                  <a:pt x="31769" y="370302"/>
                  <a:pt x="31069" y="248314"/>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700" dirty="0" err="1">
                <a:solidFill>
                  <a:srgbClr val="339C64"/>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spTree>
    <p:extLst>
      <p:ext uri="{BB962C8B-B14F-4D97-AF65-F5344CB8AC3E}">
        <p14:creationId xmlns:p14="http://schemas.microsoft.com/office/powerpoint/2010/main" val="19512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2063</TotalTime>
  <Words>1329</Words>
  <Application>Microsoft Office PowerPoint</Application>
  <PresentationFormat>ワイド画面</PresentationFormat>
  <Paragraphs>234</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HGPｺﾞｼｯｸE</vt:lpstr>
      <vt:lpstr>HGｺﾞｼｯｸE</vt:lpstr>
      <vt:lpstr>HG丸ｺﾞｼｯｸM-PRO</vt:lpstr>
      <vt:lpstr>游ゴシック</vt:lpstr>
      <vt:lpstr>游ゴシック Light</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技術的な感想</vt:lpstr>
      <vt:lpstr>チーム開発する上での感想 </vt:lpstr>
      <vt:lpstr>本日の発表概要</vt:lpstr>
      <vt:lpstr>チームの中で大事にしていたこと…</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103</cp:revision>
  <dcterms:created xsi:type="dcterms:W3CDTF">2021-06-21T07:35:29Z</dcterms:created>
  <dcterms:modified xsi:type="dcterms:W3CDTF">2021-06-25T08:48:29Z</dcterms:modified>
</cp:coreProperties>
</file>