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7"/>
  </p:notesMasterIdLst>
  <p:sldIdLst>
    <p:sldId id="256" r:id="rId2"/>
    <p:sldId id="260" r:id="rId3"/>
    <p:sldId id="259" r:id="rId4"/>
    <p:sldId id="282" r:id="rId5"/>
    <p:sldId id="307" r:id="rId6"/>
    <p:sldId id="280" r:id="rId7"/>
    <p:sldId id="257" r:id="rId8"/>
    <p:sldId id="258" r:id="rId9"/>
    <p:sldId id="301" r:id="rId10"/>
    <p:sldId id="281" r:id="rId11"/>
    <p:sldId id="302" r:id="rId12"/>
    <p:sldId id="277" r:id="rId13"/>
    <p:sldId id="312" r:id="rId14"/>
    <p:sldId id="313" r:id="rId15"/>
    <p:sldId id="264" r:id="rId16"/>
    <p:sldId id="283" r:id="rId17"/>
    <p:sldId id="304" r:id="rId18"/>
    <p:sldId id="306" r:id="rId19"/>
    <p:sldId id="296" r:id="rId20"/>
    <p:sldId id="310" r:id="rId21"/>
    <p:sldId id="278" r:id="rId22"/>
    <p:sldId id="311" r:id="rId23"/>
    <p:sldId id="297" r:id="rId24"/>
    <p:sldId id="284" r:id="rId25"/>
    <p:sldId id="291" r:id="rId26"/>
    <p:sldId id="292" r:id="rId27"/>
    <p:sldId id="289" r:id="rId28"/>
    <p:sldId id="285" r:id="rId29"/>
    <p:sldId id="295" r:id="rId30"/>
    <p:sldId id="298" r:id="rId31"/>
    <p:sldId id="261" r:id="rId32"/>
    <p:sldId id="262" r:id="rId33"/>
    <p:sldId id="267" r:id="rId34"/>
    <p:sldId id="271" r:id="rId35"/>
    <p:sldId id="268" r:id="rId36"/>
    <p:sldId id="272" r:id="rId37"/>
    <p:sldId id="269" r:id="rId38"/>
    <p:sldId id="273" r:id="rId39"/>
    <p:sldId id="270" r:id="rId40"/>
    <p:sldId id="274" r:id="rId41"/>
    <p:sldId id="275" r:id="rId42"/>
    <p:sldId id="286" r:id="rId43"/>
    <p:sldId id="299" r:id="rId44"/>
    <p:sldId id="265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FFEACA"/>
    <a:srgbClr val="B8C5CD"/>
    <a:srgbClr val="418AB3"/>
    <a:srgbClr val="838383"/>
    <a:srgbClr val="F0E8E6"/>
    <a:srgbClr val="FEC202"/>
    <a:srgbClr val="A3B5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講義内容への疑問を、主にどのように解決したか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31800774854390351"/>
          <c:y val="0.11533593040502396"/>
          <c:w val="0.66557722690378607"/>
          <c:h val="0.699650530446581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チームメンバーに聞く</c:v>
                </c:pt>
              </c:strCache>
            </c:strRef>
          </c:tx>
          <c:spPr>
            <a:solidFill>
              <a:srgbClr val="418A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6-415F-9579-4E0129E37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インターネットで検索</c:v>
                </c:pt>
              </c:strCache>
            </c:strRef>
          </c:tx>
          <c:spPr>
            <a:solidFill>
              <a:srgbClr val="A3B5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6-415F-9579-4E0129E375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Slackで講師に質問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6-415F-9579-4E0129E375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会社の同期や先輩に聞く</c:v>
                </c:pt>
              </c:strCache>
            </c:strRef>
          </c:tx>
          <c:spPr>
            <a:solidFill>
              <a:srgbClr val="8383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6-415F-9579-4E0129E375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自己解決</c:v>
                </c:pt>
              </c:strCache>
            </c:strRef>
          </c:tx>
          <c:spPr>
            <a:solidFill>
              <a:srgbClr val="FEC20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アプリ開発時（演習）</c:v>
                </c:pt>
                <c:pt idx="1">
                  <c:v>IT基礎コース演習、Java関連</c:v>
                </c:pt>
                <c:pt idx="2">
                  <c:v>IT基礎コース座学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</c:v>
                </c:pt>
                <c:pt idx="1">
                  <c:v>8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6-415F-9579-4E0129E375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28624"/>
        <c:axId val="289131120"/>
      </c:barChart>
      <c:catAx>
        <c:axId val="28912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31120"/>
        <c:crosses val="autoZero"/>
        <c:auto val="1"/>
        <c:lblAlgn val="ctr"/>
        <c:lblOffset val="100"/>
        <c:noMultiLvlLbl val="0"/>
      </c:catAx>
      <c:valAx>
        <c:axId val="289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2891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2">
              <a:lumMod val="9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 custLinFactNeighborX="8113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40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92BB4-5DB7-44EB-9847-3F8712CBAA7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D3223B8-4AFB-4085-A56A-29CA3AC18C3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073-3C75-4F5E-AC84-E96312FF536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9A54-201B-486A-858E-3F6D0B2F18C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0305-825E-4180-A083-E0F85254863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E2B5-3C8D-4E9A-B536-1C77BA57E39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D59C-270F-41E2-A108-2D8001CA267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909-6B04-4DE1-8CDB-FE4DC4CF710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40E-6622-4030-AA8B-915203B9898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3C7A-A5BB-4074-BDB6-66CC0E77848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6A74-BA27-4F2F-AC56-DDBC62C8839B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5EDF405-505B-44D5-B4B5-DFA99C8EBDA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28B4A3-6748-4C70-9B9E-408200FFED33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8F21A7D-C2C9-4193-AC54-7B3FAB552CC6}"/>
              </a:ext>
            </a:extLst>
          </p:cNvPr>
          <p:cNvSpPr/>
          <p:nvPr/>
        </p:nvSpPr>
        <p:spPr>
          <a:xfrm>
            <a:off x="1744392" y="3779845"/>
            <a:ext cx="6906559" cy="250666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1DD1E6-5EA1-4B8E-879B-1A3F17B8CB03}"/>
              </a:ext>
            </a:extLst>
          </p:cNvPr>
          <p:cNvSpPr/>
          <p:nvPr/>
        </p:nvSpPr>
        <p:spPr>
          <a:xfrm>
            <a:off x="1744394" y="571488"/>
            <a:ext cx="6906558" cy="250666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3379E-026D-4814-8717-D4F50035844F}"/>
              </a:ext>
            </a:extLst>
          </p:cNvPr>
          <p:cNvSpPr txBox="1"/>
          <p:nvPr/>
        </p:nvSpPr>
        <p:spPr>
          <a:xfrm>
            <a:off x="1908364" y="58013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2672862" y="4102461"/>
            <a:ext cx="5761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今まで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去年までは蓄積できてい</a:t>
            </a: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B5791-67DE-4FAF-A66D-53F679EC5AF4}"/>
              </a:ext>
            </a:extLst>
          </p:cNvPr>
          <p:cNvSpPr txBox="1"/>
          <p:nvPr/>
        </p:nvSpPr>
        <p:spPr>
          <a:xfrm>
            <a:off x="2672862" y="697689"/>
            <a:ext cx="643670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質問対応する上での困りごとはあるか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36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対応漏れしてしまうことも</a:t>
            </a:r>
            <a:r>
              <a:rPr lang="en-US" altLang="ja-JP" sz="36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55193-D87D-4C0A-A653-79BC63A5176C}"/>
              </a:ext>
            </a:extLst>
          </p:cNvPr>
          <p:cNvSpPr txBox="1"/>
          <p:nvPr/>
        </p:nvSpPr>
        <p:spPr>
          <a:xfrm>
            <a:off x="1908364" y="1907961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CD1C20-22F4-4A29-9364-0E608FC57C71}"/>
              </a:ext>
            </a:extLst>
          </p:cNvPr>
          <p:cNvSpPr txBox="1"/>
          <p:nvPr/>
        </p:nvSpPr>
        <p:spPr>
          <a:xfrm>
            <a:off x="1908364" y="3940878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418AB3"/>
                </a:solidFill>
              </a:rPr>
              <a:t>Q</a:t>
            </a:r>
            <a:endParaRPr kumimoji="1" lang="ja-JP" altLang="en-US" sz="6000" b="1" dirty="0">
              <a:solidFill>
                <a:srgbClr val="418AB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599809-7A0D-4753-8632-0CB458750776}"/>
              </a:ext>
            </a:extLst>
          </p:cNvPr>
          <p:cNvSpPr txBox="1"/>
          <p:nvPr/>
        </p:nvSpPr>
        <p:spPr>
          <a:xfrm>
            <a:off x="1908364" y="5081084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>
                <a:solidFill>
                  <a:srgbClr val="C00000"/>
                </a:solidFill>
              </a:rPr>
              <a:t>A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16" name="グラフィックス 15" descr="教授 男性 単色塗りつぶし">
            <a:extLst>
              <a:ext uri="{FF2B5EF4-FFF2-40B4-BE49-F238E27FC236}">
                <a16:creationId xmlns:a16="http://schemas.microsoft.com/office/drawing/2014/main" id="{E017C4CA-A8EF-4D0E-B93A-09B4D619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96" y="764453"/>
            <a:ext cx="1694396" cy="169439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1D4B30-CD76-4A80-9783-30CBA70F0BA6}"/>
              </a:ext>
            </a:extLst>
          </p:cNvPr>
          <p:cNvSpPr txBox="1"/>
          <p:nvPr/>
        </p:nvSpPr>
        <p:spPr>
          <a:xfrm>
            <a:off x="508010" y="246678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pic>
        <p:nvPicPr>
          <p:cNvPr id="18" name="グラフィックス 17" descr="建物 単色塗りつぶし">
            <a:extLst>
              <a:ext uri="{FF2B5EF4-FFF2-40B4-BE49-F238E27FC236}">
                <a16:creationId xmlns:a16="http://schemas.microsoft.com/office/drawing/2014/main" id="{7602C185-2145-4AC4-8DD9-BFA48EBA1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08" y="4038929"/>
            <a:ext cx="1567541" cy="156754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7438FF-2B37-4E32-BC4F-33D78B73A62C}"/>
              </a:ext>
            </a:extLst>
          </p:cNvPr>
          <p:cNvSpPr txBox="1"/>
          <p:nvPr/>
        </p:nvSpPr>
        <p:spPr>
          <a:xfrm>
            <a:off x="104708" y="5570327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B38731-F11A-4562-A880-29D8D275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93">
            <a:extLst>
              <a:ext uri="{FF2B5EF4-FFF2-40B4-BE49-F238E27FC236}">
                <a16:creationId xmlns:a16="http://schemas.microsoft.com/office/drawing/2014/main" id="{9A6E549C-CAED-454D-8A7D-C82289092F9D}"/>
              </a:ext>
            </a:extLst>
          </p:cNvPr>
          <p:cNvSpPr txBox="1"/>
          <p:nvPr/>
        </p:nvSpPr>
        <p:spPr>
          <a:xfrm>
            <a:off x="477804" y="1349830"/>
            <a:ext cx="8015267" cy="4802998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【想定顧客】研修会社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r>
              <a:rPr lang="ja-JP" altLang="ja-JP" sz="32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Mangal" panose="02040503050203030202" pitchFamily="18" charset="0"/>
              </a:rPr>
              <a:t>【利用者】研修会社・講師・受講者</a:t>
            </a:r>
            <a:endParaRPr lang="en-US" altLang="ja-JP" sz="3200" kern="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Mangal" panose="02040503050203030202" pitchFamily="18" charset="0"/>
            </a:endParaRPr>
          </a:p>
          <a:p>
            <a:endParaRPr 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【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目的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】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en-US" alt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回答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の蓄積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受講生の問題解決のサポート手段</a:t>
            </a:r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拡充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・</a:t>
            </a:r>
            <a:r>
              <a:rPr lang="ja-JP" sz="32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講師の業務円滑化、負担の軽減</a:t>
            </a:r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endParaRPr lang="ja-JP" sz="32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D63CE3-25DA-4B6C-8D2F-F14EE151E893}"/>
              </a:ext>
            </a:extLst>
          </p:cNvPr>
          <p:cNvSpPr/>
          <p:nvPr/>
        </p:nvSpPr>
        <p:spPr>
          <a:xfrm>
            <a:off x="325464" y="418454"/>
            <a:ext cx="8694550" cy="6245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735056" y="1472339"/>
            <a:ext cx="3635240" cy="487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087546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1472338"/>
            <a:ext cx="3993799" cy="4874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587169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412468" y="81801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647899" y="836594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F62601-6400-491A-A5B9-8D5D4B730BD8}"/>
              </a:ext>
            </a:extLst>
          </p:cNvPr>
          <p:cNvSpPr txBox="1"/>
          <p:nvPr/>
        </p:nvSpPr>
        <p:spPr>
          <a:xfrm>
            <a:off x="5293606" y="3575274"/>
            <a:ext cx="311533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回答の更新</a:t>
            </a:r>
            <a:r>
              <a:rPr kumimoji="1" lang="en-US" altLang="ja-JP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45F6DE-8550-4230-B04C-3615E1B7C644}"/>
              </a:ext>
            </a:extLst>
          </p:cNvPr>
          <p:cNvSpPr txBox="1"/>
          <p:nvPr/>
        </p:nvSpPr>
        <p:spPr>
          <a:xfrm>
            <a:off x="5545069" y="5036679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回答履歴一覧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A4C866-7FC5-4020-BBF9-3CA16CC75E71}"/>
              </a:ext>
            </a:extLst>
          </p:cNvPr>
          <p:cNvSpPr txBox="1"/>
          <p:nvPr/>
        </p:nvSpPr>
        <p:spPr>
          <a:xfrm>
            <a:off x="5293606" y="2218561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回答登録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22F22-8A8E-49EB-9BCB-302EF52B05A5}"/>
              </a:ext>
            </a:extLst>
          </p:cNvPr>
          <p:cNvSpPr/>
          <p:nvPr/>
        </p:nvSpPr>
        <p:spPr>
          <a:xfrm>
            <a:off x="588523" y="1880995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5FCF84-7E4E-4B8B-A919-01A3E07E158E}"/>
              </a:ext>
            </a:extLst>
          </p:cNvPr>
          <p:cNvSpPr/>
          <p:nvPr/>
        </p:nvSpPr>
        <p:spPr>
          <a:xfrm>
            <a:off x="601775" y="2934304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4772E4-986D-4A3D-A7C4-8A82F81095BB}"/>
              </a:ext>
            </a:extLst>
          </p:cNvPr>
          <p:cNvSpPr/>
          <p:nvPr/>
        </p:nvSpPr>
        <p:spPr>
          <a:xfrm>
            <a:off x="585766" y="3987613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F287D8-F050-4B5B-BBA7-F4F049DA601E}"/>
              </a:ext>
            </a:extLst>
          </p:cNvPr>
          <p:cNvSpPr/>
          <p:nvPr/>
        </p:nvSpPr>
        <p:spPr>
          <a:xfrm>
            <a:off x="636017" y="5014002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06536-AC18-42AC-B2FD-C00366ED86AF}"/>
              </a:ext>
            </a:extLst>
          </p:cNvPr>
          <p:cNvSpPr txBox="1"/>
          <p:nvPr/>
        </p:nvSpPr>
        <p:spPr>
          <a:xfrm>
            <a:off x="1028213" y="3076442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質問更新</a:t>
            </a:r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DBBD22-2EA7-4228-AD8D-A44E639C3351}"/>
              </a:ext>
            </a:extLst>
          </p:cNvPr>
          <p:cNvSpPr txBox="1"/>
          <p:nvPr/>
        </p:nvSpPr>
        <p:spPr>
          <a:xfrm>
            <a:off x="1028213" y="5150250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質問履歴一覧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0CA9FE9-CA08-48CE-BE51-7BA7D713654E}"/>
              </a:ext>
            </a:extLst>
          </p:cNvPr>
          <p:cNvSpPr/>
          <p:nvPr/>
        </p:nvSpPr>
        <p:spPr>
          <a:xfrm>
            <a:off x="3630922" y="-6235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69D39B-7702-467F-A106-902EF54A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50C3E6-3E57-44A8-8B01-561CCE8C4555}"/>
              </a:ext>
            </a:extLst>
          </p:cNvPr>
          <p:cNvSpPr/>
          <p:nvPr/>
        </p:nvSpPr>
        <p:spPr>
          <a:xfrm>
            <a:off x="224725" y="410028"/>
            <a:ext cx="8694550" cy="6037943"/>
          </a:xfrm>
          <a:prstGeom prst="rect">
            <a:avLst/>
          </a:prstGeom>
          <a:ln w="38100">
            <a:solidFill>
              <a:srgbClr val="F692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966A19-55B7-4F40-88D1-41125C11086A}"/>
              </a:ext>
            </a:extLst>
          </p:cNvPr>
          <p:cNvSpPr/>
          <p:nvPr/>
        </p:nvSpPr>
        <p:spPr>
          <a:xfrm>
            <a:off x="636665" y="1177866"/>
            <a:ext cx="7870670" cy="4996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2AC926C-4E5B-4514-B9F0-AC0E163F02DD}"/>
              </a:ext>
            </a:extLst>
          </p:cNvPr>
          <p:cNvSpPr/>
          <p:nvPr/>
        </p:nvSpPr>
        <p:spPr>
          <a:xfrm>
            <a:off x="452293" y="154068"/>
            <a:ext cx="2083633" cy="553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0AF647-1CA9-4345-A6AB-3EF2D1CC4E31}"/>
              </a:ext>
            </a:extLst>
          </p:cNvPr>
          <p:cNvSpPr/>
          <p:nvPr/>
        </p:nvSpPr>
        <p:spPr>
          <a:xfrm>
            <a:off x="1160687" y="1883409"/>
            <a:ext cx="3168818" cy="3796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54FF2E1-F0A8-42C1-B5FC-70CC0F1916DA}"/>
              </a:ext>
            </a:extLst>
          </p:cNvPr>
          <p:cNvSpPr/>
          <p:nvPr/>
        </p:nvSpPr>
        <p:spPr>
          <a:xfrm>
            <a:off x="3530183" y="866789"/>
            <a:ext cx="2083633" cy="546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03DCA2-16D7-4F09-BA9C-159C9D3A8EE7}"/>
              </a:ext>
            </a:extLst>
          </p:cNvPr>
          <p:cNvSpPr/>
          <p:nvPr/>
        </p:nvSpPr>
        <p:spPr>
          <a:xfrm>
            <a:off x="4814496" y="1870298"/>
            <a:ext cx="3357071" cy="38168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93E1B3D-6BC1-4818-A897-9AFEEBE12F0B}"/>
              </a:ext>
            </a:extLst>
          </p:cNvPr>
          <p:cNvSpPr/>
          <p:nvPr/>
        </p:nvSpPr>
        <p:spPr>
          <a:xfrm>
            <a:off x="1703279" y="1661416"/>
            <a:ext cx="2083633" cy="546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質問者（受講生）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5BC94A-6FE4-4941-8618-6B58E3DF5FF0}"/>
              </a:ext>
            </a:extLst>
          </p:cNvPr>
          <p:cNvSpPr/>
          <p:nvPr/>
        </p:nvSpPr>
        <p:spPr>
          <a:xfrm>
            <a:off x="5451214" y="1610035"/>
            <a:ext cx="2083633" cy="546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回答者（講師）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1AF7CBD-FADC-4AA8-8D8F-34CAAE17EE23}"/>
              </a:ext>
            </a:extLst>
          </p:cNvPr>
          <p:cNvSpPr/>
          <p:nvPr/>
        </p:nvSpPr>
        <p:spPr>
          <a:xfrm>
            <a:off x="1494109" y="2598057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DBBA07D-82F4-4C06-8973-567441FBBF37}"/>
              </a:ext>
            </a:extLst>
          </p:cNvPr>
          <p:cNvSpPr/>
          <p:nvPr/>
        </p:nvSpPr>
        <p:spPr>
          <a:xfrm>
            <a:off x="1494109" y="337076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AE8E1E-4C56-4BA7-ADCA-86E730031040}"/>
              </a:ext>
            </a:extLst>
          </p:cNvPr>
          <p:cNvSpPr/>
          <p:nvPr/>
        </p:nvSpPr>
        <p:spPr>
          <a:xfrm>
            <a:off x="1494109" y="4202065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6CF94C-FCE4-460C-A759-E82CE396994F}"/>
              </a:ext>
            </a:extLst>
          </p:cNvPr>
          <p:cNvSpPr/>
          <p:nvPr/>
        </p:nvSpPr>
        <p:spPr>
          <a:xfrm>
            <a:off x="1494109" y="4941099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C75233-0592-4BE7-A309-D502DB8655C9}"/>
              </a:ext>
            </a:extLst>
          </p:cNvPr>
          <p:cNvSpPr/>
          <p:nvPr/>
        </p:nvSpPr>
        <p:spPr>
          <a:xfrm>
            <a:off x="5244370" y="2617353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2FF273-AE49-4F55-8080-F1769E6F361C}"/>
              </a:ext>
            </a:extLst>
          </p:cNvPr>
          <p:cNvSpPr/>
          <p:nvPr/>
        </p:nvSpPr>
        <p:spPr>
          <a:xfrm>
            <a:off x="5248688" y="4960849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F32D94-E6CD-4C33-8AF0-D8A7CE07F202}"/>
              </a:ext>
            </a:extLst>
          </p:cNvPr>
          <p:cNvSpPr/>
          <p:nvPr/>
        </p:nvSpPr>
        <p:spPr>
          <a:xfrm>
            <a:off x="5261159" y="3340206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6EBEBB4-7E1E-4EBA-BB6C-D94B67554C3B}"/>
              </a:ext>
            </a:extLst>
          </p:cNvPr>
          <p:cNvSpPr/>
          <p:nvPr/>
        </p:nvSpPr>
        <p:spPr>
          <a:xfrm>
            <a:off x="5261159" y="4188844"/>
            <a:ext cx="2497320" cy="453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65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63CC4D-468D-43F8-ABE8-2CF562B4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39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D2C029-6540-411E-99A9-03E2CE14467B}"/>
              </a:ext>
            </a:extLst>
          </p:cNvPr>
          <p:cNvCxnSpPr>
            <a:cxnSpLocks/>
          </p:cNvCxnSpPr>
          <p:nvPr/>
        </p:nvCxnSpPr>
        <p:spPr>
          <a:xfrm>
            <a:off x="216018" y="551542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1908430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80262" y="1495432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141565" y="1199011"/>
            <a:ext cx="258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履歴ページ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550957" y="451670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031596" y="2000263"/>
            <a:ext cx="281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ダークモード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290823" y="3569843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38045" y="4382524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F7FE2-10A1-4A4E-80EA-F5B7DC7B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B51108D-5A11-40B2-9A02-2D5ABB7F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102777"/>
            <a:ext cx="3080444" cy="6652446"/>
          </a:xfrm>
          <a:prstGeom prst="rect">
            <a:avLst/>
          </a:prstGeom>
        </p:spPr>
      </p:pic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ABDB0003-B9AA-40C2-9634-2C7CEB156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16854"/>
              </p:ext>
            </p:extLst>
          </p:nvPr>
        </p:nvGraphicFramePr>
        <p:xfrm>
          <a:off x="4089094" y="1396999"/>
          <a:ext cx="4732535" cy="442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535">
                  <a:extLst>
                    <a:ext uri="{9D8B030D-6E8A-4147-A177-3AD203B41FA5}">
                      <a16:colId xmlns:a16="http://schemas.microsoft.com/office/drawing/2014/main" val="1103441304"/>
                    </a:ext>
                  </a:extLst>
                </a:gridCol>
              </a:tblGrid>
              <a:tr h="810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スマホ対応画面</a:t>
                      </a:r>
                      <a:endParaRPr kumimoji="1" lang="en-US" altLang="ja-JP" sz="4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6877"/>
                  </a:ext>
                </a:extLst>
              </a:tr>
              <a:tr h="1185092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デフォルト：</a:t>
                      </a:r>
                      <a:r>
                        <a:rPr kumimoji="1" lang="en-US" altLang="ja-JP" sz="28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iphoneXS</a:t>
                      </a:r>
                      <a:endParaRPr kumimoji="1" lang="ja-JP" altLang="en-US" sz="2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43296"/>
                  </a:ext>
                </a:extLst>
              </a:tr>
              <a:tr h="807616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推奨ブラウザ：</a:t>
                      </a:r>
                      <a:r>
                        <a:rPr kumimoji="1" lang="en-US" altLang="ja-JP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firebox</a:t>
                      </a:r>
                      <a:endParaRPr kumimoji="1" lang="ja-JP" altLang="en-US" sz="2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78267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ダークモード対応</a:t>
                      </a:r>
                    </a:p>
                  </a:txBody>
                  <a:tcPr anchor="b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3111"/>
                  </a:ext>
                </a:extLst>
              </a:tr>
              <a:tr h="810795"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0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2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DBE923-7029-4D3F-BA50-1F8C127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5396B7C-DAFA-4F4C-927B-B98936D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3" y="102776"/>
            <a:ext cx="3080444" cy="6652447"/>
          </a:xfrm>
          <a:prstGeom prst="rect">
            <a:avLst/>
          </a:prstGeom>
        </p:spPr>
      </p:pic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C205D22-37E9-47B6-B565-C4B9CA71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4" y="102775"/>
            <a:ext cx="3080444" cy="66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19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kumimoji="1" lang="ja-JP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D35D3CA-632F-4A26-A306-EF7E4C1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DA3FBE2-761B-42CC-8597-66829C25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E275B9-3B22-4699-BBEB-979B9F7C8386}"/>
              </a:ext>
            </a:extLst>
          </p:cNvPr>
          <p:cNvSpPr txBox="1"/>
          <p:nvPr/>
        </p:nvSpPr>
        <p:spPr>
          <a:xfrm>
            <a:off x="1465942" y="2795349"/>
            <a:ext cx="69813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受講生</a:t>
            </a:r>
            <a:endParaRPr kumimoji="1" lang="en-US" altLang="ja-JP" dirty="0"/>
          </a:p>
          <a:p>
            <a:r>
              <a:rPr kumimoji="1" lang="ja-JP" altLang="en-US" dirty="0"/>
              <a:t>課題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endParaRPr kumimoji="1" lang="en-US" altLang="ja-JP" dirty="0"/>
          </a:p>
          <a:p>
            <a:r>
              <a:rPr kumimoji="1" lang="ja-JP" altLang="en-US" dirty="0"/>
              <a:t>講師</a:t>
            </a:r>
            <a:endParaRPr kumimoji="1" lang="en-US" altLang="ja-JP" dirty="0"/>
          </a:p>
          <a:p>
            <a:r>
              <a:rPr lang="ja-JP" altLang="en-US" sz="18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</a:t>
            </a:r>
            <a:endParaRPr lang="en-US" altLang="ja-JP" sz="18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endParaRPr lang="en-US" altLang="ja-JP" kern="100" baseline="-25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en-US" sz="18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研修会社</a:t>
            </a:r>
            <a:endParaRPr lang="en-US" altLang="ja-JP" sz="18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18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18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18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1800" kern="100" baseline="-25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できていない</a:t>
            </a:r>
            <a:endParaRPr lang="en-US" altLang="ja-JP" sz="18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endParaRPr lang="en-US" altLang="ja-JP" sz="1800" kern="100" baseline="-25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効果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自分の課題にあった解決策を見つけることが出来る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66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D671D5-ADE8-4802-908A-48FF2789DBCD}"/>
              </a:ext>
            </a:extLst>
          </p:cNvPr>
          <p:cNvSpPr txBox="1"/>
          <p:nvPr/>
        </p:nvSpPr>
        <p:spPr>
          <a:xfrm>
            <a:off x="689132" y="573188"/>
            <a:ext cx="7020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</a:t>
            </a:r>
            <a:endParaRPr lang="en-US" altLang="ja-JP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負担の軽減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5FF49B-08DA-4DBD-B5A8-1C2E9DE34179}"/>
              </a:ext>
            </a:extLst>
          </p:cNvPr>
          <p:cNvSpPr txBox="1"/>
          <p:nvPr/>
        </p:nvSpPr>
        <p:spPr>
          <a:xfrm>
            <a:off x="3766899" y="3957695"/>
            <a:ext cx="771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問題解決のサポート手段の拡充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AF37BEE-0028-4926-A5AC-3BE89F3D657B}"/>
              </a:ext>
            </a:extLst>
          </p:cNvPr>
          <p:cNvSpPr/>
          <p:nvPr/>
        </p:nvSpPr>
        <p:spPr>
          <a:xfrm>
            <a:off x="1019013" y="465506"/>
            <a:ext cx="7105973" cy="4672767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0" name="グラフィックス 9" descr="教授 男性 単色塗りつぶし">
            <a:extLst>
              <a:ext uri="{FF2B5EF4-FFF2-40B4-BE49-F238E27FC236}">
                <a16:creationId xmlns:a16="http://schemas.microsoft.com/office/drawing/2014/main" id="{6D037FBD-BEB6-4BD3-BCC3-03B467112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32" y="1381063"/>
            <a:ext cx="1694396" cy="1694396"/>
          </a:xfrm>
          <a:prstGeom prst="rect">
            <a:avLst/>
          </a:prstGeom>
        </p:spPr>
      </p:pic>
      <p:pic>
        <p:nvPicPr>
          <p:cNvPr id="11" name="グラフィックス 10" descr="オフィス ワーカー (女性) 単色塗りつぶし">
            <a:extLst>
              <a:ext uri="{FF2B5EF4-FFF2-40B4-BE49-F238E27FC236}">
                <a16:creationId xmlns:a16="http://schemas.microsoft.com/office/drawing/2014/main" id="{562760A0-C073-40C7-B6A0-BEB5A0B4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338" y="1381063"/>
            <a:ext cx="1694396" cy="16943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D671D5-ADE8-4802-908A-48FF2789DBCD}"/>
              </a:ext>
            </a:extLst>
          </p:cNvPr>
          <p:cNvSpPr txBox="1"/>
          <p:nvPr/>
        </p:nvSpPr>
        <p:spPr>
          <a:xfrm>
            <a:off x="689132" y="573188"/>
            <a:ext cx="7020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講師の業務円滑化</a:t>
            </a:r>
            <a:endParaRPr lang="en-US" altLang="ja-JP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負担の軽減</a:t>
            </a:r>
            <a:endParaRPr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8D1FFE-1048-425D-8775-4CCBA845CFB6}"/>
              </a:ext>
            </a:extLst>
          </p:cNvPr>
          <p:cNvSpPr txBox="1"/>
          <p:nvPr/>
        </p:nvSpPr>
        <p:spPr>
          <a:xfrm>
            <a:off x="2226046" y="3083397"/>
            <a:ext cx="981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5166FE-5F56-4D56-91FE-F4598F14F740}"/>
              </a:ext>
            </a:extLst>
          </p:cNvPr>
          <p:cNvSpPr txBox="1"/>
          <p:nvPr/>
        </p:nvSpPr>
        <p:spPr>
          <a:xfrm>
            <a:off x="5723670" y="3083397"/>
            <a:ext cx="1305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受講生</a:t>
            </a:r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FF8B1D5-1688-4133-8E09-89C90FE0113C}"/>
              </a:ext>
            </a:extLst>
          </p:cNvPr>
          <p:cNvSpPr/>
          <p:nvPr/>
        </p:nvSpPr>
        <p:spPr>
          <a:xfrm>
            <a:off x="3766899" y="1327602"/>
            <a:ext cx="1610203" cy="9062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9386764-63A4-4209-898A-82698F1EB674}"/>
              </a:ext>
            </a:extLst>
          </p:cNvPr>
          <p:cNvSpPr/>
          <p:nvPr/>
        </p:nvSpPr>
        <p:spPr>
          <a:xfrm>
            <a:off x="3766899" y="2723100"/>
            <a:ext cx="1610203" cy="95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7B5EA8-DDE7-4841-8B22-E498BEA66053}"/>
              </a:ext>
            </a:extLst>
          </p:cNvPr>
          <p:cNvSpPr txBox="1"/>
          <p:nvPr/>
        </p:nvSpPr>
        <p:spPr>
          <a:xfrm>
            <a:off x="3843017" y="2216761"/>
            <a:ext cx="1610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 Holder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E5FF49B-08DA-4DBD-B5A8-1C2E9DE34179}"/>
              </a:ext>
            </a:extLst>
          </p:cNvPr>
          <p:cNvSpPr txBox="1"/>
          <p:nvPr/>
        </p:nvSpPr>
        <p:spPr>
          <a:xfrm>
            <a:off x="3766899" y="3957695"/>
            <a:ext cx="771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問題解決のサポート手段の拡充</a:t>
            </a:r>
            <a:endParaRPr lang="ja-JP" altLang="en-US" sz="2800" dirty="0"/>
          </a:p>
        </p:txBody>
      </p:sp>
      <p:pic>
        <p:nvPicPr>
          <p:cNvPr id="13" name="グラフィックス 12" descr="建物 単色塗りつぶし">
            <a:extLst>
              <a:ext uri="{FF2B5EF4-FFF2-40B4-BE49-F238E27FC236}">
                <a16:creationId xmlns:a16="http://schemas.microsoft.com/office/drawing/2014/main" id="{017A5E0A-0906-42F3-BECE-593F2571F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8994" y="4847051"/>
            <a:ext cx="1567541" cy="156754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0FEC84-F6D7-43D8-B0EF-5E32B21DDAD9}"/>
              </a:ext>
            </a:extLst>
          </p:cNvPr>
          <p:cNvSpPr txBox="1"/>
          <p:nvPr/>
        </p:nvSpPr>
        <p:spPr>
          <a:xfrm>
            <a:off x="3342650" y="5603096"/>
            <a:ext cx="361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回答の蓄積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78E01-321B-497F-9D17-3AA090006CC1}"/>
              </a:ext>
            </a:extLst>
          </p:cNvPr>
          <p:cNvSpPr txBox="1"/>
          <p:nvPr/>
        </p:nvSpPr>
        <p:spPr>
          <a:xfrm>
            <a:off x="1538994" y="6378449"/>
            <a:ext cx="1803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研修会社</a:t>
            </a:r>
          </a:p>
        </p:txBody>
      </p:sp>
    </p:spTree>
    <p:extLst>
      <p:ext uri="{BB962C8B-B14F-4D97-AF65-F5344CB8AC3E}">
        <p14:creationId xmlns:p14="http://schemas.microsoft.com/office/powerpoint/2010/main" val="244571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23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0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7311" y="5460961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fld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37D626-9C93-458B-9219-2240944AC76B}"/>
              </a:ext>
            </a:extLst>
          </p:cNvPr>
          <p:cNvSpPr/>
          <p:nvPr/>
        </p:nvSpPr>
        <p:spPr>
          <a:xfrm>
            <a:off x="702364" y="1523999"/>
            <a:ext cx="7904921" cy="1941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・得意分野と成長を意識した役割分担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・優先順位を付けたタスク管理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A4963F-A7FB-4362-8545-404E8B93A3D6}"/>
              </a:ext>
            </a:extLst>
          </p:cNvPr>
          <p:cNvSpPr/>
          <p:nvPr/>
        </p:nvSpPr>
        <p:spPr>
          <a:xfrm>
            <a:off x="367900" y="907534"/>
            <a:ext cx="3104170" cy="7518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良かったこと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435600-1AE6-4719-B39B-B3F2A0C2F528}"/>
              </a:ext>
            </a:extLst>
          </p:cNvPr>
          <p:cNvSpPr/>
          <p:nvPr/>
        </p:nvSpPr>
        <p:spPr>
          <a:xfrm>
            <a:off x="682485" y="4081239"/>
            <a:ext cx="7924801" cy="2213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・開発工程を想定した外部設計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・可読性、保守性を意識した内部設計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7A36FDE-B870-4322-9C31-CAE677BCC486}"/>
              </a:ext>
            </a:extLst>
          </p:cNvPr>
          <p:cNvSpPr/>
          <p:nvPr/>
        </p:nvSpPr>
        <p:spPr>
          <a:xfrm>
            <a:off x="367900" y="3705320"/>
            <a:ext cx="3104170" cy="7518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15E167-36D2-478A-816F-01418020429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CCA3DD-57FA-4A76-A4E0-E0AA52890559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プロジェクトの振り返り</a:t>
            </a: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283381F-FBEE-4EFE-BEC3-DDE7796B20C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392-38EF-4EB3-9E69-651F716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1124" y="5314824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3600" smtClean="0"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rPr>
              <a:t>25</a:t>
            </a:fld>
            <a:endParaRPr kumimoji="1" lang="ja-JP" altLang="en-US" sz="3600" dirty="0">
              <a:solidFill>
                <a:schemeClr val="tx1">
                  <a:lumMod val="75000"/>
                  <a:lumOff val="25000"/>
                  <a:alpha val="25000"/>
                </a:schemeClr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AB77905-E56F-475E-8B62-94908A258BE8}"/>
              </a:ext>
            </a:extLst>
          </p:cNvPr>
          <p:cNvSpPr/>
          <p:nvPr/>
        </p:nvSpPr>
        <p:spPr>
          <a:xfrm>
            <a:off x="5778510" y="3628069"/>
            <a:ext cx="3256689" cy="1616941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デザイン面の経験積みたいから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やりたい！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4759617E-BB95-430E-9E31-38893687D659}"/>
              </a:ext>
            </a:extLst>
          </p:cNvPr>
          <p:cNvSpPr/>
          <p:nvPr/>
        </p:nvSpPr>
        <p:spPr>
          <a:xfrm>
            <a:off x="2943654" y="1899935"/>
            <a:ext cx="3256689" cy="2207914"/>
          </a:xfrm>
          <a:prstGeom prst="wedgeEllipseCallout">
            <a:avLst>
              <a:gd name="adj1" fmla="val 237"/>
              <a:gd name="adj2" fmla="val 77204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苦手克服のため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実装を頑張りたい！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23BA602-1874-48B8-B1F8-E02ECF508E1A}"/>
              </a:ext>
            </a:extLst>
          </p:cNvPr>
          <p:cNvSpPr/>
          <p:nvPr/>
        </p:nvSpPr>
        <p:spPr>
          <a:xfrm>
            <a:off x="311807" y="3559958"/>
            <a:ext cx="2857533" cy="1616941"/>
          </a:xfrm>
          <a:prstGeom prst="wedgeEllipseCallout">
            <a:avLst>
              <a:gd name="adj1" fmla="val 49360"/>
              <a:gd name="adj2" fmla="val 57023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経験者だから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サーブレットを中心にやるよ！</a:t>
            </a:r>
          </a:p>
        </p:txBody>
      </p:sp>
      <p:pic>
        <p:nvPicPr>
          <p:cNvPr id="11" name="グラフィックス 10" descr="ユーザー 単色塗りつぶし">
            <a:extLst>
              <a:ext uri="{FF2B5EF4-FFF2-40B4-BE49-F238E27FC236}">
                <a16:creationId xmlns:a16="http://schemas.microsoft.com/office/drawing/2014/main" id="{D46018F8-D988-49B7-B633-075C8AC5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750" y="4314337"/>
            <a:ext cx="3466501" cy="2959115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00A3B18-94BA-469C-8E5F-9689B056F308}"/>
              </a:ext>
            </a:extLst>
          </p:cNvPr>
          <p:cNvSpPr/>
          <p:nvPr/>
        </p:nvSpPr>
        <p:spPr>
          <a:xfrm>
            <a:off x="514814" y="1067512"/>
            <a:ext cx="2451520" cy="1982128"/>
          </a:xfrm>
          <a:prstGeom prst="wedgeEllipseCallout">
            <a:avLst>
              <a:gd name="adj1" fmla="val 38592"/>
              <a:gd name="adj2" fmla="val 51345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Dao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挑戦したい！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16265C47-750F-4034-871A-391AA68A0DBB}"/>
              </a:ext>
            </a:extLst>
          </p:cNvPr>
          <p:cNvSpPr/>
          <p:nvPr/>
        </p:nvSpPr>
        <p:spPr>
          <a:xfrm>
            <a:off x="6265352" y="1104838"/>
            <a:ext cx="2789834" cy="1982128"/>
          </a:xfrm>
          <a:prstGeom prst="wedgeEllipseCallout">
            <a:avLst>
              <a:gd name="adj1" fmla="val -43648"/>
              <a:gd name="adj2" fmla="val 48611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オールマイティに取り組んでみようかな！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3D3289-C0D0-4E37-8BBE-D43306A2E151}"/>
              </a:ext>
            </a:extLst>
          </p:cNvPr>
          <p:cNvSpPr txBox="1"/>
          <p:nvPr/>
        </p:nvSpPr>
        <p:spPr>
          <a:xfrm>
            <a:off x="1607551" y="315773"/>
            <a:ext cx="59288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得意分野と成長を意識した役割分担</a:t>
            </a:r>
          </a:p>
        </p:txBody>
      </p:sp>
    </p:spTree>
    <p:extLst>
      <p:ext uri="{BB962C8B-B14F-4D97-AF65-F5344CB8AC3E}">
        <p14:creationId xmlns:p14="http://schemas.microsoft.com/office/powerpoint/2010/main" val="31139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E5348F-642D-4EF5-ADE4-4B7E35082CCC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FB054C-0134-4B76-AF2A-3CEA460589B0}"/>
              </a:ext>
            </a:extLst>
          </p:cNvPr>
          <p:cNvSpPr txBox="1"/>
          <p:nvPr/>
        </p:nvSpPr>
        <p:spPr>
          <a:xfrm>
            <a:off x="2008461" y="272264"/>
            <a:ext cx="51270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優先順位を付けたタスク管理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A532D99-788E-4EF4-BE73-64FE4D92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91163"/>
              </p:ext>
            </p:extLst>
          </p:nvPr>
        </p:nvGraphicFramePr>
        <p:xfrm>
          <a:off x="868725" y="1961378"/>
          <a:ext cx="7406550" cy="447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0">
                  <a:extLst>
                    <a:ext uri="{9D8B030D-6E8A-4147-A177-3AD203B41FA5}">
                      <a16:colId xmlns:a16="http://schemas.microsoft.com/office/drawing/2014/main" val="381791592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542813083"/>
                    </a:ext>
                  </a:extLst>
                </a:gridCol>
                <a:gridCol w="2468850">
                  <a:extLst>
                    <a:ext uri="{9D8B030D-6E8A-4147-A177-3AD203B41FA5}">
                      <a16:colId xmlns:a16="http://schemas.microsoft.com/office/drawing/2014/main" val="2208014275"/>
                    </a:ext>
                  </a:extLst>
                </a:gridCol>
              </a:tblGrid>
              <a:tr h="833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追加実装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保留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97700"/>
                  </a:ext>
                </a:extLst>
              </a:tr>
              <a:tr h="3636981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8659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67634-57EB-44D7-8AB5-5B9DF2E6D168}"/>
              </a:ext>
            </a:extLst>
          </p:cNvPr>
          <p:cNvSpPr/>
          <p:nvPr/>
        </p:nvSpPr>
        <p:spPr>
          <a:xfrm>
            <a:off x="3341075" y="3246435"/>
            <a:ext cx="2461846" cy="1322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CE1077A-0B7E-4A9D-800E-AC386314D82A}"/>
              </a:ext>
            </a:extLst>
          </p:cNvPr>
          <p:cNvSpPr/>
          <p:nvPr/>
        </p:nvSpPr>
        <p:spPr>
          <a:xfrm>
            <a:off x="474570" y="946444"/>
            <a:ext cx="8426542" cy="928470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低　　　　　　　　   優先度　　　　　　　　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CA77C6-19FB-4B27-85B2-D4CBEC9107D5}"/>
              </a:ext>
            </a:extLst>
          </p:cNvPr>
          <p:cNvSpPr/>
          <p:nvPr/>
        </p:nvSpPr>
        <p:spPr>
          <a:xfrm>
            <a:off x="3341075" y="4845767"/>
            <a:ext cx="2461846" cy="1322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414FE0D-5F51-4548-9594-9502FC2EA0C9}"/>
              </a:ext>
            </a:extLst>
          </p:cNvPr>
          <p:cNvSpPr/>
          <p:nvPr/>
        </p:nvSpPr>
        <p:spPr>
          <a:xfrm>
            <a:off x="6251633" y="3640328"/>
            <a:ext cx="2649479" cy="928470"/>
          </a:xfrm>
          <a:prstGeom prst="wedgeRoundRectCallout">
            <a:avLst>
              <a:gd name="adj1" fmla="val -74452"/>
              <a:gd name="adj2" fmla="val -2013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必要最低限を実装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実装後、機能を</a:t>
            </a:r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EFEB18E-C0B1-4775-91F3-CAC5E8DB192C}"/>
              </a:ext>
            </a:extLst>
          </p:cNvPr>
          <p:cNvSpPr/>
          <p:nvPr/>
        </p:nvSpPr>
        <p:spPr>
          <a:xfrm>
            <a:off x="242888" y="4778754"/>
            <a:ext cx="2723883" cy="1456387"/>
          </a:xfrm>
          <a:prstGeom prst="wedgeRoundRectCallout">
            <a:avLst>
              <a:gd name="adj1" fmla="val 72372"/>
              <a:gd name="adj2" fmla="val -2439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明確な期限を設定</a:t>
            </a:r>
            <a:endParaRPr kumimoji="1"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一部仕様取り消し</a:t>
            </a:r>
            <a:endParaRPr kumimoji="1" lang="ja-JP" altLang="en-US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9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010BF0A-B7B2-4AAD-9DCC-DF812238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594" b="7919"/>
          <a:stretch/>
        </p:blipFill>
        <p:spPr>
          <a:xfrm>
            <a:off x="212105" y="1757430"/>
            <a:ext cx="8931895" cy="432020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7E43F8EB-7962-4322-9DD0-09396FEA81F3}"/>
              </a:ext>
            </a:extLst>
          </p:cNvPr>
          <p:cNvSpPr/>
          <p:nvPr/>
        </p:nvSpPr>
        <p:spPr>
          <a:xfrm>
            <a:off x="4605501" y="1180442"/>
            <a:ext cx="3222300" cy="110563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223568"/>
              <a:gd name="adj6" fmla="val -32726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誰がどの作業を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行っているか可視化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8F1450B2-BF41-4C7E-9A8E-00F12A7FB8A5}"/>
              </a:ext>
            </a:extLst>
          </p:cNvPr>
          <p:cNvSpPr/>
          <p:nvPr/>
        </p:nvSpPr>
        <p:spPr>
          <a:xfrm>
            <a:off x="1676419" y="5998996"/>
            <a:ext cx="3055238" cy="76200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-284213"/>
              <a:gd name="adj6" fmla="val -42331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タスクを数字で把握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279043DB-685C-4E96-B358-AD8E2D63F4BB}"/>
              </a:ext>
            </a:extLst>
          </p:cNvPr>
          <p:cNvSpPr/>
          <p:nvPr/>
        </p:nvSpPr>
        <p:spPr>
          <a:xfrm>
            <a:off x="5909687" y="5857461"/>
            <a:ext cx="3115788" cy="903535"/>
          </a:xfrm>
          <a:prstGeom prst="borderCallout2">
            <a:avLst>
              <a:gd name="adj1" fmla="val 22362"/>
              <a:gd name="adj2" fmla="val -211"/>
              <a:gd name="adj3" fmla="val -24196"/>
              <a:gd name="adj4" fmla="val 149"/>
              <a:gd name="adj5" fmla="val -189574"/>
              <a:gd name="adj6" fmla="val -732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プッシュする際に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＃○○をつけた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63462FEF-C9F5-4717-B8AC-24CB6F1BD61F}"/>
              </a:ext>
            </a:extLst>
          </p:cNvPr>
          <p:cNvSpPr/>
          <p:nvPr/>
        </p:nvSpPr>
        <p:spPr>
          <a:xfrm>
            <a:off x="72551" y="3341819"/>
            <a:ext cx="499075" cy="504468"/>
          </a:xfrm>
          <a:prstGeom prst="flowChartConnec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E00DA008-06FC-4CA8-86A1-2315623B22B8}"/>
              </a:ext>
            </a:extLst>
          </p:cNvPr>
          <p:cNvSpPr/>
          <p:nvPr/>
        </p:nvSpPr>
        <p:spPr>
          <a:xfrm>
            <a:off x="5402179" y="3665301"/>
            <a:ext cx="499075" cy="504468"/>
          </a:xfrm>
          <a:prstGeom prst="flowChartConnec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832C4FB-3B72-48F3-B038-A4E97AAA88F8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9EEABD-7B5E-43FE-ACC9-E08C0FA35077}"/>
              </a:ext>
            </a:extLst>
          </p:cNvPr>
          <p:cNvSpPr txBox="1"/>
          <p:nvPr/>
        </p:nvSpPr>
        <p:spPr>
          <a:xfrm>
            <a:off x="2100469" y="271903"/>
            <a:ext cx="49430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を活用したタスク管理</a:t>
            </a:r>
          </a:p>
        </p:txBody>
      </p:sp>
    </p:spTree>
    <p:extLst>
      <p:ext uri="{BB962C8B-B14F-4D97-AF65-F5344CB8AC3E}">
        <p14:creationId xmlns:p14="http://schemas.microsoft.com/office/powerpoint/2010/main" val="18607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BB914-0175-4802-8B60-2DC205964146}"/>
              </a:ext>
            </a:extLst>
          </p:cNvPr>
          <p:cNvSpPr txBox="1"/>
          <p:nvPr/>
        </p:nvSpPr>
        <p:spPr>
          <a:xfrm>
            <a:off x="2822713" y="5751443"/>
            <a:ext cx="332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外部設計書が甘かった</a:t>
            </a:r>
            <a:endParaRPr kumimoji="1" lang="en-US" altLang="ja-JP" dirty="0"/>
          </a:p>
          <a:p>
            <a:r>
              <a:rPr kumimoji="1" lang="ja-JP" altLang="en-US" dirty="0"/>
              <a:t>→認識を合わせておくべきだった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の名前統一など）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11718A-3F3A-4029-BE2A-2397799277AA}"/>
              </a:ext>
            </a:extLst>
          </p:cNvPr>
          <p:cNvSpPr txBox="1"/>
          <p:nvPr/>
        </p:nvSpPr>
        <p:spPr>
          <a:xfrm>
            <a:off x="2060713" y="257729"/>
            <a:ext cx="485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D2FB5-E9AF-44D5-BDF0-7ABDDCBB8A7A}"/>
              </a:ext>
            </a:extLst>
          </p:cNvPr>
          <p:cNvSpPr txBox="1"/>
          <p:nvPr/>
        </p:nvSpPr>
        <p:spPr>
          <a:xfrm>
            <a:off x="2166730" y="1638373"/>
            <a:ext cx="57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開発工程を想定した外部設計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50E9A6-A274-4291-B11C-3A649AEAFF45}"/>
              </a:ext>
            </a:extLst>
          </p:cNvPr>
          <p:cNvSpPr txBox="1"/>
          <p:nvPr/>
        </p:nvSpPr>
        <p:spPr>
          <a:xfrm>
            <a:off x="1607181" y="2831187"/>
            <a:ext cx="64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　スケジュールに焦り、不明瞭なまま終わらせてしまった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A08BDA-8A17-42AF-9708-3028C0EC7BE7}"/>
              </a:ext>
            </a:extLst>
          </p:cNvPr>
          <p:cNvSpPr txBox="1"/>
          <p:nvPr/>
        </p:nvSpPr>
        <p:spPr>
          <a:xfrm>
            <a:off x="1987826" y="3530655"/>
            <a:ext cx="499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今後　全体のスケジュールを頭に入れたうえで設計取り組む。</a:t>
            </a:r>
            <a:endParaRPr kumimoji="1" lang="en-US" altLang="ja-JP" dirty="0"/>
          </a:p>
          <a:p>
            <a:r>
              <a:rPr kumimoji="1" lang="ja-JP" altLang="en-US" dirty="0"/>
              <a:t>保留事項も明確にしておく</a:t>
            </a:r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3220524-1BF2-442C-A634-8784E96A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FBE542-81BA-4C67-8A98-A74B62D6E6C9}"/>
              </a:ext>
            </a:extLst>
          </p:cNvPr>
          <p:cNvSpPr txBox="1"/>
          <p:nvPr/>
        </p:nvSpPr>
        <p:spPr>
          <a:xfrm>
            <a:off x="1438574" y="445063"/>
            <a:ext cx="626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可読性、保守性を意識した内部設計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5BDA9B-C00C-4C5C-BED1-F0D19E83EF18}"/>
              </a:ext>
            </a:extLst>
          </p:cNvPr>
          <p:cNvSpPr txBox="1"/>
          <p:nvPr/>
        </p:nvSpPr>
        <p:spPr>
          <a:xfrm>
            <a:off x="1152939" y="2050594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内部設計でのコードの統一化不足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4AD5DA-A202-4EC0-8494-90A735DE4B81}"/>
              </a:ext>
            </a:extLst>
          </p:cNvPr>
          <p:cNvSpPr txBox="1"/>
          <p:nvPr/>
        </p:nvSpPr>
        <p:spPr>
          <a:xfrm>
            <a:off x="1152939" y="2851919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　メンテナンス性について意識できていなかった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9314BB-3920-461C-AC3D-80E1210112A0}"/>
              </a:ext>
            </a:extLst>
          </p:cNvPr>
          <p:cNvSpPr txBox="1"/>
          <p:nvPr/>
        </p:nvSpPr>
        <p:spPr>
          <a:xfrm>
            <a:off x="1152939" y="3877488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　内部設計時点でコードの統一化を行う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83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448816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30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1FC0823-6FC0-4EEE-BCCC-93CCFCD647F1}"/>
              </a:ext>
            </a:extLst>
          </p:cNvPr>
          <p:cNvSpPr/>
          <p:nvPr/>
        </p:nvSpPr>
        <p:spPr>
          <a:xfrm>
            <a:off x="2378167" y="744000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5" y="127321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認識をチーム内で共有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30812" y="4355389"/>
            <a:ext cx="3320564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75669" y="4433326"/>
            <a:ext cx="3320563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292460" y="271156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125C0EFD-4BAA-4760-AD70-BB0DAADDE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9650293-0CED-4809-8857-5949FA2987DE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タスクに対する時間管理が甘い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→定量的な時間設定が出来なかった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57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一つのタスクに対する時間の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270410" y="4401239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2E5206DF-4927-44D5-A03A-910F49BC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949A3BEE-79D9-4655-8AA2-92AD9379EB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特に力を入れたこと・目標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930267" y="4601436"/>
            <a:ext cx="321715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アプリの技術面を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90C766B0-4768-4E95-8DF0-B01292605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8611E2EF-A0C7-458C-8695-645396829F3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561514"/>
            <a:ext cx="6093480" cy="1462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品質管理観点で行動したことが少ない</a:t>
            </a:r>
            <a:endParaRPr kumimoji="1" lang="en-US" altLang="ja-JP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実装可否の判断</a:t>
            </a:r>
            <a:endParaRPr lang="en-US" altLang="ja-JP" sz="2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保留機能の実装タイミングの明記</a:t>
            </a:r>
            <a:endParaRPr kumimoji="1" lang="ja-JP" altLang="en-US" sz="2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362176"/>
            <a:ext cx="6093480" cy="1397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品質の観点を意識してプログラミング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コメントアウトの恒常化・</a:t>
            </a:r>
            <a:endParaRPr lang="en-US" altLang="ja-JP" sz="26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600" dirty="0">
                <a:solidFill>
                  <a:srgbClr val="1D1C1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26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到達不能コードを残さない</a:t>
            </a:r>
            <a:endParaRPr kumimoji="1" lang="ja-JP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238633" y="442940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13" name="グラフィックス 12" descr="オフィス ワーカー (男性) 単色塗りつぶし">
            <a:extLst>
              <a:ext uri="{FF2B5EF4-FFF2-40B4-BE49-F238E27FC236}">
                <a16:creationId xmlns:a16="http://schemas.microsoft.com/office/drawing/2014/main" id="{75D2D66F-C57F-42E7-A138-F7D4E032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A7ADF0D2-DAFB-47DA-9085-24015C72E4B6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7B94D80B-E745-4B48-90FD-A4883A16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46819" y="4443559"/>
            <a:ext cx="3711574" cy="1368633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認識の共有を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601603" y="3792796"/>
            <a:ext cx="3942684" cy="193931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メンバーが後回しにしているタスクを消化してくれていた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407FD9D-D42E-485C-A4FA-BA17ECAA148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グラフィックス 14" descr="オフィス ワーカー (女性) 単色塗りつぶし">
            <a:extLst>
              <a:ext uri="{FF2B5EF4-FFF2-40B4-BE49-F238E27FC236}">
                <a16:creationId xmlns:a16="http://schemas.microsoft.com/office/drawing/2014/main" id="{C88D1AD0-33FA-4BDF-93FB-70D7F2F7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他のメンバー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自分が出来ること、できないことの仕訳を行う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19EA6-5DD4-4630-93C5-699F80A4FF74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CSS、</a:t>
            </a:r>
            <a:r>
              <a:rPr kumimoji="1" lang="ja-JP" altLang="en-US" sz="2400" dirty="0"/>
              <a:t>ｊｓの巨匠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放置しても安心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何を任せても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安心できる</a:t>
            </a:r>
            <a:endParaRPr kumimoji="1" lang="en-US" altLang="ja-JP" sz="2400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86297C0-3886-4E58-9FE2-D466D2AD4C37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  <p:pic>
        <p:nvPicPr>
          <p:cNvPr id="20" name="グラフィックス 19" descr="オフィス ワーカー (男性) 単色塗りつぶし">
            <a:extLst>
              <a:ext uri="{FF2B5EF4-FFF2-40B4-BE49-F238E27FC236}">
                <a16:creationId xmlns:a16="http://schemas.microsoft.com/office/drawing/2014/main" id="{2804F1FE-8D34-4760-9C7B-8C331485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37330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886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コミュニケーションに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積極的に参加出来なかった。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8"/>
            <a:ext cx="6093480" cy="12301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メンテナンス性の高いコードを作成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0" i="0" dirty="0">
                <a:solidFill>
                  <a:srgbClr val="1D1C1D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コメントアウトの恒常化</a:t>
            </a:r>
            <a:endParaRPr lang="en-US" altLang="ja-JP" sz="2800" b="0" i="0" dirty="0">
              <a:solidFill>
                <a:srgbClr val="1D1C1D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238633" y="4459845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 descr="オフィス ワーカー (男性) 単色塗りつぶし">
            <a:extLst>
              <a:ext uri="{FF2B5EF4-FFF2-40B4-BE49-F238E27FC236}">
                <a16:creationId xmlns:a16="http://schemas.microsoft.com/office/drawing/2014/main" id="{A909633D-A5C5-4D79-9828-1CEE947C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00" y="2434948"/>
            <a:ext cx="1994452" cy="1994452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13016E7-F27B-4AA5-ADA6-4C88AB832192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経験者</a:t>
            </a: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複合検索の実装（アルゴリズムの構築）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615419" y="4456788"/>
            <a:ext cx="3315449" cy="141962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自分の認識の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確認を徹底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374076" y="4090828"/>
            <a:ext cx="3739909" cy="152103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モチベーション維持し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諦めない精神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設計段階で抜け漏れがないか確認し意見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38539" y="281600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pic>
        <p:nvPicPr>
          <p:cNvPr id="20" name="グラフィックス 19" descr="オフィス ワーカー (女性) 単色塗りつぶし">
            <a:extLst>
              <a:ext uri="{FF2B5EF4-FFF2-40B4-BE49-F238E27FC236}">
                <a16:creationId xmlns:a16="http://schemas.microsoft.com/office/drawing/2014/main" id="{DE866EDE-151A-42EF-8316-C1AE276C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D49598E4-5AC1-4070-BE48-24EE3C9619B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kumimoji="1" lang="ja-JP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1118165-5233-41BC-963A-35BD1AC0D7B5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392B54E9-7199-4746-A324-E29093E0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D1B25B5-380F-4F35-9427-B468B94D6B87}"/>
              </a:ext>
            </a:extLst>
          </p:cNvPr>
          <p:cNvSpPr/>
          <p:nvPr/>
        </p:nvSpPr>
        <p:spPr>
          <a:xfrm>
            <a:off x="376495" y="3691316"/>
            <a:ext cx="8344031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メンバーからの評価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チーム内での認識の相違をなくすこと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827342" y="4405684"/>
            <a:ext cx="2939329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3904626" y="3911817"/>
            <a:ext cx="4691459" cy="174920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全体を見通して、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発表準備を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行ってくれた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発表用の情報を記録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260271" y="290518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21" name="グラフィックス 20" descr="オフィス ワーカー (女性) 単色塗りつぶし">
            <a:extLst>
              <a:ext uri="{FF2B5EF4-FFF2-40B4-BE49-F238E27FC236}">
                <a16:creationId xmlns:a16="http://schemas.microsoft.com/office/drawing/2014/main" id="{07349EF6-DA80-478D-B934-15BFBC68B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555" y="899999"/>
            <a:ext cx="1994452" cy="199445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6EB27C02-EBDD-40A1-935D-FC3F4539904F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42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13473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  <p:pic>
        <p:nvPicPr>
          <p:cNvPr id="13" name="グラフィックス 12" descr="オフィス ワーカー (女性) 単色塗りつぶし">
            <a:extLst>
              <a:ext uri="{FF2B5EF4-FFF2-40B4-BE49-F238E27FC236}">
                <a16:creationId xmlns:a16="http://schemas.microsoft.com/office/drawing/2014/main" id="{D7706FEA-FE50-4A8F-A93B-DFA515290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8" y="2434948"/>
            <a:ext cx="1994452" cy="1994452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C48DDDAD-FCF4-49C1-8F37-163DD75BF2EC}"/>
              </a:ext>
            </a:extLst>
          </p:cNvPr>
          <p:cNvSpPr/>
          <p:nvPr/>
        </p:nvSpPr>
        <p:spPr>
          <a:xfrm>
            <a:off x="115597" y="83063"/>
            <a:ext cx="1825745" cy="830997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43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71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BC3CA8-9E73-4B91-9568-590BCAC97EBC}"/>
              </a:ext>
            </a:extLst>
          </p:cNvPr>
          <p:cNvSpPr/>
          <p:nvPr/>
        </p:nvSpPr>
        <p:spPr>
          <a:xfrm>
            <a:off x="379828" y="2905205"/>
            <a:ext cx="8567224" cy="360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プロジェクトのまとめ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C141E8-B955-4125-89EA-30FF9F79A66F}"/>
              </a:ext>
            </a:extLst>
          </p:cNvPr>
          <p:cNvSpPr/>
          <p:nvPr/>
        </p:nvSpPr>
        <p:spPr>
          <a:xfrm>
            <a:off x="379828" y="919316"/>
            <a:ext cx="8567224" cy="162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Knowledge</a:t>
            </a:r>
            <a:r>
              <a:rPr kumimoji="1" lang="ja-JP" altLang="en-US" dirty="0"/>
              <a:t> </a:t>
            </a:r>
            <a:r>
              <a:rPr kumimoji="1" lang="en-US" altLang="ja-JP" dirty="0"/>
              <a:t>Holder</a:t>
            </a:r>
          </a:p>
          <a:p>
            <a:pPr algn="ctr"/>
            <a:r>
              <a:rPr kumimoji="1" lang="en-US" altLang="ja-JP" dirty="0"/>
              <a:t>[]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D78A45-AD81-4494-99B4-0333743E8F1A}"/>
              </a:ext>
            </a:extLst>
          </p:cNvPr>
          <p:cNvSpPr txBox="1"/>
          <p:nvPr/>
        </p:nvSpPr>
        <p:spPr>
          <a:xfrm>
            <a:off x="717452" y="1209822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謝辞</a:t>
            </a:r>
            <a:endParaRPr kumimoji="1" lang="en-US" altLang="ja-JP" dirty="0"/>
          </a:p>
          <a:p>
            <a:r>
              <a:rPr kumimoji="1" lang="ja-JP" altLang="en-US" dirty="0"/>
              <a:t>講師の皆様、、、</a:t>
            </a:r>
            <a:endParaRPr kumimoji="1" lang="en-US" altLang="ja-JP" dirty="0"/>
          </a:p>
          <a:p>
            <a:r>
              <a:rPr kumimoji="1" lang="ja-JP" altLang="en-US" dirty="0"/>
              <a:t>アンケートにご協力いただいた</a:t>
            </a:r>
            <a:r>
              <a:rPr kumimoji="1" lang="en-US" altLang="ja-JP" dirty="0"/>
              <a:t>D</a:t>
            </a:r>
            <a:r>
              <a:rPr kumimoji="1" lang="ja-JP" altLang="en-US" dirty="0"/>
              <a:t>クラスの皆様</a:t>
            </a:r>
          </a:p>
        </p:txBody>
      </p:sp>
    </p:spTree>
    <p:extLst>
      <p:ext uri="{BB962C8B-B14F-4D97-AF65-F5344CB8AC3E}">
        <p14:creationId xmlns:p14="http://schemas.microsoft.com/office/powerpoint/2010/main" val="41225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</p:spTree>
    <p:extLst>
      <p:ext uri="{BB962C8B-B14F-4D97-AF65-F5344CB8AC3E}">
        <p14:creationId xmlns:p14="http://schemas.microsoft.com/office/powerpoint/2010/main" val="7649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fld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459599" y="314454"/>
            <a:ext cx="487012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957" y="835296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722" y="4760409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771024" y="5128075"/>
            <a:ext cx="5912584" cy="1049754"/>
          </a:xfrm>
          <a:prstGeom prst="wedgeRoundRectCallout">
            <a:avLst>
              <a:gd name="adj1" fmla="val 60074"/>
              <a:gd name="adj2" fmla="val -30620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698346" y="3053491"/>
            <a:ext cx="5552661" cy="1269810"/>
          </a:xfrm>
          <a:prstGeom prst="wedgeRoundRectCallout">
            <a:avLst>
              <a:gd name="adj1" fmla="val -62585"/>
              <a:gd name="adj2" fmla="val -25806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</a:t>
            </a:r>
            <a:endParaRPr lang="en-US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待ち時間が長い</a:t>
            </a:r>
            <a:r>
              <a:rPr lang="ja-JP" altLang="en-US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459600" y="1375394"/>
            <a:ext cx="6224008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24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2405AD81-870E-43C3-AAB9-6DE66BD11FFD}"/>
              </a:ext>
            </a:extLst>
          </p:cNvPr>
          <p:cNvSpPr/>
          <p:nvPr/>
        </p:nvSpPr>
        <p:spPr>
          <a:xfrm>
            <a:off x="1772633" y="1017468"/>
            <a:ext cx="5598734" cy="546703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D8FD44-EB52-4C0A-AACE-4A37374D1C7A}"/>
              </a:ext>
            </a:extLst>
          </p:cNvPr>
          <p:cNvSpPr txBox="1"/>
          <p:nvPr/>
        </p:nvSpPr>
        <p:spPr>
          <a:xfrm>
            <a:off x="1690187" y="2205420"/>
            <a:ext cx="576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研修生に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アンケートを取ってみよう！</a:t>
            </a:r>
          </a:p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DBD970-088F-4534-9BE7-35AB03717D94}"/>
              </a:ext>
            </a:extLst>
          </p:cNvPr>
          <p:cNvCxnSpPr>
            <a:cxnSpLocks/>
          </p:cNvCxnSpPr>
          <p:nvPr/>
        </p:nvCxnSpPr>
        <p:spPr>
          <a:xfrm>
            <a:off x="2095478" y="2773813"/>
            <a:ext cx="1378634" cy="12379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753F65-B73D-4C28-A123-A374C5C30B43}"/>
              </a:ext>
            </a:extLst>
          </p:cNvPr>
          <p:cNvCxnSpPr>
            <a:cxnSpLocks/>
          </p:cNvCxnSpPr>
          <p:nvPr/>
        </p:nvCxnSpPr>
        <p:spPr>
          <a:xfrm flipH="1">
            <a:off x="5718741" y="2770296"/>
            <a:ext cx="1248324" cy="117785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 descr="オフィス ワーカー (男性) 単色塗りつぶし">
            <a:extLst>
              <a:ext uri="{FF2B5EF4-FFF2-40B4-BE49-F238E27FC236}">
                <a16:creationId xmlns:a16="http://schemas.microsoft.com/office/drawing/2014/main" id="{8BB13938-4958-4D78-BDD5-22BDD95F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435" y="3610359"/>
            <a:ext cx="1782417" cy="17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7DBE413-3318-40BC-8360-DD10EAAF3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610941"/>
              </p:ext>
            </p:extLst>
          </p:nvPr>
        </p:nvGraphicFramePr>
        <p:xfrm>
          <a:off x="131298" y="0"/>
          <a:ext cx="8888877" cy="671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325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BC22AC-A24D-4FFB-A173-BFE6895BCE97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6">
            <a:extLst>
              <a:ext uri="{FF2B5EF4-FFF2-40B4-BE49-F238E27FC236}">
                <a16:creationId xmlns:a16="http://schemas.microsoft.com/office/drawing/2014/main" id="{C4B2FA4A-3881-422A-8363-5CF6921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2244"/>
              </p:ext>
            </p:extLst>
          </p:nvPr>
        </p:nvGraphicFramePr>
        <p:xfrm>
          <a:off x="242887" y="863908"/>
          <a:ext cx="8658225" cy="590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378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014847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すぐに答えが見つかる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　</a:t>
                      </a:r>
                    </a:p>
                  </a:txBody>
                  <a:tcPr anchor="ctr">
                    <a:solidFill>
                      <a:srgbClr val="FFEACA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自分の課題に対する答えが載っていないことが多々ある。</a:t>
                      </a:r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・　検索の仕方がわからない</a:t>
                      </a:r>
                      <a:endParaRPr lang="en-US" altLang="ja-JP" sz="3200" b="0" i="0" dirty="0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/>
                      <a:r>
                        <a:rPr lang="ja-JP" altLang="en-US" sz="3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　　参考サイトを探すことが大変</a:t>
                      </a:r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6FD10-BF14-46CE-B147-ED7D84431CD5}"/>
              </a:ext>
            </a:extLst>
          </p:cNvPr>
          <p:cNvSpPr txBox="1"/>
          <p:nvPr/>
        </p:nvSpPr>
        <p:spPr>
          <a:xfrm>
            <a:off x="1731509" y="216208"/>
            <a:ext cx="56809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インターネット検索での解決</a:t>
            </a:r>
          </a:p>
        </p:txBody>
      </p:sp>
    </p:spTree>
    <p:extLst>
      <p:ext uri="{BB962C8B-B14F-4D97-AF65-F5344CB8AC3E}">
        <p14:creationId xmlns:p14="http://schemas.microsoft.com/office/powerpoint/2010/main" val="273477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00862DB7-D671-41CF-A487-F4213070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69098"/>
              </p:ext>
            </p:extLst>
          </p:nvPr>
        </p:nvGraphicFramePr>
        <p:xfrm>
          <a:off x="242887" y="863908"/>
          <a:ext cx="8658225" cy="57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378">
                  <a:extLst>
                    <a:ext uri="{9D8B030D-6E8A-4147-A177-3AD203B41FA5}">
                      <a16:colId xmlns:a16="http://schemas.microsoft.com/office/drawing/2014/main" val="2700632620"/>
                    </a:ext>
                  </a:extLst>
                </a:gridCol>
                <a:gridCol w="8014847">
                  <a:extLst>
                    <a:ext uri="{9D8B030D-6E8A-4147-A177-3AD203B41FA5}">
                      <a16:colId xmlns:a16="http://schemas.microsoft.com/office/drawing/2014/main" val="1353976321"/>
                    </a:ext>
                  </a:extLst>
                </a:gridCol>
              </a:tblGrid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メリット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・求めている正確が返ってくる　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</a:p>
                  </a:txBody>
                  <a:tcPr anchor="ctr">
                    <a:solidFill>
                      <a:srgbClr val="FFEACA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33923"/>
                  </a:ext>
                </a:extLst>
              </a:tr>
              <a:tr h="28889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デメリット</a:t>
                      </a:r>
                    </a:p>
                  </a:txBody>
                  <a:tcPr vert="eaVert" anchor="ctr"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回答の待ち時間が出来る</a:t>
                      </a:r>
                      <a:endParaRPr kumimoji="1" lang="en-US" altLang="ja-JP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/>
                      <a:endParaRPr kumimoji="1" lang="ja-JP" altLang="en-US" sz="3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B8C5C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98180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AE73C4-5118-4F3F-A482-1C107D55711A}"/>
              </a:ext>
            </a:extLst>
          </p:cNvPr>
          <p:cNvCxnSpPr>
            <a:cxnSpLocks/>
          </p:cNvCxnSpPr>
          <p:nvPr/>
        </p:nvCxnSpPr>
        <p:spPr>
          <a:xfrm>
            <a:off x="274500" y="478970"/>
            <a:ext cx="8626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EBB20D-9F25-474A-8527-12629FBD3546}"/>
              </a:ext>
            </a:extLst>
          </p:cNvPr>
          <p:cNvSpPr txBox="1"/>
          <p:nvPr/>
        </p:nvSpPr>
        <p:spPr>
          <a:xfrm>
            <a:off x="2063183" y="216208"/>
            <a:ext cx="50176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Slack</a:t>
            </a:r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で講師に質問し解決</a:t>
            </a:r>
          </a:p>
        </p:txBody>
      </p:sp>
    </p:spTree>
    <p:extLst>
      <p:ext uri="{BB962C8B-B14F-4D97-AF65-F5344CB8AC3E}">
        <p14:creationId xmlns:p14="http://schemas.microsoft.com/office/powerpoint/2010/main" val="2620565312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2004</TotalTime>
  <Words>1555</Words>
  <Application>Microsoft Office PowerPoint</Application>
  <PresentationFormat>画面に合わせる (4:3)</PresentationFormat>
  <Paragraphs>373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2" baseType="lpstr">
      <vt:lpstr>メイリオ</vt:lpstr>
      <vt:lpstr>游ゴシック</vt:lpstr>
      <vt:lpstr>Arial</vt:lpstr>
      <vt:lpstr>Calibri Light</vt:lpstr>
      <vt:lpstr>Roboto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TEAM MEMBER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アジェンダ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87</cp:revision>
  <dcterms:created xsi:type="dcterms:W3CDTF">2021-06-23T02:16:13Z</dcterms:created>
  <dcterms:modified xsi:type="dcterms:W3CDTF">2021-06-25T04:06:11Z</dcterms:modified>
</cp:coreProperties>
</file>