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9"/>
  </p:notesMasterIdLst>
  <p:sldIdLst>
    <p:sldId id="256" r:id="rId2"/>
    <p:sldId id="260" r:id="rId3"/>
    <p:sldId id="259" r:id="rId4"/>
    <p:sldId id="282" r:id="rId5"/>
    <p:sldId id="316" r:id="rId6"/>
    <p:sldId id="315" r:id="rId7"/>
    <p:sldId id="280" r:id="rId8"/>
    <p:sldId id="257" r:id="rId9"/>
    <p:sldId id="317" r:id="rId10"/>
    <p:sldId id="321" r:id="rId11"/>
    <p:sldId id="323" r:id="rId12"/>
    <p:sldId id="281" r:id="rId13"/>
    <p:sldId id="302" r:id="rId14"/>
    <p:sldId id="312" r:id="rId15"/>
    <p:sldId id="264" r:id="rId16"/>
    <p:sldId id="283" r:id="rId17"/>
    <p:sldId id="304" r:id="rId18"/>
    <p:sldId id="306" r:id="rId19"/>
    <p:sldId id="296" r:id="rId20"/>
    <p:sldId id="310" r:id="rId21"/>
    <p:sldId id="314" r:id="rId22"/>
    <p:sldId id="278" r:id="rId23"/>
    <p:sldId id="311" r:id="rId24"/>
    <p:sldId id="297" r:id="rId25"/>
    <p:sldId id="319" r:id="rId26"/>
    <p:sldId id="284" r:id="rId27"/>
    <p:sldId id="291" r:id="rId28"/>
    <p:sldId id="292" r:id="rId29"/>
    <p:sldId id="289" r:id="rId30"/>
    <p:sldId id="318" r:id="rId31"/>
    <p:sldId id="320" r:id="rId32"/>
    <p:sldId id="298" r:id="rId33"/>
    <p:sldId id="261" r:id="rId34"/>
    <p:sldId id="262" r:id="rId35"/>
    <p:sldId id="267" r:id="rId36"/>
    <p:sldId id="271" r:id="rId37"/>
    <p:sldId id="268" r:id="rId38"/>
    <p:sldId id="272" r:id="rId39"/>
    <p:sldId id="269" r:id="rId40"/>
    <p:sldId id="273" r:id="rId41"/>
    <p:sldId id="270" r:id="rId42"/>
    <p:sldId id="274" r:id="rId43"/>
    <p:sldId id="275" r:id="rId44"/>
    <p:sldId id="286" r:id="rId45"/>
    <p:sldId id="299" r:id="rId46"/>
    <p:sldId id="265" r:id="rId47"/>
    <p:sldId id="300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B3"/>
    <a:srgbClr val="C00000"/>
    <a:srgbClr val="B8C5CD"/>
    <a:srgbClr val="F69200"/>
    <a:srgbClr val="FFEACA"/>
    <a:srgbClr val="838383"/>
    <a:srgbClr val="F0E8E6"/>
    <a:srgbClr val="FEC202"/>
    <a:srgbClr val="A3B52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38" autoAdjust="0"/>
  </p:normalViewPr>
  <p:slideViewPr>
    <p:cSldViewPr snapToGrid="0">
      <p:cViewPr>
        <p:scale>
          <a:sx n="68" d="100"/>
          <a:sy n="68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2" d="100"/>
        <a:sy n="152" d="100"/>
      </p:scale>
      <p:origin x="0" y="-19128"/>
    </p:cViewPr>
  </p:sorterViewPr>
  <p:notesViewPr>
    <p:cSldViewPr snapToGrid="0">
      <p:cViewPr varScale="1">
        <p:scale>
          <a:sx n="55" d="100"/>
          <a:sy n="55" d="100"/>
        </p:scale>
        <p:origin x="28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r>
              <a:rPr lang="ja-JP" sz="2400">
                <a:solidFill>
                  <a:schemeClr val="tx1">
                    <a:lumMod val="85000"/>
                    <a:lumOff val="15000"/>
                  </a:schemeClr>
                </a:solidFill>
              </a:rPr>
              <a:t>講義内容への疑問を、主にどのように解決したか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31800774854390351"/>
          <c:y val="0.11533593040502396"/>
          <c:w val="0.66557722690378607"/>
          <c:h val="0.699650530446581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チームメンバーに聞く</c:v>
                </c:pt>
              </c:strCache>
            </c:strRef>
          </c:tx>
          <c:spPr>
            <a:solidFill>
              <a:srgbClr val="418AB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12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6-415F-9579-4E0129E375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インターネットで検索</c:v>
                </c:pt>
              </c:strCache>
            </c:strRef>
          </c:tx>
          <c:spPr>
            <a:solidFill>
              <a:srgbClr val="A3B52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18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A6-415F-9579-4E0129E375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Slackで講師に質問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16</c:v>
                </c:pt>
                <c:pt idx="1">
                  <c:v>16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A6-415F-9579-4E0129E375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会社の同期や先輩に聞く</c:v>
                </c:pt>
              </c:strCache>
            </c:strRef>
          </c:tx>
          <c:spPr>
            <a:solidFill>
              <a:srgbClr val="83838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6-415F-9579-4E0129E375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自己解決</c:v>
                </c:pt>
              </c:strCache>
            </c:strRef>
          </c:tx>
          <c:spPr>
            <a:solidFill>
              <a:srgbClr val="FEC20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9</c:v>
                </c:pt>
                <c:pt idx="1">
                  <c:v>8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A6-415F-9579-4E0129E375B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89128624"/>
        <c:axId val="289131120"/>
      </c:barChart>
      <c:catAx>
        <c:axId val="289128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289131120"/>
        <c:crosses val="autoZero"/>
        <c:auto val="1"/>
        <c:lblAlgn val="ctr"/>
        <c:lblOffset val="100"/>
        <c:noMultiLvlLbl val="0"/>
      </c:catAx>
      <c:valAx>
        <c:axId val="28913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2891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bg2">
              <a:lumMod val="9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メイリオ" panose="020B0604030504040204" pitchFamily="50" charset="-128"/>
          <a:ea typeface="メイリオ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r>
              <a:rPr lang="ja-JP" sz="2400">
                <a:solidFill>
                  <a:schemeClr val="tx1">
                    <a:lumMod val="85000"/>
                    <a:lumOff val="15000"/>
                  </a:schemeClr>
                </a:solidFill>
              </a:rPr>
              <a:t>講義内容への疑問を、主にどのように解決したか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31800774854390351"/>
          <c:y val="0.11533593040502396"/>
          <c:w val="0.66557722690378607"/>
          <c:h val="0.699650530446581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チームメンバーに聞く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12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6-415F-9579-4E0129E375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インターネットで検索</c:v>
                </c:pt>
              </c:strCache>
            </c:strRef>
          </c:tx>
          <c:spPr>
            <a:solidFill>
              <a:srgbClr val="A3B52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18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A6-415F-9579-4E0129E375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Slackで講師に質問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16</c:v>
                </c:pt>
                <c:pt idx="1">
                  <c:v>16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A6-415F-9579-4E0129E375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会社の同期や先輩に聞く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6-415F-9579-4E0129E375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自己解決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9</c:v>
                </c:pt>
                <c:pt idx="1">
                  <c:v>8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A6-415F-9579-4E0129E375B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89128624"/>
        <c:axId val="289131120"/>
      </c:barChart>
      <c:catAx>
        <c:axId val="289128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289131120"/>
        <c:crosses val="autoZero"/>
        <c:auto val="1"/>
        <c:lblAlgn val="ctr"/>
        <c:lblOffset val="100"/>
        <c:noMultiLvlLbl val="0"/>
      </c:catAx>
      <c:valAx>
        <c:axId val="28913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2891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</c:legendEntry>
      <c:overlay val="0"/>
      <c:spPr>
        <a:noFill/>
        <a:ln>
          <a:solidFill>
            <a:schemeClr val="bg2">
              <a:lumMod val="9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メイリオ" panose="020B0604030504040204" pitchFamily="50" charset="-128"/>
          <a:ea typeface="メイリオ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BD4BC-32F8-4E4C-8AF0-85E488C760B5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E321F0F-AA8C-4771-BBD0-00CB709D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2BB4-5DB7-44EB-9847-3F8712CB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92BB4-5DB7-44EB-9847-3F8712CBAA7A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1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206876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62626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D3223B8-4AFB-4085-A56A-29CA3AC18C3D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8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073-3C75-4F5E-AC84-E96312FF536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6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9A54-201B-486A-858E-3F6D0B2F18C9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4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0305-825E-4180-A083-E0F85254863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6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204209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E2B5-3C8D-4E9A-B536-1C77BA57E398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05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D59C-270F-41E2-A108-2D8001CA267F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40467"/>
            <a:ext cx="349758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53084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2038435"/>
            <a:ext cx="349758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750990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A909-6B04-4DE1-8CDB-FE4DC4CF710E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5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40E-6622-4030-AA8B-915203B98982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6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3C7A-A5BB-4074-BDB6-66CC0E778488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6A74-BA27-4F2F-AC56-DDBC62C8839B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4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5EDF405-505B-44D5-B4B5-DFA99C8EBDA5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6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028B4A3-6748-4C70-9B9E-408200FFED33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5876413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kumimoji="1"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FA1C7-6879-4703-ABAE-DF17FEF83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14" y="1048763"/>
            <a:ext cx="8691372" cy="3352800"/>
          </a:xfrm>
        </p:spPr>
        <p:txBody>
          <a:bodyPr/>
          <a:lstStyle/>
          <a:p>
            <a:pPr algn="r">
              <a:lnSpc>
                <a:spcPct val="150000"/>
              </a:lnSpc>
            </a:pPr>
            <a:br>
              <a:rPr lang="en-US" altLang="ja-JP" sz="3300" dirty="0"/>
            </a:br>
            <a:br>
              <a:rPr lang="en-US" altLang="ja-JP" dirty="0"/>
            </a:b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Holder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DOJO</a:t>
            </a:r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受講生の快適なプログラミングライフをサポート</a:t>
            </a:r>
            <a:br>
              <a:rPr kumimoji="1" lang="en-US" altLang="ja-JP" b="1" dirty="0"/>
            </a:br>
            <a:r>
              <a:rPr lang="ja-JP" altLang="en-US" sz="4050" dirty="0"/>
              <a:t>アプリ開発演習成果発表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CF1539-4706-40DE-8FE1-C635D6EBD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31" y="5293875"/>
            <a:ext cx="7719822" cy="1234440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GAR GAR</a:t>
            </a:r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BIRD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6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2BF5982-5871-40A6-8147-534FA0A0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10</a:t>
            </a:fld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97705E9-705A-4BCA-AE90-BD4E5D735AB0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7521FB-9EFE-4121-B179-B08AAE25F92C}"/>
              </a:ext>
            </a:extLst>
          </p:cNvPr>
          <p:cNvSpPr txBox="1"/>
          <p:nvPr/>
        </p:nvSpPr>
        <p:spPr>
          <a:xfrm>
            <a:off x="1731509" y="216208"/>
            <a:ext cx="568098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インターネット検索での解決</a:t>
            </a:r>
          </a:p>
        </p:txBody>
      </p:sp>
      <p:sp>
        <p:nvSpPr>
          <p:cNvPr id="5" name="スライド番号プレースホルダー 1">
            <a:extLst>
              <a:ext uri="{FF2B5EF4-FFF2-40B4-BE49-F238E27FC236}">
                <a16:creationId xmlns:a16="http://schemas.microsoft.com/office/drawing/2014/main" id="{4B16A782-9DCB-4F5D-A31E-775B284171AE}"/>
              </a:ext>
            </a:extLst>
          </p:cNvPr>
          <p:cNvSpPr txBox="1">
            <a:spLocks/>
          </p:cNvSpPr>
          <p:nvPr/>
        </p:nvSpPr>
        <p:spPr>
          <a:xfrm>
            <a:off x="6571676" y="4998299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7725" b="0" kern="12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B3E1AD-D654-41ED-B122-F068B954823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7239055C-FD48-481B-A7CB-494D3BDA7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48721"/>
              </p:ext>
            </p:extLst>
          </p:nvPr>
        </p:nvGraphicFramePr>
        <p:xfrm>
          <a:off x="564409" y="1102908"/>
          <a:ext cx="8015181" cy="244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77">
                  <a:extLst>
                    <a:ext uri="{9D8B030D-6E8A-4147-A177-3AD203B41FA5}">
                      <a16:colId xmlns:a16="http://schemas.microsoft.com/office/drawing/2014/main" val="4119190716"/>
                    </a:ext>
                  </a:extLst>
                </a:gridCol>
                <a:gridCol w="7374904">
                  <a:extLst>
                    <a:ext uri="{9D8B030D-6E8A-4147-A177-3AD203B41FA5}">
                      <a16:colId xmlns:a16="http://schemas.microsoft.com/office/drawing/2014/main" val="3817621650"/>
                    </a:ext>
                  </a:extLst>
                </a:gridCol>
              </a:tblGrid>
              <a:tr h="2449287">
                <a:tc>
                  <a:txBody>
                    <a:bodyPr/>
                    <a:lstStyle/>
                    <a:p>
                      <a:r>
                        <a:rPr kumimoji="1" lang="ja-JP" altLang="en-US" sz="32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メリット</a:t>
                      </a:r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　すぐに答えが見つかる　</a:t>
                      </a:r>
                      <a:endParaRPr kumimoji="1" lang="en-US" altLang="ja-JP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endParaRPr kumimoji="1" lang="ja-JP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17470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23D8EF86-922D-4879-85B9-C289076D9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26562"/>
              </p:ext>
            </p:extLst>
          </p:nvPr>
        </p:nvGraphicFramePr>
        <p:xfrm>
          <a:off x="580215" y="3749138"/>
          <a:ext cx="8015181" cy="244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56">
                  <a:extLst>
                    <a:ext uri="{9D8B030D-6E8A-4147-A177-3AD203B41FA5}">
                      <a16:colId xmlns:a16="http://schemas.microsoft.com/office/drawing/2014/main" val="4119190716"/>
                    </a:ext>
                  </a:extLst>
                </a:gridCol>
                <a:gridCol w="7405225">
                  <a:extLst>
                    <a:ext uri="{9D8B030D-6E8A-4147-A177-3AD203B41FA5}">
                      <a16:colId xmlns:a16="http://schemas.microsoft.com/office/drawing/2014/main" val="3817621650"/>
                    </a:ext>
                  </a:extLst>
                </a:gridCol>
              </a:tblGrid>
              <a:tr h="244928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デメリット</a:t>
                      </a:r>
                    </a:p>
                    <a:p>
                      <a:endParaRPr kumimoji="1" lang="ja-JP" altLang="en-US" dirty="0"/>
                    </a:p>
                  </a:txBody>
                  <a:tcPr vert="eaVert"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・　自分の課題に対する答えが載っていないことが多々ある。</a:t>
                      </a:r>
                      <a:endParaRPr lang="en-US" altLang="ja-JP" sz="14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endParaRPr lang="en-US" altLang="ja-JP" sz="14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r>
                        <a:rPr lang="ja-JP" altLang="en-US" sz="14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・　検索の仕方がわからない</a:t>
                      </a:r>
                      <a:endParaRPr lang="en-US" altLang="ja-JP" sz="14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r>
                        <a:rPr lang="ja-JP" altLang="en-US" sz="14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　　参考サイトを探すことが大変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418AB3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1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2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2BF5982-5871-40A6-8147-534FA0A0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11</a:t>
            </a:fld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97705E9-705A-4BCA-AE90-BD4E5D735AB0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1">
            <a:extLst>
              <a:ext uri="{FF2B5EF4-FFF2-40B4-BE49-F238E27FC236}">
                <a16:creationId xmlns:a16="http://schemas.microsoft.com/office/drawing/2014/main" id="{4B16A782-9DCB-4F5D-A31E-775B284171AE}"/>
              </a:ext>
            </a:extLst>
          </p:cNvPr>
          <p:cNvSpPr txBox="1">
            <a:spLocks/>
          </p:cNvSpPr>
          <p:nvPr/>
        </p:nvSpPr>
        <p:spPr>
          <a:xfrm>
            <a:off x="6571676" y="4998299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7725" b="0" kern="12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B3E1AD-D654-41ED-B122-F068B9548232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7239055C-FD48-481B-A7CB-494D3BDA7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61644"/>
              </p:ext>
            </p:extLst>
          </p:nvPr>
        </p:nvGraphicFramePr>
        <p:xfrm>
          <a:off x="564409" y="1102908"/>
          <a:ext cx="8015181" cy="244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77">
                  <a:extLst>
                    <a:ext uri="{9D8B030D-6E8A-4147-A177-3AD203B41FA5}">
                      <a16:colId xmlns:a16="http://schemas.microsoft.com/office/drawing/2014/main" val="4119190716"/>
                    </a:ext>
                  </a:extLst>
                </a:gridCol>
                <a:gridCol w="7374904">
                  <a:extLst>
                    <a:ext uri="{9D8B030D-6E8A-4147-A177-3AD203B41FA5}">
                      <a16:colId xmlns:a16="http://schemas.microsoft.com/office/drawing/2014/main" val="3817621650"/>
                    </a:ext>
                  </a:extLst>
                </a:gridCol>
              </a:tblGrid>
              <a:tr h="2449287">
                <a:tc>
                  <a:txBody>
                    <a:bodyPr/>
                    <a:lstStyle/>
                    <a:p>
                      <a:r>
                        <a:rPr kumimoji="1" lang="ja-JP" altLang="en-US" sz="32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メリット</a:t>
                      </a:r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r>
                        <a:rPr kumimoji="1" lang="ja-JP" altLang="en-US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求めている正確が返ってくる</a:t>
                      </a:r>
                      <a:endParaRPr kumimoji="1" lang="ja-JP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17470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23D8EF86-922D-4879-85B9-C289076D9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51601"/>
              </p:ext>
            </p:extLst>
          </p:nvPr>
        </p:nvGraphicFramePr>
        <p:xfrm>
          <a:off x="580215" y="3749138"/>
          <a:ext cx="8015181" cy="244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56">
                  <a:extLst>
                    <a:ext uri="{9D8B030D-6E8A-4147-A177-3AD203B41FA5}">
                      <a16:colId xmlns:a16="http://schemas.microsoft.com/office/drawing/2014/main" val="4119190716"/>
                    </a:ext>
                  </a:extLst>
                </a:gridCol>
                <a:gridCol w="7405225">
                  <a:extLst>
                    <a:ext uri="{9D8B030D-6E8A-4147-A177-3AD203B41FA5}">
                      <a16:colId xmlns:a16="http://schemas.microsoft.com/office/drawing/2014/main" val="3817621650"/>
                    </a:ext>
                  </a:extLst>
                </a:gridCol>
              </a:tblGrid>
              <a:tr h="244928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デメリット</a:t>
                      </a:r>
                    </a:p>
                    <a:p>
                      <a:endParaRPr kumimoji="1" lang="ja-JP" altLang="en-US" dirty="0"/>
                    </a:p>
                  </a:txBody>
                  <a:tcPr vert="eaVert"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・　自分の課題に対する答えが載っていないことが多々ある。</a:t>
                      </a:r>
                      <a:endParaRPr lang="en-US" altLang="ja-JP" sz="14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endParaRPr lang="en-US" altLang="ja-JP" sz="14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r>
                        <a:rPr lang="ja-JP" altLang="en-US" sz="14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・　</a:t>
                      </a:r>
                      <a:r>
                        <a:rPr kumimoji="1" lang="ja-JP" altLang="en-US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回答の待ち時間が出来る</a:t>
                      </a:r>
                      <a:endParaRPr kumimoji="1" lang="en-US" altLang="ja-JP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418AB3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17470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3B64F5-A933-4A9C-B898-F84E452B499A}"/>
              </a:ext>
            </a:extLst>
          </p:cNvPr>
          <p:cNvSpPr txBox="1"/>
          <p:nvPr/>
        </p:nvSpPr>
        <p:spPr>
          <a:xfrm>
            <a:off x="2063183" y="216208"/>
            <a:ext cx="501763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Slack</a:t>
            </a: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で講師に質問し解決</a:t>
            </a:r>
          </a:p>
        </p:txBody>
      </p:sp>
    </p:spTree>
    <p:extLst>
      <p:ext uri="{BB962C8B-B14F-4D97-AF65-F5344CB8AC3E}">
        <p14:creationId xmlns:p14="http://schemas.microsoft.com/office/powerpoint/2010/main" val="280426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8F21A7D-C2C9-4193-AC54-7B3FAB552CC6}"/>
              </a:ext>
            </a:extLst>
          </p:cNvPr>
          <p:cNvSpPr/>
          <p:nvPr/>
        </p:nvSpPr>
        <p:spPr>
          <a:xfrm>
            <a:off x="1744392" y="3779845"/>
            <a:ext cx="6906559" cy="250666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11DD1E6-5EA1-4B8E-879B-1A3F17B8CB03}"/>
              </a:ext>
            </a:extLst>
          </p:cNvPr>
          <p:cNvSpPr/>
          <p:nvPr/>
        </p:nvSpPr>
        <p:spPr>
          <a:xfrm>
            <a:off x="1744394" y="571488"/>
            <a:ext cx="6906558" cy="250666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F3379E-026D-4814-8717-D4F50035844F}"/>
              </a:ext>
            </a:extLst>
          </p:cNvPr>
          <p:cNvSpPr txBox="1"/>
          <p:nvPr/>
        </p:nvSpPr>
        <p:spPr>
          <a:xfrm>
            <a:off x="1908364" y="580131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chemeClr val="bg1">
                    <a:lumMod val="50000"/>
                  </a:schemeClr>
                </a:solidFill>
              </a:rPr>
              <a:t>Q</a:t>
            </a:r>
            <a:endParaRPr kumimoji="1" lang="ja-JP" altLang="en-US" sz="6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12F31F-7ACD-4BA4-A152-10F0E9403B29}"/>
              </a:ext>
            </a:extLst>
          </p:cNvPr>
          <p:cNvSpPr txBox="1"/>
          <p:nvPr/>
        </p:nvSpPr>
        <p:spPr>
          <a:xfrm>
            <a:off x="2672862" y="4102461"/>
            <a:ext cx="57613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>
              <a:lnSpc>
                <a:spcPct val="150000"/>
              </a:lnSpc>
            </a:pP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今まで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の</a:t>
            </a: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は</a:t>
            </a: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蓄積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できているか</a:t>
            </a: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去年までは蓄積できてい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ない</a:t>
            </a:r>
            <a:r>
              <a:rPr lang="en-US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7B5791-67DE-4FAF-A66D-53F679EC5AF4}"/>
              </a:ext>
            </a:extLst>
          </p:cNvPr>
          <p:cNvSpPr txBox="1"/>
          <p:nvPr/>
        </p:nvSpPr>
        <p:spPr>
          <a:xfrm>
            <a:off x="2672862" y="697689"/>
            <a:ext cx="643670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>
              <a:lnSpc>
                <a:spcPct val="150000"/>
              </a:lnSpc>
            </a:pP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質問対応する上での困りごとはあるか</a:t>
            </a: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質問対応の時間が読めず、待たせてしまう</a:t>
            </a: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対応漏れしてしまうことも</a:t>
            </a:r>
            <a:r>
              <a:rPr lang="en-US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355193-D87D-4C0A-A653-79BC63A5176C}"/>
              </a:ext>
            </a:extLst>
          </p:cNvPr>
          <p:cNvSpPr txBox="1"/>
          <p:nvPr/>
        </p:nvSpPr>
        <p:spPr>
          <a:xfrm>
            <a:off x="1908364" y="1907961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C00000"/>
                </a:solidFill>
              </a:rPr>
              <a:t>A</a:t>
            </a:r>
            <a:endParaRPr kumimoji="1" lang="ja-JP" altLang="en-US" sz="6000" b="1" dirty="0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CD1C20-22F4-4A29-9364-0E608FC57C71}"/>
              </a:ext>
            </a:extLst>
          </p:cNvPr>
          <p:cNvSpPr txBox="1"/>
          <p:nvPr/>
        </p:nvSpPr>
        <p:spPr>
          <a:xfrm>
            <a:off x="1908364" y="3940878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chemeClr val="bg1">
                    <a:lumMod val="50000"/>
                  </a:schemeClr>
                </a:solidFill>
              </a:rPr>
              <a:t>Q</a:t>
            </a:r>
            <a:endParaRPr kumimoji="1" lang="ja-JP" altLang="en-US" sz="6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B599809-7A0D-4753-8632-0CB458750776}"/>
              </a:ext>
            </a:extLst>
          </p:cNvPr>
          <p:cNvSpPr txBox="1"/>
          <p:nvPr/>
        </p:nvSpPr>
        <p:spPr>
          <a:xfrm>
            <a:off x="1908364" y="5081084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C00000"/>
                </a:solidFill>
              </a:rPr>
              <a:t>A</a:t>
            </a:r>
            <a:endParaRPr kumimoji="1" lang="ja-JP" altLang="en-US" sz="6000" b="1" dirty="0">
              <a:solidFill>
                <a:srgbClr val="C00000"/>
              </a:solidFill>
            </a:endParaRPr>
          </a:p>
        </p:txBody>
      </p:sp>
      <p:pic>
        <p:nvPicPr>
          <p:cNvPr id="16" name="グラフィックス 15" descr="教授 男性 単色塗りつぶし">
            <a:extLst>
              <a:ext uri="{FF2B5EF4-FFF2-40B4-BE49-F238E27FC236}">
                <a16:creationId xmlns:a16="http://schemas.microsoft.com/office/drawing/2014/main" id="{E017C4CA-A8EF-4D0E-B93A-09B4D619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96" y="764453"/>
            <a:ext cx="1694396" cy="169439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1D4B30-CD76-4A80-9783-30CBA70F0BA6}"/>
              </a:ext>
            </a:extLst>
          </p:cNvPr>
          <p:cNvSpPr txBox="1"/>
          <p:nvPr/>
        </p:nvSpPr>
        <p:spPr>
          <a:xfrm>
            <a:off x="508010" y="2466787"/>
            <a:ext cx="981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</a:p>
        </p:txBody>
      </p:sp>
      <p:pic>
        <p:nvPicPr>
          <p:cNvPr id="18" name="グラフィックス 17" descr="建物 単色塗りつぶし">
            <a:extLst>
              <a:ext uri="{FF2B5EF4-FFF2-40B4-BE49-F238E27FC236}">
                <a16:creationId xmlns:a16="http://schemas.microsoft.com/office/drawing/2014/main" id="{7602C185-2145-4AC4-8DD9-BFA48EBA1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08" y="4038929"/>
            <a:ext cx="1567541" cy="1567541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7438FF-2B37-4E32-BC4F-33D78B73A62C}"/>
              </a:ext>
            </a:extLst>
          </p:cNvPr>
          <p:cNvSpPr txBox="1"/>
          <p:nvPr/>
        </p:nvSpPr>
        <p:spPr>
          <a:xfrm>
            <a:off x="104708" y="5570327"/>
            <a:ext cx="1803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研修会社</a:t>
            </a:r>
          </a:p>
        </p:txBody>
      </p:sp>
    </p:spTree>
    <p:extLst>
      <p:ext uri="{BB962C8B-B14F-4D97-AF65-F5344CB8AC3E}">
        <p14:creationId xmlns:p14="http://schemas.microsoft.com/office/powerpoint/2010/main" val="198684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B38731-F11A-4562-A880-29D8D275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テキスト ボックス 93">
            <a:extLst>
              <a:ext uri="{FF2B5EF4-FFF2-40B4-BE49-F238E27FC236}">
                <a16:creationId xmlns:a16="http://schemas.microsoft.com/office/drawing/2014/main" id="{9A6E549C-CAED-454D-8A7D-C82289092F9D}"/>
              </a:ext>
            </a:extLst>
          </p:cNvPr>
          <p:cNvSpPr txBox="1"/>
          <p:nvPr/>
        </p:nvSpPr>
        <p:spPr>
          <a:xfrm>
            <a:off x="564365" y="1451430"/>
            <a:ext cx="8015267" cy="480299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3200" kern="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pPr algn="just"/>
            <a:r>
              <a:rPr lang="ja-JP" alt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【</a:t>
            </a:r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目的</a:t>
            </a:r>
            <a:r>
              <a:rPr lang="ja-JP" alt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】</a:t>
            </a:r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・</a:t>
            </a:r>
            <a:r>
              <a:rPr lang="ja-JP" alt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</a:t>
            </a:r>
            <a:r>
              <a:rPr lang="en-US" alt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/</a:t>
            </a:r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回答</a:t>
            </a:r>
            <a:r>
              <a:rPr lang="ja-JP" alt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の蓄積</a:t>
            </a:r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・</a:t>
            </a:r>
            <a:r>
              <a:rPr lang="ja-JP" alt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受講生の問題解決のサポート手段</a:t>
            </a:r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拡充</a:t>
            </a:r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・</a:t>
            </a:r>
            <a:r>
              <a:rPr lang="ja-JP" alt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講師の業務円滑化、負担の軽減</a:t>
            </a:r>
            <a:endParaRPr lang="en-US" altLang="ja-JP" sz="3200" kern="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endParaRPr lang="en-US" altLang="ja-JP" sz="3200" kern="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r>
              <a:rPr lang="ja-JP" altLang="ja-JP" sz="3200" kern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Mangal" panose="02040503050203030202" pitchFamily="18" charset="0"/>
              </a:rPr>
              <a:t>【想定顧客】研修会社</a:t>
            </a:r>
            <a:endParaRPr lang="en-US" altLang="ja-JP" sz="3200" kern="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endParaRPr lang="ja-JP" altLang="ja-JP" sz="3200" kern="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r>
              <a:rPr lang="ja-JP" altLang="ja-JP" sz="3200" kern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Mangal" panose="02040503050203030202" pitchFamily="18" charset="0"/>
              </a:rPr>
              <a:t>【利用者】研修会社・講師・受講者</a:t>
            </a:r>
            <a:endParaRPr lang="en-US" altLang="ja-JP" sz="3200" kern="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pPr algn="just"/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endParaRPr 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5" name="図 4" descr="グラフィカル ユーザー インターフェイス, アプリケーション, Web サイト, PowerPoint&#10;&#10;自動的に生成された説明">
            <a:extLst>
              <a:ext uri="{FF2B5EF4-FFF2-40B4-BE49-F238E27FC236}">
                <a16:creationId xmlns:a16="http://schemas.microsoft.com/office/drawing/2014/main" id="{F34AA01C-24C6-4871-B067-F6C1E61B9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1697" r="50001" b="59105"/>
          <a:stretch/>
        </p:blipFill>
        <p:spPr>
          <a:xfrm>
            <a:off x="1850477" y="229206"/>
            <a:ext cx="5443045" cy="13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4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69D39B-7702-467F-A106-902EF54A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250C3E6-3E57-44A8-8B01-561CCE8C4555}"/>
              </a:ext>
            </a:extLst>
          </p:cNvPr>
          <p:cNvSpPr/>
          <p:nvPr/>
        </p:nvSpPr>
        <p:spPr>
          <a:xfrm>
            <a:off x="224725" y="410028"/>
            <a:ext cx="8694550" cy="6037943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3966A19-55B7-4F40-88D1-41125C11086A}"/>
              </a:ext>
            </a:extLst>
          </p:cNvPr>
          <p:cNvSpPr/>
          <p:nvPr/>
        </p:nvSpPr>
        <p:spPr>
          <a:xfrm>
            <a:off x="636665" y="1177866"/>
            <a:ext cx="7870670" cy="4996513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2AC926C-4E5B-4514-B9F0-AC0E163F02DD}"/>
              </a:ext>
            </a:extLst>
          </p:cNvPr>
          <p:cNvSpPr/>
          <p:nvPr/>
        </p:nvSpPr>
        <p:spPr>
          <a:xfrm>
            <a:off x="452293" y="154068"/>
            <a:ext cx="2083633" cy="5539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研修会社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0AF647-1CA9-4345-A6AB-3EF2D1CC4E31}"/>
              </a:ext>
            </a:extLst>
          </p:cNvPr>
          <p:cNvSpPr/>
          <p:nvPr/>
        </p:nvSpPr>
        <p:spPr>
          <a:xfrm>
            <a:off x="1160687" y="1883409"/>
            <a:ext cx="3168818" cy="3796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54FF2E1-F0A8-42C1-B5FC-70CC0F1916DA}"/>
              </a:ext>
            </a:extLst>
          </p:cNvPr>
          <p:cNvSpPr/>
          <p:nvPr/>
        </p:nvSpPr>
        <p:spPr>
          <a:xfrm>
            <a:off x="3530183" y="866789"/>
            <a:ext cx="2083633" cy="5467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ユーザー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603DCA2-16D7-4F09-BA9C-159C9D3A8EE7}"/>
              </a:ext>
            </a:extLst>
          </p:cNvPr>
          <p:cNvSpPr/>
          <p:nvPr/>
        </p:nvSpPr>
        <p:spPr>
          <a:xfrm>
            <a:off x="4814496" y="1870298"/>
            <a:ext cx="3357071" cy="38168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93E1B3D-6BC1-4818-A897-9AFEEBE12F0B}"/>
              </a:ext>
            </a:extLst>
          </p:cNvPr>
          <p:cNvSpPr/>
          <p:nvPr/>
        </p:nvSpPr>
        <p:spPr>
          <a:xfrm>
            <a:off x="1703279" y="1661416"/>
            <a:ext cx="2083633" cy="5467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質問者（受講生）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5BC94A-6FE4-4941-8618-6B58E3DF5FF0}"/>
              </a:ext>
            </a:extLst>
          </p:cNvPr>
          <p:cNvSpPr/>
          <p:nvPr/>
        </p:nvSpPr>
        <p:spPr>
          <a:xfrm>
            <a:off x="5451214" y="1610035"/>
            <a:ext cx="2083633" cy="5467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回答者（講師）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1AF7CBD-FADC-4AA8-8D8F-34CAAE17EE23}"/>
              </a:ext>
            </a:extLst>
          </p:cNvPr>
          <p:cNvSpPr/>
          <p:nvPr/>
        </p:nvSpPr>
        <p:spPr>
          <a:xfrm>
            <a:off x="1494109" y="2634663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質問検索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DBBA07D-82F4-4C06-8973-567441FBBF37}"/>
              </a:ext>
            </a:extLst>
          </p:cNvPr>
          <p:cNvSpPr/>
          <p:nvPr/>
        </p:nvSpPr>
        <p:spPr>
          <a:xfrm>
            <a:off x="1494109" y="3370763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質問投稿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AE8E1E-4C56-4BA7-ADCA-86E730031040}"/>
              </a:ext>
            </a:extLst>
          </p:cNvPr>
          <p:cNvSpPr/>
          <p:nvPr/>
        </p:nvSpPr>
        <p:spPr>
          <a:xfrm>
            <a:off x="1476921" y="4094759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 更新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削除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96CF94C-FCE4-460C-A759-E82CE396994F}"/>
              </a:ext>
            </a:extLst>
          </p:cNvPr>
          <p:cNvSpPr/>
          <p:nvPr/>
        </p:nvSpPr>
        <p:spPr>
          <a:xfrm>
            <a:off x="1494109" y="4822103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質問履歴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0C75233-0592-4BE7-A309-D502DB8655C9}"/>
              </a:ext>
            </a:extLst>
          </p:cNvPr>
          <p:cNvSpPr/>
          <p:nvPr/>
        </p:nvSpPr>
        <p:spPr>
          <a:xfrm>
            <a:off x="5303380" y="3370763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回答投稿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FF32D94-E6CD-4C33-8AF0-D8A7CE07F202}"/>
              </a:ext>
            </a:extLst>
          </p:cNvPr>
          <p:cNvSpPr/>
          <p:nvPr/>
        </p:nvSpPr>
        <p:spPr>
          <a:xfrm>
            <a:off x="5303380" y="4068015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 更新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削除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6EBEBB4-7E1E-4EBA-BB6C-D94B67554C3B}"/>
              </a:ext>
            </a:extLst>
          </p:cNvPr>
          <p:cNvSpPr/>
          <p:nvPr/>
        </p:nvSpPr>
        <p:spPr>
          <a:xfrm>
            <a:off x="5303380" y="4811866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回答履歴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722E753-AAC7-4670-BA9D-6FF41E84DD44}"/>
              </a:ext>
            </a:extLst>
          </p:cNvPr>
          <p:cNvSpPr/>
          <p:nvPr/>
        </p:nvSpPr>
        <p:spPr>
          <a:xfrm>
            <a:off x="5278946" y="2641514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質問検索</a:t>
            </a:r>
          </a:p>
        </p:txBody>
      </p:sp>
    </p:spTree>
    <p:extLst>
      <p:ext uri="{BB962C8B-B14F-4D97-AF65-F5344CB8AC3E}">
        <p14:creationId xmlns:p14="http://schemas.microsoft.com/office/powerpoint/2010/main" val="182865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ED2C029-6540-411E-99A9-03E2CE14467B}"/>
              </a:ext>
            </a:extLst>
          </p:cNvPr>
          <p:cNvCxnSpPr>
            <a:cxnSpLocks/>
          </p:cNvCxnSpPr>
          <p:nvPr/>
        </p:nvCxnSpPr>
        <p:spPr>
          <a:xfrm>
            <a:off x="216018" y="551542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B7F8F2-ECCE-4C8E-BCC5-03748DEF5A8D}"/>
              </a:ext>
            </a:extLst>
          </p:cNvPr>
          <p:cNvSpPr/>
          <p:nvPr/>
        </p:nvSpPr>
        <p:spPr>
          <a:xfrm>
            <a:off x="6605471" y="2594098"/>
            <a:ext cx="741186" cy="4842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5DB86CEA-0455-4EEC-B017-E3A92C15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165" y="4333802"/>
            <a:ext cx="1641671" cy="1641671"/>
          </a:xfrm>
          <a:prstGeom prst="rect">
            <a:avLst/>
          </a:prstGeom>
        </p:spPr>
      </p:pic>
      <p:pic>
        <p:nvPicPr>
          <p:cNvPr id="12" name="グラフィックス 11" descr="クリップボード: 混合 単色塗りつぶし">
            <a:extLst>
              <a:ext uri="{FF2B5EF4-FFF2-40B4-BE49-F238E27FC236}">
                <a16:creationId xmlns:a16="http://schemas.microsoft.com/office/drawing/2014/main" id="{C4060DB8-294F-4464-8A86-CB87381BB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664" y="2323444"/>
            <a:ext cx="1094072" cy="1094072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99690F18-4CE8-48F4-86F7-EEC49FD0F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3256" y="2323444"/>
            <a:ext cx="1182370" cy="1182370"/>
          </a:xfrm>
          <a:prstGeom prst="rect">
            <a:avLst/>
          </a:prstGeom>
        </p:spPr>
      </p:pic>
      <p:pic>
        <p:nvPicPr>
          <p:cNvPr id="18" name="グラフィックス 17" descr="拡大鏡 単色塗りつぶし">
            <a:extLst>
              <a:ext uri="{FF2B5EF4-FFF2-40B4-BE49-F238E27FC236}">
                <a16:creationId xmlns:a16="http://schemas.microsoft.com/office/drawing/2014/main" id="{A12973C2-04F3-4B72-B0DB-38702AF0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460" y="1908430"/>
            <a:ext cx="1094072" cy="109407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28677-67EF-4667-98BF-427C10C8DC7D}"/>
              </a:ext>
            </a:extLst>
          </p:cNvPr>
          <p:cNvSpPr txBox="1"/>
          <p:nvPr/>
        </p:nvSpPr>
        <p:spPr>
          <a:xfrm>
            <a:off x="2411974" y="333548"/>
            <a:ext cx="43200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ユーザビリティを意識</a:t>
            </a:r>
          </a:p>
        </p:txBody>
      </p:sp>
      <p:pic>
        <p:nvPicPr>
          <p:cNvPr id="27" name="グラフィックス 26" descr="E コマース 単色塗りつぶし">
            <a:extLst>
              <a:ext uri="{FF2B5EF4-FFF2-40B4-BE49-F238E27FC236}">
                <a16:creationId xmlns:a16="http://schemas.microsoft.com/office/drawing/2014/main" id="{66B635F9-0B53-4F30-80C8-C219237E7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5545" y="3234840"/>
            <a:ext cx="1114046" cy="1114046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D6E3E82-397D-4B21-9C02-BAAE0C3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15</a:t>
            </a:fld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EE70EBE-2027-43B3-88C4-8232F0C7ADF7}"/>
              </a:ext>
            </a:extLst>
          </p:cNvPr>
          <p:cNvSpPr txBox="1"/>
          <p:nvPr/>
        </p:nvSpPr>
        <p:spPr>
          <a:xfrm>
            <a:off x="3880262" y="1495432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複合検索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FDE6471-A1E7-44DC-8B3B-A1ADACD57F45}"/>
              </a:ext>
            </a:extLst>
          </p:cNvPr>
          <p:cNvSpPr/>
          <p:nvPr/>
        </p:nvSpPr>
        <p:spPr>
          <a:xfrm>
            <a:off x="8225764" y="3505814"/>
            <a:ext cx="453608" cy="586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2FC674-19B4-4FBA-B21C-8A92CBD765C9}"/>
              </a:ext>
            </a:extLst>
          </p:cNvPr>
          <p:cNvSpPr txBox="1"/>
          <p:nvPr/>
        </p:nvSpPr>
        <p:spPr>
          <a:xfrm>
            <a:off x="1141565" y="1199011"/>
            <a:ext cx="25861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履歴ページ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未完了タグ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D3AB49A-3741-40A8-8460-B888725B7E1D}"/>
              </a:ext>
            </a:extLst>
          </p:cNvPr>
          <p:cNvSpPr txBox="1"/>
          <p:nvPr/>
        </p:nvSpPr>
        <p:spPr>
          <a:xfrm>
            <a:off x="7550957" y="4516705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スマホ対応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520C4EC-121B-4F04-B069-9011B0AF6A7D}"/>
              </a:ext>
            </a:extLst>
          </p:cNvPr>
          <p:cNvSpPr txBox="1"/>
          <p:nvPr/>
        </p:nvSpPr>
        <p:spPr>
          <a:xfrm>
            <a:off x="6031596" y="2000263"/>
            <a:ext cx="281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ダークモード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E29C49C1-974F-43BC-A399-32BC793035BD}"/>
              </a:ext>
            </a:extLst>
          </p:cNvPr>
          <p:cNvSpPr/>
          <p:nvPr/>
        </p:nvSpPr>
        <p:spPr>
          <a:xfrm rot="18915434">
            <a:off x="290823" y="3569843"/>
            <a:ext cx="8379801" cy="8158732"/>
          </a:xfrm>
          <a:prstGeom prst="arc">
            <a:avLst>
              <a:gd name="adj1" fmla="val 15858526"/>
              <a:gd name="adj2" fmla="val 44017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8" name="グラフィックス 37" descr="プリンター 単色塗りつぶし">
            <a:extLst>
              <a:ext uri="{FF2B5EF4-FFF2-40B4-BE49-F238E27FC236}">
                <a16:creationId xmlns:a16="http://schemas.microsoft.com/office/drawing/2014/main" id="{2147DEEB-C04E-4E4B-9548-1D2499164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018" y="3303365"/>
            <a:ext cx="1094072" cy="109407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68DEBD-1400-44B1-8C50-6A2C956A600F}"/>
              </a:ext>
            </a:extLst>
          </p:cNvPr>
          <p:cNvSpPr txBox="1"/>
          <p:nvPr/>
        </p:nvSpPr>
        <p:spPr>
          <a:xfrm>
            <a:off x="38045" y="4382524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印刷可能</a:t>
            </a:r>
          </a:p>
        </p:txBody>
      </p:sp>
    </p:spTree>
    <p:extLst>
      <p:ext uri="{BB962C8B-B14F-4D97-AF65-F5344CB8AC3E}">
        <p14:creationId xmlns:p14="http://schemas.microsoft.com/office/powerpoint/2010/main" val="5995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  <p:bldP spid="35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8C97C3F-1642-42D3-B219-1364D50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9F5245-D592-4C98-90C8-CFB9E9AE292C}"/>
              </a:ext>
            </a:extLst>
          </p:cNvPr>
          <p:cNvSpPr/>
          <p:nvPr/>
        </p:nvSpPr>
        <p:spPr>
          <a:xfrm>
            <a:off x="539646" y="494675"/>
            <a:ext cx="8227859" cy="563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デモンストレーション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261061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B2F7FE2-10A1-4A4E-80EA-F5B7DC7B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B51108D-5A11-40B2-9A02-2D5ABB7FC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8" y="102777"/>
            <a:ext cx="3080444" cy="6652446"/>
          </a:xfrm>
          <a:prstGeom prst="rect">
            <a:avLst/>
          </a:prstGeom>
        </p:spPr>
      </p:pic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ABDB0003-B9AA-40C2-9634-2C7CEB156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87518"/>
              </p:ext>
            </p:extLst>
          </p:nvPr>
        </p:nvGraphicFramePr>
        <p:xfrm>
          <a:off x="4060066" y="1071310"/>
          <a:ext cx="4732535" cy="442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535">
                  <a:extLst>
                    <a:ext uri="{9D8B030D-6E8A-4147-A177-3AD203B41FA5}">
                      <a16:colId xmlns:a16="http://schemas.microsoft.com/office/drawing/2014/main" val="1103441304"/>
                    </a:ext>
                  </a:extLst>
                </a:gridCol>
              </a:tblGrid>
              <a:tr h="8107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スマホ対応画面</a:t>
                      </a:r>
                      <a:endParaRPr kumimoji="1" lang="en-US" altLang="ja-JP" sz="40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6877"/>
                  </a:ext>
                </a:extLst>
              </a:tr>
              <a:tr h="1185092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デフォルト：</a:t>
                      </a:r>
                      <a:r>
                        <a:rPr kumimoji="1" lang="en-US" altLang="ja-JP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iPhone</a:t>
                      </a:r>
                      <a:r>
                        <a:rPr kumimoji="1" lang="ja-JP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XS</a:t>
                      </a:r>
                      <a:endParaRPr kumimoji="1" lang="ja-JP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b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543296"/>
                  </a:ext>
                </a:extLst>
              </a:tr>
              <a:tr h="807616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推奨ブラウザ：</a:t>
                      </a:r>
                      <a:r>
                        <a:rPr kumimoji="1" lang="en-US" altLang="ja-JP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firebox</a:t>
                      </a:r>
                      <a:endParaRPr kumimoji="1" lang="ja-JP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b"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878267"/>
                  </a:ext>
                </a:extLst>
              </a:tr>
              <a:tr h="81079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ダークモード対応</a:t>
                      </a:r>
                    </a:p>
                  </a:txBody>
                  <a:tcPr anchor="b"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3111"/>
                  </a:ext>
                </a:extLst>
              </a:tr>
              <a:tr h="810795"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20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62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ADBE923-7029-4D3F-BA50-1F8C127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15396B7C-DAFA-4F4C-927B-B98936DD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23" y="102776"/>
            <a:ext cx="3080444" cy="6652447"/>
          </a:xfrm>
          <a:prstGeom prst="rect">
            <a:avLst/>
          </a:prstGeom>
        </p:spPr>
      </p:pic>
      <p:pic>
        <p:nvPicPr>
          <p:cNvPr id="4" name="図 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C205D22-37E9-47B6-B565-C4B9CA710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34" y="102775"/>
            <a:ext cx="3080444" cy="665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0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19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個々の成果・感想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8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fld>
            <a:endParaRPr kumimoji="1" lang="ja-JP" altLang="en-US" sz="6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個々の成果・感想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5D35D3CA-632F-4A26-A306-EF7E4C17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</p:spTree>
    <p:extLst>
      <p:ext uri="{BB962C8B-B14F-4D97-AF65-F5344CB8AC3E}">
        <p14:creationId xmlns:p14="http://schemas.microsoft.com/office/powerpoint/2010/main" val="370694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DA3FBE2-761B-42CC-8597-66829C25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200F2C7-36D0-40BE-84AB-FC559C278F08}"/>
              </a:ext>
            </a:extLst>
          </p:cNvPr>
          <p:cNvSpPr/>
          <p:nvPr/>
        </p:nvSpPr>
        <p:spPr>
          <a:xfrm>
            <a:off x="1528955" y="510325"/>
            <a:ext cx="7238549" cy="267107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・インターネットでは、すぐに解決法を得られる一方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検索や見つけ出すことに時間を要す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slack</a:t>
            </a: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の質問では、正確な答え返ってくるが、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待つ時間が発生する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0DED1C7-4358-43CD-B503-F74CC88F9705}"/>
              </a:ext>
            </a:extLst>
          </p:cNvPr>
          <p:cNvSpPr/>
          <p:nvPr/>
        </p:nvSpPr>
        <p:spPr>
          <a:xfrm>
            <a:off x="1528954" y="3602186"/>
            <a:ext cx="7238549" cy="82001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質問対応の時間が読めず、待たせてしまう</a:t>
            </a: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1700897-ABAE-4EE0-9EC1-F32EA3F88818}"/>
              </a:ext>
            </a:extLst>
          </p:cNvPr>
          <p:cNvSpPr/>
          <p:nvPr/>
        </p:nvSpPr>
        <p:spPr>
          <a:xfrm>
            <a:off x="2277866" y="5413154"/>
            <a:ext cx="6196450" cy="80200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は</a:t>
            </a: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蓄積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できていない</a:t>
            </a: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9" name="グラフィックス 8" descr="教授 男性 単色塗りつぶし">
            <a:extLst>
              <a:ext uri="{FF2B5EF4-FFF2-40B4-BE49-F238E27FC236}">
                <a16:creationId xmlns:a16="http://schemas.microsoft.com/office/drawing/2014/main" id="{D961E144-B3AF-4310-B3DC-5521D4979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74" y="3390858"/>
            <a:ext cx="1019813" cy="101981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1A5B13-6083-4023-9E4A-9E5A3ACE05BF}"/>
              </a:ext>
            </a:extLst>
          </p:cNvPr>
          <p:cNvSpPr txBox="1"/>
          <p:nvPr/>
        </p:nvSpPr>
        <p:spPr>
          <a:xfrm>
            <a:off x="479466" y="4436275"/>
            <a:ext cx="981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</a:p>
        </p:txBody>
      </p:sp>
      <p:pic>
        <p:nvPicPr>
          <p:cNvPr id="11" name="グラフィックス 10" descr="建物 単色塗りつぶし">
            <a:extLst>
              <a:ext uri="{FF2B5EF4-FFF2-40B4-BE49-F238E27FC236}">
                <a16:creationId xmlns:a16="http://schemas.microsoft.com/office/drawing/2014/main" id="{1111D54D-D80B-4757-8529-C2EAE0C8F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574" y="5195914"/>
            <a:ext cx="981124" cy="98112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190782-E261-477E-9CFD-2A99011B3F67}"/>
              </a:ext>
            </a:extLst>
          </p:cNvPr>
          <p:cNvSpPr txBox="1"/>
          <p:nvPr/>
        </p:nvSpPr>
        <p:spPr>
          <a:xfrm>
            <a:off x="299198" y="6177038"/>
            <a:ext cx="1803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研修会社</a:t>
            </a:r>
          </a:p>
        </p:txBody>
      </p:sp>
      <p:pic>
        <p:nvPicPr>
          <p:cNvPr id="13" name="グラフィックス 12" descr="オフィス ワーカー (女性) 単色塗りつぶし">
            <a:extLst>
              <a:ext uri="{FF2B5EF4-FFF2-40B4-BE49-F238E27FC236}">
                <a16:creationId xmlns:a16="http://schemas.microsoft.com/office/drawing/2014/main" id="{E226B57F-1E88-40F3-9AC5-ED3EC74028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885" y="1176938"/>
            <a:ext cx="1019813" cy="101981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45AA64-4375-476E-B713-ECBB52881ECD}"/>
              </a:ext>
            </a:extLst>
          </p:cNvPr>
          <p:cNvSpPr txBox="1"/>
          <p:nvPr/>
        </p:nvSpPr>
        <p:spPr>
          <a:xfrm>
            <a:off x="292574" y="2357171"/>
            <a:ext cx="1305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受講生</a:t>
            </a:r>
          </a:p>
        </p:txBody>
      </p:sp>
    </p:spTree>
    <p:extLst>
      <p:ext uri="{BB962C8B-B14F-4D97-AF65-F5344CB8AC3E}">
        <p14:creationId xmlns:p14="http://schemas.microsoft.com/office/powerpoint/2010/main" val="112666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F5C638-8800-40C1-86FA-992C7E7F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D202FE9-5C01-4D3D-8D30-0B688B4912FE}"/>
              </a:ext>
            </a:extLst>
          </p:cNvPr>
          <p:cNvSpPr/>
          <p:nvPr/>
        </p:nvSpPr>
        <p:spPr>
          <a:xfrm>
            <a:off x="2277866" y="510325"/>
            <a:ext cx="6196450" cy="194491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・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・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グラフィックス 6" descr="オフィス ワーカー (女性) 単色塗りつぶし">
            <a:extLst>
              <a:ext uri="{FF2B5EF4-FFF2-40B4-BE49-F238E27FC236}">
                <a16:creationId xmlns:a16="http://schemas.microsoft.com/office/drawing/2014/main" id="{8164A3C8-CE21-4487-A0F8-37057286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684" y="669221"/>
            <a:ext cx="1151226" cy="115122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74CC55-5FF3-4907-96DE-9CA7A2132449}"/>
              </a:ext>
            </a:extLst>
          </p:cNvPr>
          <p:cNvSpPr txBox="1"/>
          <p:nvPr/>
        </p:nvSpPr>
        <p:spPr>
          <a:xfrm>
            <a:off x="743656" y="1922941"/>
            <a:ext cx="1305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受講生</a:t>
            </a:r>
          </a:p>
        </p:txBody>
      </p:sp>
    </p:spTree>
    <p:extLst>
      <p:ext uri="{BB962C8B-B14F-4D97-AF65-F5344CB8AC3E}">
        <p14:creationId xmlns:p14="http://schemas.microsoft.com/office/powerpoint/2010/main" val="213585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10" name="グラフィックス 9" descr="教授 男性 単色塗りつぶし">
            <a:extLst>
              <a:ext uri="{FF2B5EF4-FFF2-40B4-BE49-F238E27FC236}">
                <a16:creationId xmlns:a16="http://schemas.microsoft.com/office/drawing/2014/main" id="{6D037FBD-BEB6-4BD3-BCC3-03B467112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8032" y="1381063"/>
            <a:ext cx="1694396" cy="1694396"/>
          </a:xfrm>
          <a:prstGeom prst="rect">
            <a:avLst/>
          </a:prstGeom>
        </p:spPr>
      </p:pic>
      <p:pic>
        <p:nvPicPr>
          <p:cNvPr id="11" name="グラフィックス 10" descr="オフィス ワーカー (女性) 単色塗りつぶし">
            <a:extLst>
              <a:ext uri="{FF2B5EF4-FFF2-40B4-BE49-F238E27FC236}">
                <a16:creationId xmlns:a16="http://schemas.microsoft.com/office/drawing/2014/main" id="{562760A0-C073-40C7-B6A0-BEB5A0B42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9338" y="1381063"/>
            <a:ext cx="1694396" cy="169439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D671D5-ADE8-4802-908A-48FF2789DBCD}"/>
              </a:ext>
            </a:extLst>
          </p:cNvPr>
          <p:cNvSpPr txBox="1"/>
          <p:nvPr/>
        </p:nvSpPr>
        <p:spPr>
          <a:xfrm>
            <a:off x="689132" y="573188"/>
            <a:ext cx="7020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講師の業務円滑化</a:t>
            </a:r>
            <a:endParaRPr lang="en-US" altLang="ja-JP" sz="28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負担の軽減</a:t>
            </a:r>
            <a:endParaRPr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8D1FFE-1048-425D-8775-4CCBA845CFB6}"/>
              </a:ext>
            </a:extLst>
          </p:cNvPr>
          <p:cNvSpPr txBox="1"/>
          <p:nvPr/>
        </p:nvSpPr>
        <p:spPr>
          <a:xfrm>
            <a:off x="2226046" y="3083397"/>
            <a:ext cx="981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45166FE-5F56-4D56-91FE-F4598F14F740}"/>
              </a:ext>
            </a:extLst>
          </p:cNvPr>
          <p:cNvSpPr txBox="1"/>
          <p:nvPr/>
        </p:nvSpPr>
        <p:spPr>
          <a:xfrm>
            <a:off x="5723670" y="3083397"/>
            <a:ext cx="1305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受講生</a:t>
            </a:r>
          </a:p>
        </p:txBody>
      </p:sp>
      <p:sp>
        <p:nvSpPr>
          <p:cNvPr id="21" name="矢印: 左 20">
            <a:extLst>
              <a:ext uri="{FF2B5EF4-FFF2-40B4-BE49-F238E27FC236}">
                <a16:creationId xmlns:a16="http://schemas.microsoft.com/office/drawing/2014/main" id="{1FF8B1D5-1688-4133-8E09-89C90FE0113C}"/>
              </a:ext>
            </a:extLst>
          </p:cNvPr>
          <p:cNvSpPr/>
          <p:nvPr/>
        </p:nvSpPr>
        <p:spPr>
          <a:xfrm>
            <a:off x="3766899" y="1327602"/>
            <a:ext cx="1610203" cy="9062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49386764-63A4-4209-898A-82698F1EB674}"/>
              </a:ext>
            </a:extLst>
          </p:cNvPr>
          <p:cNvSpPr/>
          <p:nvPr/>
        </p:nvSpPr>
        <p:spPr>
          <a:xfrm>
            <a:off x="3766899" y="2723100"/>
            <a:ext cx="1610203" cy="9541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7B5EA8-DDE7-4841-8B22-E498BEA66053}"/>
              </a:ext>
            </a:extLst>
          </p:cNvPr>
          <p:cNvSpPr txBox="1"/>
          <p:nvPr/>
        </p:nvSpPr>
        <p:spPr>
          <a:xfrm>
            <a:off x="3843017" y="2216761"/>
            <a:ext cx="1610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 Holder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E5FF49B-08DA-4DBD-B5A8-1C2E9DE34179}"/>
              </a:ext>
            </a:extLst>
          </p:cNvPr>
          <p:cNvSpPr txBox="1"/>
          <p:nvPr/>
        </p:nvSpPr>
        <p:spPr>
          <a:xfrm>
            <a:off x="3766899" y="3957695"/>
            <a:ext cx="771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問題解決のサポート手段の拡充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3237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AF37BEE-0028-4926-A5AC-3BE89F3D657B}"/>
              </a:ext>
            </a:extLst>
          </p:cNvPr>
          <p:cNvSpPr/>
          <p:nvPr/>
        </p:nvSpPr>
        <p:spPr>
          <a:xfrm>
            <a:off x="1019013" y="465506"/>
            <a:ext cx="7105973" cy="3894468"/>
          </a:xfrm>
          <a:prstGeom prst="ellips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10" name="グラフィックス 9" descr="教授 男性 単色塗りつぶし">
            <a:extLst>
              <a:ext uri="{FF2B5EF4-FFF2-40B4-BE49-F238E27FC236}">
                <a16:creationId xmlns:a16="http://schemas.microsoft.com/office/drawing/2014/main" id="{6D037FBD-BEB6-4BD3-BCC3-03B467112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8032" y="1381063"/>
            <a:ext cx="1694396" cy="1694396"/>
          </a:xfrm>
          <a:prstGeom prst="rect">
            <a:avLst/>
          </a:prstGeom>
        </p:spPr>
      </p:pic>
      <p:pic>
        <p:nvPicPr>
          <p:cNvPr id="11" name="グラフィックス 10" descr="オフィス ワーカー (女性) 単色塗りつぶし">
            <a:extLst>
              <a:ext uri="{FF2B5EF4-FFF2-40B4-BE49-F238E27FC236}">
                <a16:creationId xmlns:a16="http://schemas.microsoft.com/office/drawing/2014/main" id="{562760A0-C073-40C7-B6A0-BEB5A0B42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9338" y="1381063"/>
            <a:ext cx="1694396" cy="169439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8D1FFE-1048-425D-8775-4CCBA845CFB6}"/>
              </a:ext>
            </a:extLst>
          </p:cNvPr>
          <p:cNvSpPr txBox="1"/>
          <p:nvPr/>
        </p:nvSpPr>
        <p:spPr>
          <a:xfrm>
            <a:off x="2226046" y="3083397"/>
            <a:ext cx="981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45166FE-5F56-4D56-91FE-F4598F14F740}"/>
              </a:ext>
            </a:extLst>
          </p:cNvPr>
          <p:cNvSpPr txBox="1"/>
          <p:nvPr/>
        </p:nvSpPr>
        <p:spPr>
          <a:xfrm>
            <a:off x="5723670" y="3083397"/>
            <a:ext cx="1305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受講生</a:t>
            </a:r>
          </a:p>
        </p:txBody>
      </p:sp>
      <p:sp>
        <p:nvSpPr>
          <p:cNvPr id="21" name="矢印: 左 20">
            <a:extLst>
              <a:ext uri="{FF2B5EF4-FFF2-40B4-BE49-F238E27FC236}">
                <a16:creationId xmlns:a16="http://schemas.microsoft.com/office/drawing/2014/main" id="{1FF8B1D5-1688-4133-8E09-89C90FE0113C}"/>
              </a:ext>
            </a:extLst>
          </p:cNvPr>
          <p:cNvSpPr/>
          <p:nvPr/>
        </p:nvSpPr>
        <p:spPr>
          <a:xfrm>
            <a:off x="3766899" y="1327602"/>
            <a:ext cx="1610203" cy="9062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49386764-63A4-4209-898A-82698F1EB674}"/>
              </a:ext>
            </a:extLst>
          </p:cNvPr>
          <p:cNvSpPr/>
          <p:nvPr/>
        </p:nvSpPr>
        <p:spPr>
          <a:xfrm>
            <a:off x="3766899" y="2723100"/>
            <a:ext cx="1610203" cy="9541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7B5EA8-DDE7-4841-8B22-E498BEA66053}"/>
              </a:ext>
            </a:extLst>
          </p:cNvPr>
          <p:cNvSpPr txBox="1"/>
          <p:nvPr/>
        </p:nvSpPr>
        <p:spPr>
          <a:xfrm>
            <a:off x="3843017" y="2216761"/>
            <a:ext cx="1610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 Holder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3" name="グラフィックス 12" descr="建物 単色塗りつぶし">
            <a:extLst>
              <a:ext uri="{FF2B5EF4-FFF2-40B4-BE49-F238E27FC236}">
                <a16:creationId xmlns:a16="http://schemas.microsoft.com/office/drawing/2014/main" id="{017A5E0A-0906-42F3-BECE-593F2571F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8994" y="4847051"/>
            <a:ext cx="1567541" cy="156754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0FEC84-F6D7-43D8-B0EF-5E32B21DDAD9}"/>
              </a:ext>
            </a:extLst>
          </p:cNvPr>
          <p:cNvSpPr txBox="1"/>
          <p:nvPr/>
        </p:nvSpPr>
        <p:spPr>
          <a:xfrm>
            <a:off x="3150308" y="5600299"/>
            <a:ext cx="361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</a:t>
            </a:r>
            <a:r>
              <a:rPr kumimoji="1"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回答の蓄積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078E01-321B-497F-9D17-3AA090006CC1}"/>
              </a:ext>
            </a:extLst>
          </p:cNvPr>
          <p:cNvSpPr txBox="1"/>
          <p:nvPr/>
        </p:nvSpPr>
        <p:spPr>
          <a:xfrm>
            <a:off x="1538994" y="6378449"/>
            <a:ext cx="1803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研修会社</a:t>
            </a:r>
          </a:p>
        </p:txBody>
      </p:sp>
      <p:sp>
        <p:nvSpPr>
          <p:cNvPr id="3" name="矢印: 左 2">
            <a:extLst>
              <a:ext uri="{FF2B5EF4-FFF2-40B4-BE49-F238E27FC236}">
                <a16:creationId xmlns:a16="http://schemas.microsoft.com/office/drawing/2014/main" id="{0CA2355A-77C6-4764-B2E1-941ABB972E60}"/>
              </a:ext>
            </a:extLst>
          </p:cNvPr>
          <p:cNvSpPr/>
          <p:nvPr/>
        </p:nvSpPr>
        <p:spPr>
          <a:xfrm rot="16200000">
            <a:off x="4135720" y="3684576"/>
            <a:ext cx="872558" cy="2202430"/>
          </a:xfrm>
          <a:prstGeom prst="leftArrow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7927E7-404E-4A6F-8775-F334559332BD}"/>
              </a:ext>
            </a:extLst>
          </p:cNvPr>
          <p:cNvSpPr/>
          <p:nvPr/>
        </p:nvSpPr>
        <p:spPr>
          <a:xfrm>
            <a:off x="4056845" y="3793698"/>
            <a:ext cx="1023870" cy="61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13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24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個々の成果・感想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04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C6A5DDB-2295-4BD2-9CD6-3DE25856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37BB6DAE-6A41-4D32-B325-7C0109891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93233"/>
              </p:ext>
            </p:extLst>
          </p:nvPr>
        </p:nvGraphicFramePr>
        <p:xfrm>
          <a:off x="585164" y="836714"/>
          <a:ext cx="7973672" cy="271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709">
                  <a:extLst>
                    <a:ext uri="{9D8B030D-6E8A-4147-A177-3AD203B41FA5}">
                      <a16:colId xmlns:a16="http://schemas.microsoft.com/office/drawing/2014/main" val="2365296201"/>
                    </a:ext>
                  </a:extLst>
                </a:gridCol>
                <a:gridCol w="996709">
                  <a:extLst>
                    <a:ext uri="{9D8B030D-6E8A-4147-A177-3AD203B41FA5}">
                      <a16:colId xmlns:a16="http://schemas.microsoft.com/office/drawing/2014/main" val="1335220853"/>
                    </a:ext>
                  </a:extLst>
                </a:gridCol>
                <a:gridCol w="996709">
                  <a:extLst>
                    <a:ext uri="{9D8B030D-6E8A-4147-A177-3AD203B41FA5}">
                      <a16:colId xmlns:a16="http://schemas.microsoft.com/office/drawing/2014/main" val="389324486"/>
                    </a:ext>
                  </a:extLst>
                </a:gridCol>
                <a:gridCol w="996709">
                  <a:extLst>
                    <a:ext uri="{9D8B030D-6E8A-4147-A177-3AD203B41FA5}">
                      <a16:colId xmlns:a16="http://schemas.microsoft.com/office/drawing/2014/main" val="2822769893"/>
                    </a:ext>
                  </a:extLst>
                </a:gridCol>
                <a:gridCol w="996709">
                  <a:extLst>
                    <a:ext uri="{9D8B030D-6E8A-4147-A177-3AD203B41FA5}">
                      <a16:colId xmlns:a16="http://schemas.microsoft.com/office/drawing/2014/main" val="1893409725"/>
                    </a:ext>
                  </a:extLst>
                </a:gridCol>
                <a:gridCol w="996709">
                  <a:extLst>
                    <a:ext uri="{9D8B030D-6E8A-4147-A177-3AD203B41FA5}">
                      <a16:colId xmlns:a16="http://schemas.microsoft.com/office/drawing/2014/main" val="1700221106"/>
                    </a:ext>
                  </a:extLst>
                </a:gridCol>
                <a:gridCol w="996709">
                  <a:extLst>
                    <a:ext uri="{9D8B030D-6E8A-4147-A177-3AD203B41FA5}">
                      <a16:colId xmlns:a16="http://schemas.microsoft.com/office/drawing/2014/main" val="2637945825"/>
                    </a:ext>
                  </a:extLst>
                </a:gridCol>
                <a:gridCol w="996709">
                  <a:extLst>
                    <a:ext uri="{9D8B030D-6E8A-4147-A177-3AD203B41FA5}">
                      <a16:colId xmlns:a16="http://schemas.microsoft.com/office/drawing/2014/main" val="2330842812"/>
                    </a:ext>
                  </a:extLst>
                </a:gridCol>
              </a:tblGrid>
              <a:tr h="2719716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要件定義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外部設計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内部設計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プログラミング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単体テスト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結合テスト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総合テスト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発表資料</a:t>
                      </a: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3224594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933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7311" y="5460961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26</a:t>
            </a:fld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D37D626-9C93-458B-9219-2240944AC76B}"/>
              </a:ext>
            </a:extLst>
          </p:cNvPr>
          <p:cNvSpPr/>
          <p:nvPr/>
        </p:nvSpPr>
        <p:spPr>
          <a:xfrm>
            <a:off x="1291771" y="1523999"/>
            <a:ext cx="7315514" cy="1941445"/>
          </a:xfrm>
          <a:prstGeom prst="roundRect">
            <a:avLst/>
          </a:prstGeom>
          <a:solidFill>
            <a:srgbClr val="C00000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200000"/>
              </a:lnSpc>
            </a:pP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・得意分野と成長を意識した役割分担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・優先順位を付けたタスク管理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435600-1AE6-4719-B39B-B3F2A0C2F528}"/>
              </a:ext>
            </a:extLst>
          </p:cNvPr>
          <p:cNvSpPr/>
          <p:nvPr/>
        </p:nvSpPr>
        <p:spPr>
          <a:xfrm>
            <a:off x="1291771" y="4081239"/>
            <a:ext cx="7315515" cy="2213544"/>
          </a:xfrm>
          <a:prstGeom prst="roundRect">
            <a:avLst/>
          </a:prstGeom>
          <a:solidFill>
            <a:srgbClr val="B8C5CD">
              <a:alpha val="30196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・開発工程を想定した外部設計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・可読性、保守性を意識した内部設計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715E167-36D2-478A-816F-01418020429A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CCA3DD-57FA-4A76-A4E0-E0AA52890559}"/>
              </a:ext>
            </a:extLst>
          </p:cNvPr>
          <p:cNvSpPr txBox="1"/>
          <p:nvPr/>
        </p:nvSpPr>
        <p:spPr>
          <a:xfrm>
            <a:off x="1731509" y="216208"/>
            <a:ext cx="568098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プロジェクトの振り返り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F738A1-6D0B-4F94-B334-25F9398254D7}"/>
              </a:ext>
            </a:extLst>
          </p:cNvPr>
          <p:cNvSpPr txBox="1"/>
          <p:nvPr/>
        </p:nvSpPr>
        <p:spPr>
          <a:xfrm>
            <a:off x="187414" y="1805747"/>
            <a:ext cx="20029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>
                <a:solidFill>
                  <a:srgbClr val="C00000"/>
                </a:solidFill>
              </a:rPr>
              <a:t>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E48C79E-401F-4B78-8C90-6CA4231292EA}"/>
              </a:ext>
            </a:extLst>
          </p:cNvPr>
          <p:cNvSpPr txBox="1"/>
          <p:nvPr/>
        </p:nvSpPr>
        <p:spPr>
          <a:xfrm>
            <a:off x="0" y="4402977"/>
            <a:ext cx="200297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0" dirty="0">
                <a:solidFill>
                  <a:srgbClr val="418AB3"/>
                </a:solidFill>
              </a:rPr>
              <a:t>×</a:t>
            </a:r>
            <a:endParaRPr kumimoji="1" lang="ja-JP" altLang="en-US" sz="11500" dirty="0">
              <a:solidFill>
                <a:srgbClr val="418A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43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283381F-FBEE-4EFE-BEC3-DDE7796B20C7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BB9C392-38EF-4EB3-9E69-651F7164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1124" y="5314824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3600" smtClean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27</a:t>
            </a:fld>
            <a:endParaRPr kumimoji="1" lang="ja-JP" altLang="en-US" sz="3600" dirty="0">
              <a:solidFill>
                <a:schemeClr val="tx1">
                  <a:lumMod val="75000"/>
                  <a:lumOff val="25000"/>
                  <a:alpha val="25000"/>
                </a:schemeClr>
              </a:solidFill>
            </a:endParaRP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AAB77905-E56F-475E-8B62-94908A258BE8}"/>
              </a:ext>
            </a:extLst>
          </p:cNvPr>
          <p:cNvSpPr/>
          <p:nvPr/>
        </p:nvSpPr>
        <p:spPr>
          <a:xfrm>
            <a:off x="5778510" y="3628069"/>
            <a:ext cx="3256689" cy="1616941"/>
          </a:xfrm>
          <a:prstGeom prst="wedgeEllipseCallout">
            <a:avLst>
              <a:gd name="adj1" fmla="val -43648"/>
              <a:gd name="adj2" fmla="val 48611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デザイン面の経験積みたいから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やりたい！</a:t>
            </a: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4759617E-BB95-430E-9E31-38893687D659}"/>
              </a:ext>
            </a:extLst>
          </p:cNvPr>
          <p:cNvSpPr/>
          <p:nvPr/>
        </p:nvSpPr>
        <p:spPr>
          <a:xfrm>
            <a:off x="2943654" y="1899935"/>
            <a:ext cx="3256689" cy="2207914"/>
          </a:xfrm>
          <a:prstGeom prst="wedgeEllipseCallout">
            <a:avLst>
              <a:gd name="adj1" fmla="val 237"/>
              <a:gd name="adj2" fmla="val 77204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苦手克服のため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Ajax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実装を頑張りたい！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123BA602-1874-48B8-B1F8-E02ECF508E1A}"/>
              </a:ext>
            </a:extLst>
          </p:cNvPr>
          <p:cNvSpPr/>
          <p:nvPr/>
        </p:nvSpPr>
        <p:spPr>
          <a:xfrm>
            <a:off x="311807" y="3559958"/>
            <a:ext cx="2857533" cy="1616941"/>
          </a:xfrm>
          <a:prstGeom prst="wedgeEllipseCallout">
            <a:avLst>
              <a:gd name="adj1" fmla="val 49360"/>
              <a:gd name="adj2" fmla="val 57023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経験者だから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サーブレットを中心にやるよ！</a:t>
            </a:r>
          </a:p>
        </p:txBody>
      </p:sp>
      <p:pic>
        <p:nvPicPr>
          <p:cNvPr id="11" name="グラフィックス 10" descr="ユーザー 単色塗りつぶし">
            <a:extLst>
              <a:ext uri="{FF2B5EF4-FFF2-40B4-BE49-F238E27FC236}">
                <a16:creationId xmlns:a16="http://schemas.microsoft.com/office/drawing/2014/main" id="{D46018F8-D988-49B7-B633-075C8AC5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8750" y="4314337"/>
            <a:ext cx="3466501" cy="2959115"/>
          </a:xfrm>
          <a:prstGeom prst="rect">
            <a:avLst/>
          </a:prstGeom>
        </p:spPr>
      </p:pic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C00A3B18-94BA-469C-8E5F-9689B056F308}"/>
              </a:ext>
            </a:extLst>
          </p:cNvPr>
          <p:cNvSpPr/>
          <p:nvPr/>
        </p:nvSpPr>
        <p:spPr>
          <a:xfrm>
            <a:off x="311807" y="1067512"/>
            <a:ext cx="2654527" cy="1982128"/>
          </a:xfrm>
          <a:prstGeom prst="wedgeEllipseCallout">
            <a:avLst>
              <a:gd name="adj1" fmla="val 38592"/>
              <a:gd name="adj2" fmla="val 51345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DAO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挑戦したい！</a:t>
            </a: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16265C47-750F-4034-871A-391AA68A0DBB}"/>
              </a:ext>
            </a:extLst>
          </p:cNvPr>
          <p:cNvSpPr/>
          <p:nvPr/>
        </p:nvSpPr>
        <p:spPr>
          <a:xfrm>
            <a:off x="6265352" y="1104838"/>
            <a:ext cx="2789834" cy="1982128"/>
          </a:xfrm>
          <a:prstGeom prst="wedgeEllipseCallout">
            <a:avLst>
              <a:gd name="adj1" fmla="val -43648"/>
              <a:gd name="adj2" fmla="val 48611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オールマイティに取り組んでみようかな！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3D3289-C0D0-4E37-8BBE-D43306A2E151}"/>
              </a:ext>
            </a:extLst>
          </p:cNvPr>
          <p:cNvSpPr txBox="1"/>
          <p:nvPr/>
        </p:nvSpPr>
        <p:spPr>
          <a:xfrm>
            <a:off x="1607551" y="315773"/>
            <a:ext cx="592889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得意分野と成長を意識した役割分担</a:t>
            </a:r>
          </a:p>
        </p:txBody>
      </p:sp>
    </p:spTree>
    <p:extLst>
      <p:ext uri="{BB962C8B-B14F-4D97-AF65-F5344CB8AC3E}">
        <p14:creationId xmlns:p14="http://schemas.microsoft.com/office/powerpoint/2010/main" val="311398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5E5348F-642D-4EF5-ADE4-4B7E35082CCC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FB054C-0134-4B76-AF2A-3CEA460589B0}"/>
              </a:ext>
            </a:extLst>
          </p:cNvPr>
          <p:cNvSpPr txBox="1"/>
          <p:nvPr/>
        </p:nvSpPr>
        <p:spPr>
          <a:xfrm>
            <a:off x="2008461" y="272264"/>
            <a:ext cx="51270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優先順位を付けたタスク管理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A532D99-788E-4EF4-BE73-64FE4D92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91163"/>
              </p:ext>
            </p:extLst>
          </p:nvPr>
        </p:nvGraphicFramePr>
        <p:xfrm>
          <a:off x="868725" y="1961378"/>
          <a:ext cx="7406550" cy="447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50">
                  <a:extLst>
                    <a:ext uri="{9D8B030D-6E8A-4147-A177-3AD203B41FA5}">
                      <a16:colId xmlns:a16="http://schemas.microsoft.com/office/drawing/2014/main" val="3817915923"/>
                    </a:ext>
                  </a:extLst>
                </a:gridCol>
                <a:gridCol w="2468850">
                  <a:extLst>
                    <a:ext uri="{9D8B030D-6E8A-4147-A177-3AD203B41FA5}">
                      <a16:colId xmlns:a16="http://schemas.microsoft.com/office/drawing/2014/main" val="542813083"/>
                    </a:ext>
                  </a:extLst>
                </a:gridCol>
                <a:gridCol w="2468850">
                  <a:extLst>
                    <a:ext uri="{9D8B030D-6E8A-4147-A177-3AD203B41FA5}">
                      <a16:colId xmlns:a16="http://schemas.microsoft.com/office/drawing/2014/main" val="2208014275"/>
                    </a:ext>
                  </a:extLst>
                </a:gridCol>
              </a:tblGrid>
              <a:tr h="833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追加実装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保留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197700"/>
                  </a:ext>
                </a:extLst>
              </a:tr>
              <a:tr h="3636981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886596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667634-57EB-44D7-8AB5-5B9DF2E6D168}"/>
              </a:ext>
            </a:extLst>
          </p:cNvPr>
          <p:cNvSpPr/>
          <p:nvPr/>
        </p:nvSpPr>
        <p:spPr>
          <a:xfrm>
            <a:off x="3341075" y="3246435"/>
            <a:ext cx="2461846" cy="1322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複合検索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9CE1077A-0B7E-4A9D-800E-AC386314D82A}"/>
              </a:ext>
            </a:extLst>
          </p:cNvPr>
          <p:cNvSpPr/>
          <p:nvPr/>
        </p:nvSpPr>
        <p:spPr>
          <a:xfrm>
            <a:off x="474570" y="946444"/>
            <a:ext cx="8426542" cy="928470"/>
          </a:xfrm>
          <a:prstGeom prst="rightArrow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低　　　　　　　　   優先度　　　　　　　　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CA77C6-19FB-4B27-85B2-D4CBEC9107D5}"/>
              </a:ext>
            </a:extLst>
          </p:cNvPr>
          <p:cNvSpPr/>
          <p:nvPr/>
        </p:nvSpPr>
        <p:spPr>
          <a:xfrm>
            <a:off x="3341075" y="4845767"/>
            <a:ext cx="2461846" cy="1322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Ajax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利用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414FE0D-5F51-4548-9594-9502FC2EA0C9}"/>
              </a:ext>
            </a:extLst>
          </p:cNvPr>
          <p:cNvSpPr/>
          <p:nvPr/>
        </p:nvSpPr>
        <p:spPr>
          <a:xfrm>
            <a:off x="6251633" y="3640327"/>
            <a:ext cx="2649479" cy="1138427"/>
          </a:xfrm>
          <a:prstGeom prst="wedgeRoundRectCallout">
            <a:avLst>
              <a:gd name="adj1" fmla="val -74452"/>
              <a:gd name="adj2" fmla="val -20133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必要最低限を実装</a:t>
            </a:r>
            <a:endParaRPr kumimoji="1" lang="en-US" altLang="ja-JP"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実装後、機能を</a:t>
            </a:r>
            <a:r>
              <a:rPr kumimoji="1" lang="ja-JP" altLang="en-US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EFEB18E-C0B1-4775-91F3-CAC5E8DB192C}"/>
              </a:ext>
            </a:extLst>
          </p:cNvPr>
          <p:cNvSpPr/>
          <p:nvPr/>
        </p:nvSpPr>
        <p:spPr>
          <a:xfrm>
            <a:off x="242888" y="4778755"/>
            <a:ext cx="2723883" cy="1322364"/>
          </a:xfrm>
          <a:prstGeom prst="wedgeRoundRectCallout">
            <a:avLst>
              <a:gd name="adj1" fmla="val 72372"/>
              <a:gd name="adj2" fmla="val -24390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明確な期限を設定</a:t>
            </a:r>
            <a:endParaRPr kumimoji="1" lang="en-US" altLang="ja-JP"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一部仕様取り消し</a:t>
            </a:r>
            <a:endParaRPr kumimoji="1" lang="ja-JP" altLang="en-US"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49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8010BF0A-B7B2-4AAD-9DCC-DF812238E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9594" b="7919"/>
          <a:stretch/>
        </p:blipFill>
        <p:spPr>
          <a:xfrm>
            <a:off x="212105" y="1757430"/>
            <a:ext cx="8931895" cy="4320209"/>
          </a:xfrm>
          <a:prstGeom prst="rect">
            <a:avLst/>
          </a:prstGeom>
        </p:spPr>
      </p:pic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7E43F8EB-7962-4322-9DD0-09396FEA81F3}"/>
              </a:ext>
            </a:extLst>
          </p:cNvPr>
          <p:cNvSpPr/>
          <p:nvPr/>
        </p:nvSpPr>
        <p:spPr>
          <a:xfrm>
            <a:off x="4605501" y="1180442"/>
            <a:ext cx="3222300" cy="1105630"/>
          </a:xfrm>
          <a:prstGeom prst="borderCallout2">
            <a:avLst>
              <a:gd name="adj1" fmla="val 22362"/>
              <a:gd name="adj2" fmla="val -211"/>
              <a:gd name="adj3" fmla="val 22362"/>
              <a:gd name="adj4" fmla="val -21236"/>
              <a:gd name="adj5" fmla="val 223568"/>
              <a:gd name="adj6" fmla="val -32726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誰がどの作業を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行っているか可視化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吹き出し: 折線 11">
            <a:extLst>
              <a:ext uri="{FF2B5EF4-FFF2-40B4-BE49-F238E27FC236}">
                <a16:creationId xmlns:a16="http://schemas.microsoft.com/office/drawing/2014/main" id="{8F1450B2-BF41-4C7E-9A8E-00F12A7FB8A5}"/>
              </a:ext>
            </a:extLst>
          </p:cNvPr>
          <p:cNvSpPr/>
          <p:nvPr/>
        </p:nvSpPr>
        <p:spPr>
          <a:xfrm>
            <a:off x="1572819" y="5407021"/>
            <a:ext cx="3055238" cy="762000"/>
          </a:xfrm>
          <a:prstGeom prst="borderCallout2">
            <a:avLst>
              <a:gd name="adj1" fmla="val 22362"/>
              <a:gd name="adj2" fmla="val -211"/>
              <a:gd name="adj3" fmla="val 22362"/>
              <a:gd name="adj4" fmla="val -21236"/>
              <a:gd name="adj5" fmla="val -211832"/>
              <a:gd name="adj6" fmla="val -37105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タスクを数字で把握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吹き出し: 折線 14">
            <a:extLst>
              <a:ext uri="{FF2B5EF4-FFF2-40B4-BE49-F238E27FC236}">
                <a16:creationId xmlns:a16="http://schemas.microsoft.com/office/drawing/2014/main" id="{279043DB-685C-4E96-B358-AD8E2D63F4BB}"/>
              </a:ext>
            </a:extLst>
          </p:cNvPr>
          <p:cNvSpPr/>
          <p:nvPr/>
        </p:nvSpPr>
        <p:spPr>
          <a:xfrm>
            <a:off x="5988771" y="5225790"/>
            <a:ext cx="3115788" cy="903535"/>
          </a:xfrm>
          <a:prstGeom prst="borderCallout2">
            <a:avLst>
              <a:gd name="adj1" fmla="val 22362"/>
              <a:gd name="adj2" fmla="val -211"/>
              <a:gd name="adj3" fmla="val -24196"/>
              <a:gd name="adj4" fmla="val 149"/>
              <a:gd name="adj5" fmla="val -122106"/>
              <a:gd name="adj6" fmla="val -11047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プッシュする際に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＃○○を追加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63462FEF-C9F5-4717-B8AC-24CB6F1BD61F}"/>
              </a:ext>
            </a:extLst>
          </p:cNvPr>
          <p:cNvSpPr/>
          <p:nvPr/>
        </p:nvSpPr>
        <p:spPr>
          <a:xfrm>
            <a:off x="72551" y="3341819"/>
            <a:ext cx="499075" cy="504468"/>
          </a:xfrm>
          <a:prstGeom prst="flowChartConnector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E00DA008-06FC-4CA8-86A1-2315623B22B8}"/>
              </a:ext>
            </a:extLst>
          </p:cNvPr>
          <p:cNvSpPr/>
          <p:nvPr/>
        </p:nvSpPr>
        <p:spPr>
          <a:xfrm>
            <a:off x="5402179" y="3665301"/>
            <a:ext cx="499075" cy="504468"/>
          </a:xfrm>
          <a:prstGeom prst="flowChartConnector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832C4FB-3B72-48F3-B038-A4E97AAA88F8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9EEABD-7B5E-43FE-ACC9-E08C0FA35077}"/>
              </a:ext>
            </a:extLst>
          </p:cNvPr>
          <p:cNvSpPr txBox="1"/>
          <p:nvPr/>
        </p:nvSpPr>
        <p:spPr>
          <a:xfrm>
            <a:off x="2100469" y="271903"/>
            <a:ext cx="494306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を活用したタスク管理</a:t>
            </a:r>
          </a:p>
        </p:txBody>
      </p:sp>
    </p:spTree>
    <p:extLst>
      <p:ext uri="{BB962C8B-B14F-4D97-AF65-F5344CB8AC3E}">
        <p14:creationId xmlns:p14="http://schemas.microsoft.com/office/powerpoint/2010/main" val="186076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  <p:bldP spid="3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5A6A3-88DA-43A6-A3EF-A240C7C5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82" y="257624"/>
            <a:ext cx="8079581" cy="960494"/>
          </a:xfrm>
        </p:spPr>
        <p:txBody>
          <a:bodyPr>
            <a:normAutofit/>
          </a:bodyPr>
          <a:lstStyle/>
          <a:p>
            <a:r>
              <a:rPr lang="en-US" altLang="ja-JP" sz="4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TEAM MEMBER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6E1D2-7C3C-4CBD-8DD9-5F71BA46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88" y="1448816"/>
            <a:ext cx="8421823" cy="53078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リーダー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  <a:endParaRPr lang="en-US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品質管理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知識工学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構成管理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データベース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　　　オアシス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コミュニケーション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デジサイン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発表担当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9251E-336C-4E40-90EE-DC9AE06A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2215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171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9545116-FED7-44F3-93F7-BD5F5DBA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7990932-549B-40E0-ABB6-E4916F00C8D5}"/>
              </a:ext>
            </a:extLst>
          </p:cNvPr>
          <p:cNvSpPr/>
          <p:nvPr/>
        </p:nvSpPr>
        <p:spPr>
          <a:xfrm>
            <a:off x="2119086" y="544304"/>
            <a:ext cx="6648419" cy="1487695"/>
          </a:xfrm>
          <a:prstGeom prst="roundRect">
            <a:avLst/>
          </a:prstGeom>
          <a:ln w="28575">
            <a:solidFill>
              <a:srgbClr val="418AB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開発工程を想定した外部設計が出来ていない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→プログラム段階で外部設計書を修正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23A6FEC-E71A-428B-BCA6-BA08BDCFF37E}"/>
              </a:ext>
            </a:extLst>
          </p:cNvPr>
          <p:cNvSpPr/>
          <p:nvPr/>
        </p:nvSpPr>
        <p:spPr>
          <a:xfrm>
            <a:off x="2119085" y="4826001"/>
            <a:ext cx="6648419" cy="1487695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→仕様の保留事項も明確にしておく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72EAE88-C720-4861-9DF1-B22799C607D3}"/>
              </a:ext>
            </a:extLst>
          </p:cNvPr>
          <p:cNvSpPr/>
          <p:nvPr/>
        </p:nvSpPr>
        <p:spPr>
          <a:xfrm>
            <a:off x="2119086" y="2685153"/>
            <a:ext cx="6648419" cy="1487694"/>
          </a:xfrm>
          <a:prstGeom prst="roundRect">
            <a:avLst/>
          </a:prstGeom>
          <a:ln w="28575">
            <a:solidFill>
              <a:srgbClr val="418AB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・むずかしいしらないもん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・要件定義書との照らし合わせ（要相談）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B2E1A480-C6CE-4321-A4F7-EC669A179D0D}"/>
              </a:ext>
            </a:extLst>
          </p:cNvPr>
          <p:cNvSpPr/>
          <p:nvPr/>
        </p:nvSpPr>
        <p:spPr>
          <a:xfrm>
            <a:off x="275768" y="410038"/>
            <a:ext cx="1843315" cy="1756228"/>
          </a:xfrm>
          <a:prstGeom prst="flowChartConnector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CFCC409E-F4F0-41D3-A15B-D3452D4EFD36}"/>
              </a:ext>
            </a:extLst>
          </p:cNvPr>
          <p:cNvSpPr/>
          <p:nvPr/>
        </p:nvSpPr>
        <p:spPr>
          <a:xfrm>
            <a:off x="275769" y="2550886"/>
            <a:ext cx="1843315" cy="1756228"/>
          </a:xfrm>
          <a:prstGeom prst="flowChartConnector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原因</a:t>
            </a:r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8024BD7F-CFBE-4960-B00B-142BCD1C17AB}"/>
              </a:ext>
            </a:extLst>
          </p:cNvPr>
          <p:cNvSpPr/>
          <p:nvPr/>
        </p:nvSpPr>
        <p:spPr>
          <a:xfrm>
            <a:off x="275768" y="4691734"/>
            <a:ext cx="1843315" cy="175622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施策</a:t>
            </a:r>
          </a:p>
        </p:txBody>
      </p:sp>
    </p:spTree>
    <p:extLst>
      <p:ext uri="{BB962C8B-B14F-4D97-AF65-F5344CB8AC3E}">
        <p14:creationId xmlns:p14="http://schemas.microsoft.com/office/powerpoint/2010/main" val="2668596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9545116-FED7-44F3-93F7-BD5F5DBA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7990932-549B-40E0-ABB6-E4916F00C8D5}"/>
              </a:ext>
            </a:extLst>
          </p:cNvPr>
          <p:cNvSpPr/>
          <p:nvPr/>
        </p:nvSpPr>
        <p:spPr>
          <a:xfrm>
            <a:off x="2119086" y="544304"/>
            <a:ext cx="6648419" cy="1487695"/>
          </a:xfrm>
          <a:prstGeom prst="roundRect">
            <a:avLst/>
          </a:prstGeom>
          <a:ln w="28575">
            <a:solidFill>
              <a:srgbClr val="418AB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可読性、保守性を意識した内部設計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23A6FEC-E71A-428B-BCA6-BA08BDCFF37E}"/>
              </a:ext>
            </a:extLst>
          </p:cNvPr>
          <p:cNvSpPr/>
          <p:nvPr/>
        </p:nvSpPr>
        <p:spPr>
          <a:xfrm>
            <a:off x="2119085" y="4826001"/>
            <a:ext cx="6648419" cy="1487695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・変数名のテンプレートを作成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変更した場合都度共有する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72EAE88-C720-4861-9DF1-B22799C607D3}"/>
              </a:ext>
            </a:extLst>
          </p:cNvPr>
          <p:cNvSpPr/>
          <p:nvPr/>
        </p:nvSpPr>
        <p:spPr>
          <a:xfrm>
            <a:off x="2119086" y="2685153"/>
            <a:ext cx="6648419" cy="1487694"/>
          </a:xfrm>
          <a:prstGeom prst="roundRect">
            <a:avLst/>
          </a:prstGeom>
          <a:ln w="28575">
            <a:solidFill>
              <a:srgbClr val="418AB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・内部設計でのコードの統一化不足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・各自作業を行い、変数名の共有を行わず</a:t>
            </a:r>
            <a:endParaRPr kumimoji="1" lang="ja-JP" altLang="en-US" sz="2400" dirty="0"/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B2E1A480-C6CE-4321-A4F7-EC669A179D0D}"/>
              </a:ext>
            </a:extLst>
          </p:cNvPr>
          <p:cNvSpPr/>
          <p:nvPr/>
        </p:nvSpPr>
        <p:spPr>
          <a:xfrm>
            <a:off x="275768" y="410038"/>
            <a:ext cx="1843315" cy="1756228"/>
          </a:xfrm>
          <a:prstGeom prst="flowChartConnector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CFCC409E-F4F0-41D3-A15B-D3452D4EFD36}"/>
              </a:ext>
            </a:extLst>
          </p:cNvPr>
          <p:cNvSpPr/>
          <p:nvPr/>
        </p:nvSpPr>
        <p:spPr>
          <a:xfrm>
            <a:off x="275769" y="2550886"/>
            <a:ext cx="1843315" cy="1756228"/>
          </a:xfrm>
          <a:prstGeom prst="flowChartConnector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原因</a:t>
            </a:r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8024BD7F-CFBE-4960-B00B-142BCD1C17AB}"/>
              </a:ext>
            </a:extLst>
          </p:cNvPr>
          <p:cNvSpPr/>
          <p:nvPr/>
        </p:nvSpPr>
        <p:spPr>
          <a:xfrm>
            <a:off x="275768" y="4691734"/>
            <a:ext cx="1843315" cy="175622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施策</a:t>
            </a:r>
          </a:p>
        </p:txBody>
      </p:sp>
    </p:spTree>
    <p:extLst>
      <p:ext uri="{BB962C8B-B14F-4D97-AF65-F5344CB8AC3E}">
        <p14:creationId xmlns:p14="http://schemas.microsoft.com/office/powerpoint/2010/main" val="3483832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32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個々の成果・感想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08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1FC0823-6FC0-4EEE-BCCC-93CCFCD647F1}"/>
              </a:ext>
            </a:extLst>
          </p:cNvPr>
          <p:cNvSpPr/>
          <p:nvPr/>
        </p:nvSpPr>
        <p:spPr>
          <a:xfrm>
            <a:off x="2378167" y="744000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チームのために行ったこと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5" y="127321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認識をチーム内で共有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5" y="3691316"/>
            <a:ext cx="8344031" cy="2382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830812" y="4355389"/>
            <a:ext cx="3320564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話しやすい雰囲気にしてくれた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775669" y="4433326"/>
            <a:ext cx="3320563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スケジュール管理をしてくれた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292460" y="2711562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意見を出しやすい雰囲気づくり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オフィス ワーカー (男性) 単色塗りつぶし">
            <a:extLst>
              <a:ext uri="{FF2B5EF4-FFF2-40B4-BE49-F238E27FC236}">
                <a16:creationId xmlns:a16="http://schemas.microsoft.com/office/drawing/2014/main" id="{125C0EFD-4BAA-4760-AD70-BB0DAADDE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37330"/>
            <a:ext cx="1994452" cy="1994452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89650293-0CED-4809-8857-5949FA2987DE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1287525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タスクに対する時間管理が甘い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→定量的な時間設定が出来なかった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1357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一つのタスクに対する時間の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見積もりの精度を向上させたい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432511-4683-442A-BE00-9973263E46B3}"/>
              </a:ext>
            </a:extLst>
          </p:cNvPr>
          <p:cNvSpPr txBox="1"/>
          <p:nvPr/>
        </p:nvSpPr>
        <p:spPr>
          <a:xfrm>
            <a:off x="270410" y="4401239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  <p:pic>
        <p:nvPicPr>
          <p:cNvPr id="13" name="グラフィックス 12" descr="オフィス ワーカー (男性) 単色塗りつぶし">
            <a:extLst>
              <a:ext uri="{FF2B5EF4-FFF2-40B4-BE49-F238E27FC236}">
                <a16:creationId xmlns:a16="http://schemas.microsoft.com/office/drawing/2014/main" id="{2E5206DF-4927-44D5-A03A-910F49BCF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400" y="2434948"/>
            <a:ext cx="1994452" cy="1994452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949A3BEE-79D9-4655-8AA2-92AD9379EBB5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246403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特に力を入れたこと・目標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アプリの品質を高めるための土台作り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534572" y="3691316"/>
            <a:ext cx="8185953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756812" y="4355389"/>
            <a:ext cx="387742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田島さんの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一言でエラー解決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930267" y="4601436"/>
            <a:ext cx="3217159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アプリの技術面を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底上げしてくれた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304888" y="2773799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質問してもらいやすい振る舞い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オフィス ワーカー (男性) 単色塗りつぶし">
            <a:extLst>
              <a:ext uri="{FF2B5EF4-FFF2-40B4-BE49-F238E27FC236}">
                <a16:creationId xmlns:a16="http://schemas.microsoft.com/office/drawing/2014/main" id="{90C766B0-4768-4E95-8DF0-B01292605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37330"/>
            <a:ext cx="1994452" cy="1994452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8611E2EF-A0C7-458C-8695-645396829F36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経験者</a:t>
            </a:r>
          </a:p>
        </p:txBody>
      </p:sp>
    </p:spTree>
    <p:extLst>
      <p:ext uri="{BB962C8B-B14F-4D97-AF65-F5344CB8AC3E}">
        <p14:creationId xmlns:p14="http://schemas.microsoft.com/office/powerpoint/2010/main" val="2720214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 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36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561514"/>
            <a:ext cx="6093480" cy="1462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品質管理観点で行動したことが少ない</a:t>
            </a:r>
            <a:endParaRPr kumimoji="1" lang="en-US" altLang="ja-JP" sz="2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ja-JP" altLang="en-US" sz="2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実装可否の判断</a:t>
            </a:r>
            <a:endParaRPr lang="en-US" altLang="ja-JP" sz="2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lang="ja-JP" altLang="en-US" sz="2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保留機能の実装タイミングの明記</a:t>
            </a:r>
            <a:endParaRPr kumimoji="1" lang="ja-JP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362176"/>
            <a:ext cx="6093480" cy="13970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600" b="0" i="0" dirty="0">
                <a:solidFill>
                  <a:srgbClr val="1D1C1D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品質の観点を意識してプログラミング</a:t>
            </a:r>
            <a:endParaRPr lang="en-US" altLang="ja-JP" sz="2600" b="0" i="0" dirty="0">
              <a:solidFill>
                <a:srgbClr val="1D1C1D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ja-JP" altLang="en-US" sz="2600" b="0" i="0" dirty="0">
                <a:solidFill>
                  <a:srgbClr val="1D1C1D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コメントアウトの恒常化・</a:t>
            </a:r>
            <a:endParaRPr lang="en-US" altLang="ja-JP" sz="2600" b="0" i="0" dirty="0">
              <a:solidFill>
                <a:srgbClr val="1D1C1D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600" dirty="0">
                <a:solidFill>
                  <a:srgbClr val="1D1C1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lang="ja-JP" altLang="en-US" sz="2600" b="0" i="0" dirty="0">
                <a:solidFill>
                  <a:srgbClr val="1D1C1D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到達不能コードを残さない</a:t>
            </a:r>
            <a:endParaRPr kumimoji="1" lang="ja-JP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D2AD44-EC2A-4429-81D1-49E61979BF0F}"/>
              </a:ext>
            </a:extLst>
          </p:cNvPr>
          <p:cNvSpPr txBox="1"/>
          <p:nvPr/>
        </p:nvSpPr>
        <p:spPr>
          <a:xfrm>
            <a:off x="238633" y="442940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  <p:pic>
        <p:nvPicPr>
          <p:cNvPr id="13" name="グラフィックス 12" descr="オフィス ワーカー (男性) 単色塗りつぶし">
            <a:extLst>
              <a:ext uri="{FF2B5EF4-FFF2-40B4-BE49-F238E27FC236}">
                <a16:creationId xmlns:a16="http://schemas.microsoft.com/office/drawing/2014/main" id="{75D2D66F-C57F-42E7-A138-F7D4E0329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400" y="2434948"/>
            <a:ext cx="1994452" cy="1994452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A7ADF0D2-DAFB-47DA-9085-24015C72E4B6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経験者</a:t>
            </a:r>
          </a:p>
        </p:txBody>
      </p:sp>
    </p:spTree>
    <p:extLst>
      <p:ext uri="{BB962C8B-B14F-4D97-AF65-F5344CB8AC3E}">
        <p14:creationId xmlns:p14="http://schemas.microsoft.com/office/powerpoint/2010/main" val="905185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グラフィックス 14" descr="オフィス ワーカー (女性) 単色塗りつぶし">
            <a:extLst>
              <a:ext uri="{FF2B5EF4-FFF2-40B4-BE49-F238E27FC236}">
                <a16:creationId xmlns:a16="http://schemas.microsoft.com/office/drawing/2014/main" id="{7B94D80B-E745-4B48-90FD-A4883A16C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55" y="899999"/>
            <a:ext cx="1994452" cy="199445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37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646819" y="4443559"/>
            <a:ext cx="3711574" cy="1368633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認識の共有を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積極的に行っていた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601603" y="3792796"/>
            <a:ext cx="3942684" cy="1939310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メンバーが後回しにしているタスクを消化してくれていた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プロジェクトを円滑に進める環境整備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C97C6A-8386-452F-9A78-3E2C48CC4662}"/>
              </a:ext>
            </a:extLst>
          </p:cNvPr>
          <p:cNvSpPr txBox="1"/>
          <p:nvPr/>
        </p:nvSpPr>
        <p:spPr>
          <a:xfrm>
            <a:off x="238359" y="276322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407FD9D-D42E-485C-A4FA-BA17ECAA148C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769875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グラフィックス 14" descr="オフィス ワーカー (女性) 単色塗りつぶし">
            <a:extLst>
              <a:ext uri="{FF2B5EF4-FFF2-40B4-BE49-F238E27FC236}">
                <a16:creationId xmlns:a16="http://schemas.microsoft.com/office/drawing/2014/main" id="{C88D1AD0-33FA-4BDF-93FB-70D7F2F78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8" y="2434948"/>
            <a:ext cx="1994452" cy="19944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38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他のメンバー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8"/>
            <a:ext cx="6093480" cy="12301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自分が出来ること、できないことの仕訳を行う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9CC2D0-C813-40A2-BE29-87F2884C4170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8C19EA6-5DD4-4630-93C5-699F80A4FF74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234088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39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kumimoji="1"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を活用したユーザビリティの向上</a:t>
            </a:r>
            <a:endParaRPr kumimoji="1" lang="en-US" altLang="ja-JP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1289685" y="4450935"/>
            <a:ext cx="2958757" cy="1425478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CSS、</a:t>
            </a:r>
            <a:r>
              <a:rPr kumimoji="1" lang="ja-JP" altLang="en-US" sz="2400" dirty="0"/>
              <a:t>ｊｓの巨匠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アイディアの豊富さ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766467" y="4111977"/>
            <a:ext cx="3505335" cy="164170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放置しても安心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何を任せても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安心できる</a:t>
            </a:r>
            <a:endParaRPr kumimoji="1" lang="en-US" altLang="ja-JP" sz="2400" dirty="0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与えられたタスクを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120%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でこなす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9AFF01-ABE5-4158-A8FB-48D74D030362}"/>
              </a:ext>
            </a:extLst>
          </p:cNvPr>
          <p:cNvSpPr txBox="1"/>
          <p:nvPr/>
        </p:nvSpPr>
        <p:spPr>
          <a:xfrm>
            <a:off x="304888" y="2691653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" name="グラフィックス 19" descr="オフィス ワーカー (男性) 単色塗りつぶし">
            <a:extLst>
              <a:ext uri="{FF2B5EF4-FFF2-40B4-BE49-F238E27FC236}">
                <a16:creationId xmlns:a16="http://schemas.microsoft.com/office/drawing/2014/main" id="{2804F1FE-8D34-4760-9C7B-8C3314855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37330"/>
            <a:ext cx="1994452" cy="1994452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DA440FC7-5071-469C-B2AC-45CD7E5EE2D0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3405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5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fld>
            <a:endParaRPr kumimoji="1" lang="ja-JP" alt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個々の成果・感想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26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886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コミュニケーションに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積極的に参加出来なかった。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8"/>
            <a:ext cx="6093480" cy="12301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メンテナンス性の高いコードを作成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ja-JP" altLang="en-US" sz="2800" b="0" i="0" dirty="0">
                <a:solidFill>
                  <a:srgbClr val="1D1C1D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コメントアウトの恒常化</a:t>
            </a:r>
            <a:endParaRPr lang="en-US" altLang="ja-JP" sz="2800" b="0" i="0" dirty="0">
              <a:solidFill>
                <a:srgbClr val="1D1C1D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6F763B-AD40-4E39-899F-9C07D1D37329}"/>
              </a:ext>
            </a:extLst>
          </p:cNvPr>
          <p:cNvSpPr txBox="1"/>
          <p:nvPr/>
        </p:nvSpPr>
        <p:spPr>
          <a:xfrm>
            <a:off x="238633" y="4459845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グラフィックス 14" descr="オフィス ワーカー (男性) 単色塗りつぶし">
            <a:extLst>
              <a:ext uri="{FF2B5EF4-FFF2-40B4-BE49-F238E27FC236}">
                <a16:creationId xmlns:a16="http://schemas.microsoft.com/office/drawing/2014/main" id="{A909633D-A5C5-4D79-9828-1CEE947C3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400" y="2434948"/>
            <a:ext cx="1994452" cy="1994452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CC5DD3AC-6182-473F-B46E-8235D6D765DA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3389175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41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複合検索の実装（アルゴリズムの構築）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615419" y="4456788"/>
            <a:ext cx="3315449" cy="1419625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自分の認識の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確認を徹底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374076" y="4090828"/>
            <a:ext cx="3739909" cy="1521035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モチベーション維持し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諦めない精神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設計段階で抜け漏れがないか確認し意見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238539" y="2816009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  <p:pic>
        <p:nvPicPr>
          <p:cNvPr id="20" name="グラフィックス 19" descr="オフィス ワーカー (女性) 単色塗りつぶし">
            <a:extLst>
              <a:ext uri="{FF2B5EF4-FFF2-40B4-BE49-F238E27FC236}">
                <a16:creationId xmlns:a16="http://schemas.microsoft.com/office/drawing/2014/main" id="{DE866EDE-151A-42EF-8316-C1AE276CB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555" y="899999"/>
            <a:ext cx="1994452" cy="1994452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D49598E4-5AC1-4070-BE48-24EE3C9619BC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1714345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42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一つの機能の実装に時間をかけてしまい、他のメンバーの作業量を増やしてしまった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454084"/>
            <a:ext cx="6093480" cy="13051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プログラミング言語の学習方法が掴めてきたので、配属後も同じ熱量で取り組んでいきたい。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BF749B-877F-4AE9-86D0-EBC76289389B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1118165-5233-41BC-963A-35BD1AC0D7B5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  <p:pic>
        <p:nvPicPr>
          <p:cNvPr id="21" name="グラフィックス 20" descr="オフィス ワーカー (女性) 単色塗りつぶし">
            <a:extLst>
              <a:ext uri="{FF2B5EF4-FFF2-40B4-BE49-F238E27FC236}">
                <a16:creationId xmlns:a16="http://schemas.microsoft.com/office/drawing/2014/main" id="{392B54E9-7199-4746-A324-E29093E0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8" y="2434948"/>
            <a:ext cx="1994452" cy="19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15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D1B25B5-380F-4F35-9427-B468B94D6B87}"/>
              </a:ext>
            </a:extLst>
          </p:cNvPr>
          <p:cNvSpPr/>
          <p:nvPr/>
        </p:nvSpPr>
        <p:spPr>
          <a:xfrm>
            <a:off x="376495" y="3691316"/>
            <a:ext cx="8344031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メンバーからの評価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43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チーム内での認識の相違をなくすこと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827342" y="4405684"/>
            <a:ext cx="2939329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3904626" y="3911817"/>
            <a:ext cx="4691459" cy="1749205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全体を見通して、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発表準備を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行ってくれた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発表用の情報を記録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260271" y="290518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  <p:pic>
        <p:nvPicPr>
          <p:cNvPr id="21" name="グラフィックス 20" descr="オフィス ワーカー (女性) 単色塗りつぶし">
            <a:extLst>
              <a:ext uri="{FF2B5EF4-FFF2-40B4-BE49-F238E27FC236}">
                <a16:creationId xmlns:a16="http://schemas.microsoft.com/office/drawing/2014/main" id="{07349EF6-DA80-478D-B934-15BFBC68B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555" y="899999"/>
            <a:ext cx="1994452" cy="1994452"/>
          </a:xfrm>
          <a:prstGeom prst="rect">
            <a:avLst/>
          </a:prstGeom>
        </p:spPr>
      </p:pic>
      <p:sp>
        <p:nvSpPr>
          <p:cNvPr id="23" name="楕円 22">
            <a:extLst>
              <a:ext uri="{FF2B5EF4-FFF2-40B4-BE49-F238E27FC236}">
                <a16:creationId xmlns:a16="http://schemas.microsoft.com/office/drawing/2014/main" id="{6EB27C02-EBDD-40A1-935D-FC3F4539904F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968943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44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コミュニケーションにもっと参加すべき自分から役割を見つけること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13473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反省を生かし、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主体的に動けるようになる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37EE79-969E-4F19-8135-8231684B65D6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  <p:pic>
        <p:nvPicPr>
          <p:cNvPr id="13" name="グラフィックス 12" descr="オフィス ワーカー (女性) 単色塗りつぶし">
            <a:extLst>
              <a:ext uri="{FF2B5EF4-FFF2-40B4-BE49-F238E27FC236}">
                <a16:creationId xmlns:a16="http://schemas.microsoft.com/office/drawing/2014/main" id="{D7706FEA-FE50-4A8F-A93B-DFA515290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8" y="2434948"/>
            <a:ext cx="1994452" cy="1994452"/>
          </a:xfrm>
          <a:prstGeom prst="rect">
            <a:avLst/>
          </a:prstGeom>
        </p:spPr>
      </p:pic>
      <p:sp>
        <p:nvSpPr>
          <p:cNvPr id="17" name="楕円 16">
            <a:extLst>
              <a:ext uri="{FF2B5EF4-FFF2-40B4-BE49-F238E27FC236}">
                <a16:creationId xmlns:a16="http://schemas.microsoft.com/office/drawing/2014/main" id="{C48DDDAD-FCF4-49C1-8F37-163DD75BF2EC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492472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45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71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78E0B4-7A17-4E3F-8D01-F1F9A48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CBC3CA8-9E73-4B91-9568-590BCAC97EBC}"/>
              </a:ext>
            </a:extLst>
          </p:cNvPr>
          <p:cNvSpPr/>
          <p:nvPr/>
        </p:nvSpPr>
        <p:spPr>
          <a:xfrm>
            <a:off x="379828" y="2905205"/>
            <a:ext cx="8567224" cy="3608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プロジェクトのまとめ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0C141E8-B955-4125-89EA-30FF9F79A66F}"/>
              </a:ext>
            </a:extLst>
          </p:cNvPr>
          <p:cNvSpPr/>
          <p:nvPr/>
        </p:nvSpPr>
        <p:spPr>
          <a:xfrm>
            <a:off x="379828" y="919316"/>
            <a:ext cx="8567224" cy="1623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Knowledge</a:t>
            </a:r>
            <a:r>
              <a:rPr kumimoji="1" lang="ja-JP" altLang="en-US" dirty="0"/>
              <a:t> </a:t>
            </a:r>
            <a:r>
              <a:rPr kumimoji="1" lang="en-US" altLang="ja-JP" dirty="0"/>
              <a:t>Holder</a:t>
            </a:r>
          </a:p>
          <a:p>
            <a:pPr algn="ctr"/>
            <a:r>
              <a:rPr kumimoji="1" lang="en-US" altLang="ja-JP" dirty="0"/>
              <a:t>[]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7845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78E0B4-7A17-4E3F-8D01-F1F9A48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D78A45-AD81-4494-99B4-0333743E8F1A}"/>
              </a:ext>
            </a:extLst>
          </p:cNvPr>
          <p:cNvSpPr txBox="1"/>
          <p:nvPr/>
        </p:nvSpPr>
        <p:spPr>
          <a:xfrm>
            <a:off x="717452" y="1209822"/>
            <a:ext cx="786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謝辞</a:t>
            </a:r>
            <a:endParaRPr kumimoji="1" lang="en-US" altLang="ja-JP" dirty="0"/>
          </a:p>
          <a:p>
            <a:r>
              <a:rPr kumimoji="1" lang="ja-JP" altLang="en-US" dirty="0"/>
              <a:t>講師の皆様、、、</a:t>
            </a:r>
            <a:endParaRPr kumimoji="1" lang="en-US" altLang="ja-JP" dirty="0"/>
          </a:p>
          <a:p>
            <a:r>
              <a:rPr kumimoji="1" lang="ja-JP" altLang="en-US" dirty="0"/>
              <a:t>アンケートにご協力いただいた</a:t>
            </a:r>
            <a:r>
              <a:rPr kumimoji="1" lang="en-US" altLang="ja-JP" dirty="0"/>
              <a:t>D</a:t>
            </a:r>
            <a:r>
              <a:rPr kumimoji="1" lang="ja-JP" altLang="en-US" dirty="0"/>
              <a:t>クラスの皆様</a:t>
            </a:r>
          </a:p>
        </p:txBody>
      </p:sp>
    </p:spTree>
    <p:extLst>
      <p:ext uri="{BB962C8B-B14F-4D97-AF65-F5344CB8AC3E}">
        <p14:creationId xmlns:p14="http://schemas.microsoft.com/office/powerpoint/2010/main" val="412250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A60694B-B466-40D6-A4B8-684B0D5F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BD520C-9E02-46C7-B5D8-4E2003375D1C}"/>
              </a:ext>
            </a:extLst>
          </p:cNvPr>
          <p:cNvSpPr txBox="1"/>
          <p:nvPr/>
        </p:nvSpPr>
        <p:spPr>
          <a:xfrm>
            <a:off x="188247" y="2939535"/>
            <a:ext cx="87675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000" b="0" i="0" dirty="0">
                <a:solidFill>
                  <a:srgbClr val="20212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オンライン研修時代にあったら</a:t>
            </a:r>
            <a:endParaRPr lang="en-US" altLang="ja-JP" sz="4000" b="0" i="0" dirty="0">
              <a:solidFill>
                <a:srgbClr val="202124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4000" b="0" i="0" dirty="0">
                <a:solidFill>
                  <a:srgbClr val="20212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幸せなシステム</a:t>
            </a:r>
            <a:endParaRPr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992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352D0-2FF3-4AA9-9E5E-84B3253B939F}"/>
              </a:ext>
            </a:extLst>
          </p:cNvPr>
          <p:cNvSpPr txBox="1"/>
          <p:nvPr/>
        </p:nvSpPr>
        <p:spPr>
          <a:xfrm>
            <a:off x="459599" y="314454"/>
            <a:ext cx="4870121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チームの話し合いで</a:t>
            </a:r>
            <a:r>
              <a:rPr kumimoji="1"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グラフィックス 4" descr="オフィス ワーカー (男性) 単色塗りつぶし">
            <a:extLst>
              <a:ext uri="{FF2B5EF4-FFF2-40B4-BE49-F238E27FC236}">
                <a16:creationId xmlns:a16="http://schemas.microsoft.com/office/drawing/2014/main" id="{142F8DF3-F9CA-45AD-BAC8-3188467F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99" y="2901313"/>
            <a:ext cx="1342696" cy="1342696"/>
          </a:xfrm>
          <a:prstGeom prst="rect">
            <a:avLst/>
          </a:prstGeom>
        </p:spPr>
      </p:pic>
      <p:pic>
        <p:nvPicPr>
          <p:cNvPr id="7" name="グラフィックス 6" descr="オフィス ワーカー (女性) 単色塗りつぶし">
            <a:extLst>
              <a:ext uri="{FF2B5EF4-FFF2-40B4-BE49-F238E27FC236}">
                <a16:creationId xmlns:a16="http://schemas.microsoft.com/office/drawing/2014/main" id="{352D6CA7-FD9B-4A83-9338-0695229C0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5957" y="835296"/>
            <a:ext cx="1362575" cy="1362575"/>
          </a:xfrm>
          <a:prstGeom prst="rect">
            <a:avLst/>
          </a:prstGeom>
        </p:spPr>
      </p:pic>
      <p:pic>
        <p:nvPicPr>
          <p:cNvPr id="8" name="グラフィックス 7" descr="オフィス ワーカー (女性) 単色塗りつぶし">
            <a:extLst>
              <a:ext uri="{FF2B5EF4-FFF2-40B4-BE49-F238E27FC236}">
                <a16:creationId xmlns:a16="http://schemas.microsoft.com/office/drawing/2014/main" id="{59EC5D95-BB49-4E32-B49E-B203475B0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722" y="4760409"/>
            <a:ext cx="1269810" cy="1269810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4C76F54-AD0D-4476-ADB6-AD9EDBF5D533}"/>
              </a:ext>
            </a:extLst>
          </p:cNvPr>
          <p:cNvSpPr/>
          <p:nvPr/>
        </p:nvSpPr>
        <p:spPr>
          <a:xfrm>
            <a:off x="771024" y="5128075"/>
            <a:ext cx="5912584" cy="1049754"/>
          </a:xfrm>
          <a:prstGeom prst="wedgeRoundRectCallout">
            <a:avLst>
              <a:gd name="adj1" fmla="val 60074"/>
              <a:gd name="adj2" fmla="val -30620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同じような質問をしているときに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情報共有したい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659B7DE-282F-4D40-BF1B-73D3708D4D9D}"/>
              </a:ext>
            </a:extLst>
          </p:cNvPr>
          <p:cNvSpPr/>
          <p:nvPr/>
        </p:nvSpPr>
        <p:spPr>
          <a:xfrm>
            <a:off x="2698346" y="3053491"/>
            <a:ext cx="5552661" cy="1269810"/>
          </a:xfrm>
          <a:prstGeom prst="wedgeRoundRectCallout">
            <a:avLst>
              <a:gd name="adj1" fmla="val -62585"/>
              <a:gd name="adj2" fmla="val -25806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講師の方に質問をするのに、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待ち時間が長い</a:t>
            </a:r>
            <a:r>
              <a:rPr lang="ja-JP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ときがあった</a:t>
            </a:r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3C138BA6-0DBC-49C6-9415-5BBC27CEB08F}"/>
              </a:ext>
            </a:extLst>
          </p:cNvPr>
          <p:cNvSpPr/>
          <p:nvPr/>
        </p:nvSpPr>
        <p:spPr>
          <a:xfrm>
            <a:off x="459600" y="1375394"/>
            <a:ext cx="6224008" cy="1049754"/>
          </a:xfrm>
          <a:prstGeom prst="wedgeRoundRectCallout">
            <a:avLst>
              <a:gd name="adj1" fmla="val 59119"/>
              <a:gd name="adj2" fmla="val -38993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</a:t>
            </a:r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月までの研修で困ったことはあるかな？</a:t>
            </a:r>
          </a:p>
        </p:txBody>
      </p:sp>
    </p:spTree>
    <p:extLst>
      <p:ext uri="{BB962C8B-B14F-4D97-AF65-F5344CB8AC3E}">
        <p14:creationId xmlns:p14="http://schemas.microsoft.com/office/powerpoint/2010/main" val="189089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fld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352D0-2FF3-4AA9-9E5E-84B3253B939F}"/>
              </a:ext>
            </a:extLst>
          </p:cNvPr>
          <p:cNvSpPr txBox="1"/>
          <p:nvPr/>
        </p:nvSpPr>
        <p:spPr>
          <a:xfrm>
            <a:off x="459599" y="314454"/>
            <a:ext cx="4870121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チームの話し合いで</a:t>
            </a:r>
            <a:r>
              <a:rPr kumimoji="1"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グラフィックス 4" descr="オフィス ワーカー (男性) 単色塗りつぶし">
            <a:extLst>
              <a:ext uri="{FF2B5EF4-FFF2-40B4-BE49-F238E27FC236}">
                <a16:creationId xmlns:a16="http://schemas.microsoft.com/office/drawing/2014/main" id="{142F8DF3-F9CA-45AD-BAC8-3188467F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99" y="2901313"/>
            <a:ext cx="1342696" cy="1342696"/>
          </a:xfrm>
          <a:prstGeom prst="rect">
            <a:avLst/>
          </a:prstGeom>
        </p:spPr>
      </p:pic>
      <p:pic>
        <p:nvPicPr>
          <p:cNvPr id="7" name="グラフィックス 6" descr="オフィス ワーカー (女性) 単色塗りつぶし">
            <a:extLst>
              <a:ext uri="{FF2B5EF4-FFF2-40B4-BE49-F238E27FC236}">
                <a16:creationId xmlns:a16="http://schemas.microsoft.com/office/drawing/2014/main" id="{352D6CA7-FD9B-4A83-9338-0695229C0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5957" y="835296"/>
            <a:ext cx="1362575" cy="1362575"/>
          </a:xfrm>
          <a:prstGeom prst="rect">
            <a:avLst/>
          </a:prstGeom>
        </p:spPr>
      </p:pic>
      <p:pic>
        <p:nvPicPr>
          <p:cNvPr id="8" name="グラフィックス 7" descr="オフィス ワーカー (女性) 単色塗りつぶし">
            <a:extLst>
              <a:ext uri="{FF2B5EF4-FFF2-40B4-BE49-F238E27FC236}">
                <a16:creationId xmlns:a16="http://schemas.microsoft.com/office/drawing/2014/main" id="{59EC5D95-BB49-4E32-B49E-B203475B0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722" y="4760409"/>
            <a:ext cx="1269810" cy="1269810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4C76F54-AD0D-4476-ADB6-AD9EDBF5D533}"/>
              </a:ext>
            </a:extLst>
          </p:cNvPr>
          <p:cNvSpPr/>
          <p:nvPr/>
        </p:nvSpPr>
        <p:spPr>
          <a:xfrm>
            <a:off x="771024" y="5128075"/>
            <a:ext cx="5912584" cy="1049754"/>
          </a:xfrm>
          <a:prstGeom prst="wedgeRoundRectCallout">
            <a:avLst>
              <a:gd name="adj1" fmla="val 60074"/>
              <a:gd name="adj2" fmla="val -30620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同じような質問をしているときに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情報共有したい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659B7DE-282F-4D40-BF1B-73D3708D4D9D}"/>
              </a:ext>
            </a:extLst>
          </p:cNvPr>
          <p:cNvSpPr/>
          <p:nvPr/>
        </p:nvSpPr>
        <p:spPr>
          <a:xfrm>
            <a:off x="2698346" y="3053491"/>
            <a:ext cx="5552661" cy="1269810"/>
          </a:xfrm>
          <a:prstGeom prst="wedgeRoundRectCallout">
            <a:avLst>
              <a:gd name="adj1" fmla="val -62585"/>
              <a:gd name="adj2" fmla="val -25806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講師の方に質問をするのに、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待ち時間が長い</a:t>
            </a:r>
            <a:r>
              <a:rPr lang="ja-JP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ときがあった</a:t>
            </a:r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3C138BA6-0DBC-49C6-9415-5BBC27CEB08F}"/>
              </a:ext>
            </a:extLst>
          </p:cNvPr>
          <p:cNvSpPr/>
          <p:nvPr/>
        </p:nvSpPr>
        <p:spPr>
          <a:xfrm>
            <a:off x="459600" y="1375394"/>
            <a:ext cx="6224008" cy="1049754"/>
          </a:xfrm>
          <a:prstGeom prst="wedgeRoundRectCallout">
            <a:avLst>
              <a:gd name="adj1" fmla="val 59119"/>
              <a:gd name="adj2" fmla="val -38993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</a:t>
            </a:r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月までの研修で困ったことはあるかな？</a:t>
            </a: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2405AD81-870E-43C3-AAB9-6DE66BD11FFD}"/>
              </a:ext>
            </a:extLst>
          </p:cNvPr>
          <p:cNvSpPr/>
          <p:nvPr/>
        </p:nvSpPr>
        <p:spPr>
          <a:xfrm>
            <a:off x="1772633" y="1017468"/>
            <a:ext cx="5598734" cy="546703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5D8FD44-EB52-4C0A-AACE-4A37374D1C7A}"/>
              </a:ext>
            </a:extLst>
          </p:cNvPr>
          <p:cNvSpPr txBox="1"/>
          <p:nvPr/>
        </p:nvSpPr>
        <p:spPr>
          <a:xfrm>
            <a:off x="1690187" y="2205420"/>
            <a:ext cx="5763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研修生に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アンケートを取ってみよう！</a:t>
            </a:r>
          </a:p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6DBD970-088F-4534-9BE7-35AB03717D94}"/>
              </a:ext>
            </a:extLst>
          </p:cNvPr>
          <p:cNvCxnSpPr>
            <a:cxnSpLocks/>
          </p:cNvCxnSpPr>
          <p:nvPr/>
        </p:nvCxnSpPr>
        <p:spPr>
          <a:xfrm>
            <a:off x="2095478" y="2773813"/>
            <a:ext cx="1378634" cy="1237957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F753F65-B73D-4C28-A123-A374C5C30B43}"/>
              </a:ext>
            </a:extLst>
          </p:cNvPr>
          <p:cNvCxnSpPr>
            <a:cxnSpLocks/>
          </p:cNvCxnSpPr>
          <p:nvPr/>
        </p:nvCxnSpPr>
        <p:spPr>
          <a:xfrm flipH="1">
            <a:off x="5718741" y="2770296"/>
            <a:ext cx="1248324" cy="1177857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 descr="オフィス ワーカー (男性) 単色塗りつぶし">
            <a:extLst>
              <a:ext uri="{FF2B5EF4-FFF2-40B4-BE49-F238E27FC236}">
                <a16:creationId xmlns:a16="http://schemas.microsoft.com/office/drawing/2014/main" id="{8BB13938-4958-4D78-BDD5-22BDD95FD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4435" y="3610359"/>
            <a:ext cx="1782417" cy="17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7DBE413-3318-40BC-8360-DD10EAAF3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610941"/>
              </p:ext>
            </p:extLst>
          </p:nvPr>
        </p:nvGraphicFramePr>
        <p:xfrm>
          <a:off x="131298" y="0"/>
          <a:ext cx="8888877" cy="671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325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7DBE413-3318-40BC-8360-DD10EAAF3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239230"/>
              </p:ext>
            </p:extLst>
          </p:nvPr>
        </p:nvGraphicFramePr>
        <p:xfrm>
          <a:off x="131298" y="0"/>
          <a:ext cx="8888877" cy="671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188092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2241</TotalTime>
  <Words>1613</Words>
  <Application>Microsoft Office PowerPoint</Application>
  <PresentationFormat>画面に合わせる (4:3)</PresentationFormat>
  <Paragraphs>386</Paragraphs>
  <Slides>47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4" baseType="lpstr">
      <vt:lpstr>メイリオ</vt:lpstr>
      <vt:lpstr>游ゴシック</vt:lpstr>
      <vt:lpstr>Arial</vt:lpstr>
      <vt:lpstr>Calibri Light</vt:lpstr>
      <vt:lpstr>Roboto</vt:lpstr>
      <vt:lpstr>Wingdings</vt:lpstr>
      <vt:lpstr>メトロポリタン</vt:lpstr>
      <vt:lpstr>  Knowledge Holder DOJO受講生の快適なプログラミングライフをサポート アプリ開発演習成果発表</vt:lpstr>
      <vt:lpstr>アジェンダ</vt:lpstr>
      <vt:lpstr>TEAM MEMBER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影山　李穂</dc:creator>
  <cp:lastModifiedBy>影山　李穂</cp:lastModifiedBy>
  <cp:revision>106</cp:revision>
  <dcterms:created xsi:type="dcterms:W3CDTF">2021-06-23T02:16:13Z</dcterms:created>
  <dcterms:modified xsi:type="dcterms:W3CDTF">2021-06-25T08:02:44Z</dcterms:modified>
</cp:coreProperties>
</file>