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5"/>
  </p:notesMasterIdLst>
  <p:sldIdLst>
    <p:sldId id="256" r:id="rId2"/>
    <p:sldId id="274" r:id="rId3"/>
    <p:sldId id="261" r:id="rId4"/>
    <p:sldId id="260" r:id="rId5"/>
    <p:sldId id="258" r:id="rId6"/>
    <p:sldId id="265" r:id="rId7"/>
    <p:sldId id="262" r:id="rId8"/>
    <p:sldId id="263" r:id="rId9"/>
    <p:sldId id="264" r:id="rId10"/>
    <p:sldId id="269" r:id="rId11"/>
    <p:sldId id="270" r:id="rId12"/>
    <p:sldId id="268" r:id="rId13"/>
    <p:sldId id="275" r:id="rId14"/>
    <p:sldId id="276" r:id="rId15"/>
    <p:sldId id="267" r:id="rId16"/>
    <p:sldId id="273" r:id="rId17"/>
    <p:sldId id="271" r:id="rId18"/>
    <p:sldId id="277" r:id="rId19"/>
    <p:sldId id="278" r:id="rId20"/>
    <p:sldId id="279" r:id="rId21"/>
    <p:sldId id="280" r:id="rId22"/>
    <p:sldId id="281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131" autoAdjust="0"/>
  </p:normalViewPr>
  <p:slideViewPr>
    <p:cSldViewPr snapToGrid="0">
      <p:cViewPr varScale="1">
        <p:scale>
          <a:sx n="48" d="100"/>
          <a:sy n="48" d="100"/>
        </p:scale>
        <p:origin x="67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0F67D-29D4-4898-A6D4-061F8A7BAB25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9690F-D3E5-4E8F-AD4A-5CFF09FCF1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89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635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652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555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961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393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109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420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シンプル＝シンプルなデザイン</a:t>
            </a:r>
            <a:endParaRPr kumimoji="1" lang="en-US" altLang="ja-JP" dirty="0"/>
          </a:p>
          <a:p>
            <a:r>
              <a:rPr kumimoji="1" lang="ja-JP" altLang="en-US" dirty="0"/>
              <a:t>使いやすい＝利便性の向上につながる機能</a:t>
            </a:r>
            <a:endParaRPr kumimoji="1" lang="en-US" altLang="ja-JP" dirty="0"/>
          </a:p>
          <a:p>
            <a:r>
              <a:rPr kumimoji="1" lang="ja-JP" altLang="en-US" dirty="0"/>
              <a:t>→これら</a:t>
            </a:r>
            <a:r>
              <a:rPr kumimoji="1" lang="en-US" altLang="ja-JP" dirty="0"/>
              <a:t>2</a:t>
            </a:r>
            <a:r>
              <a:rPr kumimoji="1" lang="ja-JP" altLang="en-US" dirty="0"/>
              <a:t>点について次のスライドから紹介していく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213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・色を統一してごちゃごちゃしないようにした（デザイン面）。</a:t>
            </a:r>
            <a:endParaRPr lang="ja-JP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・パッとみて操作がしやすいことを意識した（ユーザーが使っているときにどうすればいいの？と戸惑わないようにした。）</a:t>
            </a:r>
            <a:endParaRPr lang="en-US" altLang="ja-JP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・余計な機能は付けない</a:t>
            </a:r>
            <a:endParaRPr lang="en-US" altLang="ja-JP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ja-JP" altLang="en-US" b="0" dirty="0">
                <a:effectLst/>
              </a:rPr>
              <a:t>→この</a:t>
            </a:r>
            <a:r>
              <a:rPr lang="en-US" altLang="ja-JP" b="0" dirty="0">
                <a:effectLst/>
              </a:rPr>
              <a:t>2</a:t>
            </a:r>
            <a:r>
              <a:rPr lang="ja-JP" altLang="en-US" b="0" dirty="0">
                <a:effectLst/>
              </a:rPr>
              <a:t>点を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568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デモンストレーションにて紹介</a:t>
            </a:r>
            <a:endParaRPr kumimoji="1" lang="en-US" altLang="ja-JP" dirty="0"/>
          </a:p>
          <a:p>
            <a:r>
              <a:rPr kumimoji="1" lang="ja-JP" altLang="en-US" dirty="0"/>
              <a:t>デモ中に、その機能があることでどんな利便性の高さが実現できるか紹介</a:t>
            </a:r>
            <a:endParaRPr kumimoji="1" lang="en-US" altLang="ja-JP" dirty="0"/>
          </a:p>
          <a:p>
            <a:r>
              <a:rPr kumimoji="1" lang="ja-JP" altLang="en-US" dirty="0"/>
              <a:t>テンプレート昨日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642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6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①②仲間に作業報告する場を頻繁に設けることで、各自が担当する作業の現状を的確に把握し、助けが必要な際には自分で仲間に依頼する、という主体的行動につながった。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096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051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779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92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08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55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47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25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53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30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61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23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0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03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CDA64B4-71C7-4A8E-85E0-82D458E45FBE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99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7%96%91%E5%95%8F%E7%AC%A6-%E8%B3%AA%E5%95%8F-%E5%BF%9C%E7%AD%94-%E6%A4%9C%E7%B4%A2%E3%82%A8%E3%83%B3%E3%82%B8%E3%83%B3-%E3%82%B7%E3%83%B3%E3%83%9C%E3%83%AB-%E6%96%87%E5%AD%97-%E8%A6%81%E6%B1%82-1019922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okamuu3.com/kakuteishinkoku_dekinai_masakano_mis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publicdomainq.net/business-woman-work-0006790/" TargetMode="External"/><Relationship Id="rId3" Type="http://schemas.openxmlformats.org/officeDocument/2006/relationships/hyperlink" Target="https://publicdomainq.net/teacher-man-0027065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ublicdomainq.net/male-student-writing-notebook-0017240/" TargetMode="External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374CB6-441D-4D3E-AC4E-5B37CBDED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4" y="2562727"/>
            <a:ext cx="7304131" cy="1124712"/>
          </a:xfrm>
        </p:spPr>
        <p:txBody>
          <a:bodyPr>
            <a:normAutofit/>
          </a:bodyPr>
          <a:lstStyle/>
          <a:p>
            <a:r>
              <a:rPr kumimoji="1" lang="en-US" altLang="ja-JP" sz="7200" i="1" dirty="0"/>
              <a:t>Qbox</a:t>
            </a:r>
            <a:endParaRPr kumimoji="1" lang="ja-JP" altLang="en-US" sz="7200" i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3B4315-0B6E-401D-B635-F0B35E882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4076688"/>
            <a:ext cx="7846761" cy="914400"/>
          </a:xfrm>
        </p:spPr>
        <p:txBody>
          <a:bodyPr>
            <a:normAutofit fontScale="85000" lnSpcReduction="10000"/>
          </a:bodyPr>
          <a:lstStyle/>
          <a:p>
            <a:r>
              <a:rPr kumimoji="1" lang="ja-JP" altLang="en-US" sz="2800" b="1" dirty="0"/>
              <a:t>発表者：</a:t>
            </a:r>
            <a:r>
              <a:rPr kumimoji="1" lang="en-US" altLang="ja-JP" sz="2800" b="1" dirty="0"/>
              <a:t>D4</a:t>
            </a:r>
            <a:r>
              <a:rPr kumimoji="1" lang="ja-JP" altLang="en-US" sz="2800" b="1" dirty="0"/>
              <a:t>チーム</a:t>
            </a:r>
            <a:endParaRPr kumimoji="1" lang="en-US" altLang="ja-JP" sz="2800" b="1" dirty="0"/>
          </a:p>
          <a:p>
            <a:r>
              <a:rPr kumimoji="1" lang="ja-JP" altLang="en-US" sz="2800" b="1" dirty="0"/>
              <a:t>藤原夢乃、千田ひかる、鈴木佑、中岡稜、御代田里奈</a:t>
            </a:r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8723424F-5ADD-4F2F-B3C9-ED3DC790A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53525" y="3819525"/>
            <a:ext cx="30384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71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プロダクトの成果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製品化に至ったきっかけ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kumimoji="1" lang="en-US" altLang="ja-JP" dirty="0">
                <a:solidFill>
                  <a:schemeClr val="accent1">
                    <a:lumMod val="50000"/>
                  </a:schemeClr>
                </a:solidFill>
              </a:rPr>
              <a:t>Qbox</a:t>
            </a: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とは</a:t>
            </a: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想定ユーザにとってのメリット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システムのコンセプト</a:t>
            </a: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デザイン面での工夫点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機能面での工夫点・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デモンストレーション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研修の成果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チーム目標とその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成果</a:t>
            </a: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円滑なコミュニケーションのために行った工夫</a:t>
            </a: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個人としての成長・課題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endParaRPr kumimoji="1" lang="ja-JP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9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チーム目標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71337C2-ED5F-4DC5-83B3-D00FCEA97BAE}"/>
              </a:ext>
            </a:extLst>
          </p:cNvPr>
          <p:cNvSpPr/>
          <p:nvPr/>
        </p:nvSpPr>
        <p:spPr>
          <a:xfrm>
            <a:off x="3869267" y="806023"/>
            <a:ext cx="7713131" cy="146981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目標</a:t>
            </a:r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</a:p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メンバー全員が主体性を持ってプロジェクトを進行できている。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結果</a:t>
            </a:r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</a:p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目標通り達成できた。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B45BDB4-B60B-41BD-8D01-73A03B997C17}"/>
              </a:ext>
            </a:extLst>
          </p:cNvPr>
          <p:cNvSpPr/>
          <p:nvPr/>
        </p:nvSpPr>
        <p:spPr>
          <a:xfrm>
            <a:off x="3869267" y="2598943"/>
            <a:ext cx="7713132" cy="3398914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達成基準</a:t>
            </a:r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</a:p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＜チームの一員として＞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①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-1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自分の作業の現状や課題点について、当日中に報告できている。</a:t>
            </a:r>
            <a:endParaRPr lang="ja-JP" altLang="en-US" b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①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-2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プロジェクト全体の進捗状況を全員が把握し、日報にて会社の上司に説明することができる。</a:t>
            </a:r>
            <a:endParaRPr lang="ja-JP" altLang="en-US" b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ja-JP" sz="1800" b="0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＜各担当としての主体性＞→個人の成果として発表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②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-1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自分の役割について説明できる。</a:t>
            </a:r>
            <a:endParaRPr lang="ja-JP" altLang="en-US" b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②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-2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自分の担当の仕事を、誰かに指摘されなくても行うことができている。</a:t>
            </a:r>
            <a:endParaRPr lang="ja-JP" altLang="en-US" b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300"/>
              </a:spcAft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②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-3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役割に基づいて主体的に行動した結果について説明できる。</a:t>
            </a:r>
            <a:b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26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施策内容①</a:t>
            </a:r>
            <a:r>
              <a:rPr kumimoji="1" lang="en-US" altLang="ja-JP" dirty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263" y="864108"/>
            <a:ext cx="8662737" cy="5120640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400" b="0" i="0" u="none" strike="noStrike" dirty="0">
                <a:effectLst/>
                <a:latin typeface="Arial" panose="020B0604020202020204" pitchFamily="34" charset="0"/>
              </a:rPr>
              <a:t>①</a:t>
            </a:r>
            <a:r>
              <a:rPr lang="en-US" altLang="ja-JP" sz="2400" b="0" i="0" u="none" strike="noStrike" dirty="0">
                <a:effectLst/>
                <a:latin typeface="Arial" panose="020B0604020202020204" pitchFamily="34" charset="0"/>
              </a:rPr>
              <a:t>-1</a:t>
            </a:r>
            <a:r>
              <a:rPr lang="ja-JP" altLang="en-US" sz="2400" b="0" i="0" u="none" strike="noStrike" dirty="0">
                <a:effectLst/>
                <a:latin typeface="Arial" panose="020B0604020202020204" pitchFamily="34" charset="0"/>
              </a:rPr>
              <a:t>　</a:t>
            </a:r>
            <a:r>
              <a:rPr lang="ja-JP" altLang="en-US" sz="2400" dirty="0">
                <a:latin typeface="Arial" panose="020B0604020202020204" pitchFamily="34" charset="0"/>
              </a:rPr>
              <a:t>夕方の</a:t>
            </a:r>
            <a:r>
              <a:rPr lang="en-US" altLang="ja-JP" sz="2400" dirty="0">
                <a:latin typeface="Arial" panose="020B0604020202020204" pitchFamily="34" charset="0"/>
              </a:rPr>
              <a:t>MTG</a:t>
            </a:r>
            <a:r>
              <a:rPr lang="ja-JP" altLang="en-US" sz="2400" dirty="0">
                <a:latin typeface="Arial" panose="020B0604020202020204" pitchFamily="34" charset="0"/>
              </a:rPr>
              <a:t>で各自</a:t>
            </a:r>
            <a:r>
              <a:rPr lang="ja-JP" altLang="en-US" sz="2400" b="0" i="0" u="none" strike="noStrike" dirty="0">
                <a:effectLst/>
                <a:latin typeface="Arial" panose="020B0604020202020204" pitchFamily="34" charset="0"/>
              </a:rPr>
              <a:t>自分の担当作業について、現状・</a:t>
            </a:r>
            <a:endParaRPr lang="en-US" altLang="ja-JP" sz="24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400" b="0" i="0" u="none" strike="noStrike" dirty="0">
                <a:effectLst/>
                <a:latin typeface="Arial" panose="020B0604020202020204" pitchFamily="34" charset="0"/>
              </a:rPr>
              <a:t>問題点を口頭で</a:t>
            </a:r>
            <a:r>
              <a:rPr lang="ja-JP" altLang="en-US" sz="2400" dirty="0">
                <a:latin typeface="Arial" panose="020B0604020202020204" pitchFamily="34" charset="0"/>
              </a:rPr>
              <a:t>説明する。</a:t>
            </a:r>
            <a:endParaRPr lang="ja-JP" altLang="en-US" sz="2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2400" dirty="0"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400" b="0" i="0" u="none" strike="noStrike" dirty="0">
                <a:effectLst/>
                <a:latin typeface="Arial" panose="020B0604020202020204" pitchFamily="34" charset="0"/>
              </a:rPr>
              <a:t>①</a:t>
            </a:r>
            <a:r>
              <a:rPr lang="en-US" altLang="ja-JP" sz="2400" b="0" i="0" u="none" strike="noStrike" dirty="0">
                <a:effectLst/>
                <a:latin typeface="Arial" panose="020B0604020202020204" pitchFamily="34" charset="0"/>
              </a:rPr>
              <a:t>-2</a:t>
            </a:r>
            <a:r>
              <a:rPr lang="ja-JP" altLang="en-US" sz="2400" b="0" i="0" u="none" strike="noStrike" dirty="0">
                <a:effectLst/>
                <a:latin typeface="Arial" panose="020B0604020202020204" pitchFamily="34" charset="0"/>
              </a:rPr>
              <a:t>　毎休憩前に</a:t>
            </a:r>
            <a:r>
              <a:rPr lang="en-US" altLang="ja-JP" sz="2400" b="0" i="0" u="none" strike="noStrike" dirty="0">
                <a:effectLst/>
                <a:latin typeface="Arial" panose="020B0604020202020204" pitchFamily="34" charset="0"/>
              </a:rPr>
              <a:t>3</a:t>
            </a:r>
            <a:r>
              <a:rPr lang="ja-JP" altLang="en-US" sz="2400" b="0" i="0" u="none" strike="noStrike" dirty="0">
                <a:effectLst/>
                <a:latin typeface="Arial" panose="020B0604020202020204" pitchFamily="34" charset="0"/>
              </a:rPr>
              <a:t>分間進捗確認の時間を設ける。</a:t>
            </a:r>
            <a:endParaRPr lang="en-US" altLang="ja-JP" sz="24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ja-JP" altLang="en-US" sz="2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400" b="0" i="0" u="none" strike="noStrike" dirty="0">
                <a:effectLst/>
                <a:latin typeface="Arial" panose="020B0604020202020204" pitchFamily="34" charset="0"/>
              </a:rPr>
              <a:t>→現状</a:t>
            </a:r>
            <a:r>
              <a:rPr lang="ja-JP" altLang="en-US" sz="2400" dirty="0">
                <a:latin typeface="Arial" panose="020B0604020202020204" pitchFamily="34" charset="0"/>
              </a:rPr>
              <a:t>の</a:t>
            </a:r>
            <a:r>
              <a:rPr lang="ja-JP" altLang="en-US" sz="2400" b="0" i="0" u="none" strike="noStrike" dirty="0">
                <a:effectLst/>
                <a:latin typeface="Arial" panose="020B0604020202020204" pitchFamily="34" charset="0"/>
              </a:rPr>
              <a:t>的確</a:t>
            </a:r>
            <a:r>
              <a:rPr lang="ja-JP" altLang="en-US" sz="2400" dirty="0">
                <a:latin typeface="Arial" panose="020B0604020202020204" pitchFamily="34" charset="0"/>
              </a:rPr>
              <a:t>な</a:t>
            </a:r>
            <a:r>
              <a:rPr lang="ja-JP" altLang="en-US" sz="2400" b="0" i="0" u="none" strike="noStrike" dirty="0">
                <a:effectLst/>
                <a:latin typeface="Arial" panose="020B0604020202020204" pitchFamily="34" charset="0"/>
              </a:rPr>
              <a:t>把握、課題を放置しない姿勢。</a:t>
            </a:r>
            <a:endParaRPr lang="en-US" altLang="ja-JP" sz="2400" b="0" i="0" u="none" strike="noStrik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40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施策内容②</a:t>
            </a:r>
            <a:r>
              <a:rPr kumimoji="1" lang="en-US" altLang="ja-JP" dirty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263" y="864108"/>
            <a:ext cx="8662737" cy="5120640"/>
          </a:xfrm>
        </p:spPr>
        <p:txBody>
          <a:bodyPr anchor="t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400" dirty="0">
                <a:latin typeface="Arial" panose="020B0604020202020204" pitchFamily="34" charset="0"/>
              </a:rPr>
              <a:t>②　</a:t>
            </a:r>
            <a:r>
              <a:rPr lang="ja-JP" altLang="en-US" sz="2400" b="0" i="0" u="none" strike="noStrike" dirty="0">
                <a:effectLst/>
                <a:latin typeface="Arial" panose="020B0604020202020204" pitchFamily="34" charset="0"/>
              </a:rPr>
              <a:t>振り返りシートにて、課題点と良かった点を</a:t>
            </a:r>
            <a:r>
              <a:rPr lang="ja-JP" altLang="en-US" sz="2400" dirty="0">
                <a:latin typeface="Arial" panose="020B0604020202020204" pitchFamily="34" charset="0"/>
              </a:rPr>
              <a:t>各自記載。翌日改善策を考案し、実行。</a:t>
            </a:r>
            <a:endParaRPr lang="en-US" altLang="ja-JP" sz="2400" dirty="0"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ja-JP" altLang="en-US" sz="2400" dirty="0"/>
            </a:br>
            <a:r>
              <a:rPr lang="ja-JP" altLang="en-US" sz="2400" dirty="0"/>
              <a:t>→チーム内の</a:t>
            </a:r>
            <a:r>
              <a:rPr lang="en-US" altLang="ja-JP" sz="2400" dirty="0"/>
              <a:t>PDCA</a:t>
            </a:r>
            <a:r>
              <a:rPr lang="ja-JP" altLang="en-US" sz="2400" dirty="0"/>
              <a:t>サイクルを回すことができた。</a:t>
            </a:r>
            <a:endParaRPr kumimoji="1" lang="ja-JP" altLang="en-US" sz="24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pic>
        <p:nvPicPr>
          <p:cNvPr id="6" name="図 5" descr="グラフィカル ユーザー インターフェイス, アプリケーション, テーブル&#10;&#10;自動的に生成された説明">
            <a:extLst>
              <a:ext uri="{FF2B5EF4-FFF2-40B4-BE49-F238E27FC236}">
                <a16:creationId xmlns:a16="http://schemas.microsoft.com/office/drawing/2014/main" id="{6DF8CE01-C81D-4382-9B49-7BD3F0FCE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905" y="2489454"/>
            <a:ext cx="7761207" cy="386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32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施策内容③</a:t>
            </a:r>
            <a:r>
              <a:rPr kumimoji="1" lang="en-US" altLang="ja-JP" dirty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263" y="864108"/>
            <a:ext cx="8662737" cy="5120640"/>
          </a:xfrm>
        </p:spPr>
        <p:txBody>
          <a:bodyPr anchor="t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300"/>
              </a:spcAft>
              <a:buNone/>
            </a:pPr>
            <a:r>
              <a:rPr lang="ja-JP" altLang="en-US" sz="2400" dirty="0">
                <a:latin typeface="Arial" panose="020B0604020202020204" pitchFamily="34" charset="0"/>
              </a:rPr>
              <a:t>③　</a:t>
            </a:r>
            <a:r>
              <a:rPr lang="ja-JP" altLang="en-US" sz="2400" b="0" i="0" u="none" strike="noStrike" dirty="0">
                <a:effectLst/>
                <a:latin typeface="Arial" panose="020B0604020202020204" pitchFamily="34" charset="0"/>
              </a:rPr>
              <a:t>達成基準シートにて、毎日各々がチーム目標を達成できたかチェックする。</a:t>
            </a:r>
            <a:endParaRPr lang="en-US" altLang="ja-JP" sz="24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300"/>
              </a:spcAft>
              <a:buNone/>
            </a:pPr>
            <a:r>
              <a:rPr lang="ja-JP" altLang="en-US" sz="2400" dirty="0">
                <a:latin typeface="Arial" panose="020B0604020202020204" pitchFamily="34" charset="0"/>
              </a:rPr>
              <a:t>→チーム目標への意識を持ち続けられる。</a:t>
            </a:r>
            <a:br>
              <a:rPr lang="ja-JP" altLang="en-US" sz="2800" dirty="0"/>
            </a:br>
            <a:endParaRPr kumimoji="1" lang="ja-JP" altLang="en-US" sz="28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06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408"/>
            <a:ext cx="3404681" cy="4601183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円滑な</a:t>
            </a:r>
            <a:br>
              <a:rPr kumimoji="1" lang="en-US" altLang="ja-JP" sz="3200" dirty="0"/>
            </a:br>
            <a:r>
              <a:rPr kumimoji="1" lang="ja-JP" altLang="en-US" sz="3200" dirty="0"/>
              <a:t>プロジェクト進行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3447" y="648970"/>
            <a:ext cx="8123893" cy="5120640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進捗管理表の運用</a:t>
            </a:r>
            <a:endParaRPr kumimoji="1" lang="en-US" altLang="ja-JP" sz="2400" dirty="0"/>
          </a:p>
          <a:p>
            <a:r>
              <a:rPr kumimoji="1" lang="ja-JP" altLang="en-US" sz="2400" dirty="0"/>
              <a:t>資料のリアルタイム共有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（</a:t>
            </a:r>
            <a:r>
              <a:rPr kumimoji="1" lang="en-US" altLang="ja-JP" sz="2400" dirty="0"/>
              <a:t>Google Document/Spread Sheet</a:t>
            </a:r>
            <a:r>
              <a:rPr lang="ja-JP" altLang="en-US" sz="2400" dirty="0"/>
              <a:t>）</a:t>
            </a:r>
            <a:endParaRPr kumimoji="1" lang="en-US" altLang="ja-JP" sz="2400" dirty="0"/>
          </a:p>
          <a:p>
            <a:r>
              <a:rPr kumimoji="1" lang="en-US" altLang="ja-JP" sz="2400" dirty="0"/>
              <a:t>Slack</a:t>
            </a:r>
            <a:r>
              <a:rPr kumimoji="1" lang="ja-JP" altLang="en-US" sz="2400" dirty="0"/>
              <a:t>での意見出し</a:t>
            </a:r>
            <a:endParaRPr kumimoji="1" lang="en-US" altLang="ja-JP" sz="2400" dirty="0"/>
          </a:p>
          <a:p>
            <a:r>
              <a:rPr kumimoji="1" lang="ja-JP" altLang="en-US" sz="2400" dirty="0"/>
              <a:t>議事録共有時の確認スタンプ</a:t>
            </a:r>
            <a:endParaRPr kumimoji="1" lang="en-US" altLang="ja-JP" sz="24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pic>
        <p:nvPicPr>
          <p:cNvPr id="5" name="図 4" descr="グラフィカル ユーザー インターフェイス, アプリケーション, テーブル, Excel&#10;&#10;自動的に生成された説明">
            <a:extLst>
              <a:ext uri="{FF2B5EF4-FFF2-40B4-BE49-F238E27FC236}">
                <a16:creationId xmlns:a16="http://schemas.microsoft.com/office/drawing/2014/main" id="{0398A9CA-260D-4F2B-9D1B-6D3561952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473" y="0"/>
            <a:ext cx="4141015" cy="2607306"/>
          </a:xfrm>
          <a:prstGeom prst="rect">
            <a:avLst/>
          </a:prstGeom>
        </p:spPr>
      </p:pic>
      <p:pic>
        <p:nvPicPr>
          <p:cNvPr id="6" name="コンテンツ プレースホルダー 5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45B336BA-6EA5-4C48-958E-0C0D5B9B7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507" y="3090903"/>
            <a:ext cx="3409939" cy="2906954"/>
          </a:xfrm>
          <a:prstGeom prst="rect">
            <a:avLst/>
          </a:prstGeom>
        </p:spPr>
      </p:pic>
      <p:pic>
        <p:nvPicPr>
          <p:cNvPr id="7" name="図 6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E5C8736F-41D5-4D15-B7B7-A52652325A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957" y="4519011"/>
            <a:ext cx="4472774" cy="2213755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9E871DA-7B34-4E2B-B753-B66D055760C1}"/>
              </a:ext>
            </a:extLst>
          </p:cNvPr>
          <p:cNvCxnSpPr/>
          <p:nvPr/>
        </p:nvCxnSpPr>
        <p:spPr>
          <a:xfrm flipV="1">
            <a:off x="5995851" y="1128408"/>
            <a:ext cx="1384663" cy="81795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5C734AF-81A4-414B-B988-41BF1BC87EF6}"/>
              </a:ext>
            </a:extLst>
          </p:cNvPr>
          <p:cNvCxnSpPr>
            <a:cxnSpLocks/>
          </p:cNvCxnSpPr>
          <p:nvPr/>
        </p:nvCxnSpPr>
        <p:spPr>
          <a:xfrm>
            <a:off x="6503191" y="3659591"/>
            <a:ext cx="193541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F8DE4720-DB22-417E-BFF1-75ED5EF33566}"/>
              </a:ext>
            </a:extLst>
          </p:cNvPr>
          <p:cNvCxnSpPr/>
          <p:nvPr/>
        </p:nvCxnSpPr>
        <p:spPr>
          <a:xfrm rot="5400000">
            <a:off x="6814045" y="4846294"/>
            <a:ext cx="1133343" cy="529514"/>
          </a:xfrm>
          <a:prstGeom prst="bentConnector3">
            <a:avLst>
              <a:gd name="adj1" fmla="val 99562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66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408"/>
            <a:ext cx="3404681" cy="4601183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円滑な</a:t>
            </a:r>
            <a:br>
              <a:rPr kumimoji="1" lang="en-US" altLang="ja-JP" sz="3200" dirty="0"/>
            </a:br>
            <a:r>
              <a:rPr kumimoji="1" lang="ja-JP" altLang="en-US" sz="3200" dirty="0"/>
              <a:t>プロジェクト進行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3447" y="846088"/>
            <a:ext cx="8123893" cy="5120640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進捗管理表の運用</a:t>
            </a:r>
            <a:endParaRPr kumimoji="1" lang="en-US" altLang="ja-JP" sz="2800" dirty="0"/>
          </a:p>
          <a:p>
            <a:r>
              <a:rPr kumimoji="1" lang="ja-JP" altLang="en-US" sz="2800" dirty="0"/>
              <a:t>資料のリアルタイム共有</a:t>
            </a:r>
            <a:endParaRPr kumimoji="1"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（</a:t>
            </a:r>
            <a:r>
              <a:rPr kumimoji="1" lang="en-US" altLang="ja-JP" sz="2800" dirty="0"/>
              <a:t>Google Document/Spread Sheet</a:t>
            </a:r>
            <a:r>
              <a:rPr lang="ja-JP" altLang="en-US" sz="2800" dirty="0"/>
              <a:t>）</a:t>
            </a:r>
            <a:endParaRPr kumimoji="1" lang="en-US" altLang="ja-JP" sz="2800" dirty="0"/>
          </a:p>
          <a:p>
            <a:r>
              <a:rPr kumimoji="1" lang="en-US" altLang="ja-JP" sz="2800" dirty="0"/>
              <a:t>Slack</a:t>
            </a:r>
            <a:r>
              <a:rPr kumimoji="1" lang="ja-JP" altLang="en-US" sz="2800" dirty="0"/>
              <a:t>での意見出し</a:t>
            </a:r>
            <a:endParaRPr kumimoji="1" lang="en-US" altLang="ja-JP" sz="2800" dirty="0"/>
          </a:p>
          <a:p>
            <a:r>
              <a:rPr kumimoji="1" lang="ja-JP" altLang="en-US" sz="2800" dirty="0"/>
              <a:t>議事録共有時の確認スタンプ</a:t>
            </a:r>
            <a:endParaRPr kumimoji="1" lang="en-US" altLang="ja-JP" sz="28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52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23" y="1123836"/>
            <a:ext cx="3616349" cy="4601183"/>
          </a:xfrm>
        </p:spPr>
        <p:txBody>
          <a:bodyPr/>
          <a:lstStyle/>
          <a:p>
            <a:r>
              <a:rPr kumimoji="1" lang="ja-JP" altLang="en-US" dirty="0"/>
              <a:t>チームリーダー</a:t>
            </a:r>
            <a:br>
              <a:rPr kumimoji="1" lang="en-US" altLang="ja-JP" dirty="0"/>
            </a:br>
            <a:r>
              <a:rPr kumimoji="1" lang="ja-JP" altLang="en-US" dirty="0"/>
              <a:t>藤原夢乃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93C999E-4E02-40C7-B496-56CB1A9A3A37}"/>
              </a:ext>
            </a:extLst>
          </p:cNvPr>
          <p:cNvSpPr/>
          <p:nvPr/>
        </p:nvSpPr>
        <p:spPr>
          <a:xfrm>
            <a:off x="3756972" y="360137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コミュニケーションの取り方を学び、議論の進め方や意見の出し方・まとめ方を知ることができた点</a:t>
            </a:r>
            <a:r>
              <a:rPr kumimoji="1"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。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0545E71-C7E6-48DD-8A18-0299305E415B}"/>
              </a:ext>
            </a:extLst>
          </p:cNvPr>
          <p:cNvSpPr/>
          <p:nvPr/>
        </p:nvSpPr>
        <p:spPr>
          <a:xfrm>
            <a:off x="3756972" y="2341585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・一日のスケジュールの作成</a:t>
            </a:r>
            <a:endParaRPr lang="en-US" altLang="ja-JP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・</a:t>
            </a: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作業進捗管理表の作成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799C9267-4C6B-4339-B2F9-50839D7D738A}"/>
              </a:ext>
            </a:extLst>
          </p:cNvPr>
          <p:cNvSpPr/>
          <p:nvPr/>
        </p:nvSpPr>
        <p:spPr>
          <a:xfrm>
            <a:off x="3756972" y="4347411"/>
            <a:ext cx="7552712" cy="199838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・</a:t>
            </a: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作業進行の効率を考えること</a:t>
            </a:r>
            <a:endParaRPr lang="en-US" altLang="ja-JP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・</a:t>
            </a: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情報の共有の仕方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247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発表担当</a:t>
            </a:r>
            <a:br>
              <a:rPr kumimoji="1" lang="en-US" altLang="ja-JP" dirty="0"/>
            </a:br>
            <a:r>
              <a:rPr kumimoji="1" lang="ja-JP" altLang="en-US" dirty="0"/>
              <a:t>御代田里奈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346601"/>
            <a:ext cx="2725271" cy="146981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F67133B-4B11-4ED4-B38C-7667318A0A5A}"/>
              </a:ext>
            </a:extLst>
          </p:cNvPr>
          <p:cNvSpPr/>
          <p:nvPr/>
        </p:nvSpPr>
        <p:spPr>
          <a:xfrm>
            <a:off x="3756972" y="360137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班のディスカッションを促進する方法を考え、行動できた点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6CE6472-1715-4AB9-9214-EB83C445CDCA}"/>
              </a:ext>
            </a:extLst>
          </p:cNvPr>
          <p:cNvSpPr/>
          <p:nvPr/>
        </p:nvSpPr>
        <p:spPr>
          <a:xfrm>
            <a:off x="3756972" y="2341585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・発表準備スケジュール・発表アジェンダの原案</a:t>
            </a:r>
            <a:b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・発表スライドの作成</a:t>
            </a:r>
            <a:b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・「振り返りシート」の作成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4F2DC92-FEA8-4513-BC5F-278DB92C2302}"/>
              </a:ext>
            </a:extLst>
          </p:cNvPr>
          <p:cNvSpPr/>
          <p:nvPr/>
        </p:nvSpPr>
        <p:spPr>
          <a:xfrm>
            <a:off x="3756972" y="4347411"/>
            <a:ext cx="7552712" cy="199838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口頭で意見や質問、連絡事項を伝える際に、簡潔に分かりやすく話すことができていない点</a:t>
            </a:r>
            <a:r>
              <a:rPr kumimoji="1"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。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445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869268" cy="4601183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コミュニケーション</a:t>
            </a:r>
            <a:br>
              <a:rPr lang="en-US" altLang="ja-JP" sz="2800" dirty="0"/>
            </a:br>
            <a:r>
              <a:rPr lang="ja-JP" altLang="en-US" sz="2800" dirty="0"/>
              <a:t>品質管理担当</a:t>
            </a:r>
            <a:br>
              <a:rPr lang="en-US" altLang="ja-JP" sz="2800" dirty="0"/>
            </a:br>
            <a:r>
              <a:rPr lang="ja-JP" altLang="en-US" sz="2800" dirty="0"/>
              <a:t>千田ひかる</a:t>
            </a:r>
            <a:endParaRPr kumimoji="1" lang="ja-JP" altLang="en-US" sz="28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4048DCE-9E13-420A-BA63-F584B2EAE0BA}"/>
              </a:ext>
            </a:extLst>
          </p:cNvPr>
          <p:cNvSpPr/>
          <p:nvPr/>
        </p:nvSpPr>
        <p:spPr>
          <a:xfrm>
            <a:off x="3756972" y="360137"/>
            <a:ext cx="7985850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・「情報共有がチーム内でできているか」を意識した点。</a:t>
            </a:r>
            <a:endParaRPr lang="en-US" altLang="ja-JP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・自分の力量を鑑みて必要な行動をとることができた点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F4922A8-C585-4B07-9D26-36A9B1FDC254}"/>
              </a:ext>
            </a:extLst>
          </p:cNvPr>
          <p:cNvSpPr/>
          <p:nvPr/>
        </p:nvSpPr>
        <p:spPr>
          <a:xfrm>
            <a:off x="3756972" y="2341585"/>
            <a:ext cx="7985850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kumimoji="1"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（コミュニケーション担当）</a:t>
            </a:r>
            <a:endParaRPr kumimoji="1" lang="en-US" altLang="ja-JP" sz="2000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kumimoji="1"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議事録共有時の確認スタンプの利用。</a:t>
            </a:r>
            <a:endParaRPr kumimoji="1"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（品質管理担当）</a:t>
            </a:r>
            <a:endParaRPr kumimoji="1"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テスト項目の作成、テスト項目の添削依頼</a:t>
            </a:r>
            <a:endParaRPr kumimoji="1"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7501C0E-E178-4762-BE15-2E09B23C0A19}"/>
              </a:ext>
            </a:extLst>
          </p:cNvPr>
          <p:cNvSpPr/>
          <p:nvPr/>
        </p:nvSpPr>
        <p:spPr>
          <a:xfrm>
            <a:off x="3756972" y="4347411"/>
            <a:ext cx="7985850" cy="199838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・「気づきスレッド」を有効に活用できなかった点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・品質のために、周囲が納得できるようなコミュニケーションを実践できなかった点。</a:t>
            </a:r>
          </a:p>
        </p:txBody>
      </p:sp>
    </p:spTree>
    <p:extLst>
      <p:ext uri="{BB962C8B-B14F-4D97-AF65-F5344CB8AC3E}">
        <p14:creationId xmlns:p14="http://schemas.microsoft.com/office/powerpoint/2010/main" val="74956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プロダクトの成果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製品化に至ったきっかけ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kumimoji="1" lang="en-US" altLang="ja-JP" dirty="0">
                <a:solidFill>
                  <a:schemeClr val="accent1">
                    <a:lumMod val="50000"/>
                  </a:schemeClr>
                </a:solidFill>
              </a:rPr>
              <a:t>Qbox</a:t>
            </a: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とは</a:t>
            </a: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想定ユーザにとってのメリット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システムのコンセプト</a:t>
            </a: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デザイン面での工夫点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機能面での工夫点・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デモンストレーション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研修の成果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チーム目標とその成果</a:t>
            </a: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円滑なコミュニケーションのために行った工夫</a:t>
            </a: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個人としての成長・課題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endParaRPr kumimoji="1" lang="ja-JP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17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構成管理担当</a:t>
            </a:r>
            <a:br>
              <a:rPr kumimoji="1" lang="en-US" altLang="ja-JP" dirty="0"/>
            </a:br>
            <a:r>
              <a:rPr kumimoji="1" lang="ja-JP" altLang="en-US" dirty="0"/>
              <a:t>鈴木佑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388183"/>
            <a:ext cx="2725271" cy="146981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42D6C01-EA5D-4CFB-8518-85DD125F9D32}"/>
              </a:ext>
            </a:extLst>
          </p:cNvPr>
          <p:cNvSpPr/>
          <p:nvPr/>
        </p:nvSpPr>
        <p:spPr>
          <a:xfrm>
            <a:off x="3756972" y="360137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コミュニケーションの取り方を学べた</a:t>
            </a:r>
            <a:r>
              <a:rPr kumimoji="1"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点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7557FF1-82BB-438F-B656-777FED2356EA}"/>
              </a:ext>
            </a:extLst>
          </p:cNvPr>
          <p:cNvSpPr/>
          <p:nvPr/>
        </p:nvSpPr>
        <p:spPr>
          <a:xfrm>
            <a:off x="3756972" y="2341585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内部設計の作成、エラーの対処</a:t>
            </a:r>
            <a:b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B5B053D-FE14-4223-9F13-8B7DB897D56B}"/>
              </a:ext>
            </a:extLst>
          </p:cNvPr>
          <p:cNvSpPr/>
          <p:nvPr/>
        </p:nvSpPr>
        <p:spPr>
          <a:xfrm>
            <a:off x="3756972" y="4347411"/>
            <a:ext cx="7552712" cy="199838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意見などをあまりわかりやすく伝えられていない</a:t>
            </a:r>
            <a:r>
              <a:rPr kumimoji="1"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点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360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DBA</a:t>
            </a:r>
            <a:br>
              <a:rPr kumimoji="1" lang="en-US" altLang="ja-JP" dirty="0"/>
            </a:br>
            <a:r>
              <a:rPr kumimoji="1" lang="ja-JP" altLang="en-US" dirty="0"/>
              <a:t>中岡稜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AB637BA-6B89-4CFC-8303-E23C211977F2}"/>
              </a:ext>
            </a:extLst>
          </p:cNvPr>
          <p:cNvSpPr/>
          <p:nvPr/>
        </p:nvSpPr>
        <p:spPr>
          <a:xfrm>
            <a:off x="3756972" y="360137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597059A-34DB-4E3D-B92E-79A95208ADF4}"/>
              </a:ext>
            </a:extLst>
          </p:cNvPr>
          <p:cNvSpPr/>
          <p:nvPr/>
        </p:nvSpPr>
        <p:spPr>
          <a:xfrm>
            <a:off x="3756972" y="2341585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34088A4-2D11-4FCA-ABC3-FF63C00EC9E0}"/>
              </a:ext>
            </a:extLst>
          </p:cNvPr>
          <p:cNvSpPr/>
          <p:nvPr/>
        </p:nvSpPr>
        <p:spPr>
          <a:xfrm>
            <a:off x="3756972" y="4347411"/>
            <a:ext cx="7552712" cy="199838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</a:p>
        </p:txBody>
      </p:sp>
    </p:spTree>
    <p:extLst>
      <p:ext uri="{BB962C8B-B14F-4D97-AF65-F5344CB8AC3E}">
        <p14:creationId xmlns:p14="http://schemas.microsoft.com/office/powerpoint/2010/main" val="1787575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33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2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プロダクトの成果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製品化に至ったきっかけ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kumimoji="1" lang="en-US" altLang="ja-JP" dirty="0">
                <a:solidFill>
                  <a:schemeClr val="accent1">
                    <a:lumMod val="50000"/>
                  </a:schemeClr>
                </a:solidFill>
              </a:rPr>
              <a:t>Qbox</a:t>
            </a: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とは</a:t>
            </a: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想定ユーザにとってのメリット</a:t>
            </a: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システムのコンセプト</a:t>
            </a: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デザイン面での工夫点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機能面での工夫点・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デモンストレーション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研修の成果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チーム目標とその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成果</a:t>
            </a: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円滑なコミュニケーションのために行った工夫</a:t>
            </a: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個人としての成長・課題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endParaRPr kumimoji="1" lang="ja-JP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3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74719" cy="4601183"/>
          </a:xfrm>
        </p:spPr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製品化に至ったきっかけ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7" name="思考の吹き出し: 雲形 6">
            <a:extLst>
              <a:ext uri="{FF2B5EF4-FFF2-40B4-BE49-F238E27FC236}">
                <a16:creationId xmlns:a16="http://schemas.microsoft.com/office/drawing/2014/main" id="{0FA94925-D8DC-4944-A865-F1184D2740BA}"/>
              </a:ext>
            </a:extLst>
          </p:cNvPr>
          <p:cNvSpPr/>
          <p:nvPr/>
        </p:nvSpPr>
        <p:spPr>
          <a:xfrm>
            <a:off x="4953000" y="353033"/>
            <a:ext cx="7040880" cy="3075967"/>
          </a:xfrm>
          <a:prstGeom prst="cloudCallout">
            <a:avLst>
              <a:gd name="adj1" fmla="val -37374"/>
              <a:gd name="adj2" fmla="val 7009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ああまたエラーだ・・・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よく起こるエラーまとめ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のようなものが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ほしいなあ・・・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  <p:pic>
        <p:nvPicPr>
          <p:cNvPr id="9" name="図 8" descr="挿絵, 抽象 が含まれている画像&#10;&#10;自動的に生成された説明">
            <a:extLst>
              <a:ext uri="{FF2B5EF4-FFF2-40B4-BE49-F238E27FC236}">
                <a16:creationId xmlns:a16="http://schemas.microsoft.com/office/drawing/2014/main" id="{0601177A-8E5C-44D8-8181-C809FEAB3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74719" y="3349486"/>
            <a:ext cx="2183934" cy="338328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E364B71-2333-4652-B97B-F169499827D6}"/>
              </a:ext>
            </a:extLst>
          </p:cNvPr>
          <p:cNvSpPr txBox="1"/>
          <p:nvPr/>
        </p:nvSpPr>
        <p:spPr>
          <a:xfrm>
            <a:off x="-2213447" y="8168640"/>
            <a:ext cx="44268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>
                <a:hlinkClick r:id="rId4" tooltip="http://okamuu3.com/kakuteishinkoku_dekinai_masakano_miss/"/>
              </a:rPr>
              <a:t>この写真</a:t>
            </a:r>
            <a:r>
              <a:rPr lang="ja-JP" altLang="en-US" sz="900"/>
              <a:t> の作成者 不明な作成者 は </a:t>
            </a:r>
            <a:r>
              <a:rPr lang="ja-JP" altLang="en-US" sz="900">
                <a:hlinkClick r:id="rId5" tooltip="https://creativecommons.org/licenses/by-nc-nd/3.0/"/>
              </a:rPr>
              <a:t>CC BY-NC-ND</a:t>
            </a:r>
            <a:r>
              <a:rPr lang="ja-JP" altLang="en-US" sz="900"/>
              <a:t> のライセンスを許諾されています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F55F135-5E20-4C15-8502-FB4C21AA4AE2}"/>
              </a:ext>
            </a:extLst>
          </p:cNvPr>
          <p:cNvSpPr txBox="1"/>
          <p:nvPr/>
        </p:nvSpPr>
        <p:spPr>
          <a:xfrm>
            <a:off x="3923415" y="5797802"/>
            <a:ext cx="139286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受講生</a:t>
            </a:r>
            <a:r>
              <a:rPr kumimoji="1" lang="en-US" altLang="ja-JP" sz="2000" dirty="0"/>
              <a:t>A</a:t>
            </a:r>
            <a:r>
              <a:rPr kumimoji="1" lang="ja-JP" altLang="en-US" sz="2000" dirty="0"/>
              <a:t>君</a:t>
            </a:r>
          </a:p>
        </p:txBody>
      </p:sp>
    </p:spTree>
    <p:extLst>
      <p:ext uri="{BB962C8B-B14F-4D97-AF65-F5344CB8AC3E}">
        <p14:creationId xmlns:p14="http://schemas.microsoft.com/office/powerpoint/2010/main" val="147919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Qbox</a:t>
            </a:r>
            <a:r>
              <a:rPr kumimoji="1" lang="ja-JP" altLang="en-US" dirty="0">
                <a:solidFill>
                  <a:schemeClr val="bg1"/>
                </a:solidFill>
              </a:rPr>
              <a:t>とは</a:t>
            </a:r>
            <a:br>
              <a:rPr kumimoji="1" lang="en-US" altLang="ja-JP" dirty="0">
                <a:solidFill>
                  <a:schemeClr val="accent1">
                    <a:lumMod val="50000"/>
                  </a:schemeClr>
                </a:solidFill>
              </a:rPr>
            </a:br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スクロール: 横 4">
            <a:extLst>
              <a:ext uri="{FF2B5EF4-FFF2-40B4-BE49-F238E27FC236}">
                <a16:creationId xmlns:a16="http://schemas.microsoft.com/office/drawing/2014/main" id="{36F165AC-8CD5-494E-A40E-4BD6A68FCEA0}"/>
              </a:ext>
            </a:extLst>
          </p:cNvPr>
          <p:cNvSpPr/>
          <p:nvPr/>
        </p:nvSpPr>
        <p:spPr>
          <a:xfrm rot="20806332">
            <a:off x="480858" y="2139257"/>
            <a:ext cx="11314241" cy="257034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DOJO</a:t>
            </a: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受講生、講師、運営事務局にとって嬉しい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質問・相談プラットフォーム！！！</a:t>
            </a:r>
          </a:p>
        </p:txBody>
      </p:sp>
    </p:spTree>
    <p:extLst>
      <p:ext uri="{BB962C8B-B14F-4D97-AF65-F5344CB8AC3E}">
        <p14:creationId xmlns:p14="http://schemas.microsoft.com/office/powerpoint/2010/main" val="116304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21" y="1128408"/>
            <a:ext cx="3978839" cy="4601183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システム化による</a:t>
            </a:r>
            <a:br>
              <a:rPr lang="en-US" altLang="ja-JP" sz="3200" dirty="0"/>
            </a:br>
            <a:r>
              <a:rPr lang="ja-JP" altLang="en-US" sz="3200" dirty="0"/>
              <a:t>メリット</a:t>
            </a:r>
            <a:endParaRPr kumimoji="1" lang="ja-JP" altLang="en-US" sz="3200" dirty="0"/>
          </a:p>
        </p:txBody>
      </p:sp>
      <p:pic>
        <p:nvPicPr>
          <p:cNvPr id="6" name="コンテンツ プレースホルダー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F9DB04AD-D702-414C-995F-71F799587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5803035" y="4597763"/>
            <a:ext cx="1066076" cy="1860981"/>
          </a:xfrm>
        </p:spPr>
      </p:pic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98B57473-01E3-4661-845C-1C4A5382E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675619" y="204767"/>
            <a:ext cx="1394460" cy="1671442"/>
          </a:xfrm>
          <a:prstGeom prst="rect">
            <a:avLst/>
          </a:prstGeom>
        </p:spPr>
      </p:pic>
      <p:pic>
        <p:nvPicPr>
          <p:cNvPr id="10" name="図 9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024D73A4-0388-4645-B2D5-2C0FBC3C64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flipH="1">
            <a:off x="3489834" y="4600347"/>
            <a:ext cx="2134145" cy="159505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CBC25D-EEFA-4EED-BED9-B35A025B3B4A}"/>
              </a:ext>
            </a:extLst>
          </p:cNvPr>
          <p:cNvSpPr txBox="1"/>
          <p:nvPr/>
        </p:nvSpPr>
        <p:spPr>
          <a:xfrm>
            <a:off x="6765678" y="6190315"/>
            <a:ext cx="91473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講師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69E47B-E557-4858-BBC7-86DF045107D8}"/>
              </a:ext>
            </a:extLst>
          </p:cNvPr>
          <p:cNvSpPr txBox="1"/>
          <p:nvPr/>
        </p:nvSpPr>
        <p:spPr>
          <a:xfrm>
            <a:off x="10747946" y="1972651"/>
            <a:ext cx="124980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受講生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3F4859A-B599-47D6-BD90-FAAFB40D99B8}"/>
              </a:ext>
            </a:extLst>
          </p:cNvPr>
          <p:cNvSpPr txBox="1"/>
          <p:nvPr/>
        </p:nvSpPr>
        <p:spPr>
          <a:xfrm>
            <a:off x="4114736" y="6302676"/>
            <a:ext cx="138690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事務局</a:t>
            </a:r>
            <a:endParaRPr kumimoji="1" lang="en-US" altLang="ja-JP" sz="2800" dirty="0">
              <a:solidFill>
                <a:schemeClr val="accent1"/>
              </a:solidFill>
            </a:endParaRP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4A4CDCC8-1B7C-4C05-9014-EB95F5FA3A01}"/>
              </a:ext>
            </a:extLst>
          </p:cNvPr>
          <p:cNvSpPr/>
          <p:nvPr/>
        </p:nvSpPr>
        <p:spPr>
          <a:xfrm>
            <a:off x="3489834" y="451713"/>
            <a:ext cx="6812406" cy="3132202"/>
          </a:xfrm>
          <a:prstGeom prst="wedgeRoundRectCallout">
            <a:avLst>
              <a:gd name="adj1" fmla="val 55613"/>
              <a:gd name="adj2" fmla="val -33336"/>
              <a:gd name="adj3" fmla="val 16667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・講師や事務局の返事を待たずとも回答が得られる！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・質問内容を考える手間を省ける！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・宛先が違っても同じプラットフォームで質問できる！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・自分の持っているノウハウを他の受講生に共有できる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FC365FFC-A12B-4F4A-9342-D71FDC66DA70}"/>
              </a:ext>
            </a:extLst>
          </p:cNvPr>
          <p:cNvSpPr/>
          <p:nvPr/>
        </p:nvSpPr>
        <p:spPr>
          <a:xfrm>
            <a:off x="7016942" y="3680357"/>
            <a:ext cx="4980809" cy="1671442"/>
          </a:xfrm>
          <a:prstGeom prst="wedgeRoundRectCallout">
            <a:avLst>
              <a:gd name="adj1" fmla="val -54950"/>
              <a:gd name="adj2" fmla="val 75309"/>
              <a:gd name="adj3" fmla="val 16667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・何度も似たような質問に答える必要がなくなる！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・未解決の質問が見つけやすくなる！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99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システムの</a:t>
            </a:r>
            <a:br>
              <a:rPr kumimoji="1" lang="en-US" altLang="ja-JP" dirty="0">
                <a:solidFill>
                  <a:schemeClr val="bg1"/>
                </a:solidFill>
              </a:rPr>
            </a:br>
            <a:r>
              <a:rPr kumimoji="1" lang="ja-JP" altLang="en-US" dirty="0">
                <a:solidFill>
                  <a:schemeClr val="bg1"/>
                </a:solidFill>
              </a:rPr>
              <a:t>コンセプト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5468" y="868680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i="1" dirty="0"/>
              <a:t>シンプルで使いやすいシステム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90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シンプル</a:t>
            </a:r>
            <a:r>
              <a:rPr lang="ja-JP" altLang="en-US" dirty="0"/>
              <a:t>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デザインのスクリーンショットを貼る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09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利便性の高い機能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788" y="494671"/>
            <a:ext cx="7315200" cy="5859514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質問投稿機能</a:t>
            </a:r>
            <a:endParaRPr kumimoji="1" lang="en-US" altLang="ja-JP" sz="2800" dirty="0"/>
          </a:p>
          <a:p>
            <a:pPr lvl="1"/>
            <a:r>
              <a:rPr kumimoji="1" lang="ja-JP" altLang="en-US" sz="2400" dirty="0"/>
              <a:t>テンプレート挿入機能</a:t>
            </a:r>
            <a:endParaRPr kumimoji="1" lang="en-US" altLang="ja-JP" sz="2400" dirty="0"/>
          </a:p>
          <a:p>
            <a:pPr lvl="1"/>
            <a:r>
              <a:rPr lang="ja-JP" altLang="en-US" sz="2400" dirty="0"/>
              <a:t>ファイル添付機能</a:t>
            </a:r>
            <a:endParaRPr kumimoji="1" lang="en-US" altLang="ja-JP" sz="2400" dirty="0"/>
          </a:p>
          <a:p>
            <a:r>
              <a:rPr lang="ja-JP" altLang="en-US" sz="2800" dirty="0"/>
              <a:t>検索機能</a:t>
            </a:r>
            <a:endParaRPr lang="en-US" altLang="ja-JP" sz="2800" dirty="0"/>
          </a:p>
          <a:p>
            <a:pPr lvl="1"/>
            <a:r>
              <a:rPr lang="ja-JP" altLang="en-US" sz="2400" dirty="0"/>
              <a:t>質問タグによる検索</a:t>
            </a:r>
            <a:endParaRPr lang="en-US" altLang="ja-JP" sz="2400" dirty="0"/>
          </a:p>
          <a:p>
            <a:pPr lvl="1"/>
            <a:r>
              <a:rPr lang="ja-JP" altLang="en-US" sz="2400" dirty="0"/>
              <a:t>質問の閲覧回数順に表示</a:t>
            </a:r>
            <a:endParaRPr lang="en-US" altLang="ja-JP" sz="2400" dirty="0"/>
          </a:p>
          <a:p>
            <a:pPr lvl="1"/>
            <a:r>
              <a:rPr lang="ja-JP" altLang="en-US" sz="2400" dirty="0"/>
              <a:t>解決</a:t>
            </a:r>
            <a:r>
              <a:rPr lang="en-US" altLang="ja-JP" sz="2400" dirty="0"/>
              <a:t>/</a:t>
            </a:r>
            <a:r>
              <a:rPr lang="ja-JP" altLang="en-US" sz="2400" dirty="0"/>
              <a:t>未解決ラベルによる検索</a:t>
            </a:r>
            <a:endParaRPr lang="en-US" altLang="ja-JP" sz="2400" dirty="0"/>
          </a:p>
          <a:p>
            <a:r>
              <a:rPr lang="ja-JP" altLang="en-US" sz="2800" dirty="0"/>
              <a:t>マイページ機能</a:t>
            </a:r>
            <a:endParaRPr lang="en-US" altLang="ja-JP" sz="2800" dirty="0"/>
          </a:p>
          <a:p>
            <a:pPr lvl="1"/>
            <a:r>
              <a:rPr lang="ja-JP" altLang="en-US" sz="2400" dirty="0"/>
              <a:t>自分の質問が一覧で見られる</a:t>
            </a:r>
            <a:endParaRPr lang="en-US" altLang="ja-JP" sz="24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19801"/>
      </p:ext>
    </p:extLst>
  </p:cSld>
  <p:clrMapOvr>
    <a:masterClrMapping/>
  </p:clrMapOvr>
</p:sld>
</file>

<file path=ppt/theme/theme1.xml><?xml version="1.0" encoding="utf-8"?>
<a:theme xmlns:a="http://schemas.openxmlformats.org/drawingml/2006/main" name="フレーム">
  <a:themeElements>
    <a:clrScheme name="フレーム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フレーム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フレーム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TM03457475[[fn=フレーム]]</Template>
  <TotalTime>662</TotalTime>
  <Words>1244</Words>
  <Application>Microsoft Office PowerPoint</Application>
  <PresentationFormat>ワイド画面</PresentationFormat>
  <Paragraphs>191</Paragraphs>
  <Slides>23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9" baseType="lpstr">
      <vt:lpstr>Slack-Lato</vt:lpstr>
      <vt:lpstr>游ゴシック</vt:lpstr>
      <vt:lpstr>Arial</vt:lpstr>
      <vt:lpstr>Corbel</vt:lpstr>
      <vt:lpstr>Wingdings 2</vt:lpstr>
      <vt:lpstr>フレーム</vt:lpstr>
      <vt:lpstr>Qbox</vt:lpstr>
      <vt:lpstr>Agenda</vt:lpstr>
      <vt:lpstr>Agenda</vt:lpstr>
      <vt:lpstr>製品化に至ったきっかけ</vt:lpstr>
      <vt:lpstr>Qboxとは </vt:lpstr>
      <vt:lpstr>システム化による メリット</vt:lpstr>
      <vt:lpstr>システムの コンセプト</vt:lpstr>
      <vt:lpstr>シンプルさ</vt:lpstr>
      <vt:lpstr>利便性の高い機能</vt:lpstr>
      <vt:lpstr>Agenda</vt:lpstr>
      <vt:lpstr>チーム目標</vt:lpstr>
      <vt:lpstr>施策内容① </vt:lpstr>
      <vt:lpstr>施策内容② </vt:lpstr>
      <vt:lpstr>施策内容③ </vt:lpstr>
      <vt:lpstr>円滑な プロジェクト進行</vt:lpstr>
      <vt:lpstr>円滑な プロジェクト進行</vt:lpstr>
      <vt:lpstr>チームリーダー 藤原夢乃</vt:lpstr>
      <vt:lpstr>発表担当 御代田里奈</vt:lpstr>
      <vt:lpstr>コミュニケーション 品質管理担当 千田ひかる</vt:lpstr>
      <vt:lpstr>構成管理担当 鈴木佑</vt:lpstr>
      <vt:lpstr>DBA 中岡稜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成果発表　D4チーム</dc:title>
  <dc:creator>御代田　里奈</dc:creator>
  <cp:lastModifiedBy>御代田　里奈</cp:lastModifiedBy>
  <cp:revision>31</cp:revision>
  <dcterms:created xsi:type="dcterms:W3CDTF">2021-06-22T01:15:39Z</dcterms:created>
  <dcterms:modified xsi:type="dcterms:W3CDTF">2021-06-24T07:00:15Z</dcterms:modified>
</cp:coreProperties>
</file>