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61" r:id="rId3"/>
    <p:sldId id="260" r:id="rId4"/>
    <p:sldId id="258" r:id="rId5"/>
    <p:sldId id="265" r:id="rId6"/>
    <p:sldId id="262" r:id="rId7"/>
    <p:sldId id="287" r:id="rId8"/>
    <p:sldId id="264" r:id="rId9"/>
    <p:sldId id="292" r:id="rId10"/>
    <p:sldId id="291" r:id="rId11"/>
    <p:sldId id="293" r:id="rId12"/>
    <p:sldId id="294" r:id="rId13"/>
    <p:sldId id="295" r:id="rId14"/>
    <p:sldId id="269" r:id="rId15"/>
    <p:sldId id="270" r:id="rId16"/>
    <p:sldId id="282" r:id="rId17"/>
    <p:sldId id="268" r:id="rId18"/>
    <p:sldId id="275" r:id="rId19"/>
    <p:sldId id="276" r:id="rId20"/>
    <p:sldId id="267" r:id="rId21"/>
    <p:sldId id="271" r:id="rId22"/>
    <p:sldId id="277" r:id="rId23"/>
    <p:sldId id="278" r:id="rId24"/>
    <p:sldId id="279" r:id="rId25"/>
    <p:sldId id="280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48" d="100"/>
          <a:sy n="48" d="100"/>
        </p:scale>
        <p:origin x="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0F67D-29D4-4898-A6D4-061F8A7BAB25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690F-D3E5-4E8F-AD4A-5CFF09FCF1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5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55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6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9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4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31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シンプル＝シンプルなデザイン</a:t>
            </a:r>
            <a:endParaRPr kumimoji="1" lang="en-US" altLang="ja-JP" dirty="0"/>
          </a:p>
          <a:p>
            <a:r>
              <a:rPr kumimoji="1" lang="ja-JP" altLang="en-US" dirty="0"/>
              <a:t>使いやすい＝利便性の向上につながる機能</a:t>
            </a:r>
            <a:endParaRPr kumimoji="1" lang="en-US" altLang="ja-JP" dirty="0"/>
          </a:p>
          <a:p>
            <a:r>
              <a:rPr kumimoji="1" lang="ja-JP" altLang="en-US" dirty="0"/>
              <a:t>→これら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点について次のスライドから紹介していく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デモンストレーションにて紹介</a:t>
            </a:r>
            <a:endParaRPr kumimoji="1" lang="en-US" altLang="ja-JP" dirty="0"/>
          </a:p>
          <a:p>
            <a:r>
              <a:rPr kumimoji="1" lang="ja-JP" altLang="en-US" dirty="0"/>
              <a:t>デモ中に、その機能があることでどんな利便性の高さが実現できるか紹介</a:t>
            </a:r>
            <a:endParaRPr kumimoji="1" lang="en-US" altLang="ja-JP" dirty="0"/>
          </a:p>
          <a:p>
            <a:r>
              <a:rPr kumimoji="1" lang="ja-JP" altLang="en-US" dirty="0"/>
              <a:t>テンプレート昨日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4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結果については別ボックスにしてアニメーションで後から出す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9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①②仲間に作業報告する場を頻繁に設けることで、各自が担当する作業の現状を的確に把握し、助けが必要な際には自分で仲間に依頼する、という主体的行動につながった。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09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77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690F-D3E5-4E8F-AD4A-5CFF09FCF1A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5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6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DA64B4-71C7-4A8E-85E0-82D458E45FB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B510F-3EF2-4056-8167-D7184E3A6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9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7%96%91%E5%95%8F%E7%AC%A6-%E8%B3%AA%E5%95%8F-%E5%BF%9C%E7%AD%94-%E6%A4%9C%E7%B4%A2%E3%82%A8%E3%83%B3%E3%82%B8%E3%83%B3-%E3%82%B7%E3%83%B3%E3%83%9C%E3%83%AB-%E6%96%87%E5%AD%97-%E8%A6%81%E6%B1%82-101992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kamuu3.com/kakuteishinkoku_dekinai_masakano_mis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ublicdomainq.net/business-woman-work-0006790/" TargetMode="External"/><Relationship Id="rId3" Type="http://schemas.openxmlformats.org/officeDocument/2006/relationships/hyperlink" Target="https://publicdomainq.net/teacher-man-002706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domainq.net/male-student-writing-notebook-0017240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74CB6-441D-4D3E-AC4E-5B37CBDED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2562727"/>
            <a:ext cx="7304131" cy="1124712"/>
          </a:xfrm>
        </p:spPr>
        <p:txBody>
          <a:bodyPr>
            <a:normAutofit/>
          </a:bodyPr>
          <a:lstStyle/>
          <a:p>
            <a:r>
              <a:rPr kumimoji="1" lang="en-US" altLang="ja-JP" sz="7200" i="1" dirty="0"/>
              <a:t>Qbox</a:t>
            </a:r>
            <a:endParaRPr kumimoji="1" lang="ja-JP" altLang="en-US" sz="7200" i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3B4315-0B6E-401D-B635-F0B35E88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076688"/>
            <a:ext cx="7846761" cy="914400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sz="2800" b="1" dirty="0"/>
              <a:t>発表者：</a:t>
            </a:r>
            <a:r>
              <a:rPr kumimoji="1" lang="en-US" altLang="ja-JP" sz="2800" b="1" dirty="0"/>
              <a:t>D4</a:t>
            </a:r>
            <a:r>
              <a:rPr kumimoji="1" lang="ja-JP" altLang="en-US" sz="2800" b="1" dirty="0"/>
              <a:t>チーム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藤原夢乃、千田ひかる、鈴木佑、中岡稜、御代田里奈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723424F-5ADD-4F2F-B3C9-ED3DC790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53525" y="38195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85B8D2-473E-4747-8082-17859E02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64658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ファイル添付機能</a:t>
            </a:r>
            <a:br>
              <a:rPr kumimoji="1" lang="ja-JP" altLang="en-US" sz="1900" spc="-100" dirty="0"/>
            </a:br>
            <a:endParaRPr kumimoji="1" lang="ja-JP" altLang="en-US" sz="1900" spc="-1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B75639-A7EF-4C6E-B1B0-CD36152FF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24432"/>
          <a:stretch/>
        </p:blipFill>
        <p:spPr>
          <a:xfrm>
            <a:off x="0" y="742789"/>
            <a:ext cx="5954420" cy="36440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137F6E-D018-41BB-840E-F5ABAB5ED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2" r="5383"/>
          <a:stretch/>
        </p:blipFill>
        <p:spPr>
          <a:xfrm>
            <a:off x="5902658" y="1336308"/>
            <a:ext cx="6072749" cy="30663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06A545F9-3AD1-4E47-B222-D11D176E8B66}"/>
              </a:ext>
            </a:extLst>
          </p:cNvPr>
          <p:cNvSpPr/>
          <p:nvPr/>
        </p:nvSpPr>
        <p:spPr>
          <a:xfrm>
            <a:off x="4844716" y="2597137"/>
            <a:ext cx="2374231" cy="65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87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621982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sz="3200" dirty="0"/>
              <a:t>質問タグによる検索・解決</a:t>
            </a:r>
            <a:r>
              <a:rPr lang="en-US" altLang="ja-JP" sz="3200" dirty="0"/>
              <a:t>/</a:t>
            </a:r>
            <a:r>
              <a:rPr lang="ja-JP" altLang="en-US" sz="3200" dirty="0"/>
              <a:t>未解決ラベルによる検索</a:t>
            </a:r>
            <a:br>
              <a:rPr lang="en-US" altLang="ja-JP" sz="3200" dirty="0"/>
            </a:b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4300CB-5F1A-4F63-BE58-FD0153F19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6" r="5482" b="14836"/>
          <a:stretch/>
        </p:blipFill>
        <p:spPr>
          <a:xfrm>
            <a:off x="914982" y="230049"/>
            <a:ext cx="9877402" cy="5063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37C345-FDD6-49B6-8B1A-5F402C1B9ED9}"/>
              </a:ext>
            </a:extLst>
          </p:cNvPr>
          <p:cNvSpPr/>
          <p:nvPr/>
        </p:nvSpPr>
        <p:spPr>
          <a:xfrm>
            <a:off x="3048000" y="2117558"/>
            <a:ext cx="5307280" cy="16119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6231A9-F476-4B2D-ABD9-D0CB008EBA94}"/>
              </a:ext>
            </a:extLst>
          </p:cNvPr>
          <p:cNvSpPr/>
          <p:nvPr/>
        </p:nvSpPr>
        <p:spPr>
          <a:xfrm>
            <a:off x="3737811" y="4261414"/>
            <a:ext cx="3064042" cy="43892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AB900"/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38707E-177A-4871-9E35-9508B8F3FC15}"/>
              </a:ext>
            </a:extLst>
          </p:cNvPr>
          <p:cNvCxnSpPr>
            <a:cxnSpLocks/>
          </p:cNvCxnSpPr>
          <p:nvPr/>
        </p:nvCxnSpPr>
        <p:spPr>
          <a:xfrm>
            <a:off x="1749676" y="1736198"/>
            <a:ext cx="1294372" cy="60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E663C1-847A-4A28-BA9E-7FBAD5B9E363}"/>
              </a:ext>
            </a:extLst>
          </p:cNvPr>
          <p:cNvSpPr txBox="1"/>
          <p:nvPr/>
        </p:nvSpPr>
        <p:spPr>
          <a:xfrm>
            <a:off x="939198" y="12669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質問タグ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576EB8-3DBB-44D8-B2F8-C51B92093F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9953" y="4491463"/>
            <a:ext cx="1732572" cy="582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5D17CE-EBBA-484C-8520-67D5861197C5}"/>
              </a:ext>
            </a:extLst>
          </p:cNvPr>
          <p:cNvSpPr txBox="1"/>
          <p:nvPr/>
        </p:nvSpPr>
        <p:spPr>
          <a:xfrm>
            <a:off x="8552525" y="481189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解決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未解決ラベル</a:t>
            </a:r>
          </a:p>
        </p:txBody>
      </p:sp>
    </p:spTree>
    <p:extLst>
      <p:ext uri="{BB962C8B-B14F-4D97-AF65-F5344CB8AC3E}">
        <p14:creationId xmlns:p14="http://schemas.microsoft.com/office/powerpoint/2010/main" val="413627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944154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質問の閲覧回数順に表示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40ECD1-9FAC-4904-81B3-1296AC09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476946"/>
            <a:ext cx="12192000" cy="47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5882243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ja-JP" altLang="en-US" dirty="0"/>
              <a:t>自分の質問が一覧で見られる</a:t>
            </a:r>
            <a:br>
              <a:rPr lang="en-US" altLang="ja-JP" sz="3200" dirty="0"/>
            </a:b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5" name="ビデオ 3">
            <a:hlinkClick r:id="" action="ppaction://media"/>
            <a:extLst>
              <a:ext uri="{FF2B5EF4-FFF2-40B4-BE49-F238E27FC236}">
                <a16:creationId xmlns:a16="http://schemas.microsoft.com/office/drawing/2014/main" id="{B8445037-30CE-40BC-873F-D9204235FA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633" y="-580615"/>
            <a:ext cx="11555135" cy="61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想定ユーザにとってのメリット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機能面での工夫点・</a:t>
            </a: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チーム目標とその</a:t>
            </a:r>
            <a:r>
              <a:rPr lang="ja-JP" altLang="en-US" dirty="0"/>
              <a:t>成果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円滑なコミュニケーションのために行った工夫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チーム目標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1337C2-ED5F-4DC5-83B3-D00FCEA97BAE}"/>
              </a:ext>
            </a:extLst>
          </p:cNvPr>
          <p:cNvSpPr/>
          <p:nvPr/>
        </p:nvSpPr>
        <p:spPr>
          <a:xfrm>
            <a:off x="3643849" y="2176678"/>
            <a:ext cx="8295232" cy="209943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目標</a:t>
            </a:r>
            <a:r>
              <a:rPr kumimoji="1"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メンバー全員が主体性を持ってプロジェクトを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進行できている。</a:t>
            </a:r>
            <a:endParaRPr kumimoji="1" lang="en-US" altLang="ja-JP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2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達成基準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13B31-DBAB-4B5F-9D11-A3199358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575" y="854678"/>
            <a:ext cx="7315200" cy="512127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【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達成基準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</a:p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＜チームの一員として＞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自分の作業の現状や課題点について、当日中に報告できている。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①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プロジェクト全体の進捗状況を全員が把握し、日報にて会社の上司に説明することができる。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ja-JP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＜各担当としての主体性＞→個人の成果として発表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-1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自分の役割について説明できる。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-2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自分の担当の仕事を、誰かに指摘されなくても行うことができている。</a:t>
            </a:r>
            <a:endParaRPr lang="ja-JP" altLang="en-US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300"/>
              </a:spcAft>
            </a:pP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②</a:t>
            </a:r>
            <a:r>
              <a:rPr lang="en-US" altLang="ja-JP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-3</a:t>
            </a:r>
            <a:r>
              <a:rPr lang="ja-JP" altLang="en-US" sz="1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役割に基づいて主体的に行動した結果について説明できる。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小波 6">
            <a:extLst>
              <a:ext uri="{FF2B5EF4-FFF2-40B4-BE49-F238E27FC236}">
                <a16:creationId xmlns:a16="http://schemas.microsoft.com/office/drawing/2014/main" id="{74934D46-C529-4767-8A4B-2246B9A2A793}"/>
              </a:ext>
            </a:extLst>
          </p:cNvPr>
          <p:cNvSpPr/>
          <p:nvPr/>
        </p:nvSpPr>
        <p:spPr>
          <a:xfrm rot="1159462">
            <a:off x="4175616" y="2340648"/>
            <a:ext cx="6300236" cy="1958042"/>
          </a:xfrm>
          <a:prstGeom prst="doubleWave">
            <a:avLst>
              <a:gd name="adj1" fmla="val 6250"/>
              <a:gd name="adj2" fmla="val -1280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達成することができた！！</a:t>
            </a:r>
          </a:p>
        </p:txBody>
      </p:sp>
    </p:spTree>
    <p:extLst>
      <p:ext uri="{BB962C8B-B14F-4D97-AF65-F5344CB8AC3E}">
        <p14:creationId xmlns:p14="http://schemas.microsoft.com/office/powerpoint/2010/main" val="18416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B5FE1-3D8E-4123-918F-BE3D02351A39}"/>
              </a:ext>
            </a:extLst>
          </p:cNvPr>
          <p:cNvSpPr/>
          <p:nvPr/>
        </p:nvSpPr>
        <p:spPr>
          <a:xfrm>
            <a:off x="3610779" y="742934"/>
            <a:ext cx="8581221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①毎休憩前の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分間と夕方の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MTG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で各自自分の担当作業について、現状・問題点を口頭で説明する。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267874E-B922-4956-A5EF-0C4A1BA01A4E}"/>
              </a:ext>
            </a:extLst>
          </p:cNvPr>
          <p:cNvSpPr/>
          <p:nvPr/>
        </p:nvSpPr>
        <p:spPr>
          <a:xfrm>
            <a:off x="3848987" y="3571194"/>
            <a:ext cx="6305106" cy="1767696"/>
          </a:xfrm>
          <a:prstGeom prst="wedgeRoundRectCallout">
            <a:avLst>
              <a:gd name="adj1" fmla="val -902"/>
              <a:gd name="adj2" fmla="val -91950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現状の的確な把握、課題を放置しない姿勢。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施策内容②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CC72CE-93FC-485E-82D3-187E65C8576D}"/>
              </a:ext>
            </a:extLst>
          </p:cNvPr>
          <p:cNvSpPr/>
          <p:nvPr/>
        </p:nvSpPr>
        <p:spPr>
          <a:xfrm>
            <a:off x="3529264" y="464889"/>
            <a:ext cx="8074908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②　振り返りシートにて、課題点と良かった点を各自</a:t>
            </a:r>
            <a:endParaRPr kumimoji="1" lang="en-US" altLang="ja-JP" sz="240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</a:endParaRPr>
          </a:p>
          <a:p>
            <a:pPr lvl="0" defTabSz="914400">
              <a:lnSpc>
                <a:spcPct val="90000"/>
              </a:lnSpc>
              <a:buClr>
                <a:srgbClr val="40BAD2"/>
              </a:buClr>
            </a:pP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記載。翌日改善策を考案し、実行。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A900303-FF1A-424A-8724-AA67AD26F4BA}"/>
              </a:ext>
            </a:extLst>
          </p:cNvPr>
          <p:cNvSpPr/>
          <p:nvPr/>
        </p:nvSpPr>
        <p:spPr>
          <a:xfrm>
            <a:off x="3732072" y="3025020"/>
            <a:ext cx="7872099" cy="1358880"/>
          </a:xfrm>
          <a:prstGeom prst="wedgeRoundRectCallout">
            <a:avLst>
              <a:gd name="adj1" fmla="val -7228"/>
              <a:gd name="adj2" fmla="val -92478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チーム内の</a:t>
            </a:r>
            <a:r>
              <a:rPr kumimoji="1" lang="en-US" altLang="ja-JP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PDCA</a:t>
            </a:r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サイクルを回すことができた。</a:t>
            </a:r>
            <a:endParaRPr kumimoji="1" lang="ja-JP" altLang="en-US" sz="2400" dirty="0"/>
          </a:p>
        </p:txBody>
      </p:sp>
      <p:pic>
        <p:nvPicPr>
          <p:cNvPr id="6" name="図 5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6DF8CE01-C81D-4382-9B49-7BD3F0FC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2531276"/>
            <a:ext cx="8045504" cy="40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施策内容③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3" y="864108"/>
            <a:ext cx="8662737" cy="5120640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300"/>
              </a:spcAft>
              <a:buNone/>
            </a:pPr>
            <a:br>
              <a:rPr lang="ja-JP" altLang="en-US" sz="2800" dirty="0"/>
            </a:b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986A7A-C9BE-4A54-9BC2-A5B3319C73B5}"/>
              </a:ext>
            </a:extLst>
          </p:cNvPr>
          <p:cNvSpPr/>
          <p:nvPr/>
        </p:nvSpPr>
        <p:spPr>
          <a:xfrm>
            <a:off x="3529264" y="518964"/>
            <a:ext cx="8209080" cy="189242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  <a:cs typeface="+mn-cs"/>
              </a:rPr>
              <a:t>③達成基準シートにて、毎日各々がチーム目標の達成基準を満たしていたかセルフチェックする。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ゴシック" panose="020B0609070205080204" pitchFamily="49" charset="-128"/>
              <a:cs typeface="+mn-cs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B2671A-F639-409D-91BF-8D2871E395BD}"/>
              </a:ext>
            </a:extLst>
          </p:cNvPr>
          <p:cNvSpPr/>
          <p:nvPr/>
        </p:nvSpPr>
        <p:spPr>
          <a:xfrm>
            <a:off x="3636335" y="3054912"/>
            <a:ext cx="8102009" cy="1767696"/>
          </a:xfrm>
          <a:prstGeom prst="wedgeRoundRectCallout">
            <a:avLst>
              <a:gd name="adj1" fmla="val -3825"/>
              <a:gd name="adj2" fmla="val -81123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</a:rPr>
              <a:t>チーム目標への意識を持ち続けられる。</a:t>
            </a:r>
            <a:endParaRPr kumimoji="1" lang="ja-JP" altLang="en-US" sz="2400" dirty="0"/>
          </a:p>
        </p:txBody>
      </p:sp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1197E012-3441-48F0-88B0-A6FE1D89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11" y="2472725"/>
            <a:ext cx="5938607" cy="42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プロダクトの成果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製品化に至ったきっかけ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en-US" altLang="ja-JP" dirty="0"/>
              <a:t>Qbox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想定ユーザにとってのメリット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システムのコンセプト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デザイン面での工夫点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機能面での工夫点・</a:t>
            </a:r>
            <a:r>
              <a:rPr lang="ja-JP" altLang="en-US" dirty="0"/>
              <a:t>デモンストレーション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研修の成果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kumimoji="1" lang="ja-JP" altLang="en-US" dirty="0"/>
              <a:t>チーム目標とその</a:t>
            </a:r>
            <a:r>
              <a:rPr lang="ja-JP" altLang="en-US" dirty="0"/>
              <a:t>成果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円滑なコミュニケーションのために行った工夫</a:t>
            </a:r>
            <a:endParaRPr kumimoji="1" lang="en-US" altLang="ja-JP" dirty="0"/>
          </a:p>
          <a:p>
            <a:pPr marL="960120" lvl="1" indent="-457200">
              <a:buFont typeface="+mj-lt"/>
              <a:buAutoNum type="arabicPeriod"/>
            </a:pPr>
            <a:r>
              <a:rPr lang="ja-JP" altLang="en-US" dirty="0"/>
              <a:t>個人としての成長・課題</a:t>
            </a:r>
            <a:endParaRPr lang="en-US" altLang="ja-JP" dirty="0"/>
          </a:p>
          <a:p>
            <a:pPr marL="960120" lvl="1" indent="-457200">
              <a:buFont typeface="+mj-lt"/>
              <a:buAutoNum type="arabicPeriod"/>
            </a:pP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04681" cy="4601183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円滑な</a:t>
            </a:r>
            <a:br>
              <a:rPr kumimoji="1" lang="en-US" altLang="ja-JP" sz="3200" dirty="0"/>
            </a:br>
            <a:r>
              <a:rPr kumimoji="1" lang="ja-JP" altLang="en-US" sz="3200" dirty="0"/>
              <a:t>プロジェクト進行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447" y="648970"/>
            <a:ext cx="8123893" cy="5120640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進捗管理表の運用</a:t>
            </a:r>
            <a:endParaRPr kumimoji="1" lang="en-US" altLang="ja-JP" sz="2400" dirty="0"/>
          </a:p>
          <a:p>
            <a:r>
              <a:rPr kumimoji="1" lang="ja-JP" altLang="en-US" sz="2400" dirty="0"/>
              <a:t>資料のリアルタイム共有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（</a:t>
            </a:r>
            <a:r>
              <a:rPr kumimoji="1" lang="en-US" altLang="ja-JP" sz="2400" dirty="0"/>
              <a:t>Google Document/Spread Sheet</a:t>
            </a:r>
            <a:r>
              <a:rPr lang="ja-JP" altLang="en-US" sz="2400" dirty="0"/>
              <a:t>）</a:t>
            </a:r>
            <a:endParaRPr kumimoji="1" lang="en-US" altLang="ja-JP" sz="2400" dirty="0"/>
          </a:p>
          <a:p>
            <a:r>
              <a:rPr kumimoji="1" lang="en-US" altLang="ja-JP" sz="2400" dirty="0"/>
              <a:t>Slack</a:t>
            </a:r>
            <a:r>
              <a:rPr kumimoji="1" lang="ja-JP" altLang="en-US" sz="2400" dirty="0"/>
              <a:t>での意見出し</a:t>
            </a:r>
            <a:endParaRPr kumimoji="1" lang="en-US" altLang="ja-JP" sz="2400" dirty="0"/>
          </a:p>
          <a:p>
            <a:r>
              <a:rPr kumimoji="1" lang="ja-JP" altLang="en-US" sz="2400" dirty="0"/>
              <a:t>議事録共有時の確認スタンプ</a:t>
            </a:r>
            <a:endParaRPr kumimoji="1"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398A9CA-260D-4F2B-9D1B-6D3561952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73" y="0"/>
            <a:ext cx="4141015" cy="2607306"/>
          </a:xfrm>
          <a:prstGeom prst="rect">
            <a:avLst/>
          </a:prstGeom>
        </p:spPr>
      </p:pic>
      <p:pic>
        <p:nvPicPr>
          <p:cNvPr id="6" name="コンテンツ プレースホルダー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5B336BA-6EA5-4C48-958E-0C0D5B9B7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07" y="3090903"/>
            <a:ext cx="3409939" cy="2906954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5C8736F-41D5-4D15-B7B7-A5265232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7" y="4519011"/>
            <a:ext cx="4472774" cy="22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" y="1123836"/>
            <a:ext cx="3616349" cy="4601183"/>
          </a:xfrm>
        </p:spPr>
        <p:txBody>
          <a:bodyPr/>
          <a:lstStyle/>
          <a:p>
            <a:r>
              <a:rPr kumimoji="1" lang="ja-JP" altLang="en-US" dirty="0"/>
              <a:t>チームリーダー</a:t>
            </a:r>
            <a:br>
              <a:rPr kumimoji="1" lang="en-US" altLang="ja-JP" dirty="0"/>
            </a:br>
            <a:r>
              <a:rPr kumimoji="1" lang="ja-JP" altLang="en-US" dirty="0"/>
              <a:t>藤原夢乃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93C999E-4E02-40C7-B496-56CB1A9A3A37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コミュニケーションの取り方を学び、議論の進め方や意見の出し方・まとめ方を知ることができた点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545E71-C7E6-48DD-8A18-0299305E415B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・一日のスケジュールの作成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作業進捗管理表の作成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99C9267-4C6B-4339-B2F9-50839D7D738A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作業進行の効率を考えること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・</a:t>
            </a: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情報の共有の仕方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発表担当</a:t>
            </a:r>
            <a:br>
              <a:rPr kumimoji="1" lang="en-US" altLang="ja-JP" dirty="0"/>
            </a:br>
            <a:r>
              <a:rPr kumimoji="1" lang="ja-JP" altLang="en-US" dirty="0"/>
              <a:t>御代田里奈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46601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67133B-4B11-4ED4-B38C-7667318A0A5A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班のディスカッションを促進する方法を考え、行動できた点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CE6472-1715-4AB9-9214-EB83C445CDC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・発表準備スケジュール・発表アジェンダの原案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・発表スライドの作成</a:t>
            </a:r>
            <a:b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・「振り返りシート」の作成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4F2DC92-FEA8-4513-BC5F-278DB92C2302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口頭で意見や質問、連絡事項を伝える際に、簡潔に分かりやすく話すことができていない点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。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869268" cy="460118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コミュニケーション</a:t>
            </a:r>
            <a:br>
              <a:rPr lang="en-US" altLang="ja-JP" sz="2800" dirty="0"/>
            </a:br>
            <a:r>
              <a:rPr lang="ja-JP" altLang="en-US" sz="2800" dirty="0"/>
              <a:t>品質管理担当</a:t>
            </a:r>
            <a:br>
              <a:rPr lang="en-US" altLang="ja-JP" sz="2800" dirty="0"/>
            </a:br>
            <a:r>
              <a:rPr lang="ja-JP" altLang="en-US" sz="2800" dirty="0"/>
              <a:t>千田ひかる</a:t>
            </a:r>
            <a:endParaRPr kumimoji="1" lang="ja-JP" altLang="en-US" sz="28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048DCE-9E13-420A-BA63-F584B2EAE0BA}"/>
              </a:ext>
            </a:extLst>
          </p:cNvPr>
          <p:cNvSpPr/>
          <p:nvPr/>
        </p:nvSpPr>
        <p:spPr>
          <a:xfrm>
            <a:off x="3756972" y="360137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・「情報共有がチーム内でできているか」を意識した点。</a:t>
            </a:r>
            <a:endParaRPr lang="en-US" altLang="ja-JP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・自分の力量を鑑みて必要な行動をとることができた点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4922A8-C585-4B07-9D26-36A9B1FDC254}"/>
              </a:ext>
            </a:extLst>
          </p:cNvPr>
          <p:cNvSpPr/>
          <p:nvPr/>
        </p:nvSpPr>
        <p:spPr>
          <a:xfrm>
            <a:off x="3756972" y="2341585"/>
            <a:ext cx="7985850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lack-Lato"/>
              </a:rPr>
              <a:t>（コミュニケーション担当）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議事録共有時の確認スタンプの利用。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（品質管理担当）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テスト項目の作成、テスト項目の添削依頼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7501C0E-E178-4762-BE15-2E09B23C0A19}"/>
              </a:ext>
            </a:extLst>
          </p:cNvPr>
          <p:cNvSpPr/>
          <p:nvPr/>
        </p:nvSpPr>
        <p:spPr>
          <a:xfrm>
            <a:off x="3756972" y="4347411"/>
            <a:ext cx="7985850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・「気づきスレッド」を有効に活用できなかった点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・品質のために、周囲が納得できるようなコミュニケーションを実践できなかった点。</a:t>
            </a:r>
          </a:p>
        </p:txBody>
      </p:sp>
    </p:spTree>
    <p:extLst>
      <p:ext uri="{BB962C8B-B14F-4D97-AF65-F5344CB8AC3E}">
        <p14:creationId xmlns:p14="http://schemas.microsoft.com/office/powerpoint/2010/main" val="7495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構成管理担当</a:t>
            </a:r>
            <a:br>
              <a:rPr kumimoji="1" lang="en-US" altLang="ja-JP" dirty="0"/>
            </a:br>
            <a:r>
              <a:rPr kumimoji="1" lang="ja-JP" altLang="en-US" dirty="0"/>
              <a:t>鈴木佑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388183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42D6C01-EA5D-4CFB-8518-85DD125F9D3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コミュニケーションの取り方を学べた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557FF1-82BB-438F-B656-777FED2356EA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内部設計の作成、エラーの対処</a:t>
            </a:r>
            <a:b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5B053D-FE14-4223-9F13-8B7DB897D56B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意見などをあまりわかりやすく伝えられていない</a:t>
            </a:r>
            <a:r>
              <a:rPr kumimoji="1" lang="ja-JP" alt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点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6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DBA</a:t>
            </a:r>
            <a:br>
              <a:rPr kumimoji="1" lang="en-US" altLang="ja-JP" dirty="0"/>
            </a:br>
            <a:r>
              <a:rPr kumimoji="1" lang="ja-JP" altLang="en-US" dirty="0"/>
              <a:t>中岡稜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637BA-6B89-4CFC-8303-E23C211977F2}"/>
              </a:ext>
            </a:extLst>
          </p:cNvPr>
          <p:cNvSpPr/>
          <p:nvPr/>
        </p:nvSpPr>
        <p:spPr>
          <a:xfrm>
            <a:off x="3756972" y="360137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★この研修を通して自分が成長したと思う点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作成するシステムのデータベースの構造に対しての理解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97059A-34DB-4E3D-B92E-79A95208ADF4}"/>
              </a:ext>
            </a:extLst>
          </p:cNvPr>
          <p:cNvSpPr/>
          <p:nvPr/>
        </p:nvSpPr>
        <p:spPr>
          <a:xfrm>
            <a:off x="3756972" y="2341585"/>
            <a:ext cx="7552712" cy="184484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lack-Lato"/>
              </a:rPr>
              <a:t>★チームのために主体的に行動したこと</a:t>
            </a:r>
            <a:endParaRPr lang="en-US" altLang="ja-JP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lack-Lato"/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Slack-Lato"/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①自らデータベース設計をした点</a:t>
            </a: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②テストを行うためのサンプルデータを自主的に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4088A4-2D11-4FCA-ABC3-FF63C00EC9E0}"/>
              </a:ext>
            </a:extLst>
          </p:cNvPr>
          <p:cNvSpPr/>
          <p:nvPr/>
        </p:nvSpPr>
        <p:spPr>
          <a:xfrm>
            <a:off x="3756972" y="4347411"/>
            <a:ext cx="7552712" cy="199838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★残された課題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一つのカラムに対してなぜそれが必要なのか、なぜそのデータ型なのか、どうして主キーとしているのかを簡潔に説明することができていない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787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BBF073-E3AA-45AA-8BC3-7BD1485B392E}"/>
              </a:ext>
            </a:extLst>
          </p:cNvPr>
          <p:cNvSpPr/>
          <p:nvPr/>
        </p:nvSpPr>
        <p:spPr>
          <a:xfrm>
            <a:off x="3689496" y="1132980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＜プロダクトの成果＞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「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Qbox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」という質問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/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相談プラットフォーム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システムの開発。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CB3CCF-C1F4-4E3A-8C68-7FF1C08EF32A}"/>
              </a:ext>
            </a:extLst>
          </p:cNvPr>
          <p:cNvSpPr/>
          <p:nvPr/>
        </p:nvSpPr>
        <p:spPr>
          <a:xfrm>
            <a:off x="3689496" y="3725005"/>
            <a:ext cx="7995683" cy="200001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＜研修の成果＞</a:t>
            </a:r>
            <a:endParaRPr kumimoji="1" lang="en-US" altLang="ja-JP" sz="3200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メンバー全員が、主体性を持ってプロジェクトを進行できたこと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7891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04437" cy="4601183"/>
          </a:xfrm>
        </p:spPr>
        <p:txBody>
          <a:bodyPr/>
          <a:lstStyle/>
          <a:p>
            <a:r>
              <a:rPr kumimoji="1" lang="ja-JP" altLang="en-US" dirty="0"/>
              <a:t>ご清聴</a:t>
            </a:r>
            <a:br>
              <a:rPr kumimoji="1" lang="en-US" altLang="ja-JP" dirty="0"/>
            </a:br>
            <a:r>
              <a:rPr kumimoji="1" lang="ja-JP" altLang="en-US" dirty="0"/>
              <a:t>ありがとう</a:t>
            </a:r>
            <a:br>
              <a:rPr kumimoji="1" lang="en-US" altLang="ja-JP" dirty="0"/>
            </a:br>
            <a:r>
              <a:rPr kumimoji="1" lang="ja-JP" altLang="en-US" dirty="0"/>
              <a:t>ございました！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謝辞</a:t>
            </a:r>
            <a:endParaRPr kumimoji="1" lang="en-US" altLang="ja-JP" sz="36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冨原講師、宮崎講師、</a:t>
            </a: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DOJO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事務局の皆様、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サインポスト株式会社の皆様、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株式会社ワールド情報の皆様、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株式会社オアシスの皆様、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株式会社</a:t>
            </a:r>
            <a:r>
              <a:rPr kumimoji="1"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FPG</a:t>
            </a: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テクノロジーの皆様、</a:t>
            </a:r>
            <a:endParaRPr kumimoji="1"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3</a:t>
            </a: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か月間大変お世話になりました。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今後も日々精進してまいります。</a:t>
            </a:r>
            <a:endParaRPr lang="en-US" altLang="ja-JP" sz="24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本当にありがとうございました。</a:t>
            </a:r>
            <a:endParaRPr kumimoji="1" lang="ja-JP" altLang="en-US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74719" cy="4601183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製品化に至ったきっかけ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0FA94925-D8DC-4944-A865-F1184D2740BA}"/>
              </a:ext>
            </a:extLst>
          </p:cNvPr>
          <p:cNvSpPr/>
          <p:nvPr/>
        </p:nvSpPr>
        <p:spPr>
          <a:xfrm>
            <a:off x="4953000" y="353033"/>
            <a:ext cx="7040880" cy="3075967"/>
          </a:xfrm>
          <a:prstGeom prst="cloudCallout">
            <a:avLst>
              <a:gd name="adj1" fmla="val -37374"/>
              <a:gd name="adj2" fmla="val 7009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ああまたエラーだ・・・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よく起こるエラーまとめ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のようなものが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ほしいなあ・・・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pic>
        <p:nvPicPr>
          <p:cNvPr id="9" name="図 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0601177A-8E5C-44D8-8181-C809FEAB3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719" y="3349486"/>
            <a:ext cx="2183934" cy="338328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55F135-5E20-4C15-8502-FB4C21AA4AE2}"/>
              </a:ext>
            </a:extLst>
          </p:cNvPr>
          <p:cNvSpPr txBox="1"/>
          <p:nvPr/>
        </p:nvSpPr>
        <p:spPr>
          <a:xfrm>
            <a:off x="3923415" y="5797802"/>
            <a:ext cx="13928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受講生</a:t>
            </a:r>
            <a:r>
              <a:rPr kumimoji="1" lang="en-US" altLang="ja-JP" sz="2000" dirty="0"/>
              <a:t>A</a:t>
            </a:r>
            <a:r>
              <a:rPr kumimoji="1" lang="ja-JP" altLang="en-US" sz="2000" dirty="0"/>
              <a:t>君</a:t>
            </a:r>
          </a:p>
        </p:txBody>
      </p:sp>
    </p:spTree>
    <p:extLst>
      <p:ext uri="{BB962C8B-B14F-4D97-AF65-F5344CB8AC3E}">
        <p14:creationId xmlns:p14="http://schemas.microsoft.com/office/powerpoint/2010/main" val="1479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Qbox</a:t>
            </a:r>
            <a:r>
              <a:rPr kumimoji="1" lang="ja-JP" altLang="en-US" dirty="0">
                <a:solidFill>
                  <a:schemeClr val="bg1"/>
                </a:solidFill>
              </a:rPr>
              <a:t>とは</a:t>
            </a:r>
            <a:br>
              <a:rPr kumimoji="1"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36F165AC-8CD5-494E-A40E-4BD6A68FCEA0}"/>
              </a:ext>
            </a:extLst>
          </p:cNvPr>
          <p:cNvSpPr/>
          <p:nvPr/>
        </p:nvSpPr>
        <p:spPr>
          <a:xfrm rot="20806332">
            <a:off x="480858" y="2139257"/>
            <a:ext cx="11314241" cy="25703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DOJO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受講生、講師、運営事務局にとって嬉しい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ＭＳ ゴシック" panose="020B0609070205080204" pitchFamily="49" charset="-128"/>
                <a:cs typeface="+mn-cs"/>
              </a:rPr>
              <a:t>質問・相談プラットフォーム！！！</a:t>
            </a:r>
          </a:p>
        </p:txBody>
      </p:sp>
    </p:spTree>
    <p:extLst>
      <p:ext uri="{BB962C8B-B14F-4D97-AF65-F5344CB8AC3E}">
        <p14:creationId xmlns:p14="http://schemas.microsoft.com/office/powerpoint/2010/main" val="1163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1" y="1128408"/>
            <a:ext cx="3978839" cy="4601183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システム化による</a:t>
            </a:r>
            <a:br>
              <a:rPr lang="en-US" altLang="ja-JP" sz="3200" dirty="0"/>
            </a:br>
            <a:r>
              <a:rPr lang="ja-JP" altLang="en-US" sz="3200" dirty="0"/>
              <a:t>メリット</a:t>
            </a:r>
            <a:endParaRPr kumimoji="1" lang="ja-JP" altLang="en-US" sz="3200" dirty="0"/>
          </a:p>
        </p:txBody>
      </p:sp>
      <p:pic>
        <p:nvPicPr>
          <p:cNvPr id="6" name="コンテンツ プレースホルダー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DB04AD-D702-414C-995F-71F79958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803035" y="4597763"/>
            <a:ext cx="1066076" cy="1860981"/>
          </a:xfr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8B57473-01E3-4661-845C-1C4A5382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619" y="204767"/>
            <a:ext cx="1394460" cy="1671442"/>
          </a:xfrm>
          <a:prstGeom prst="rect">
            <a:avLst/>
          </a:prstGeom>
        </p:spPr>
      </p:pic>
      <p:pic>
        <p:nvPicPr>
          <p:cNvPr id="10" name="図 9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024D73A4-0388-4645-B2D5-2C0FBC3C6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3489834" y="4600347"/>
            <a:ext cx="2134145" cy="15950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CBC25D-EEFA-4EED-BED9-B35A025B3B4A}"/>
              </a:ext>
            </a:extLst>
          </p:cNvPr>
          <p:cNvSpPr txBox="1"/>
          <p:nvPr/>
        </p:nvSpPr>
        <p:spPr>
          <a:xfrm>
            <a:off x="6765678" y="6190315"/>
            <a:ext cx="9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講師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9E47B-E557-4858-BBC7-86DF045107D8}"/>
              </a:ext>
            </a:extLst>
          </p:cNvPr>
          <p:cNvSpPr txBox="1"/>
          <p:nvPr/>
        </p:nvSpPr>
        <p:spPr>
          <a:xfrm>
            <a:off x="10747946" y="1972651"/>
            <a:ext cx="1249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受講生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F4859A-B599-47D6-BD90-FAAFB40D99B8}"/>
              </a:ext>
            </a:extLst>
          </p:cNvPr>
          <p:cNvSpPr txBox="1"/>
          <p:nvPr/>
        </p:nvSpPr>
        <p:spPr>
          <a:xfrm>
            <a:off x="4114736" y="6302676"/>
            <a:ext cx="13869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事務局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A4CDCC8-1B7C-4C05-9014-EB95F5FA3A01}"/>
              </a:ext>
            </a:extLst>
          </p:cNvPr>
          <p:cNvSpPr/>
          <p:nvPr/>
        </p:nvSpPr>
        <p:spPr>
          <a:xfrm>
            <a:off x="3489834" y="451713"/>
            <a:ext cx="6812406" cy="3132202"/>
          </a:xfrm>
          <a:prstGeom prst="wedgeRoundRectCallout">
            <a:avLst>
              <a:gd name="adj1" fmla="val 55613"/>
              <a:gd name="adj2" fmla="val -33336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・講師や事務局の返事を待たずとも回答が得られる！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・質問内容を考える手間を省ける！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・宛先が違っても同じプラットフォームで質問できる！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・自分の持っているノウハウを他の受講生に共有できる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C365FFC-A12B-4F4A-9342-D71FDC66DA70}"/>
              </a:ext>
            </a:extLst>
          </p:cNvPr>
          <p:cNvSpPr/>
          <p:nvPr/>
        </p:nvSpPr>
        <p:spPr>
          <a:xfrm>
            <a:off x="7016942" y="3680357"/>
            <a:ext cx="4980809" cy="1671442"/>
          </a:xfrm>
          <a:prstGeom prst="wedgeRoundRectCallout">
            <a:avLst>
              <a:gd name="adj1" fmla="val -54950"/>
              <a:gd name="adj2" fmla="val 75309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・何度も似たような質問に答える必要がなくなる！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・未解決の質問が見つけやすくなる！</a:t>
            </a:r>
            <a:endParaRPr kumimoji="1"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ja-JP" altLang="en-US" dirty="0">
                <a:solidFill>
                  <a:schemeClr val="bg1"/>
                </a:solidFill>
              </a:rPr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10" y="2816777"/>
            <a:ext cx="7484532" cy="121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i="1" dirty="0"/>
              <a:t>シンプルで使いやすいシステム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シンプルさ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F04328-32BE-45C7-8259-6C94343A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5"/>
            <a:ext cx="12192000" cy="54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F109B-1A52-4682-9479-0DCAC48B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利便性の高い機能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551B5-FD73-4043-9D9D-F069178E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788" y="494671"/>
            <a:ext cx="7315200" cy="585951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質問投稿機能</a:t>
            </a:r>
            <a:endParaRPr kumimoji="1" lang="en-US" altLang="ja-JP" sz="2800" dirty="0"/>
          </a:p>
          <a:p>
            <a:pPr lvl="1"/>
            <a:r>
              <a:rPr kumimoji="1" lang="ja-JP" altLang="en-US" sz="2400" dirty="0"/>
              <a:t>テンプレート挿入機能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ファイル添付機能</a:t>
            </a:r>
            <a:endParaRPr kumimoji="1" lang="en-US" altLang="ja-JP" sz="2400" dirty="0"/>
          </a:p>
          <a:p>
            <a:r>
              <a:rPr lang="ja-JP" altLang="en-US" sz="2800" dirty="0"/>
              <a:t>検索機能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質問タグによる検索</a:t>
            </a:r>
            <a:endParaRPr lang="en-US" altLang="ja-JP" sz="2400" dirty="0"/>
          </a:p>
          <a:p>
            <a:pPr lvl="1"/>
            <a:r>
              <a:rPr lang="ja-JP" altLang="en-US" sz="2400" dirty="0"/>
              <a:t>質問の閲覧回数順に表示</a:t>
            </a:r>
            <a:endParaRPr lang="en-US" altLang="ja-JP" sz="2400" dirty="0"/>
          </a:p>
          <a:p>
            <a:pPr lvl="1"/>
            <a:r>
              <a:rPr lang="ja-JP" altLang="en-US" sz="2400" dirty="0"/>
              <a:t>解決</a:t>
            </a:r>
            <a:r>
              <a:rPr lang="en-US" altLang="ja-JP" sz="2400" dirty="0"/>
              <a:t>/</a:t>
            </a:r>
            <a:r>
              <a:rPr lang="ja-JP" altLang="en-US" sz="2400" dirty="0"/>
              <a:t>未解決ラベルによる検索</a:t>
            </a:r>
            <a:endParaRPr lang="en-US" altLang="ja-JP" sz="2400" dirty="0"/>
          </a:p>
          <a:p>
            <a:r>
              <a:rPr lang="ja-JP" altLang="en-US" sz="2800" dirty="0"/>
              <a:t>マイページ機能</a:t>
            </a:r>
            <a:endParaRPr lang="en-US" altLang="ja-JP" sz="2800" dirty="0"/>
          </a:p>
          <a:p>
            <a:pPr lvl="1"/>
            <a:r>
              <a:rPr lang="ja-JP" altLang="en-US" sz="2400" dirty="0"/>
              <a:t>自分の質問が一覧で見られる</a:t>
            </a:r>
            <a:endParaRPr lang="en-US" altLang="ja-JP" sz="2400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80B5929-9B90-4E9C-B9E6-44E44333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29" y="5262949"/>
            <a:ext cx="2725271" cy="14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88FAA4-7E96-4FF5-B251-22AD68F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155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3200" spc="-100" dirty="0"/>
              <a:t>テンプレート挿入機能</a:t>
            </a:r>
            <a:br>
              <a:rPr kumimoji="1" lang="en-US" altLang="ja-JP" sz="3200" spc="-100" dirty="0"/>
            </a:br>
            <a:endParaRPr kumimoji="1" lang="en-US" altLang="ja-JP" sz="3200" spc="-100" dirty="0"/>
          </a:p>
        </p:txBody>
      </p:sp>
      <p:pic>
        <p:nvPicPr>
          <p:cNvPr id="7" name="ビデオ 6">
            <a:hlinkClick r:id="" action="ppaction://media"/>
            <a:extLst>
              <a:ext uri="{FF2B5EF4-FFF2-40B4-BE49-F238E27FC236}">
                <a16:creationId xmlns:a16="http://schemas.microsoft.com/office/drawing/2014/main" id="{D6606B39-E497-4297-B667-53D50D6221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612" y="-586507"/>
            <a:ext cx="11743320" cy="62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908</TotalTime>
  <Words>1301</Words>
  <Application>Microsoft Office PowerPoint</Application>
  <PresentationFormat>ワイド画面</PresentationFormat>
  <Paragraphs>198</Paragraphs>
  <Slides>27</Slides>
  <Notes>15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HGP教科書体</vt:lpstr>
      <vt:lpstr>Slack-Lato</vt:lpstr>
      <vt:lpstr>游ゴシック</vt:lpstr>
      <vt:lpstr>Arial</vt:lpstr>
      <vt:lpstr>Corbel</vt:lpstr>
      <vt:lpstr>Wingdings 2</vt:lpstr>
      <vt:lpstr>フレーム</vt:lpstr>
      <vt:lpstr>Qbox</vt:lpstr>
      <vt:lpstr>Agenda</vt:lpstr>
      <vt:lpstr>製品化に至ったきっかけ</vt:lpstr>
      <vt:lpstr>Qboxとは </vt:lpstr>
      <vt:lpstr>システム化による メリット</vt:lpstr>
      <vt:lpstr>システムの コンセプト</vt:lpstr>
      <vt:lpstr>シンプルさ </vt:lpstr>
      <vt:lpstr>利便性の高い機能</vt:lpstr>
      <vt:lpstr>テンプレート挿入機能 </vt:lpstr>
      <vt:lpstr>ファイル添付機能 </vt:lpstr>
      <vt:lpstr>質問タグによる検索・解決/未解決ラベルによる検索   </vt:lpstr>
      <vt:lpstr>質問の閲覧回数順に表示  </vt:lpstr>
      <vt:lpstr>自分の質問が一覧で見られる  </vt:lpstr>
      <vt:lpstr>Agenda</vt:lpstr>
      <vt:lpstr>チーム目標</vt:lpstr>
      <vt:lpstr>達成基準</vt:lpstr>
      <vt:lpstr>施策内容①</vt:lpstr>
      <vt:lpstr>施策内容② </vt:lpstr>
      <vt:lpstr>施策内容③ </vt:lpstr>
      <vt:lpstr>円滑な プロジェクト進行</vt:lpstr>
      <vt:lpstr>チームリーダー 藤原夢乃</vt:lpstr>
      <vt:lpstr>発表担当 御代田里奈</vt:lpstr>
      <vt:lpstr>コミュニケーション 品質管理担当 千田ひかる</vt:lpstr>
      <vt:lpstr>構成管理担当 鈴木佑</vt:lpstr>
      <vt:lpstr>DBA 中岡稜</vt:lpstr>
      <vt:lpstr>まとめ</vt:lpstr>
      <vt:lpstr>ご清聴 ありがとう 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　D4チーム</dc:title>
  <dc:creator>御代田　里奈</dc:creator>
  <cp:lastModifiedBy>御代田　里奈</cp:lastModifiedBy>
  <cp:revision>43</cp:revision>
  <dcterms:created xsi:type="dcterms:W3CDTF">2021-06-22T01:15:39Z</dcterms:created>
  <dcterms:modified xsi:type="dcterms:W3CDTF">2021-06-25T02:59:36Z</dcterms:modified>
</cp:coreProperties>
</file>