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4"/>
  </p:notesMasterIdLst>
  <p:sldIdLst>
    <p:sldId id="270" r:id="rId2"/>
    <p:sldId id="27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AD"/>
    <a:srgbClr val="FFEBCD"/>
    <a:srgbClr val="FFFACD"/>
    <a:srgbClr val="FF6B5B"/>
    <a:srgbClr val="FFE4E1"/>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17" autoAdjust="0"/>
    <p:restoredTop sz="85130" autoAdjust="0"/>
  </p:normalViewPr>
  <p:slideViewPr>
    <p:cSldViewPr snapToGrid="0">
      <p:cViewPr varScale="1">
        <p:scale>
          <a:sx n="61" d="100"/>
          <a:sy n="61" d="100"/>
        </p:scale>
        <p:origin x="1308" y="72"/>
      </p:cViewPr>
      <p:guideLst/>
    </p:cSldViewPr>
  </p:slideViewPr>
  <p:notesTextViewPr>
    <p:cViewPr>
      <p:scale>
        <a:sx n="1" d="1"/>
        <a:sy n="1" d="1"/>
      </p:scale>
      <p:origin x="0" y="0"/>
    </p:cViewPr>
  </p:notesTextViewPr>
  <p:notesViewPr>
    <p:cSldViewPr snapToGrid="0">
      <p:cViewPr varScale="1">
        <p:scale>
          <a:sx n="55" d="100"/>
          <a:sy n="55" d="100"/>
        </p:scale>
        <p:origin x="28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C5F57-AF03-4660-97FB-58924736B54C}" type="datetimeFigureOut">
              <a:rPr kumimoji="1" lang="ja-JP" altLang="en-US" smtClean="0"/>
              <a:t>2021/6/24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52484-D308-4A02-A510-16386DBA24B8}" type="slidenum">
              <a:rPr kumimoji="1" lang="ja-JP" altLang="en-US" smtClean="0"/>
              <a:t>‹#›</a:t>
            </a:fld>
            <a:endParaRPr kumimoji="1" lang="ja-JP" altLang="en-US"/>
          </a:p>
        </p:txBody>
      </p:sp>
    </p:spTree>
    <p:extLst>
      <p:ext uri="{BB962C8B-B14F-4D97-AF65-F5344CB8AC3E}">
        <p14:creationId xmlns:p14="http://schemas.microsoft.com/office/powerpoint/2010/main" val="28166814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独自のドキュメンテーションファシリテーション。</a:t>
            </a:r>
            <a:endParaRPr kumimoji="1" lang="en-US" altLang="ja-JP" dirty="0"/>
          </a:p>
          <a:p>
            <a:r>
              <a:rPr kumimoji="1" lang="ja-JP" altLang="en-US" dirty="0"/>
              <a:t>全員がリアルタイムで現在とこれまでの議題やその日のタスクを確認</a:t>
            </a:r>
            <a:endParaRPr kumimoji="1" lang="en-US" altLang="ja-JP" dirty="0"/>
          </a:p>
          <a:p>
            <a:r>
              <a:rPr kumimoji="1" lang="ja-JP" altLang="en-US" dirty="0"/>
              <a:t>デザインの統一感を保つための参考サイト一覧表</a:t>
            </a:r>
            <a:endParaRPr kumimoji="1" lang="en-US" altLang="ja-JP" dirty="0"/>
          </a:p>
          <a:p>
            <a:r>
              <a:rPr kumimoji="1" lang="ja-JP" altLang="en-US" dirty="0"/>
              <a:t>スケジュール表とそのスケジュールに対する遅れを確認するための開発</a:t>
            </a:r>
            <a:endParaRPr kumimoji="1" lang="en-US" altLang="ja-JP" dirty="0"/>
          </a:p>
          <a:p>
            <a:endParaRPr kumimoji="1" lang="en-US" altLang="ja-JP" dirty="0"/>
          </a:p>
          <a:p>
            <a:r>
              <a:rPr kumimoji="1" lang="ja-JP" altLang="en-US" dirty="0"/>
              <a:t>コミュニケーションについて。</a:t>
            </a:r>
            <a:endParaRPr kumimoji="1" lang="en-US" altLang="ja-JP" dirty="0"/>
          </a:p>
          <a:p>
            <a:r>
              <a:rPr kumimoji="1" lang="ja-JP" altLang="en-US" dirty="0"/>
              <a:t>もちろん必要な箇所は指摘するが、ただ否定するよりも「こうしたらもっと良くなる」という姿勢。</a:t>
            </a:r>
            <a:endParaRPr kumimoji="1" lang="en-US" altLang="ja-JP" dirty="0"/>
          </a:p>
          <a:p>
            <a:r>
              <a:rPr kumimoji="1" lang="ja-JP" altLang="en-US" dirty="0"/>
              <a:t>共有事項はなるべく口頭で共有し、不安な人も「これってこういうことですか？」と聞いていたのでミスコミュニケーションが発生しなかった。</a:t>
            </a:r>
            <a:endParaRPr kumimoji="1" lang="en-US" altLang="ja-JP" dirty="0"/>
          </a:p>
          <a:p>
            <a:r>
              <a:rPr kumimoji="1" lang="ja-JP" altLang="en-US" dirty="0"/>
              <a:t>「これいいね！やってみよう！」思い切りの良さがありました。即断即決即行動のおかげで</a:t>
            </a:r>
            <a:r>
              <a:rPr kumimoji="1" lang="en-US" altLang="ja-JP" dirty="0"/>
              <a:t>PDCA</a:t>
            </a:r>
            <a:r>
              <a:rPr kumimoji="1" lang="ja-JP" altLang="en-US" dirty="0"/>
              <a:t>を早く回し修正点をたくさん改善できました。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ひとりあたり平均</a:t>
            </a:r>
            <a:r>
              <a:rPr kumimoji="1" lang="en-US" altLang="ja-JP" dirty="0"/>
              <a:t>6</a:t>
            </a:r>
            <a:r>
              <a:rPr kumimoji="1" lang="ja-JP" altLang="en-US" dirty="0"/>
              <a:t>ファイルを責任感をもって担当した。ただ、自分の作業だけに集中するというわけでなく、だれかが</a:t>
            </a:r>
            <a:r>
              <a:rPr kumimoji="1" lang="en-US" altLang="ja-JP" dirty="0"/>
              <a:t>SOS</a:t>
            </a:r>
            <a:r>
              <a:rPr kumimoji="1" lang="ja-JP" altLang="en-US" dirty="0"/>
              <a:t>を出したらすぐに駆けつけてくれるサポート体制がありました</a:t>
            </a:r>
            <a:endParaRPr kumimoji="1" lang="en-US" altLang="ja-JP" dirty="0"/>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C1952484-D308-4A02-A510-16386DBA24B8}" type="slidenum">
              <a:rPr kumimoji="1" lang="ja-JP" altLang="en-US" smtClean="0"/>
              <a:t>1</a:t>
            </a:fld>
            <a:endParaRPr kumimoji="1" lang="ja-JP" altLang="en-US"/>
          </a:p>
        </p:txBody>
      </p:sp>
    </p:spTree>
    <p:extLst>
      <p:ext uri="{BB962C8B-B14F-4D97-AF65-F5344CB8AC3E}">
        <p14:creationId xmlns:p14="http://schemas.microsoft.com/office/powerpoint/2010/main" val="388270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85800" y="4656931"/>
            <a:ext cx="5486400" cy="3600450"/>
          </a:xfrm>
        </p:spPr>
        <p:txBody>
          <a:bodyPr/>
          <a:lstStyle/>
          <a:p>
            <a:r>
              <a:rPr kumimoji="1" lang="ja-JP" altLang="en-US" dirty="0"/>
              <a:t>実力以上のものを作ったことで成長を実感できた。</a:t>
            </a:r>
            <a:endParaRPr kumimoji="1" lang="en-US" altLang="ja-JP" dirty="0"/>
          </a:p>
          <a:p>
            <a:r>
              <a:rPr kumimoji="1" lang="ja-JP" altLang="en-US" dirty="0"/>
              <a:t>栗川：最初無理、核となるサーブレット</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最初は長い時間をかけて作業の分担していたが、次第に各々の強みや理解度が分かってきたことで、少ない会話数で仕事の割り振りができ、さらに個々の強みを生かした機能を実装できたた。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と同時にメンバーの苦手分野も理解、困っていることを察することができるようになった。</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④は③の気遣いがあっての結果。普通だったら遠慮していえないような些細な事なども相談できるようになった。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1952484-D308-4A02-A510-16386DBA24B8}" type="slidenum">
              <a:rPr kumimoji="1" lang="ja-JP" altLang="en-US" smtClean="0"/>
              <a:t>2</a:t>
            </a:fld>
            <a:endParaRPr kumimoji="1" lang="ja-JP" altLang="en-US"/>
          </a:p>
        </p:txBody>
      </p:sp>
    </p:spTree>
    <p:extLst>
      <p:ext uri="{BB962C8B-B14F-4D97-AF65-F5344CB8AC3E}">
        <p14:creationId xmlns:p14="http://schemas.microsoft.com/office/powerpoint/2010/main" val="198916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Thursday, June 24,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15890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Thursday, June 24,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15574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Thursday, June 24,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08815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Thursday, June 24,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049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Thursday, June 24,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1244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Thursday, June 24,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9561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Thursday, June 24,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0245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Thursday, June 24,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22242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Thursday, June 24,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8951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Thursday, June 24,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3379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Thursday, June 24,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6159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lIns="109728" tIns="109728" rIns="109728" bIns="91440" anchor="ctr"/>
          <a:lstStyle>
            <a:lvl1pPr algn="r">
              <a:defRPr sz="1200" spc="80">
                <a:solidFill>
                  <a:schemeClr val="tx2"/>
                </a:solidFill>
              </a:defRPr>
            </a:lvl1pPr>
          </a:lstStyle>
          <a:p>
            <a:fld id="{E8352ED3-3C46-4C9A-9738-67B2D875E7E2}" type="datetime2">
              <a:rPr lang="en-US" smtClean="0"/>
              <a:pPr/>
              <a:t>Thursday, June 24,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lIns="109728" tIns="109728" rIns="109728" bIns="91440" anchor="ctr"/>
          <a:lstStyle>
            <a:lvl1pPr algn="l">
              <a:defRPr sz="1200" spc="8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lIns="109728" tIns="109728" rIns="109728" bIns="9144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597848682"/>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711" r:id="rId3"/>
    <p:sldLayoutId id="2147483710"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110000"/>
        </a:lnSpc>
        <a:spcBef>
          <a:spcPct val="0"/>
        </a:spcBef>
        <a:buNone/>
        <a:defRPr sz="4400" kern="1200" spc="14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spc="14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spc="14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spc="14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spc="14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400" kern="1200" spc="14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CCE431DA-8DF2-4176-A095-5638BCB6AF81}"/>
              </a:ext>
            </a:extLst>
          </p:cNvPr>
          <p:cNvGrpSpPr/>
          <p:nvPr/>
        </p:nvGrpSpPr>
        <p:grpSpPr>
          <a:xfrm>
            <a:off x="0" y="0"/>
            <a:ext cx="12192000" cy="6858000"/>
            <a:chOff x="-17360" y="0"/>
            <a:chExt cx="12192000" cy="6858000"/>
          </a:xfrm>
        </p:grpSpPr>
        <p:grpSp>
          <p:nvGrpSpPr>
            <p:cNvPr id="5" name="グループ化 4">
              <a:extLst>
                <a:ext uri="{FF2B5EF4-FFF2-40B4-BE49-F238E27FC236}">
                  <a16:creationId xmlns:a16="http://schemas.microsoft.com/office/drawing/2014/main" id="{FC5CF9C3-4EBD-4DDE-836B-ABDA1F04192C}"/>
                </a:ext>
              </a:extLst>
            </p:cNvPr>
            <p:cNvGrpSpPr/>
            <p:nvPr/>
          </p:nvGrpSpPr>
          <p:grpSpPr>
            <a:xfrm>
              <a:off x="-17360" y="0"/>
              <a:ext cx="12192000" cy="6858000"/>
              <a:chOff x="-17360" y="0"/>
              <a:chExt cx="12192000" cy="6858000"/>
            </a:xfrm>
          </p:grpSpPr>
          <p:grpSp>
            <p:nvGrpSpPr>
              <p:cNvPr id="18" name="グループ化 17">
                <a:extLst>
                  <a:ext uri="{FF2B5EF4-FFF2-40B4-BE49-F238E27FC236}">
                    <a16:creationId xmlns:a16="http://schemas.microsoft.com/office/drawing/2014/main" id="{F74E5CF6-D473-46A4-AD75-C00BB10B9129}"/>
                  </a:ext>
                </a:extLst>
              </p:cNvPr>
              <p:cNvGrpSpPr/>
              <p:nvPr/>
            </p:nvGrpSpPr>
            <p:grpSpPr>
              <a:xfrm>
                <a:off x="-17360" y="0"/>
                <a:ext cx="12192000" cy="6858000"/>
                <a:chOff x="-17360" y="0"/>
                <a:chExt cx="12192000" cy="6858000"/>
              </a:xfrm>
            </p:grpSpPr>
            <p:sp>
              <p:nvSpPr>
                <p:cNvPr id="20" name="正方形/長方形 19">
                  <a:extLst>
                    <a:ext uri="{FF2B5EF4-FFF2-40B4-BE49-F238E27FC236}">
                      <a16:creationId xmlns:a16="http://schemas.microsoft.com/office/drawing/2014/main" id="{ACA43FB8-0688-4A39-BC58-219236752C27}"/>
                    </a:ext>
                  </a:extLst>
                </p:cNvPr>
                <p:cNvSpPr/>
                <p:nvPr/>
              </p:nvSpPr>
              <p:spPr>
                <a:xfrm>
                  <a:off x="-1736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E6D76A3-7B0E-479C-B73A-ECBA05EA9C88}"/>
                    </a:ext>
                  </a:extLst>
                </p:cNvPr>
                <p:cNvSpPr/>
                <p:nvPr/>
              </p:nvSpPr>
              <p:spPr>
                <a:xfrm>
                  <a:off x="187849" y="199808"/>
                  <a:ext cx="11794435" cy="6135757"/>
                </a:xfrm>
                <a:prstGeom prst="rect">
                  <a:avLst/>
                </a:prstGeom>
                <a:solidFill>
                  <a:srgbClr val="FFFA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9" name="正方形/長方形 18">
                <a:extLst>
                  <a:ext uri="{FF2B5EF4-FFF2-40B4-BE49-F238E27FC236}">
                    <a16:creationId xmlns:a16="http://schemas.microsoft.com/office/drawing/2014/main" id="{ACA146EE-FE55-4352-A112-0C79F3D671C0}"/>
                  </a:ext>
                </a:extLst>
              </p:cNvPr>
              <p:cNvSpPr/>
              <p:nvPr/>
            </p:nvSpPr>
            <p:spPr>
              <a:xfrm>
                <a:off x="233403" y="6138911"/>
                <a:ext cx="11754016" cy="2228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6A653BF-D2A2-4D31-8B8B-63C9EF61BE9A}"/>
                </a:ext>
              </a:extLst>
            </p:cNvPr>
            <p:cNvGrpSpPr/>
            <p:nvPr/>
          </p:nvGrpSpPr>
          <p:grpSpPr>
            <a:xfrm>
              <a:off x="491723" y="6388101"/>
              <a:ext cx="11359442" cy="453334"/>
              <a:chOff x="491723" y="6388101"/>
              <a:chExt cx="11359442" cy="453334"/>
            </a:xfrm>
          </p:grpSpPr>
          <p:pic>
            <p:nvPicPr>
              <p:cNvPr id="9" name="図 8" descr="アイコン&#10;&#10;自動的に生成された説明">
                <a:extLst>
                  <a:ext uri="{FF2B5EF4-FFF2-40B4-BE49-F238E27FC236}">
                    <a16:creationId xmlns:a16="http://schemas.microsoft.com/office/drawing/2014/main" id="{03CDD8B8-02A8-42C2-9CF7-E3D40DDBA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856" y="6388101"/>
                <a:ext cx="453334" cy="453334"/>
              </a:xfrm>
              <a:prstGeom prst="rect">
                <a:avLst/>
              </a:prstGeom>
            </p:spPr>
          </p:pic>
          <p:grpSp>
            <p:nvGrpSpPr>
              <p:cNvPr id="10" name="グループ化 9">
                <a:extLst>
                  <a:ext uri="{FF2B5EF4-FFF2-40B4-BE49-F238E27FC236}">
                    <a16:creationId xmlns:a16="http://schemas.microsoft.com/office/drawing/2014/main" id="{561A2E7A-59FB-4DE9-84D0-9B99A61B1408}"/>
                  </a:ext>
                </a:extLst>
              </p:cNvPr>
              <p:cNvGrpSpPr/>
              <p:nvPr/>
            </p:nvGrpSpPr>
            <p:grpSpPr>
              <a:xfrm>
                <a:off x="491723" y="6508115"/>
                <a:ext cx="165755" cy="214327"/>
                <a:chOff x="468631" y="6533321"/>
                <a:chExt cx="134619" cy="174067"/>
              </a:xfrm>
              <a:solidFill>
                <a:schemeClr val="bg1">
                  <a:lumMod val="75000"/>
                </a:schemeClr>
              </a:solidFill>
            </p:grpSpPr>
            <p:sp>
              <p:nvSpPr>
                <p:cNvPr id="16" name="正方形/長方形 15">
                  <a:extLst>
                    <a:ext uri="{FF2B5EF4-FFF2-40B4-BE49-F238E27FC236}">
                      <a16:creationId xmlns:a16="http://schemas.microsoft.com/office/drawing/2014/main" id="{67943B5A-5F50-4181-87DC-BE4899A03A59}"/>
                    </a:ext>
                  </a:extLst>
                </p:cNvPr>
                <p:cNvSpPr/>
                <p:nvPr/>
              </p:nvSpPr>
              <p:spPr>
                <a:xfrm>
                  <a:off x="468631" y="6533321"/>
                  <a:ext cx="45719" cy="1740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1519BA0-0FE6-402E-A2DA-8126C35B2149}"/>
                    </a:ext>
                  </a:extLst>
                </p:cNvPr>
                <p:cNvSpPr/>
                <p:nvPr/>
              </p:nvSpPr>
              <p:spPr>
                <a:xfrm>
                  <a:off x="557531" y="6533321"/>
                  <a:ext cx="45719" cy="1740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C0103EDE-0988-4C1E-BDA6-2E4509F526B3}"/>
                  </a:ext>
                </a:extLst>
              </p:cNvPr>
              <p:cNvGrpSpPr/>
              <p:nvPr/>
            </p:nvGrpSpPr>
            <p:grpSpPr>
              <a:xfrm>
                <a:off x="948117" y="6523795"/>
                <a:ext cx="173790" cy="186611"/>
                <a:chOff x="948117" y="6523795"/>
                <a:chExt cx="173790" cy="186611"/>
              </a:xfrm>
            </p:grpSpPr>
            <p:sp>
              <p:nvSpPr>
                <p:cNvPr id="14" name="二等辺三角形 13">
                  <a:extLst>
                    <a:ext uri="{FF2B5EF4-FFF2-40B4-BE49-F238E27FC236}">
                      <a16:creationId xmlns:a16="http://schemas.microsoft.com/office/drawing/2014/main" id="{F5A0F135-008A-4F3F-8211-8083322EB10B}"/>
                    </a:ext>
                  </a:extLst>
                </p:cNvPr>
                <p:cNvSpPr/>
                <p:nvPr/>
              </p:nvSpPr>
              <p:spPr>
                <a:xfrm rot="5400000">
                  <a:off x="921904" y="6559534"/>
                  <a:ext cx="161405" cy="108979"/>
                </a:xfrm>
                <a:prstGeom prst="triangle">
                  <a:avLst>
                    <a:gd name="adj" fmla="val 52185"/>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5FEA4DD9-7151-44B1-8572-50CA665FAF38}"/>
                    </a:ext>
                  </a:extLst>
                </p:cNvPr>
                <p:cNvCxnSpPr>
                  <a:cxnSpLocks/>
                </p:cNvCxnSpPr>
                <p:nvPr/>
              </p:nvCxnSpPr>
              <p:spPr>
                <a:xfrm>
                  <a:off x="1121907" y="6523795"/>
                  <a:ext cx="0" cy="18661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正方形/長方形 11">
                <a:extLst>
                  <a:ext uri="{FF2B5EF4-FFF2-40B4-BE49-F238E27FC236}">
                    <a16:creationId xmlns:a16="http://schemas.microsoft.com/office/drawing/2014/main" id="{61591AB0-7763-46FE-B0A5-4693B3551907}"/>
                  </a:ext>
                </a:extLst>
              </p:cNvPr>
              <p:cNvSpPr/>
              <p:nvPr/>
            </p:nvSpPr>
            <p:spPr>
              <a:xfrm>
                <a:off x="11115222" y="6559742"/>
                <a:ext cx="257321" cy="161405"/>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記号, 飛ぶ, 大きい, 男 が含まれている画像&#10;&#10;自動的に生成された説明">
                <a:extLst>
                  <a:ext uri="{FF2B5EF4-FFF2-40B4-BE49-F238E27FC236}">
                    <a16:creationId xmlns:a16="http://schemas.microsoft.com/office/drawing/2014/main" id="{4B8103F1-4092-4A1A-BCA4-6BFF552F2B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0815" y="6510270"/>
                <a:ext cx="260350" cy="260350"/>
              </a:xfrm>
              <a:prstGeom prst="rect">
                <a:avLst/>
              </a:prstGeom>
            </p:spPr>
          </p:pic>
        </p:grpSp>
        <p:sp>
          <p:nvSpPr>
            <p:cNvPr id="7" name="正方形/長方形 6">
              <a:extLst>
                <a:ext uri="{FF2B5EF4-FFF2-40B4-BE49-F238E27FC236}">
                  <a16:creationId xmlns:a16="http://schemas.microsoft.com/office/drawing/2014/main" id="{CA6F8DF6-69D3-4A26-AA78-B977A316E39F}"/>
                </a:ext>
              </a:extLst>
            </p:cNvPr>
            <p:cNvSpPr/>
            <p:nvPr/>
          </p:nvSpPr>
          <p:spPr>
            <a:xfrm>
              <a:off x="188271" y="6151253"/>
              <a:ext cx="1641493" cy="2143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FF33B1B6-437D-48AC-9562-B2FE67DAB9F7}"/>
                </a:ext>
              </a:extLst>
            </p:cNvPr>
            <p:cNvSpPr/>
            <p:nvPr/>
          </p:nvSpPr>
          <p:spPr>
            <a:xfrm>
              <a:off x="1728294" y="6109883"/>
              <a:ext cx="251791" cy="2517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F55259E6-062E-4754-BE7D-F877882F1B65}"/>
              </a:ext>
            </a:extLst>
          </p:cNvPr>
          <p:cNvSpPr/>
          <p:nvPr/>
        </p:nvSpPr>
        <p:spPr>
          <a:xfrm>
            <a:off x="4144743" y="546022"/>
            <a:ext cx="3547234" cy="3547234"/>
          </a:xfrm>
          <a:prstGeom prst="ellipse">
            <a:avLst/>
          </a:prstGeom>
          <a:solidFill>
            <a:srgbClr val="0070C0">
              <a:alpha val="4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A1974517-E46E-45B2-889C-7C398CBBAEF1}"/>
              </a:ext>
            </a:extLst>
          </p:cNvPr>
          <p:cNvSpPr/>
          <p:nvPr/>
        </p:nvSpPr>
        <p:spPr>
          <a:xfrm>
            <a:off x="2655128" y="2521129"/>
            <a:ext cx="3547234" cy="3547234"/>
          </a:xfrm>
          <a:prstGeom prst="ellipse">
            <a:avLst/>
          </a:prstGeom>
          <a:solidFill>
            <a:schemeClr val="accent1">
              <a:lumMod val="75000"/>
              <a:alpha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D2943E7C-D14A-4ECC-B2BC-D930DC1A2471}"/>
              </a:ext>
            </a:extLst>
          </p:cNvPr>
          <p:cNvSpPr/>
          <p:nvPr/>
        </p:nvSpPr>
        <p:spPr>
          <a:xfrm>
            <a:off x="5616634" y="2530559"/>
            <a:ext cx="3547234" cy="3547234"/>
          </a:xfrm>
          <a:prstGeom prst="ellipse">
            <a:avLst/>
          </a:prstGeom>
          <a:solidFill>
            <a:schemeClr val="bg2">
              <a:lumMod val="25000"/>
              <a:alpha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a:extLst>
              <a:ext uri="{FF2B5EF4-FFF2-40B4-BE49-F238E27FC236}">
                <a16:creationId xmlns:a16="http://schemas.microsoft.com/office/drawing/2014/main" id="{ACD36517-C2FB-49A7-87AF-CB311CFE3FBE}"/>
              </a:ext>
            </a:extLst>
          </p:cNvPr>
          <p:cNvSpPr txBox="1"/>
          <p:nvPr/>
        </p:nvSpPr>
        <p:spPr>
          <a:xfrm>
            <a:off x="4998307" y="1096451"/>
            <a:ext cx="2026517" cy="461665"/>
          </a:xfrm>
          <a:prstGeom prst="rect">
            <a:avLst/>
          </a:prstGeom>
          <a:noFill/>
        </p:spPr>
        <p:txBody>
          <a:bodyPr wrap="none" rtlCol="0">
            <a:spAutoFit/>
          </a:bodyPr>
          <a:lstStyle/>
          <a:p>
            <a:r>
              <a:rPr kumimoji="1" lang="ja-JP" altLang="en-US" sz="2400" spc="600" dirty="0">
                <a:solidFill>
                  <a:schemeClr val="bg1"/>
                </a:solidFill>
                <a:latin typeface="HGP創英角ｺﾞｼｯｸUB" panose="020B0900000000000000" pitchFamily="50" charset="-128"/>
                <a:ea typeface="HGP創英角ｺﾞｼｯｸUB" panose="020B0900000000000000" pitchFamily="50" charset="-128"/>
              </a:rPr>
              <a:t>ドキュメント</a:t>
            </a:r>
          </a:p>
        </p:txBody>
      </p:sp>
      <p:sp>
        <p:nvSpPr>
          <p:cNvPr id="29" name="テキスト ボックス 28">
            <a:extLst>
              <a:ext uri="{FF2B5EF4-FFF2-40B4-BE49-F238E27FC236}">
                <a16:creationId xmlns:a16="http://schemas.microsoft.com/office/drawing/2014/main" id="{CDE23688-0C67-49E1-8F01-9C82ACB7642E}"/>
              </a:ext>
            </a:extLst>
          </p:cNvPr>
          <p:cNvSpPr txBox="1"/>
          <p:nvPr/>
        </p:nvSpPr>
        <p:spPr>
          <a:xfrm>
            <a:off x="4932352" y="1628664"/>
            <a:ext cx="1972015" cy="461665"/>
          </a:xfrm>
          <a:prstGeom prst="rect">
            <a:avLst/>
          </a:prstGeom>
          <a:noFill/>
        </p:spPr>
        <p:txBody>
          <a:bodyPr wrap="none" rtlCol="0">
            <a:spAutoFit/>
          </a:bodyPr>
          <a:lstStyle/>
          <a:p>
            <a:r>
              <a:rPr kumimoji="1" lang="ja-JP" altLang="en-US" sz="2400" spc="600" dirty="0">
                <a:solidFill>
                  <a:schemeClr val="bg1"/>
                </a:solidFill>
                <a:latin typeface="HGP創英角ｺﾞｼｯｸUB" panose="020B0900000000000000" pitchFamily="50" charset="-128"/>
                <a:ea typeface="HGP創英角ｺﾞｼｯｸUB" panose="020B0900000000000000" pitchFamily="50" charset="-128"/>
              </a:rPr>
              <a:t>データ管理</a:t>
            </a:r>
          </a:p>
        </p:txBody>
      </p:sp>
      <p:sp>
        <p:nvSpPr>
          <p:cNvPr id="30" name="テキスト ボックス 29">
            <a:extLst>
              <a:ext uri="{FF2B5EF4-FFF2-40B4-BE49-F238E27FC236}">
                <a16:creationId xmlns:a16="http://schemas.microsoft.com/office/drawing/2014/main" id="{DF073D46-2F77-4EED-9521-1E12A659E809}"/>
              </a:ext>
            </a:extLst>
          </p:cNvPr>
          <p:cNvSpPr txBox="1"/>
          <p:nvPr/>
        </p:nvSpPr>
        <p:spPr>
          <a:xfrm>
            <a:off x="4687556" y="2061499"/>
            <a:ext cx="2667718" cy="461665"/>
          </a:xfrm>
          <a:prstGeom prst="rect">
            <a:avLst/>
          </a:prstGeom>
          <a:noFill/>
        </p:spPr>
        <p:txBody>
          <a:bodyPr wrap="none" rtlCol="0">
            <a:spAutoFit/>
          </a:bodyPr>
          <a:lstStyle/>
          <a:p>
            <a:r>
              <a:rPr kumimoji="1" lang="ja-JP" altLang="en-US" sz="2400" spc="300" dirty="0">
                <a:solidFill>
                  <a:schemeClr val="bg1"/>
                </a:solidFill>
                <a:latin typeface="HGP創英角ｺﾞｼｯｸUB" panose="020B0900000000000000" pitchFamily="50" charset="-128"/>
                <a:ea typeface="HGP創英角ｺﾞｼｯｸUB" panose="020B0900000000000000" pitchFamily="50" charset="-128"/>
              </a:rPr>
              <a:t>スケジュール管理</a:t>
            </a:r>
          </a:p>
        </p:txBody>
      </p:sp>
      <p:sp>
        <p:nvSpPr>
          <p:cNvPr id="31" name="テキスト ボックス 30">
            <a:extLst>
              <a:ext uri="{FF2B5EF4-FFF2-40B4-BE49-F238E27FC236}">
                <a16:creationId xmlns:a16="http://schemas.microsoft.com/office/drawing/2014/main" id="{23D9D06D-0BEE-4E4E-B233-380A5162EE8E}"/>
              </a:ext>
            </a:extLst>
          </p:cNvPr>
          <p:cNvSpPr txBox="1"/>
          <p:nvPr/>
        </p:nvSpPr>
        <p:spPr>
          <a:xfrm>
            <a:off x="3122244" y="3754080"/>
            <a:ext cx="2390398" cy="461665"/>
          </a:xfrm>
          <a:prstGeom prst="rect">
            <a:avLst/>
          </a:prstGeom>
          <a:noFill/>
        </p:spPr>
        <p:txBody>
          <a:bodyPr wrap="none" rtlCol="0">
            <a:spAutoFit/>
          </a:bodyPr>
          <a:lstStyle/>
          <a:p>
            <a:r>
              <a:rPr kumimoji="1" lang="ja-JP" altLang="en-US" sz="2400" dirty="0">
                <a:solidFill>
                  <a:schemeClr val="bg1"/>
                </a:solidFill>
                <a:latin typeface="HGP創英角ｺﾞｼｯｸUB" panose="020B0900000000000000" pitchFamily="50" charset="-128"/>
                <a:ea typeface="HGP創英角ｺﾞｼｯｸUB" panose="020B0900000000000000" pitchFamily="50" charset="-128"/>
              </a:rPr>
              <a:t>コミュニケーション</a:t>
            </a:r>
          </a:p>
        </p:txBody>
      </p:sp>
      <p:sp>
        <p:nvSpPr>
          <p:cNvPr id="32" name="テキスト ボックス 31">
            <a:extLst>
              <a:ext uri="{FF2B5EF4-FFF2-40B4-BE49-F238E27FC236}">
                <a16:creationId xmlns:a16="http://schemas.microsoft.com/office/drawing/2014/main" id="{5592010E-D5B0-44B0-B36E-08AE47D06406}"/>
              </a:ext>
            </a:extLst>
          </p:cNvPr>
          <p:cNvSpPr txBox="1"/>
          <p:nvPr/>
        </p:nvSpPr>
        <p:spPr>
          <a:xfrm>
            <a:off x="3067827" y="4278925"/>
            <a:ext cx="2646878" cy="461665"/>
          </a:xfrm>
          <a:prstGeom prst="rect">
            <a:avLst/>
          </a:prstGeom>
          <a:noFill/>
        </p:spPr>
        <p:txBody>
          <a:bodyPr wrap="none" rtlCol="0">
            <a:spAutoFit/>
          </a:bodyPr>
          <a:lstStyle/>
          <a:p>
            <a:r>
              <a:rPr kumimoji="1" lang="ja-JP" altLang="en-US" sz="2400" dirty="0">
                <a:solidFill>
                  <a:schemeClr val="bg1"/>
                </a:solidFill>
                <a:latin typeface="HGP創英角ｺﾞｼｯｸUB" panose="020B0900000000000000" pitchFamily="50" charset="-128"/>
                <a:ea typeface="HGP創英角ｺﾞｼｯｸUB" panose="020B0900000000000000" pitchFamily="50" charset="-128"/>
              </a:rPr>
              <a:t>即断　即決 即行動</a:t>
            </a:r>
          </a:p>
        </p:txBody>
      </p:sp>
      <p:sp>
        <p:nvSpPr>
          <p:cNvPr id="33" name="テキスト ボックス 32">
            <a:extLst>
              <a:ext uri="{FF2B5EF4-FFF2-40B4-BE49-F238E27FC236}">
                <a16:creationId xmlns:a16="http://schemas.microsoft.com/office/drawing/2014/main" id="{E58DD3D7-1A1C-4F5B-AD83-275945F6B6CD}"/>
              </a:ext>
            </a:extLst>
          </p:cNvPr>
          <p:cNvSpPr txBox="1"/>
          <p:nvPr/>
        </p:nvSpPr>
        <p:spPr>
          <a:xfrm>
            <a:off x="6420645" y="3776518"/>
            <a:ext cx="2141933" cy="461665"/>
          </a:xfrm>
          <a:prstGeom prst="rect">
            <a:avLst/>
          </a:prstGeom>
          <a:noFill/>
        </p:spPr>
        <p:txBody>
          <a:bodyPr wrap="none" rtlCol="0">
            <a:spAutoFit/>
          </a:bodyPr>
          <a:lstStyle/>
          <a:p>
            <a:r>
              <a:rPr kumimoji="1" lang="ja-JP" altLang="en-US" sz="2400" spc="300" dirty="0">
                <a:solidFill>
                  <a:schemeClr val="bg1"/>
                </a:solidFill>
                <a:latin typeface="HGP創英角ｺﾞｼｯｸUB" panose="020B0900000000000000" pitchFamily="50" charset="-128"/>
                <a:ea typeface="HGP創英角ｺﾞｼｯｸUB" panose="020B0900000000000000" pitchFamily="50" charset="-128"/>
              </a:rPr>
              <a:t>各役割を全う</a:t>
            </a:r>
          </a:p>
        </p:txBody>
      </p:sp>
      <p:sp>
        <p:nvSpPr>
          <p:cNvPr id="34" name="テキスト ボックス 33">
            <a:extLst>
              <a:ext uri="{FF2B5EF4-FFF2-40B4-BE49-F238E27FC236}">
                <a16:creationId xmlns:a16="http://schemas.microsoft.com/office/drawing/2014/main" id="{7C6F6372-BE99-4572-AE5E-231D9E0949BE}"/>
              </a:ext>
            </a:extLst>
          </p:cNvPr>
          <p:cNvSpPr txBox="1"/>
          <p:nvPr/>
        </p:nvSpPr>
        <p:spPr>
          <a:xfrm>
            <a:off x="6396081" y="4304176"/>
            <a:ext cx="2307042" cy="461665"/>
          </a:xfrm>
          <a:prstGeom prst="rect">
            <a:avLst/>
          </a:prstGeom>
          <a:noFill/>
        </p:spPr>
        <p:txBody>
          <a:bodyPr wrap="none" rtlCol="0">
            <a:spAutoFit/>
          </a:bodyPr>
          <a:lstStyle/>
          <a:p>
            <a:r>
              <a:rPr kumimoji="1" lang="en-US" altLang="ja-JP" sz="2400" spc="300" dirty="0">
                <a:solidFill>
                  <a:schemeClr val="bg1"/>
                </a:solidFill>
                <a:latin typeface="HGP創英角ｺﾞｼｯｸUB" panose="020B0900000000000000" pitchFamily="50" charset="-128"/>
                <a:ea typeface="HGP創英角ｺﾞｼｯｸUB" panose="020B0900000000000000" pitchFamily="50" charset="-128"/>
              </a:rPr>
              <a:t>SOS</a:t>
            </a:r>
            <a:r>
              <a:rPr kumimoji="1" lang="ja-JP" altLang="en-US" sz="2400" spc="300" dirty="0">
                <a:solidFill>
                  <a:schemeClr val="bg1"/>
                </a:solidFill>
                <a:latin typeface="HGP創英角ｺﾞｼｯｸUB" panose="020B0900000000000000" pitchFamily="50" charset="-128"/>
                <a:ea typeface="HGP創英角ｺﾞｼｯｸUB" panose="020B0900000000000000" pitchFamily="50" charset="-128"/>
              </a:rPr>
              <a:t>とサポート</a:t>
            </a:r>
          </a:p>
        </p:txBody>
      </p:sp>
      <p:sp>
        <p:nvSpPr>
          <p:cNvPr id="2" name="タイトル 1">
            <a:extLst>
              <a:ext uri="{FF2B5EF4-FFF2-40B4-BE49-F238E27FC236}">
                <a16:creationId xmlns:a16="http://schemas.microsoft.com/office/drawing/2014/main" id="{7ABB3619-928A-4493-BEDA-A769141EFD84}"/>
              </a:ext>
            </a:extLst>
          </p:cNvPr>
          <p:cNvSpPr>
            <a:spLocks noGrp="1"/>
          </p:cNvSpPr>
          <p:nvPr>
            <p:ph type="title"/>
          </p:nvPr>
        </p:nvSpPr>
        <p:spPr>
          <a:xfrm>
            <a:off x="425632" y="147594"/>
            <a:ext cx="4292091" cy="1325563"/>
          </a:xfrm>
        </p:spPr>
        <p:txBody>
          <a:bodyPr>
            <a:normAutofit/>
          </a:bodyPr>
          <a:lstStyle/>
          <a:p>
            <a:r>
              <a:rPr kumimoji="1" lang="ja-JP" altLang="en-US" sz="4800" spc="-150" dirty="0">
                <a:latin typeface="HGS創英角ｺﾞｼｯｸUB" panose="020B0900000000000000" pitchFamily="50" charset="-128"/>
                <a:ea typeface="HGS創英角ｺﾞｼｯｸUB" panose="020B0900000000000000" pitchFamily="50" charset="-128"/>
              </a:rPr>
              <a:t>チームワーク</a:t>
            </a:r>
          </a:p>
        </p:txBody>
      </p:sp>
      <p:sp>
        <p:nvSpPr>
          <p:cNvPr id="3" name="思考の吹き出し: 雲形 2">
            <a:extLst>
              <a:ext uri="{FF2B5EF4-FFF2-40B4-BE49-F238E27FC236}">
                <a16:creationId xmlns:a16="http://schemas.microsoft.com/office/drawing/2014/main" id="{2ACC2CB7-2735-4549-93ED-A4355E3671C9}"/>
              </a:ext>
            </a:extLst>
          </p:cNvPr>
          <p:cNvSpPr/>
          <p:nvPr/>
        </p:nvSpPr>
        <p:spPr>
          <a:xfrm>
            <a:off x="7878388" y="278296"/>
            <a:ext cx="3990137" cy="2803185"/>
          </a:xfrm>
          <a:prstGeom prst="cloudCallout">
            <a:avLst>
              <a:gd name="adj1" fmla="val -61969"/>
              <a:gd name="adj2" fmla="val 23504"/>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kumimoji="1" lang="en-US" altLang="ja-JP" dirty="0"/>
              <a:t>Google</a:t>
            </a:r>
            <a:r>
              <a:rPr kumimoji="1" lang="ja-JP" altLang="en-US" dirty="0"/>
              <a:t>ドキュメント</a:t>
            </a:r>
            <a:endParaRPr kumimoji="1" lang="en-US" altLang="ja-JP" dirty="0"/>
          </a:p>
          <a:p>
            <a:pPr algn="ctr">
              <a:lnSpc>
                <a:spcPct val="150000"/>
              </a:lnSpc>
            </a:pPr>
            <a:r>
              <a:rPr kumimoji="1" lang="ja-JP" altLang="en-US" dirty="0"/>
              <a:t>こまめなバックアップ</a:t>
            </a:r>
            <a:endParaRPr kumimoji="1" lang="en-US" altLang="ja-JP" dirty="0"/>
          </a:p>
          <a:p>
            <a:pPr algn="ctr">
              <a:lnSpc>
                <a:spcPct val="150000"/>
              </a:lnSpc>
            </a:pPr>
            <a:r>
              <a:rPr kumimoji="1" lang="ja-JP" altLang="en-US" dirty="0"/>
              <a:t>参考サイト一覧表</a:t>
            </a:r>
            <a:endParaRPr kumimoji="1" lang="en-US" altLang="ja-JP" dirty="0"/>
          </a:p>
          <a:p>
            <a:pPr algn="ctr">
              <a:lnSpc>
                <a:spcPct val="150000"/>
              </a:lnSpc>
            </a:pPr>
            <a:r>
              <a:rPr kumimoji="1" lang="ja-JP" altLang="en-US" dirty="0"/>
              <a:t>全体スケジュール表</a:t>
            </a:r>
            <a:endParaRPr kumimoji="1" lang="en-US" altLang="ja-JP" dirty="0"/>
          </a:p>
          <a:p>
            <a:pPr algn="ctr">
              <a:lnSpc>
                <a:spcPct val="150000"/>
              </a:lnSpc>
            </a:pPr>
            <a:r>
              <a:rPr kumimoji="1" lang="ja-JP" altLang="en-US" dirty="0"/>
              <a:t>開発進捗状況表</a:t>
            </a:r>
            <a:endParaRPr kumimoji="1" lang="en-US" altLang="ja-JP" dirty="0"/>
          </a:p>
        </p:txBody>
      </p:sp>
      <p:sp>
        <p:nvSpPr>
          <p:cNvPr id="35" name="思考の吹き出し: 雲形 34">
            <a:extLst>
              <a:ext uri="{FF2B5EF4-FFF2-40B4-BE49-F238E27FC236}">
                <a16:creationId xmlns:a16="http://schemas.microsoft.com/office/drawing/2014/main" id="{559E28AE-CFDF-44EA-BF09-2A896798EE64}"/>
              </a:ext>
            </a:extLst>
          </p:cNvPr>
          <p:cNvSpPr/>
          <p:nvPr/>
        </p:nvSpPr>
        <p:spPr>
          <a:xfrm>
            <a:off x="323939" y="1096451"/>
            <a:ext cx="3634393" cy="2186634"/>
          </a:xfrm>
          <a:prstGeom prst="cloudCallout">
            <a:avLst>
              <a:gd name="adj1" fmla="val 36985"/>
              <a:gd name="adj2" fmla="val 6033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kumimoji="1" lang="ja-JP" altLang="en-US" dirty="0"/>
              <a:t>褒め合う文化</a:t>
            </a:r>
            <a:endParaRPr kumimoji="1" lang="en-US" altLang="ja-JP" dirty="0"/>
          </a:p>
          <a:p>
            <a:pPr algn="ctr">
              <a:lnSpc>
                <a:spcPct val="150000"/>
              </a:lnSpc>
            </a:pPr>
            <a:r>
              <a:rPr kumimoji="1" lang="ja-JP" altLang="en-US" dirty="0"/>
              <a:t>話し手と聞き手</a:t>
            </a:r>
            <a:endParaRPr kumimoji="1" lang="en-US" altLang="ja-JP" dirty="0"/>
          </a:p>
          <a:p>
            <a:pPr algn="ctr">
              <a:lnSpc>
                <a:spcPct val="150000"/>
              </a:lnSpc>
            </a:pPr>
            <a:r>
              <a:rPr kumimoji="1" lang="ja-JP" altLang="en-US" dirty="0"/>
              <a:t>解釈の相違「０」</a:t>
            </a:r>
            <a:endParaRPr kumimoji="1" lang="en-US" altLang="ja-JP" dirty="0"/>
          </a:p>
          <a:p>
            <a:pPr algn="ctr">
              <a:lnSpc>
                <a:spcPct val="150000"/>
              </a:lnSpc>
            </a:pPr>
            <a:r>
              <a:rPr kumimoji="1" lang="ja-JP" altLang="en-US" dirty="0"/>
              <a:t>テンポの良さ</a:t>
            </a:r>
            <a:r>
              <a:rPr kumimoji="1" lang="en-US" altLang="ja-JP" dirty="0"/>
              <a:t>(PDCA)</a:t>
            </a:r>
          </a:p>
        </p:txBody>
      </p:sp>
      <p:sp>
        <p:nvSpPr>
          <p:cNvPr id="36" name="思考の吹き出し: 雲形 35">
            <a:extLst>
              <a:ext uri="{FF2B5EF4-FFF2-40B4-BE49-F238E27FC236}">
                <a16:creationId xmlns:a16="http://schemas.microsoft.com/office/drawing/2014/main" id="{83D82664-E6E6-47EE-B3C0-FDD856309334}"/>
              </a:ext>
            </a:extLst>
          </p:cNvPr>
          <p:cNvSpPr/>
          <p:nvPr/>
        </p:nvSpPr>
        <p:spPr>
          <a:xfrm>
            <a:off x="9122316" y="4367913"/>
            <a:ext cx="2746209" cy="1750624"/>
          </a:xfrm>
          <a:prstGeom prst="cloudCallout">
            <a:avLst>
              <a:gd name="adj1" fmla="val -62421"/>
              <a:gd name="adj2" fmla="val -36116"/>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kumimoji="1" lang="ja-JP" altLang="en-US" dirty="0"/>
              <a:t>責任と思いやり</a:t>
            </a:r>
          </a:p>
        </p:txBody>
      </p:sp>
      <p:pic>
        <p:nvPicPr>
          <p:cNvPr id="38" name="コンテンツ プレースホルダー 3" descr="図形, 円&#10;&#10;自動的に生成された説明">
            <a:extLst>
              <a:ext uri="{FF2B5EF4-FFF2-40B4-BE49-F238E27FC236}">
                <a16:creationId xmlns:a16="http://schemas.microsoft.com/office/drawing/2014/main" id="{FAF66888-0EBF-41EF-821B-B63D29B4C289}"/>
              </a:ext>
            </a:extLst>
          </p:cNvPr>
          <p:cNvPicPr>
            <a:picLocks noGrp="1" noChangeAspect="1"/>
          </p:cNvPicPr>
          <p:nvPr>
            <p:ph idx="1"/>
          </p:nvPr>
        </p:nvPicPr>
        <p:blipFill>
          <a:blip r:embed="rId5">
            <a:biLevel thresh="25000"/>
            <a:extLst>
              <a:ext uri="{BEBA8EAE-BF5A-486C-A8C5-ECC9F3942E4B}">
                <a14:imgProps xmlns:a14="http://schemas.microsoft.com/office/drawing/2010/main">
                  <a14:imgLayer r:embed="rId6">
                    <a14:imgEffect>
                      <a14:colorTemperature colorTemp="7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5701483" y="3561599"/>
            <a:ext cx="433751" cy="584884"/>
          </a:xfrm>
          <a:prstGeom prst="ellipse">
            <a:avLst/>
          </a:prstGeom>
          <a:ln>
            <a:noFill/>
          </a:ln>
          <a:effectLst>
            <a:softEdge rad="112500"/>
          </a:effectLst>
        </p:spPr>
      </p:pic>
      <p:sp>
        <p:nvSpPr>
          <p:cNvPr id="24" name="テキスト ボックス 23">
            <a:extLst>
              <a:ext uri="{FF2B5EF4-FFF2-40B4-BE49-F238E27FC236}">
                <a16:creationId xmlns:a16="http://schemas.microsoft.com/office/drawing/2014/main" id="{0424AB7A-107F-4C1D-97ED-5EC27F1FA385}"/>
              </a:ext>
            </a:extLst>
          </p:cNvPr>
          <p:cNvSpPr txBox="1"/>
          <p:nvPr/>
        </p:nvSpPr>
        <p:spPr>
          <a:xfrm>
            <a:off x="8518532" y="3337737"/>
            <a:ext cx="3154049" cy="369332"/>
          </a:xfrm>
          <a:prstGeom prst="rect">
            <a:avLst/>
          </a:prstGeom>
          <a:noFill/>
        </p:spPr>
        <p:txBody>
          <a:bodyPr wrap="square" rtlCol="0">
            <a:spAutoFit/>
          </a:bodyPr>
          <a:lstStyle/>
          <a:p>
            <a:r>
              <a:rPr kumimoji="1" lang="ja-JP" altLang="en-US" dirty="0"/>
              <a:t>。</a:t>
            </a:r>
          </a:p>
        </p:txBody>
      </p:sp>
    </p:spTree>
    <p:extLst>
      <p:ext uri="{BB962C8B-B14F-4D97-AF65-F5344CB8AC3E}">
        <p14:creationId xmlns:p14="http://schemas.microsoft.com/office/powerpoint/2010/main" val="347849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8"/>
                                        </p:tgtEl>
                                        <p:attrNameLst>
                                          <p:attrName>ppt_x</p:attrName>
                                          <p:attrName>ppt_y</p:attrName>
                                        </p:attrNameLst>
                                      </p:cBhvr>
                                    </p:animMotion>
                                    <p:animRot by="1500000">
                                      <p:cBhvr>
                                        <p:cTn id="7" dur="125" fill="hold">
                                          <p:stCondLst>
                                            <p:cond delay="0"/>
                                          </p:stCondLst>
                                        </p:cTn>
                                        <p:tgtEl>
                                          <p:spTgt spid="28"/>
                                        </p:tgtEl>
                                        <p:attrNameLst>
                                          <p:attrName>r</p:attrName>
                                        </p:attrNameLst>
                                      </p:cBhvr>
                                    </p:animRot>
                                    <p:animRot by="-1500000">
                                      <p:cBhvr>
                                        <p:cTn id="8" dur="125" fill="hold">
                                          <p:stCondLst>
                                            <p:cond delay="125"/>
                                          </p:stCondLst>
                                        </p:cTn>
                                        <p:tgtEl>
                                          <p:spTgt spid="28"/>
                                        </p:tgtEl>
                                        <p:attrNameLst>
                                          <p:attrName>r</p:attrName>
                                        </p:attrNameLst>
                                      </p:cBhvr>
                                    </p:animRot>
                                    <p:animRot by="-1500000">
                                      <p:cBhvr>
                                        <p:cTn id="9" dur="125" fill="hold">
                                          <p:stCondLst>
                                            <p:cond delay="250"/>
                                          </p:stCondLst>
                                        </p:cTn>
                                        <p:tgtEl>
                                          <p:spTgt spid="28"/>
                                        </p:tgtEl>
                                        <p:attrNameLst>
                                          <p:attrName>r</p:attrName>
                                        </p:attrNameLst>
                                      </p:cBhvr>
                                    </p:animRot>
                                    <p:animRot by="1500000">
                                      <p:cBhvr>
                                        <p:cTn id="10" dur="125" fill="hold">
                                          <p:stCondLst>
                                            <p:cond delay="375"/>
                                          </p:stCondLst>
                                        </p:cTn>
                                        <p:tgtEl>
                                          <p:spTgt spid="28"/>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30"/>
                                        </p:tgtEl>
                                        <p:attrNameLst>
                                          <p:attrName>ppt_x</p:attrName>
                                          <p:attrName>ppt_y</p:attrName>
                                        </p:attrNameLst>
                                      </p:cBhvr>
                                    </p:animMotion>
                                    <p:animRot by="1500000">
                                      <p:cBhvr>
                                        <p:cTn id="13" dur="125" fill="hold">
                                          <p:stCondLst>
                                            <p:cond delay="0"/>
                                          </p:stCondLst>
                                        </p:cTn>
                                        <p:tgtEl>
                                          <p:spTgt spid="30"/>
                                        </p:tgtEl>
                                        <p:attrNameLst>
                                          <p:attrName>r</p:attrName>
                                        </p:attrNameLst>
                                      </p:cBhvr>
                                    </p:animRot>
                                    <p:animRot by="-1500000">
                                      <p:cBhvr>
                                        <p:cTn id="14" dur="125" fill="hold">
                                          <p:stCondLst>
                                            <p:cond delay="125"/>
                                          </p:stCondLst>
                                        </p:cTn>
                                        <p:tgtEl>
                                          <p:spTgt spid="30"/>
                                        </p:tgtEl>
                                        <p:attrNameLst>
                                          <p:attrName>r</p:attrName>
                                        </p:attrNameLst>
                                      </p:cBhvr>
                                    </p:animRot>
                                    <p:animRot by="-1500000">
                                      <p:cBhvr>
                                        <p:cTn id="15" dur="125" fill="hold">
                                          <p:stCondLst>
                                            <p:cond delay="250"/>
                                          </p:stCondLst>
                                        </p:cTn>
                                        <p:tgtEl>
                                          <p:spTgt spid="30"/>
                                        </p:tgtEl>
                                        <p:attrNameLst>
                                          <p:attrName>r</p:attrName>
                                        </p:attrNameLst>
                                      </p:cBhvr>
                                    </p:animRot>
                                    <p:animRot by="1500000">
                                      <p:cBhvr>
                                        <p:cTn id="16" dur="125" fill="hold">
                                          <p:stCondLst>
                                            <p:cond delay="375"/>
                                          </p:stCondLst>
                                        </p:cTn>
                                        <p:tgtEl>
                                          <p:spTgt spid="30"/>
                                        </p:tgtEl>
                                        <p:attrNameLst>
                                          <p:attrName>r</p:attrName>
                                        </p:attrNameLst>
                                      </p:cBhvr>
                                    </p:animRot>
                                  </p:childTnLst>
                                </p:cTn>
                              </p:par>
                              <p:par>
                                <p:cTn id="17" presetID="34" presetClass="emph" presetSubtype="0" fill="hold" grpId="0"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29"/>
                                        </p:tgtEl>
                                        <p:attrNameLst>
                                          <p:attrName>ppt_x</p:attrName>
                                          <p:attrName>ppt_y</p:attrName>
                                        </p:attrNameLst>
                                      </p:cBhvr>
                                    </p:animMotion>
                                    <p:animRot by="1500000">
                                      <p:cBhvr>
                                        <p:cTn id="19" dur="125" fill="hold">
                                          <p:stCondLst>
                                            <p:cond delay="0"/>
                                          </p:stCondLst>
                                        </p:cTn>
                                        <p:tgtEl>
                                          <p:spTgt spid="29"/>
                                        </p:tgtEl>
                                        <p:attrNameLst>
                                          <p:attrName>r</p:attrName>
                                        </p:attrNameLst>
                                      </p:cBhvr>
                                    </p:animRot>
                                    <p:animRot by="-1500000">
                                      <p:cBhvr>
                                        <p:cTn id="20" dur="125" fill="hold">
                                          <p:stCondLst>
                                            <p:cond delay="125"/>
                                          </p:stCondLst>
                                        </p:cTn>
                                        <p:tgtEl>
                                          <p:spTgt spid="29"/>
                                        </p:tgtEl>
                                        <p:attrNameLst>
                                          <p:attrName>r</p:attrName>
                                        </p:attrNameLst>
                                      </p:cBhvr>
                                    </p:animRot>
                                    <p:animRot by="-1500000">
                                      <p:cBhvr>
                                        <p:cTn id="21" dur="125" fill="hold">
                                          <p:stCondLst>
                                            <p:cond delay="250"/>
                                          </p:stCondLst>
                                        </p:cTn>
                                        <p:tgtEl>
                                          <p:spTgt spid="29"/>
                                        </p:tgtEl>
                                        <p:attrNameLst>
                                          <p:attrName>r</p:attrName>
                                        </p:attrNameLst>
                                      </p:cBhvr>
                                    </p:animRot>
                                    <p:animRot by="1500000">
                                      <p:cBhvr>
                                        <p:cTn id="22" dur="125" fill="hold">
                                          <p:stCondLst>
                                            <p:cond delay="375"/>
                                          </p:stCondLst>
                                        </p:cTn>
                                        <p:tgtEl>
                                          <p:spTgt spid="29"/>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4" presetClass="emph" presetSubtype="0" fill="hold" grpId="0" nodeType="clickEffect">
                                  <p:stCondLst>
                                    <p:cond delay="0"/>
                                  </p:stCondLst>
                                  <p:iterate type="lt">
                                    <p:tmPct val="10000"/>
                                  </p:iterate>
                                  <p:childTnLst>
                                    <p:animMotion origin="layout" path="M 0.0 0.0 L 0.0 -0.07213" pathEditMode="relative" ptsTypes="">
                                      <p:cBhvr>
                                        <p:cTn id="31" dur="250" accel="50000" decel="50000" autoRev="1" fill="hold">
                                          <p:stCondLst>
                                            <p:cond delay="0"/>
                                          </p:stCondLst>
                                        </p:cTn>
                                        <p:tgtEl>
                                          <p:spTgt spid="31"/>
                                        </p:tgtEl>
                                        <p:attrNameLst>
                                          <p:attrName>ppt_x</p:attrName>
                                          <p:attrName>ppt_y</p:attrName>
                                        </p:attrNameLst>
                                      </p:cBhvr>
                                    </p:animMotion>
                                    <p:animRot by="1500000">
                                      <p:cBhvr>
                                        <p:cTn id="32" dur="125" fill="hold">
                                          <p:stCondLst>
                                            <p:cond delay="0"/>
                                          </p:stCondLst>
                                        </p:cTn>
                                        <p:tgtEl>
                                          <p:spTgt spid="31"/>
                                        </p:tgtEl>
                                        <p:attrNameLst>
                                          <p:attrName>r</p:attrName>
                                        </p:attrNameLst>
                                      </p:cBhvr>
                                    </p:animRot>
                                    <p:animRot by="-1500000">
                                      <p:cBhvr>
                                        <p:cTn id="33" dur="125" fill="hold">
                                          <p:stCondLst>
                                            <p:cond delay="125"/>
                                          </p:stCondLst>
                                        </p:cTn>
                                        <p:tgtEl>
                                          <p:spTgt spid="31"/>
                                        </p:tgtEl>
                                        <p:attrNameLst>
                                          <p:attrName>r</p:attrName>
                                        </p:attrNameLst>
                                      </p:cBhvr>
                                    </p:animRot>
                                    <p:animRot by="-1500000">
                                      <p:cBhvr>
                                        <p:cTn id="34" dur="125" fill="hold">
                                          <p:stCondLst>
                                            <p:cond delay="250"/>
                                          </p:stCondLst>
                                        </p:cTn>
                                        <p:tgtEl>
                                          <p:spTgt spid="31"/>
                                        </p:tgtEl>
                                        <p:attrNameLst>
                                          <p:attrName>r</p:attrName>
                                        </p:attrNameLst>
                                      </p:cBhvr>
                                    </p:animRot>
                                    <p:animRot by="1500000">
                                      <p:cBhvr>
                                        <p:cTn id="35" dur="125" fill="hold">
                                          <p:stCondLst>
                                            <p:cond delay="375"/>
                                          </p:stCondLst>
                                        </p:cTn>
                                        <p:tgtEl>
                                          <p:spTgt spid="31"/>
                                        </p:tgtEl>
                                        <p:attrNameLst>
                                          <p:attrName>r</p:attrName>
                                        </p:attrNameLst>
                                      </p:cBhvr>
                                    </p:animRot>
                                  </p:childTnLst>
                                </p:cTn>
                              </p:par>
                              <p:par>
                                <p:cTn id="36" presetID="34" presetClass="emph" presetSubtype="0" fill="hold" grpId="0" nodeType="withEffect">
                                  <p:stCondLst>
                                    <p:cond delay="0"/>
                                  </p:stCondLst>
                                  <p:iterate type="lt">
                                    <p:tmPct val="10000"/>
                                  </p:iterate>
                                  <p:childTnLst>
                                    <p:animMotion origin="layout" path="M 0.0 0.0 L 0.0 -0.07213" pathEditMode="relative" ptsTypes="">
                                      <p:cBhvr>
                                        <p:cTn id="37" dur="250" accel="50000" decel="50000" autoRev="1" fill="hold">
                                          <p:stCondLst>
                                            <p:cond delay="0"/>
                                          </p:stCondLst>
                                        </p:cTn>
                                        <p:tgtEl>
                                          <p:spTgt spid="32"/>
                                        </p:tgtEl>
                                        <p:attrNameLst>
                                          <p:attrName>ppt_x</p:attrName>
                                          <p:attrName>ppt_y</p:attrName>
                                        </p:attrNameLst>
                                      </p:cBhvr>
                                    </p:animMotion>
                                    <p:animRot by="1500000">
                                      <p:cBhvr>
                                        <p:cTn id="38" dur="125" fill="hold">
                                          <p:stCondLst>
                                            <p:cond delay="0"/>
                                          </p:stCondLst>
                                        </p:cTn>
                                        <p:tgtEl>
                                          <p:spTgt spid="32"/>
                                        </p:tgtEl>
                                        <p:attrNameLst>
                                          <p:attrName>r</p:attrName>
                                        </p:attrNameLst>
                                      </p:cBhvr>
                                    </p:animRot>
                                    <p:animRot by="-1500000">
                                      <p:cBhvr>
                                        <p:cTn id="39" dur="125" fill="hold">
                                          <p:stCondLst>
                                            <p:cond delay="125"/>
                                          </p:stCondLst>
                                        </p:cTn>
                                        <p:tgtEl>
                                          <p:spTgt spid="32"/>
                                        </p:tgtEl>
                                        <p:attrNameLst>
                                          <p:attrName>r</p:attrName>
                                        </p:attrNameLst>
                                      </p:cBhvr>
                                    </p:animRot>
                                    <p:animRot by="-1500000">
                                      <p:cBhvr>
                                        <p:cTn id="40" dur="125" fill="hold">
                                          <p:stCondLst>
                                            <p:cond delay="250"/>
                                          </p:stCondLst>
                                        </p:cTn>
                                        <p:tgtEl>
                                          <p:spTgt spid="32"/>
                                        </p:tgtEl>
                                        <p:attrNameLst>
                                          <p:attrName>r</p:attrName>
                                        </p:attrNameLst>
                                      </p:cBhvr>
                                    </p:animRot>
                                    <p:animRot by="1500000">
                                      <p:cBhvr>
                                        <p:cTn id="41" dur="125" fill="hold">
                                          <p:stCondLst>
                                            <p:cond delay="375"/>
                                          </p:stCondLst>
                                        </p:cTn>
                                        <p:tgtEl>
                                          <p:spTgt spid="32"/>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down)">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34" presetClass="emph" presetSubtype="0" fill="hold" grpId="0" nodeType="clickEffect">
                                  <p:stCondLst>
                                    <p:cond delay="0"/>
                                  </p:stCondLst>
                                  <p:iterate type="lt">
                                    <p:tmPct val="10000"/>
                                  </p:iterate>
                                  <p:childTnLst>
                                    <p:animMotion origin="layout" path="M 0.0 0.0 L 0.0 -0.07213" pathEditMode="relative" ptsTypes="">
                                      <p:cBhvr>
                                        <p:cTn id="50" dur="250" accel="50000" decel="50000" autoRev="1" fill="hold">
                                          <p:stCondLst>
                                            <p:cond delay="0"/>
                                          </p:stCondLst>
                                        </p:cTn>
                                        <p:tgtEl>
                                          <p:spTgt spid="33"/>
                                        </p:tgtEl>
                                        <p:attrNameLst>
                                          <p:attrName>ppt_x</p:attrName>
                                          <p:attrName>ppt_y</p:attrName>
                                        </p:attrNameLst>
                                      </p:cBhvr>
                                    </p:animMotion>
                                    <p:animRot by="1500000">
                                      <p:cBhvr>
                                        <p:cTn id="51" dur="125" fill="hold">
                                          <p:stCondLst>
                                            <p:cond delay="0"/>
                                          </p:stCondLst>
                                        </p:cTn>
                                        <p:tgtEl>
                                          <p:spTgt spid="33"/>
                                        </p:tgtEl>
                                        <p:attrNameLst>
                                          <p:attrName>r</p:attrName>
                                        </p:attrNameLst>
                                      </p:cBhvr>
                                    </p:animRot>
                                    <p:animRot by="-1500000">
                                      <p:cBhvr>
                                        <p:cTn id="52" dur="125" fill="hold">
                                          <p:stCondLst>
                                            <p:cond delay="125"/>
                                          </p:stCondLst>
                                        </p:cTn>
                                        <p:tgtEl>
                                          <p:spTgt spid="33"/>
                                        </p:tgtEl>
                                        <p:attrNameLst>
                                          <p:attrName>r</p:attrName>
                                        </p:attrNameLst>
                                      </p:cBhvr>
                                    </p:animRot>
                                    <p:animRot by="-1500000">
                                      <p:cBhvr>
                                        <p:cTn id="53" dur="125" fill="hold">
                                          <p:stCondLst>
                                            <p:cond delay="250"/>
                                          </p:stCondLst>
                                        </p:cTn>
                                        <p:tgtEl>
                                          <p:spTgt spid="33"/>
                                        </p:tgtEl>
                                        <p:attrNameLst>
                                          <p:attrName>r</p:attrName>
                                        </p:attrNameLst>
                                      </p:cBhvr>
                                    </p:animRot>
                                    <p:animRot by="1500000">
                                      <p:cBhvr>
                                        <p:cTn id="54" dur="125" fill="hold">
                                          <p:stCondLst>
                                            <p:cond delay="375"/>
                                          </p:stCondLst>
                                        </p:cTn>
                                        <p:tgtEl>
                                          <p:spTgt spid="33"/>
                                        </p:tgtEl>
                                        <p:attrNameLst>
                                          <p:attrName>r</p:attrName>
                                        </p:attrNameLst>
                                      </p:cBhvr>
                                    </p:animRot>
                                  </p:childTnLst>
                                </p:cTn>
                              </p:par>
                              <p:par>
                                <p:cTn id="55" presetID="34" presetClass="emph" presetSubtype="0" fill="hold" grpId="0" nodeType="withEffect">
                                  <p:stCondLst>
                                    <p:cond delay="0"/>
                                  </p:stCondLst>
                                  <p:iterate type="lt">
                                    <p:tmPct val="10000"/>
                                  </p:iterate>
                                  <p:childTnLst>
                                    <p:animMotion origin="layout" path="M 0.0 0.0 L 0.0 -0.07213" pathEditMode="relative" ptsTypes="">
                                      <p:cBhvr>
                                        <p:cTn id="56" dur="250" accel="50000" decel="50000" autoRev="1" fill="hold">
                                          <p:stCondLst>
                                            <p:cond delay="0"/>
                                          </p:stCondLst>
                                        </p:cTn>
                                        <p:tgtEl>
                                          <p:spTgt spid="34"/>
                                        </p:tgtEl>
                                        <p:attrNameLst>
                                          <p:attrName>ppt_x</p:attrName>
                                          <p:attrName>ppt_y</p:attrName>
                                        </p:attrNameLst>
                                      </p:cBhvr>
                                    </p:animMotion>
                                    <p:animRot by="1500000">
                                      <p:cBhvr>
                                        <p:cTn id="57" dur="125" fill="hold">
                                          <p:stCondLst>
                                            <p:cond delay="0"/>
                                          </p:stCondLst>
                                        </p:cTn>
                                        <p:tgtEl>
                                          <p:spTgt spid="34"/>
                                        </p:tgtEl>
                                        <p:attrNameLst>
                                          <p:attrName>r</p:attrName>
                                        </p:attrNameLst>
                                      </p:cBhvr>
                                    </p:animRot>
                                    <p:animRot by="-1500000">
                                      <p:cBhvr>
                                        <p:cTn id="58" dur="125" fill="hold">
                                          <p:stCondLst>
                                            <p:cond delay="125"/>
                                          </p:stCondLst>
                                        </p:cTn>
                                        <p:tgtEl>
                                          <p:spTgt spid="34"/>
                                        </p:tgtEl>
                                        <p:attrNameLst>
                                          <p:attrName>r</p:attrName>
                                        </p:attrNameLst>
                                      </p:cBhvr>
                                    </p:animRot>
                                    <p:animRot by="-1500000">
                                      <p:cBhvr>
                                        <p:cTn id="59" dur="125" fill="hold">
                                          <p:stCondLst>
                                            <p:cond delay="250"/>
                                          </p:stCondLst>
                                        </p:cTn>
                                        <p:tgtEl>
                                          <p:spTgt spid="34"/>
                                        </p:tgtEl>
                                        <p:attrNameLst>
                                          <p:attrName>r</p:attrName>
                                        </p:attrNameLst>
                                      </p:cBhvr>
                                    </p:animRot>
                                    <p:animRot by="1500000">
                                      <p:cBhvr>
                                        <p:cTn id="60" dur="125" fill="hold">
                                          <p:stCondLst>
                                            <p:cond delay="375"/>
                                          </p:stCondLst>
                                        </p:cTn>
                                        <p:tgtEl>
                                          <p:spTgt spid="34"/>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randombar(horizontal)">
                                      <p:cBhvr>
                                        <p:cTn id="65" dur="500"/>
                                        <p:tgtEl>
                                          <p:spTgt spid="36"/>
                                        </p:tgtEl>
                                      </p:cBhvr>
                                    </p:animEffect>
                                  </p:childTnLst>
                                </p:cTn>
                              </p:par>
                              <p:par>
                                <p:cTn id="66" presetID="10" presetClass="entr" presetSubtype="0" fill="hold"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10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C5774CC3-1CD7-49BB-A8BC-F1FE697C0704}"/>
              </a:ext>
            </a:extLst>
          </p:cNvPr>
          <p:cNvGrpSpPr/>
          <p:nvPr/>
        </p:nvGrpSpPr>
        <p:grpSpPr>
          <a:xfrm>
            <a:off x="0" y="0"/>
            <a:ext cx="12192000" cy="6858000"/>
            <a:chOff x="-17360" y="0"/>
            <a:chExt cx="12192000" cy="6858000"/>
          </a:xfrm>
        </p:grpSpPr>
        <p:grpSp>
          <p:nvGrpSpPr>
            <p:cNvPr id="5" name="グループ化 4">
              <a:extLst>
                <a:ext uri="{FF2B5EF4-FFF2-40B4-BE49-F238E27FC236}">
                  <a16:creationId xmlns:a16="http://schemas.microsoft.com/office/drawing/2014/main" id="{D4A4AA78-5CEE-4F09-B08D-E68FFD88E498}"/>
                </a:ext>
              </a:extLst>
            </p:cNvPr>
            <p:cNvGrpSpPr/>
            <p:nvPr/>
          </p:nvGrpSpPr>
          <p:grpSpPr>
            <a:xfrm>
              <a:off x="-17360" y="0"/>
              <a:ext cx="12192000" cy="6858000"/>
              <a:chOff x="-17360" y="0"/>
              <a:chExt cx="12192000" cy="6858000"/>
            </a:xfrm>
          </p:grpSpPr>
          <p:grpSp>
            <p:nvGrpSpPr>
              <p:cNvPr id="18" name="グループ化 17">
                <a:extLst>
                  <a:ext uri="{FF2B5EF4-FFF2-40B4-BE49-F238E27FC236}">
                    <a16:creationId xmlns:a16="http://schemas.microsoft.com/office/drawing/2014/main" id="{8CDE2FF6-72B3-4C89-A910-74E037D7E5A6}"/>
                  </a:ext>
                </a:extLst>
              </p:cNvPr>
              <p:cNvGrpSpPr/>
              <p:nvPr/>
            </p:nvGrpSpPr>
            <p:grpSpPr>
              <a:xfrm>
                <a:off x="-17360" y="0"/>
                <a:ext cx="12192000" cy="6858000"/>
                <a:chOff x="-17360" y="0"/>
                <a:chExt cx="12192000" cy="6858000"/>
              </a:xfrm>
            </p:grpSpPr>
            <p:sp>
              <p:nvSpPr>
                <p:cNvPr id="20" name="正方形/長方形 19">
                  <a:extLst>
                    <a:ext uri="{FF2B5EF4-FFF2-40B4-BE49-F238E27FC236}">
                      <a16:creationId xmlns:a16="http://schemas.microsoft.com/office/drawing/2014/main" id="{3F5C6388-EB1E-4BC0-9C0F-50E86DD293B9}"/>
                    </a:ext>
                  </a:extLst>
                </p:cNvPr>
                <p:cNvSpPr/>
                <p:nvPr/>
              </p:nvSpPr>
              <p:spPr>
                <a:xfrm>
                  <a:off x="-1736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B115290-C4FC-4AD8-8C20-810114F5FE87}"/>
                    </a:ext>
                  </a:extLst>
                </p:cNvPr>
                <p:cNvSpPr/>
                <p:nvPr/>
              </p:nvSpPr>
              <p:spPr>
                <a:xfrm>
                  <a:off x="187849" y="199808"/>
                  <a:ext cx="11794435" cy="6135757"/>
                </a:xfrm>
                <a:prstGeom prst="rect">
                  <a:avLst/>
                </a:prstGeom>
                <a:solidFill>
                  <a:srgbClr val="FFFA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9" name="正方形/長方形 18">
                <a:extLst>
                  <a:ext uri="{FF2B5EF4-FFF2-40B4-BE49-F238E27FC236}">
                    <a16:creationId xmlns:a16="http://schemas.microsoft.com/office/drawing/2014/main" id="{CA70E934-7FB8-4448-ABBD-34D61FEAAD89}"/>
                  </a:ext>
                </a:extLst>
              </p:cNvPr>
              <p:cNvSpPr/>
              <p:nvPr/>
            </p:nvSpPr>
            <p:spPr>
              <a:xfrm>
                <a:off x="233403" y="6138911"/>
                <a:ext cx="11754016" cy="2228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75533C48-4375-4575-90CA-6F4C30A05624}"/>
                </a:ext>
              </a:extLst>
            </p:cNvPr>
            <p:cNvGrpSpPr/>
            <p:nvPr/>
          </p:nvGrpSpPr>
          <p:grpSpPr>
            <a:xfrm>
              <a:off x="491723" y="6388101"/>
              <a:ext cx="11359442" cy="453334"/>
              <a:chOff x="491723" y="6388101"/>
              <a:chExt cx="11359442" cy="453334"/>
            </a:xfrm>
          </p:grpSpPr>
          <p:pic>
            <p:nvPicPr>
              <p:cNvPr id="9" name="図 8" descr="アイコン&#10;&#10;自動的に生成された説明">
                <a:extLst>
                  <a:ext uri="{FF2B5EF4-FFF2-40B4-BE49-F238E27FC236}">
                    <a16:creationId xmlns:a16="http://schemas.microsoft.com/office/drawing/2014/main" id="{B6639BB6-FB41-432F-BE93-95AF320C8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856" y="6388101"/>
                <a:ext cx="453334" cy="453334"/>
              </a:xfrm>
              <a:prstGeom prst="rect">
                <a:avLst/>
              </a:prstGeom>
            </p:spPr>
          </p:pic>
          <p:grpSp>
            <p:nvGrpSpPr>
              <p:cNvPr id="10" name="グループ化 9">
                <a:extLst>
                  <a:ext uri="{FF2B5EF4-FFF2-40B4-BE49-F238E27FC236}">
                    <a16:creationId xmlns:a16="http://schemas.microsoft.com/office/drawing/2014/main" id="{3FE33C2E-8AD3-4D1E-ACF2-41DD9E8EFC5B}"/>
                  </a:ext>
                </a:extLst>
              </p:cNvPr>
              <p:cNvGrpSpPr/>
              <p:nvPr/>
            </p:nvGrpSpPr>
            <p:grpSpPr>
              <a:xfrm>
                <a:off x="491723" y="6508115"/>
                <a:ext cx="165755" cy="214327"/>
                <a:chOff x="468631" y="6533321"/>
                <a:chExt cx="134619" cy="174067"/>
              </a:xfrm>
              <a:solidFill>
                <a:schemeClr val="bg1">
                  <a:lumMod val="75000"/>
                </a:schemeClr>
              </a:solidFill>
            </p:grpSpPr>
            <p:sp>
              <p:nvSpPr>
                <p:cNvPr id="16" name="正方形/長方形 15">
                  <a:extLst>
                    <a:ext uri="{FF2B5EF4-FFF2-40B4-BE49-F238E27FC236}">
                      <a16:creationId xmlns:a16="http://schemas.microsoft.com/office/drawing/2014/main" id="{D4CDB664-A564-448A-AE60-FF4D4FE568D4}"/>
                    </a:ext>
                  </a:extLst>
                </p:cNvPr>
                <p:cNvSpPr/>
                <p:nvPr/>
              </p:nvSpPr>
              <p:spPr>
                <a:xfrm>
                  <a:off x="468631" y="6533321"/>
                  <a:ext cx="45719" cy="1740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9B22AFC-90C4-4C8E-A76E-AA902A74CC05}"/>
                    </a:ext>
                  </a:extLst>
                </p:cNvPr>
                <p:cNvSpPr/>
                <p:nvPr/>
              </p:nvSpPr>
              <p:spPr>
                <a:xfrm>
                  <a:off x="557531" y="6533321"/>
                  <a:ext cx="45719" cy="1740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C2B84DAB-ED0F-4DCF-9DF8-C4F3C8DD28EE}"/>
                  </a:ext>
                </a:extLst>
              </p:cNvPr>
              <p:cNvGrpSpPr/>
              <p:nvPr/>
            </p:nvGrpSpPr>
            <p:grpSpPr>
              <a:xfrm>
                <a:off x="948117" y="6523795"/>
                <a:ext cx="173790" cy="186611"/>
                <a:chOff x="948117" y="6523795"/>
                <a:chExt cx="173790" cy="186611"/>
              </a:xfrm>
            </p:grpSpPr>
            <p:sp>
              <p:nvSpPr>
                <p:cNvPr id="14" name="二等辺三角形 13">
                  <a:extLst>
                    <a:ext uri="{FF2B5EF4-FFF2-40B4-BE49-F238E27FC236}">
                      <a16:creationId xmlns:a16="http://schemas.microsoft.com/office/drawing/2014/main" id="{DD9E4884-EBD9-4007-A297-E13F98E8EB88}"/>
                    </a:ext>
                  </a:extLst>
                </p:cNvPr>
                <p:cNvSpPr/>
                <p:nvPr/>
              </p:nvSpPr>
              <p:spPr>
                <a:xfrm rot="5400000">
                  <a:off x="921904" y="6559534"/>
                  <a:ext cx="161405" cy="108979"/>
                </a:xfrm>
                <a:prstGeom prst="triangle">
                  <a:avLst>
                    <a:gd name="adj" fmla="val 52185"/>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46A7D50B-2BD5-48C8-8471-BE3529D69AFC}"/>
                    </a:ext>
                  </a:extLst>
                </p:cNvPr>
                <p:cNvCxnSpPr>
                  <a:cxnSpLocks/>
                </p:cNvCxnSpPr>
                <p:nvPr/>
              </p:nvCxnSpPr>
              <p:spPr>
                <a:xfrm>
                  <a:off x="1121907" y="6523795"/>
                  <a:ext cx="0" cy="18661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2" name="正方形/長方形 11">
                <a:extLst>
                  <a:ext uri="{FF2B5EF4-FFF2-40B4-BE49-F238E27FC236}">
                    <a16:creationId xmlns:a16="http://schemas.microsoft.com/office/drawing/2014/main" id="{7B7ADB4C-4AB0-42BA-B4E6-97F161545C1C}"/>
                  </a:ext>
                </a:extLst>
              </p:cNvPr>
              <p:cNvSpPr/>
              <p:nvPr/>
            </p:nvSpPr>
            <p:spPr>
              <a:xfrm>
                <a:off x="11115222" y="6559742"/>
                <a:ext cx="257321" cy="161405"/>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記号, 飛ぶ, 大きい, 男 が含まれている画像&#10;&#10;自動的に生成された説明">
                <a:extLst>
                  <a:ext uri="{FF2B5EF4-FFF2-40B4-BE49-F238E27FC236}">
                    <a16:creationId xmlns:a16="http://schemas.microsoft.com/office/drawing/2014/main" id="{89B7AE76-7DB1-47BC-AF3E-D503CC66E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0815" y="6510270"/>
                <a:ext cx="260350" cy="260350"/>
              </a:xfrm>
              <a:prstGeom prst="rect">
                <a:avLst/>
              </a:prstGeom>
            </p:spPr>
          </p:pic>
        </p:grpSp>
        <p:sp>
          <p:nvSpPr>
            <p:cNvPr id="7" name="正方形/長方形 6">
              <a:extLst>
                <a:ext uri="{FF2B5EF4-FFF2-40B4-BE49-F238E27FC236}">
                  <a16:creationId xmlns:a16="http://schemas.microsoft.com/office/drawing/2014/main" id="{9E8EA680-88C1-4031-8753-DE52A677F7D4}"/>
                </a:ext>
              </a:extLst>
            </p:cNvPr>
            <p:cNvSpPr/>
            <p:nvPr/>
          </p:nvSpPr>
          <p:spPr>
            <a:xfrm>
              <a:off x="188271" y="6151253"/>
              <a:ext cx="1641493" cy="2143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7A055D5-68D7-47BB-A9F2-C49C5DB1C65C}"/>
                </a:ext>
              </a:extLst>
            </p:cNvPr>
            <p:cNvSpPr/>
            <p:nvPr/>
          </p:nvSpPr>
          <p:spPr>
            <a:xfrm>
              <a:off x="1728294" y="6109883"/>
              <a:ext cx="251791" cy="2517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四角形: 角を丸くする 22">
            <a:extLst>
              <a:ext uri="{FF2B5EF4-FFF2-40B4-BE49-F238E27FC236}">
                <a16:creationId xmlns:a16="http://schemas.microsoft.com/office/drawing/2014/main" id="{D76602C0-EC79-4EEA-AB2D-852F8768B684}"/>
              </a:ext>
            </a:extLst>
          </p:cNvPr>
          <p:cNvSpPr/>
          <p:nvPr/>
        </p:nvSpPr>
        <p:spPr>
          <a:xfrm>
            <a:off x="644320" y="1321000"/>
            <a:ext cx="10887655" cy="4590924"/>
          </a:xfrm>
          <a:prstGeom prst="roundRect">
            <a:avLst>
              <a:gd name="adj" fmla="val 416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8CE7BEA0-859D-4109-85D0-4075F51EA1B5}"/>
              </a:ext>
            </a:extLst>
          </p:cNvPr>
          <p:cNvSpPr>
            <a:spLocks noGrp="1"/>
          </p:cNvSpPr>
          <p:nvPr>
            <p:ph type="title"/>
          </p:nvPr>
        </p:nvSpPr>
        <p:spPr>
          <a:xfrm>
            <a:off x="4097666" y="316875"/>
            <a:ext cx="4176029" cy="932231"/>
          </a:xfrm>
        </p:spPr>
        <p:txBody>
          <a:bodyPr>
            <a:normAutofit/>
          </a:bodyPr>
          <a:lstStyle/>
          <a:p>
            <a:r>
              <a:rPr kumimoji="1" lang="ja-JP" altLang="en-US" sz="4400" spc="-300" dirty="0">
                <a:latin typeface="HGS創英角ｺﾞｼｯｸUB" panose="020B0900000000000000" pitchFamily="50" charset="-128"/>
                <a:ea typeface="HGS創英角ｺﾞｼｯｸUB" panose="020B0900000000000000" pitchFamily="50" charset="-128"/>
              </a:rPr>
              <a:t>グループの成長</a:t>
            </a:r>
          </a:p>
        </p:txBody>
      </p:sp>
      <p:cxnSp>
        <p:nvCxnSpPr>
          <p:cNvPr id="28" name="直線コネクタ 27">
            <a:extLst>
              <a:ext uri="{FF2B5EF4-FFF2-40B4-BE49-F238E27FC236}">
                <a16:creationId xmlns:a16="http://schemas.microsoft.com/office/drawing/2014/main" id="{99E1F9A3-A9E6-4493-AA33-B1A172AA3FDA}"/>
              </a:ext>
            </a:extLst>
          </p:cNvPr>
          <p:cNvCxnSpPr>
            <a:cxnSpLocks/>
          </p:cNvCxnSpPr>
          <p:nvPr/>
        </p:nvCxnSpPr>
        <p:spPr>
          <a:xfrm>
            <a:off x="6134100" y="1413729"/>
            <a:ext cx="0" cy="1164449"/>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56C2EA8-B36B-4E97-9339-CACE3BA8E1F5}"/>
              </a:ext>
            </a:extLst>
          </p:cNvPr>
          <p:cNvCxnSpPr>
            <a:cxnSpLocks/>
          </p:cNvCxnSpPr>
          <p:nvPr/>
        </p:nvCxnSpPr>
        <p:spPr>
          <a:xfrm>
            <a:off x="6127771" y="4591628"/>
            <a:ext cx="0" cy="1164449"/>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5FE7E54-428B-4F29-91FD-1D77CF06AA79}"/>
              </a:ext>
            </a:extLst>
          </p:cNvPr>
          <p:cNvCxnSpPr>
            <a:cxnSpLocks/>
          </p:cNvCxnSpPr>
          <p:nvPr/>
        </p:nvCxnSpPr>
        <p:spPr>
          <a:xfrm>
            <a:off x="716640" y="3561296"/>
            <a:ext cx="4274460"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873A1D5-3829-45E1-9F1C-A081ACF4CDE2}"/>
              </a:ext>
            </a:extLst>
          </p:cNvPr>
          <p:cNvCxnSpPr>
            <a:cxnSpLocks/>
          </p:cNvCxnSpPr>
          <p:nvPr/>
        </p:nvCxnSpPr>
        <p:spPr>
          <a:xfrm>
            <a:off x="7035800" y="3548518"/>
            <a:ext cx="4496175"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48" name="図 47" descr="図形&#10;&#10;低い精度で自動的に生成された説明">
            <a:extLst>
              <a:ext uri="{FF2B5EF4-FFF2-40B4-BE49-F238E27FC236}">
                <a16:creationId xmlns:a16="http://schemas.microsoft.com/office/drawing/2014/main" id="{338C5E1A-8EF1-4429-8D58-7152306C4A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4881" y="2164819"/>
            <a:ext cx="1172846" cy="1172846"/>
          </a:xfrm>
          <a:prstGeom prst="rect">
            <a:avLst/>
          </a:prstGeom>
        </p:spPr>
      </p:pic>
      <p:pic>
        <p:nvPicPr>
          <p:cNvPr id="50" name="図 49" descr="図形&#10;&#10;低い精度で自動的に生成された説明">
            <a:extLst>
              <a:ext uri="{FF2B5EF4-FFF2-40B4-BE49-F238E27FC236}">
                <a16:creationId xmlns:a16="http://schemas.microsoft.com/office/drawing/2014/main" id="{C0E0B5B3-5EB5-4C4A-BF61-709BCA8E89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8781" y="2227854"/>
            <a:ext cx="1083003" cy="1083003"/>
          </a:xfrm>
          <a:prstGeom prst="rect">
            <a:avLst/>
          </a:prstGeom>
        </p:spPr>
      </p:pic>
      <p:pic>
        <p:nvPicPr>
          <p:cNvPr id="52" name="図 51" descr="図形&#10;&#10;低い精度で自動的に生成された説明">
            <a:extLst>
              <a:ext uri="{FF2B5EF4-FFF2-40B4-BE49-F238E27FC236}">
                <a16:creationId xmlns:a16="http://schemas.microsoft.com/office/drawing/2014/main" id="{93CDF553-76E7-41F2-9ABF-A533CC19DE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4659" y="2237379"/>
            <a:ext cx="1083007" cy="1083007"/>
          </a:xfrm>
          <a:prstGeom prst="rect">
            <a:avLst/>
          </a:prstGeom>
        </p:spPr>
      </p:pic>
      <p:pic>
        <p:nvPicPr>
          <p:cNvPr id="53" name="図 52" descr="図形&#10;&#10;低い精度で自動的に生成された説明">
            <a:extLst>
              <a:ext uri="{FF2B5EF4-FFF2-40B4-BE49-F238E27FC236}">
                <a16:creationId xmlns:a16="http://schemas.microsoft.com/office/drawing/2014/main" id="{F6CE3313-F7F1-456D-8D00-D1556C2A14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523" y="2162388"/>
            <a:ext cx="1172846" cy="1172846"/>
          </a:xfrm>
          <a:prstGeom prst="rect">
            <a:avLst/>
          </a:prstGeom>
        </p:spPr>
      </p:pic>
      <p:pic>
        <p:nvPicPr>
          <p:cNvPr id="54" name="図 53" descr="図形&#10;&#10;低い精度で自動的に生成された説明">
            <a:extLst>
              <a:ext uri="{FF2B5EF4-FFF2-40B4-BE49-F238E27FC236}">
                <a16:creationId xmlns:a16="http://schemas.microsoft.com/office/drawing/2014/main" id="{9E920FB3-DA04-41A8-B22C-1F1D381BB3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9760" y="2137067"/>
            <a:ext cx="1183836" cy="1183836"/>
          </a:xfrm>
          <a:prstGeom prst="rect">
            <a:avLst/>
          </a:prstGeom>
        </p:spPr>
      </p:pic>
      <p:pic>
        <p:nvPicPr>
          <p:cNvPr id="2052" name="Picture 4" descr="メッセージアプリ(スマホ)のイラストサンプル">
            <a:extLst>
              <a:ext uri="{FF2B5EF4-FFF2-40B4-BE49-F238E27FC236}">
                <a16:creationId xmlns:a16="http://schemas.microsoft.com/office/drawing/2014/main" id="{E9D0B3E9-A153-4281-9F04-5654C440F9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7721" y="4646110"/>
            <a:ext cx="1229704" cy="12297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盛り上がるミーティングのイラストサンプル">
            <a:extLst>
              <a:ext uri="{FF2B5EF4-FFF2-40B4-BE49-F238E27FC236}">
                <a16:creationId xmlns:a16="http://schemas.microsoft.com/office/drawing/2014/main" id="{E14CC2D1-AD33-4831-9150-3ACED66483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6883" y="2088623"/>
            <a:ext cx="1453111" cy="14531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歴史的会談（握手） 01のイラストサンプル">
            <a:extLst>
              <a:ext uri="{FF2B5EF4-FFF2-40B4-BE49-F238E27FC236}">
                <a16:creationId xmlns:a16="http://schemas.microsoft.com/office/drawing/2014/main" id="{0D26FD43-F97F-48CC-9652-9AB862B7DE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4881" y="4224184"/>
            <a:ext cx="1599211" cy="15992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子供の成長(幼児〜小学生)のイラストサンプル">
            <a:extLst>
              <a:ext uri="{FF2B5EF4-FFF2-40B4-BE49-F238E27FC236}">
                <a16:creationId xmlns:a16="http://schemas.microsoft.com/office/drawing/2014/main" id="{C2218DF8-6E78-4AEF-B8AF-6BD760E9B0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2974815"/>
            <a:ext cx="984260" cy="9842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子供の成長(幼児〜小学生)のイラストサンプル">
            <a:extLst>
              <a:ext uri="{FF2B5EF4-FFF2-40B4-BE49-F238E27FC236}">
                <a16:creationId xmlns:a16="http://schemas.microsoft.com/office/drawing/2014/main" id="{0002EC46-3179-4434-9683-0F124A4DAF0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4174" y="2923181"/>
            <a:ext cx="1026980" cy="1026980"/>
          </a:xfrm>
          <a:prstGeom prst="rect">
            <a:avLst/>
          </a:prstGeom>
          <a:noFill/>
          <a:extLst>
            <a:ext uri="{909E8E84-426E-40DD-AFC4-6F175D3DCCD1}">
              <a14:hiddenFill xmlns:a14="http://schemas.microsoft.com/office/drawing/2010/main">
                <a:solidFill>
                  <a:srgbClr val="FFFFFF"/>
                </a:solidFill>
              </a14:hiddenFill>
            </a:ext>
          </a:extLst>
        </p:spPr>
      </p:pic>
      <p:sp>
        <p:nvSpPr>
          <p:cNvPr id="51" name="正方形/長方形 50">
            <a:extLst>
              <a:ext uri="{FF2B5EF4-FFF2-40B4-BE49-F238E27FC236}">
                <a16:creationId xmlns:a16="http://schemas.microsoft.com/office/drawing/2014/main" id="{ED281684-933F-4328-AEA4-A342F60E405F}"/>
              </a:ext>
            </a:extLst>
          </p:cNvPr>
          <p:cNvSpPr/>
          <p:nvPr/>
        </p:nvSpPr>
        <p:spPr>
          <a:xfrm>
            <a:off x="1796324" y="1769497"/>
            <a:ext cx="2523017" cy="13328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B023371D-5599-41C8-8216-A6576B1A013A}"/>
              </a:ext>
            </a:extLst>
          </p:cNvPr>
          <p:cNvSpPr txBox="1"/>
          <p:nvPr/>
        </p:nvSpPr>
        <p:spPr>
          <a:xfrm>
            <a:off x="1401105" y="1547709"/>
            <a:ext cx="3086927" cy="400110"/>
          </a:xfrm>
          <a:prstGeom prst="rect">
            <a:avLst/>
          </a:prstGeom>
          <a:noFill/>
        </p:spPr>
        <p:txBody>
          <a:bodyPr wrap="square" rtlCol="0">
            <a:spAutoFit/>
          </a:bodyPr>
          <a:lstStyle/>
          <a:p>
            <a:r>
              <a:rPr kumimoji="1" lang="ja-JP" altLang="en-US" sz="2000" dirty="0">
                <a:latin typeface="HGP創英角ｺﾞｼｯｸUB" panose="020B0900000000000000" pitchFamily="50" charset="-128"/>
                <a:ea typeface="HGP創英角ｺﾞｼｯｸUB" panose="020B0900000000000000" pitchFamily="50" charset="-128"/>
              </a:rPr>
              <a:t>① みんなの自信がついた</a:t>
            </a:r>
          </a:p>
        </p:txBody>
      </p:sp>
      <p:sp>
        <p:nvSpPr>
          <p:cNvPr id="66" name="正方形/長方形 65">
            <a:extLst>
              <a:ext uri="{FF2B5EF4-FFF2-40B4-BE49-F238E27FC236}">
                <a16:creationId xmlns:a16="http://schemas.microsoft.com/office/drawing/2014/main" id="{DDF3D503-4ACC-4870-A4C4-01D3FF817064}"/>
              </a:ext>
            </a:extLst>
          </p:cNvPr>
          <p:cNvSpPr/>
          <p:nvPr/>
        </p:nvSpPr>
        <p:spPr>
          <a:xfrm>
            <a:off x="7487696" y="1794362"/>
            <a:ext cx="2882580" cy="1370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4F88E0CF-3A35-4982-9E2E-2B6AA66D2ADE}"/>
              </a:ext>
            </a:extLst>
          </p:cNvPr>
          <p:cNvSpPr txBox="1"/>
          <p:nvPr/>
        </p:nvSpPr>
        <p:spPr>
          <a:xfrm>
            <a:off x="7084560" y="1569442"/>
            <a:ext cx="3469079" cy="400110"/>
          </a:xfrm>
          <a:prstGeom prst="rect">
            <a:avLst/>
          </a:prstGeom>
          <a:noFill/>
        </p:spPr>
        <p:txBody>
          <a:bodyPr wrap="square" rtlCol="0">
            <a:spAutoFit/>
          </a:bodyPr>
          <a:lstStyle/>
          <a:p>
            <a:r>
              <a:rPr kumimoji="1" lang="ja-JP" altLang="en-US" sz="2000" dirty="0">
                <a:latin typeface="HGP創英角ｺﾞｼｯｸUB" panose="020B0900000000000000" pitchFamily="50" charset="-128"/>
                <a:ea typeface="HGP創英角ｺﾞｼｯｸUB" panose="020B0900000000000000" pitchFamily="50" charset="-128"/>
              </a:rPr>
              <a:t>② 適材適所　個の力を生かす</a:t>
            </a:r>
          </a:p>
        </p:txBody>
      </p:sp>
      <p:sp>
        <p:nvSpPr>
          <p:cNvPr id="67" name="正方形/長方形 66">
            <a:extLst>
              <a:ext uri="{FF2B5EF4-FFF2-40B4-BE49-F238E27FC236}">
                <a16:creationId xmlns:a16="http://schemas.microsoft.com/office/drawing/2014/main" id="{94CDDD1E-BD45-4A5C-BE30-8C7D2F1C0AF6}"/>
              </a:ext>
            </a:extLst>
          </p:cNvPr>
          <p:cNvSpPr/>
          <p:nvPr/>
        </p:nvSpPr>
        <p:spPr>
          <a:xfrm>
            <a:off x="1567268" y="3940172"/>
            <a:ext cx="2966317" cy="16213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45546878-F40F-4478-912C-7C3BC6AAE97C}"/>
              </a:ext>
            </a:extLst>
          </p:cNvPr>
          <p:cNvSpPr/>
          <p:nvPr/>
        </p:nvSpPr>
        <p:spPr>
          <a:xfrm>
            <a:off x="1578905" y="4280039"/>
            <a:ext cx="2226589" cy="1582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テキスト ボックス 43">
            <a:extLst>
              <a:ext uri="{FF2B5EF4-FFF2-40B4-BE49-F238E27FC236}">
                <a16:creationId xmlns:a16="http://schemas.microsoft.com/office/drawing/2014/main" id="{EFECC3C5-49EE-44BB-B540-1A3FAE1A4209}"/>
              </a:ext>
            </a:extLst>
          </p:cNvPr>
          <p:cNvSpPr txBox="1"/>
          <p:nvPr/>
        </p:nvSpPr>
        <p:spPr>
          <a:xfrm>
            <a:off x="1121561" y="3735028"/>
            <a:ext cx="3646014" cy="707886"/>
          </a:xfrm>
          <a:prstGeom prst="rect">
            <a:avLst/>
          </a:prstGeom>
          <a:noFill/>
        </p:spPr>
        <p:txBody>
          <a:bodyPr wrap="square" rtlCol="0">
            <a:spAutoFit/>
          </a:bodyPr>
          <a:lstStyle/>
          <a:p>
            <a:r>
              <a:rPr kumimoji="1" lang="ja-JP" altLang="en-US" sz="2000" dirty="0">
                <a:latin typeface="HGP創英角ｺﾞｼｯｸUB" panose="020B0900000000000000" pitchFamily="50" charset="-128"/>
                <a:ea typeface="HGP創英角ｺﾞｼｯｸUB" panose="020B0900000000000000" pitchFamily="50" charset="-128"/>
              </a:rPr>
              <a:t>③ お互いを尊重し、メンバーを </a:t>
            </a:r>
            <a:endParaRPr kumimoji="1" lang="en-US" altLang="ja-JP" sz="2000" dirty="0">
              <a:latin typeface="HGP創英角ｺﾞｼｯｸUB" panose="020B0900000000000000" pitchFamily="50" charset="-128"/>
              <a:ea typeface="HGP創英角ｺﾞｼｯｸUB" panose="020B0900000000000000" pitchFamily="50" charset="-128"/>
            </a:endParaRPr>
          </a:p>
          <a:p>
            <a:r>
              <a:rPr kumimoji="1" lang="en-US" altLang="ja-JP" sz="2000" dirty="0">
                <a:latin typeface="HGP創英角ｺﾞｼｯｸUB" panose="020B0900000000000000" pitchFamily="50" charset="-128"/>
                <a:ea typeface="HGP創英角ｺﾞｼｯｸUB" panose="020B0900000000000000" pitchFamily="50" charset="-128"/>
              </a:rPr>
              <a:t>    </a:t>
            </a:r>
            <a:r>
              <a:rPr kumimoji="1" lang="ja-JP" altLang="en-US" sz="2000" dirty="0">
                <a:latin typeface="HGP創英角ｺﾞｼｯｸUB" panose="020B0900000000000000" pitchFamily="50" charset="-128"/>
                <a:ea typeface="HGP創英角ｺﾞｼｯｸUB" panose="020B0900000000000000" pitchFamily="50" charset="-128"/>
              </a:rPr>
              <a:t>気遣えるようになった</a:t>
            </a:r>
            <a:endParaRPr kumimoji="1" lang="en-US" altLang="ja-JP" sz="2000" dirty="0">
              <a:latin typeface="HGP創英角ｺﾞｼｯｸUB" panose="020B0900000000000000" pitchFamily="50" charset="-128"/>
              <a:ea typeface="HGP創英角ｺﾞｼｯｸUB" panose="020B0900000000000000" pitchFamily="50" charset="-128"/>
            </a:endParaRPr>
          </a:p>
        </p:txBody>
      </p:sp>
      <p:sp>
        <p:nvSpPr>
          <p:cNvPr id="69" name="正方形/長方形 68">
            <a:extLst>
              <a:ext uri="{FF2B5EF4-FFF2-40B4-BE49-F238E27FC236}">
                <a16:creationId xmlns:a16="http://schemas.microsoft.com/office/drawing/2014/main" id="{0187480A-180A-4877-8B92-8EAD269CA04B}"/>
              </a:ext>
            </a:extLst>
          </p:cNvPr>
          <p:cNvSpPr/>
          <p:nvPr/>
        </p:nvSpPr>
        <p:spPr>
          <a:xfrm>
            <a:off x="7337339" y="4021240"/>
            <a:ext cx="3678864" cy="13161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ED668B1F-25E0-453A-ACDB-289837F4C11F}"/>
              </a:ext>
            </a:extLst>
          </p:cNvPr>
          <p:cNvSpPr/>
          <p:nvPr/>
        </p:nvSpPr>
        <p:spPr>
          <a:xfrm>
            <a:off x="7337339" y="4371234"/>
            <a:ext cx="4020410" cy="1302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a:extLst>
              <a:ext uri="{FF2B5EF4-FFF2-40B4-BE49-F238E27FC236}">
                <a16:creationId xmlns:a16="http://schemas.microsoft.com/office/drawing/2014/main" id="{26090E5B-5930-4874-B61A-9992133D094D}"/>
              </a:ext>
            </a:extLst>
          </p:cNvPr>
          <p:cNvSpPr txBox="1"/>
          <p:nvPr/>
        </p:nvSpPr>
        <p:spPr>
          <a:xfrm>
            <a:off x="6910714" y="3813143"/>
            <a:ext cx="4696107" cy="707886"/>
          </a:xfrm>
          <a:prstGeom prst="rect">
            <a:avLst/>
          </a:prstGeom>
          <a:noFill/>
        </p:spPr>
        <p:txBody>
          <a:bodyPr wrap="square" rtlCol="0">
            <a:spAutoFit/>
          </a:bodyPr>
          <a:lstStyle/>
          <a:p>
            <a:r>
              <a:rPr kumimoji="1" lang="ja-JP" altLang="en-US" sz="2000" dirty="0">
                <a:latin typeface="HGP創英角ｺﾞｼｯｸUB" panose="020B0900000000000000" pitchFamily="50" charset="-128"/>
                <a:ea typeface="HGP創英角ｺﾞｼｯｸUB" panose="020B0900000000000000" pitchFamily="50" charset="-128"/>
              </a:rPr>
              <a:t>④ </a:t>
            </a:r>
            <a:r>
              <a:rPr kumimoji="1" lang="en-US" altLang="ja-JP" sz="2000" dirty="0">
                <a:latin typeface="HGP創英角ｺﾞｼｯｸUB" panose="020B0900000000000000" pitchFamily="50" charset="-128"/>
                <a:ea typeface="HGP創英角ｺﾞｼｯｸUB" panose="020B0900000000000000" pitchFamily="50" charset="-128"/>
              </a:rPr>
              <a:t>LINE</a:t>
            </a:r>
            <a:r>
              <a:rPr kumimoji="1" lang="ja-JP" altLang="en-US" sz="2000" dirty="0">
                <a:latin typeface="HGP創英角ｺﾞｼｯｸUB" panose="020B0900000000000000" pitchFamily="50" charset="-128"/>
                <a:ea typeface="HGP創英角ｺﾞｼｯｸUB" panose="020B0900000000000000" pitchFamily="50" charset="-128"/>
              </a:rPr>
              <a:t>グループでこまめに連絡を取り、</a:t>
            </a:r>
            <a:endParaRPr kumimoji="1" lang="en-US" altLang="ja-JP" sz="2000" dirty="0">
              <a:latin typeface="HGP創英角ｺﾞｼｯｸUB" panose="020B0900000000000000" pitchFamily="50" charset="-128"/>
              <a:ea typeface="HGP創英角ｺﾞｼｯｸUB" panose="020B0900000000000000" pitchFamily="50" charset="-128"/>
            </a:endParaRPr>
          </a:p>
          <a:p>
            <a:r>
              <a:rPr kumimoji="1" lang="ja-JP" altLang="en-US" sz="2000" dirty="0">
                <a:latin typeface="HGP創英角ｺﾞｼｯｸUB" panose="020B0900000000000000" pitchFamily="50" charset="-128"/>
                <a:ea typeface="HGP創英角ｺﾞｼｯｸUB" panose="020B0900000000000000" pitchFamily="50" charset="-128"/>
              </a:rPr>
              <a:t>　　親睦を深め話しやすい雰囲気になった</a:t>
            </a:r>
          </a:p>
        </p:txBody>
      </p:sp>
    </p:spTree>
    <p:extLst>
      <p:ext uri="{BB962C8B-B14F-4D97-AF65-F5344CB8AC3E}">
        <p14:creationId xmlns:p14="http://schemas.microsoft.com/office/powerpoint/2010/main" val="122055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2054"/>
                                        </p:tgtEl>
                                        <p:attrNameLst>
                                          <p:attrName>style.visibility</p:attrName>
                                        </p:attrNameLst>
                                      </p:cBhvr>
                                      <p:to>
                                        <p:strVal val="visible"/>
                                      </p:to>
                                    </p:set>
                                    <p:animEffect transition="in" filter="fade">
                                      <p:cBhvr>
                                        <p:cTn id="30" dur="500"/>
                                        <p:tgtEl>
                                          <p:spTgt spid="205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2056"/>
                                        </p:tgtEl>
                                        <p:attrNameLst>
                                          <p:attrName>style.visibility</p:attrName>
                                        </p:attrNameLst>
                                      </p:cBhvr>
                                      <p:to>
                                        <p:strVal val="visible"/>
                                      </p:to>
                                    </p:set>
                                    <p:animEffect transition="in" filter="fade">
                                      <p:cBhvr>
                                        <p:cTn id="38" dur="500"/>
                                        <p:tgtEl>
                                          <p:spTgt spid="205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52"/>
                                        </p:tgtEl>
                                        <p:attrNameLst>
                                          <p:attrName>style.visibility</p:attrName>
                                        </p:attrNameLst>
                                      </p:cBhvr>
                                      <p:to>
                                        <p:strVal val="visible"/>
                                      </p:to>
                                    </p:set>
                                    <p:animEffect transition="in" filter="fade">
                                      <p:cBhvr>
                                        <p:cTn id="43" dur="500"/>
                                        <p:tgtEl>
                                          <p:spTgt spid="20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3" grpId="0"/>
      <p:bldP spid="44" grpId="0"/>
      <p:bldP spid="41" grpId="0"/>
    </p:bldLst>
  </p:timing>
</p:sld>
</file>

<file path=ppt/theme/theme1.xml><?xml version="1.0" encoding="utf-8"?>
<a:theme xmlns:a="http://schemas.openxmlformats.org/drawingml/2006/main" name="OffsetVTI">
  <a:themeElements>
    <a:clrScheme name="AnalogousFromDarkSeedLeftStep">
      <a:dk1>
        <a:srgbClr val="000000"/>
      </a:dk1>
      <a:lt1>
        <a:srgbClr val="FFFFFF"/>
      </a:lt1>
      <a:dk2>
        <a:srgbClr val="1B302C"/>
      </a:dk2>
      <a:lt2>
        <a:srgbClr val="F2F0F3"/>
      </a:lt2>
      <a:accent1>
        <a:srgbClr val="74AF45"/>
      </a:accent1>
      <a:accent2>
        <a:srgbClr val="9AA938"/>
      </a:accent2>
      <a:accent3>
        <a:srgbClr val="BD9D4A"/>
      </a:accent3>
      <a:accent4>
        <a:srgbClr val="B15F3B"/>
      </a:accent4>
      <a:accent5>
        <a:srgbClr val="C34D5A"/>
      </a:accent5>
      <a:accent6>
        <a:srgbClr val="B13B7A"/>
      </a:accent6>
      <a:hlink>
        <a:srgbClr val="C2504A"/>
      </a:hlink>
      <a:folHlink>
        <a:srgbClr val="7F7F7F"/>
      </a:folHlink>
    </a:clrScheme>
    <a:fontScheme name="Dante">
      <a:majorFont>
        <a:latin typeface="Yu Mincho"/>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8302</TotalTime>
  <Words>400</Words>
  <Application>Microsoft Office PowerPoint</Application>
  <PresentationFormat>ワイド画面</PresentationFormat>
  <Paragraphs>47</Paragraphs>
  <Slides>2</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vt:i4>
      </vt:variant>
    </vt:vector>
  </HeadingPairs>
  <TitlesOfParts>
    <vt:vector size="11" baseType="lpstr">
      <vt:lpstr>Dante (Headings)2</vt:lpstr>
      <vt:lpstr>HGP創英角ｺﾞｼｯｸUB</vt:lpstr>
      <vt:lpstr>HGS創英角ｺﾞｼｯｸUB</vt:lpstr>
      <vt:lpstr>Yu Gothic</vt:lpstr>
      <vt:lpstr>Yu Gothic</vt:lpstr>
      <vt:lpstr>Yu Mincho</vt:lpstr>
      <vt:lpstr>Arial</vt:lpstr>
      <vt:lpstr>Wingdings 2</vt:lpstr>
      <vt:lpstr>OffsetVTI</vt:lpstr>
      <vt:lpstr>チームワーク</vt:lpstr>
      <vt:lpstr>グループの成長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栗川　大輝</dc:creator>
  <cp:lastModifiedBy>神部　淳之介</cp:lastModifiedBy>
  <cp:revision>169</cp:revision>
  <dcterms:created xsi:type="dcterms:W3CDTF">2021-06-17T02:56:06Z</dcterms:created>
  <dcterms:modified xsi:type="dcterms:W3CDTF">2021-06-24T05:57:11Z</dcterms:modified>
</cp:coreProperties>
</file>