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6"/>
  </p:notesMasterIdLst>
  <p:sldIdLst>
    <p:sldId id="256" r:id="rId2"/>
    <p:sldId id="288" r:id="rId3"/>
    <p:sldId id="274" r:id="rId4"/>
    <p:sldId id="283" r:id="rId5"/>
    <p:sldId id="287" r:id="rId6"/>
    <p:sldId id="272" r:id="rId7"/>
    <p:sldId id="281" r:id="rId8"/>
    <p:sldId id="282" r:id="rId9"/>
    <p:sldId id="289" r:id="rId10"/>
    <p:sldId id="285" r:id="rId11"/>
    <p:sldId id="258" r:id="rId12"/>
    <p:sldId id="261" r:id="rId13"/>
    <p:sldId id="262" r:id="rId14"/>
    <p:sldId id="284" r:id="rId15"/>
    <p:sldId id="264" r:id="rId16"/>
    <p:sldId id="257" r:id="rId17"/>
    <p:sldId id="275" r:id="rId18"/>
    <p:sldId id="270" r:id="rId19"/>
    <p:sldId id="276" r:id="rId20"/>
    <p:sldId id="278" r:id="rId21"/>
    <p:sldId id="259" r:id="rId22"/>
    <p:sldId id="260" r:id="rId23"/>
    <p:sldId id="27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4660"/>
  </p:normalViewPr>
  <p:slideViewPr>
    <p:cSldViewPr snapToGrid="0">
      <p:cViewPr>
        <p:scale>
          <a:sx n="50" d="100"/>
          <a:sy n="50" d="100"/>
        </p:scale>
        <p:origin x="154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5F57-AF03-4660-97FB-58924736B54C}" type="datetimeFigureOut">
              <a:rPr kumimoji="1" lang="ja-JP" altLang="en-US" smtClean="0"/>
              <a:t>2021/6/18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2484-D308-4A02-A510-16386DBA24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4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June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times.jp/main/html/rd/p/000000220.000004729.html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ff.go.jp/j/syokuiku/ishiki/r03/zuhyou/z9-1.html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zine.jp/news/detail/8364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782CC2F-13E9-4622-B659-A4B70312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br>
              <a:rPr kumimoji="1" lang="en-US" altLang="ja-JP" sz="4800"/>
            </a:b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56B47A-D6BA-44CF-95E9-B74E8B2EE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ja-JP" sz="2200" dirty="0"/>
              <a:t>D5 ※※</a:t>
            </a:r>
            <a:r>
              <a:rPr lang="ja-JP" altLang="en-US" sz="2200" dirty="0"/>
              <a:t>主義　発表</a:t>
            </a:r>
            <a:endParaRPr kumimoji="1" lang="ja-JP" altLang="en-US" sz="2200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FF7B85E-941C-45B3-84ED-B1AEAEB54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8" r="1444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74AF4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74AF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4AF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B23787B-2778-4315-BF85-EAF1F62438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0B450FD-7278-4609-8EE0-B19AAE857B30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A0C4D3C-E294-4276-B71F-CBF9BCADD09A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D73E295B-1F9F-4CCB-87C2-65B332665B6B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FE909A2E-1043-4722-9D21-1D8C437227B2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30ED798-56E1-4326-9FCC-8C2B9F292643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D1BEAEE-EFA1-410D-AE03-AB65D2C573C7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3320D4D2-C7C3-49E9-83EC-478EBC4CD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75275F9-80DE-4633-9515-99062E704A8D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23AD6A31-B327-4ABB-8F49-E93EB1D2CA28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DFBA215-EFD9-49F2-AA9C-E91AF67204A8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F7145BC4-9A6C-49FF-94F3-941ED1D8AD54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B13F425B-14A4-4666-A680-B22D6C9C8323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31EB6844-B086-4B61-A00C-6F902BBC7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01F54D9-A78F-4339-BE01-B5170C52537D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6" name="図 15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8FFC25E-0F6F-4F42-9FC5-3997C5C99E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FCEBBD4-769C-4AA4-8B19-3C452489B2CE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DB8E229-2817-48B2-9BEC-244B64B03BC5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8172-C1D9-4230-8B38-862A783A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67" y="280794"/>
            <a:ext cx="10457743" cy="962645"/>
          </a:xfrm>
        </p:spPr>
        <p:txBody>
          <a:bodyPr>
            <a:normAutofit/>
          </a:bodyPr>
          <a:lstStyle/>
          <a:p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料理をすることに対する現在の気持ち（複数回答：ｎ＝</a:t>
            </a:r>
            <a:r>
              <a:rPr kumimoji="1"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866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434076A1-1880-40B6-A59E-E9AA29C4C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565" t="8195" r="48276" b="3179"/>
          <a:stretch/>
        </p:blipFill>
        <p:spPr>
          <a:xfrm>
            <a:off x="2756808" y="1391926"/>
            <a:ext cx="6162386" cy="4652138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2F668-168D-4585-B01A-F0C3719D4EF5}"/>
              </a:ext>
            </a:extLst>
          </p:cNvPr>
          <p:cNvSpPr txBox="1"/>
          <p:nvPr/>
        </p:nvSpPr>
        <p:spPr>
          <a:xfrm>
            <a:off x="674838" y="564403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5"/>
              </a:rPr>
              <a:t>https://prtimes.jp/main/html/rd/p/000000220.000004729.html</a:t>
            </a:r>
            <a:r>
              <a:rPr lang="ja-JP" altLang="en-US" dirty="0"/>
              <a:t>（株式会社クロス・マーケティング）</a:t>
            </a:r>
          </a:p>
        </p:txBody>
      </p:sp>
      <p:pic>
        <p:nvPicPr>
          <p:cNvPr id="26" name="コンテンツ プレースホルダー 8">
            <a:extLst>
              <a:ext uri="{FF2B5EF4-FFF2-40B4-BE49-F238E27FC236}">
                <a16:creationId xmlns:a16="http://schemas.microsoft.com/office/drawing/2014/main" id="{6FCD131C-2244-4F03-828D-FDB8090D0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42" t="14241" r="1874" b="77977"/>
          <a:stretch/>
        </p:blipFill>
        <p:spPr>
          <a:xfrm>
            <a:off x="6576806" y="1059543"/>
            <a:ext cx="4767758" cy="3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2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3A24F5-C1D4-4F93-8B99-D343014C3E4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A301F08-FE7F-4BEC-A377-B0109F2EB378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1981758B-94B2-4BD4-AD4D-1EF9730E3C61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A44C0BE-3467-4302-A760-23E5A8CE5EEF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415686D-32BC-4A91-9B4E-03AF72B0F63D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8C21BFA-3D09-484D-89B5-8BBFE800598D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6135CAD4-C651-4D3A-B217-902DAAE1AB03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1F4B2EEE-2819-43CF-A405-2C4A878CE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6718C57-CE37-4659-BB79-6E18ACBC8432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9B2A9D5F-6E40-46A8-B5B9-9D436D15E434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E6D9C38-7033-4830-A364-52865CC8F8E2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33230EF0-427C-49D2-ABE9-B4BF23B2093B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FA821FAC-8C67-4683-8EDA-1A9FFE301061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5CAFD536-3FCC-4622-9D27-2D809FD28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AC923C8-1CE8-4A14-8416-5173321CFD46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CF7940D-129B-4EDB-9322-EABA6423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AADB297-2C6F-4A8C-8BF3-2C5BAEE8EF51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971FACD-42D7-4EAC-AA03-BFB381AF2221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014CD-A917-4758-8AFF-421AA89A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854" y="163210"/>
            <a:ext cx="6647833" cy="1325563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だからこのシステム！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536693-D635-4CF1-941B-DE30C3B5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4" y="1453546"/>
            <a:ext cx="10543031" cy="4207772"/>
          </a:xfrm>
        </p:spPr>
        <p:txBody>
          <a:bodyPr/>
          <a:lstStyle/>
          <a:p>
            <a:r>
              <a:rPr kumimoji="1" lang="ja-JP" altLang="en-US" dirty="0"/>
              <a:t>①コンセプト</a:t>
            </a:r>
            <a:endParaRPr kumimoji="1" lang="en-US" altLang="ja-JP" dirty="0"/>
          </a:p>
          <a:p>
            <a:r>
              <a:rPr kumimoji="1" lang="ja-JP" altLang="en-US" dirty="0"/>
              <a:t>料理を決める手間を省くアプリ！</a:t>
            </a:r>
            <a:endParaRPr kumimoji="1" lang="en-US" altLang="ja-JP" dirty="0"/>
          </a:p>
          <a:p>
            <a:r>
              <a:rPr kumimoji="1" lang="ja-JP" altLang="en-US" dirty="0"/>
              <a:t>②ターゲット</a:t>
            </a:r>
            <a:endParaRPr kumimoji="1" lang="en-US" altLang="ja-JP" dirty="0"/>
          </a:p>
          <a:p>
            <a:r>
              <a:rPr kumimoji="1" lang="ja-JP" altLang="en-US" dirty="0"/>
              <a:t>料理する日本人</a:t>
            </a:r>
          </a:p>
        </p:txBody>
      </p:sp>
    </p:spTree>
    <p:extLst>
      <p:ext uri="{BB962C8B-B14F-4D97-AF65-F5344CB8AC3E}">
        <p14:creationId xmlns:p14="http://schemas.microsoft.com/office/powerpoint/2010/main" val="159393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84A1F96-E668-444B-96F8-67A765929B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D311DCE9-7DB6-4DCE-B4DD-46F37F6781F6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4CEC9A36-4878-487D-BEB2-75618C52A0FF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9E4A8F27-A285-4C84-A688-6AF0FF28FEBA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60699B60-C223-4D09-9B3B-CF42C2EFA408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0D026D4-A0E0-4399-A7EA-423B9715F3F0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CCE0A88C-48C5-48D8-88B2-25C59AB0D295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62" name="図 61" descr="アイコン&#10;&#10;自動的に生成された説明">
                <a:extLst>
                  <a:ext uri="{FF2B5EF4-FFF2-40B4-BE49-F238E27FC236}">
                    <a16:creationId xmlns:a16="http://schemas.microsoft.com/office/drawing/2014/main" id="{9683BB2E-23F4-4213-8BDE-79D3D3C39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1350B7E1-EBAF-4BCE-9351-4B225DF43EC5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ED916AFB-A31D-46E8-8C3F-4682305B45BE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391B6816-AD41-4E7D-9446-2AFDAFF7C541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E13E4BD0-BD22-4690-B9C7-95114AFEE911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67" name="二等辺三角形 66">
                  <a:extLst>
                    <a:ext uri="{FF2B5EF4-FFF2-40B4-BE49-F238E27FC236}">
                      <a16:creationId xmlns:a16="http://schemas.microsoft.com/office/drawing/2014/main" id="{819EFD27-C704-4517-A921-C8E551E00982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B825E738-54D1-4D45-819F-0FF15DCC4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4F936CA-1864-47FF-89AF-A40C39FA6483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66" name="図 65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3CE344C-D581-4500-8867-86EB24A9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78FF73C-0EEC-49E8-8232-C16F28DCCE3E}"/>
                </a:ext>
              </a:extLst>
            </p:cNvPr>
            <p:cNvSpPr/>
            <p:nvPr/>
          </p:nvSpPr>
          <p:spPr>
            <a:xfrm>
              <a:off x="202785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3B00B41-59AC-4CA9-8A06-2CD956C72FCB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D9360A0-0A54-461D-A53E-3AA11BEB92B9}"/>
              </a:ext>
            </a:extLst>
          </p:cNvPr>
          <p:cNvSpPr/>
          <p:nvPr/>
        </p:nvSpPr>
        <p:spPr>
          <a:xfrm>
            <a:off x="1262745" y="1660642"/>
            <a:ext cx="3904343" cy="3780088"/>
          </a:xfrm>
          <a:prstGeom prst="roundRect">
            <a:avLst>
              <a:gd name="adj" fmla="val 1059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3D044E-0506-48C1-A033-0F96BFF9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59" y="181219"/>
            <a:ext cx="10543032" cy="1325563"/>
          </a:xfrm>
        </p:spPr>
        <p:txBody>
          <a:bodyPr/>
          <a:lstStyle/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AB82677-6D61-45D6-8F68-49D0A972FCA4}"/>
              </a:ext>
            </a:extLst>
          </p:cNvPr>
          <p:cNvSpPr/>
          <p:nvPr/>
        </p:nvSpPr>
        <p:spPr>
          <a:xfrm>
            <a:off x="2240602" y="2309047"/>
            <a:ext cx="2147681" cy="647791"/>
          </a:xfrm>
          <a:prstGeom prst="roundRect">
            <a:avLst>
              <a:gd name="adj" fmla="val 1059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ログイン機能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D091ED6-49B4-4172-9D53-ACD0FC1F0394}"/>
              </a:ext>
            </a:extLst>
          </p:cNvPr>
          <p:cNvSpPr/>
          <p:nvPr/>
        </p:nvSpPr>
        <p:spPr>
          <a:xfrm>
            <a:off x="2240601" y="4027919"/>
            <a:ext cx="2147681" cy="647791"/>
          </a:xfrm>
          <a:prstGeom prst="roundRect">
            <a:avLst>
              <a:gd name="adj" fmla="val 1059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食材管理機能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FA34FEA-69EB-46DB-9968-9EC8DFB9AAD7}"/>
              </a:ext>
            </a:extLst>
          </p:cNvPr>
          <p:cNvSpPr/>
          <p:nvPr/>
        </p:nvSpPr>
        <p:spPr>
          <a:xfrm>
            <a:off x="2240600" y="3139661"/>
            <a:ext cx="2147681" cy="647791"/>
          </a:xfrm>
          <a:prstGeom prst="roundRect">
            <a:avLst>
              <a:gd name="adj" fmla="val 10591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料理提案機能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2E3FCB7-941B-4051-9CA2-DCD47F0ABB82}"/>
              </a:ext>
            </a:extLst>
          </p:cNvPr>
          <p:cNvSpPr/>
          <p:nvPr/>
        </p:nvSpPr>
        <p:spPr>
          <a:xfrm>
            <a:off x="2240599" y="2313024"/>
            <a:ext cx="2147681" cy="647791"/>
          </a:xfrm>
          <a:prstGeom prst="roundRect">
            <a:avLst>
              <a:gd name="adj" fmla="val 10591"/>
            </a:avLst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ログイン機能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CE563AF-F928-4355-84FA-AD022B0C504B}"/>
              </a:ext>
            </a:extLst>
          </p:cNvPr>
          <p:cNvSpPr/>
          <p:nvPr/>
        </p:nvSpPr>
        <p:spPr>
          <a:xfrm>
            <a:off x="2240599" y="3144677"/>
            <a:ext cx="2147681" cy="642776"/>
          </a:xfrm>
          <a:prstGeom prst="roundRect">
            <a:avLst>
              <a:gd name="adj" fmla="val 10591"/>
            </a:avLst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料理提案機能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D718FFE-6B29-4CFA-AA84-C61CEAB555C1}"/>
              </a:ext>
            </a:extLst>
          </p:cNvPr>
          <p:cNvSpPr/>
          <p:nvPr/>
        </p:nvSpPr>
        <p:spPr>
          <a:xfrm>
            <a:off x="2243464" y="4027918"/>
            <a:ext cx="2147681" cy="647791"/>
          </a:xfrm>
          <a:prstGeom prst="roundRect">
            <a:avLst>
              <a:gd name="adj" fmla="val 10591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食材管理機能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EF56192-AD14-4468-BBC0-89F66D648EA9}"/>
              </a:ext>
            </a:extLst>
          </p:cNvPr>
          <p:cNvGrpSpPr/>
          <p:nvPr/>
        </p:nvGrpSpPr>
        <p:grpSpPr>
          <a:xfrm>
            <a:off x="5883685" y="1633874"/>
            <a:ext cx="5554260" cy="3806856"/>
            <a:chOff x="6258655" y="1633874"/>
            <a:chExt cx="5554260" cy="38068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C22FADA6-3796-4434-95E2-95EABA79316C}"/>
                </a:ext>
              </a:extLst>
            </p:cNvPr>
            <p:cNvGrpSpPr/>
            <p:nvPr/>
          </p:nvGrpSpPr>
          <p:grpSpPr>
            <a:xfrm>
              <a:off x="6258655" y="1633874"/>
              <a:ext cx="5554260" cy="3806856"/>
              <a:chOff x="6215112" y="1633874"/>
              <a:chExt cx="5554260" cy="3806856"/>
            </a:xfrm>
          </p:grpSpPr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06CCA5EB-70FF-4570-970E-B4EC917FB08E}"/>
                  </a:ext>
                </a:extLst>
              </p:cNvPr>
              <p:cNvSpPr/>
              <p:nvPr/>
            </p:nvSpPr>
            <p:spPr>
              <a:xfrm>
                <a:off x="6215112" y="1633874"/>
                <a:ext cx="5554260" cy="3806856"/>
              </a:xfrm>
              <a:prstGeom prst="roundRect">
                <a:avLst>
                  <a:gd name="adj" fmla="val 10591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solidFill>
                    <a:schemeClr val="tx1"/>
                  </a:solidFill>
                  <a:latin typeface="HGｺﾞｼｯｸE" panose="020B0909000000000000" pitchFamily="49" charset="-128"/>
                  <a:ea typeface="HGｺﾞｼｯｸE" panose="020B0909000000000000" pitchFamily="49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18147E-749D-4A6E-8B7A-FEC37E1A4362}"/>
                  </a:ext>
                </a:extLst>
              </p:cNvPr>
              <p:cNvSpPr txBox="1"/>
              <p:nvPr/>
            </p:nvSpPr>
            <p:spPr>
              <a:xfrm>
                <a:off x="7718231" y="1789804"/>
                <a:ext cx="25480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料理提案機能</a:t>
                </a: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0EC6157-2E8A-49F8-ACEE-DB0090991A22}"/>
                </a:ext>
              </a:extLst>
            </p:cNvPr>
            <p:cNvGrpSpPr/>
            <p:nvPr/>
          </p:nvGrpSpPr>
          <p:grpSpPr>
            <a:xfrm>
              <a:off x="6557198" y="2468954"/>
              <a:ext cx="4870087" cy="2521756"/>
              <a:chOff x="6519816" y="2491066"/>
              <a:chExt cx="4870087" cy="2521756"/>
            </a:xfrm>
          </p:grpSpPr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D53A0968-865E-4FFC-B571-DE79E302A5C9}"/>
                  </a:ext>
                </a:extLst>
              </p:cNvPr>
              <p:cNvSpPr/>
              <p:nvPr/>
            </p:nvSpPr>
            <p:spPr>
              <a:xfrm>
                <a:off x="6519816" y="2525942"/>
                <a:ext cx="2241021" cy="523221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食材</a:t>
                </a:r>
              </a:p>
            </p:txBody>
          </p:sp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FDF4A15D-A557-4590-A8A8-5A5B4B0623CE}"/>
                  </a:ext>
                </a:extLst>
              </p:cNvPr>
              <p:cNvSpPr/>
              <p:nvPr/>
            </p:nvSpPr>
            <p:spPr>
              <a:xfrm>
                <a:off x="9288235" y="2491066"/>
                <a:ext cx="2101668" cy="546291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ジャンル</a:t>
                </a: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851BC08E-19D7-4DC6-92AE-20DDECA7CD14}"/>
                  </a:ext>
                </a:extLst>
              </p:cNvPr>
              <p:cNvSpPr/>
              <p:nvPr/>
            </p:nvSpPr>
            <p:spPr>
              <a:xfrm>
                <a:off x="6519816" y="3393462"/>
                <a:ext cx="2241021" cy="642776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カロリー</a:t>
                </a:r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FDB46EB7-A381-48A7-B20F-76CB83D7BB0E}"/>
                  </a:ext>
                </a:extLst>
              </p:cNvPr>
              <p:cNvSpPr/>
              <p:nvPr/>
            </p:nvSpPr>
            <p:spPr>
              <a:xfrm>
                <a:off x="9319637" y="3382622"/>
                <a:ext cx="2070265" cy="642776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難易度</a:t>
                </a:r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18E2626-9D90-4298-8DE8-65D827BF4901}"/>
                  </a:ext>
                </a:extLst>
              </p:cNvPr>
              <p:cNvSpPr/>
              <p:nvPr/>
            </p:nvSpPr>
            <p:spPr>
              <a:xfrm>
                <a:off x="6519816" y="4370046"/>
                <a:ext cx="2241021" cy="642776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お天気スイッチ</a:t>
                </a:r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1E20FF96-151E-4482-8E9C-578AE8C097C3}"/>
                  </a:ext>
                </a:extLst>
              </p:cNvPr>
              <p:cNvSpPr/>
              <p:nvPr/>
            </p:nvSpPr>
            <p:spPr>
              <a:xfrm>
                <a:off x="9319636" y="4346959"/>
                <a:ext cx="2070265" cy="642776"/>
              </a:xfrm>
              <a:prstGeom prst="roundRect">
                <a:avLst>
                  <a:gd name="adj" fmla="val 10591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はらペコーぬの</a:t>
                </a:r>
                <a:endParaRPr kumimoji="1" lang="en-US" altLang="ja-JP" dirty="0">
                  <a:solidFill>
                    <a:schemeClr val="tx1"/>
                  </a:solidFill>
                  <a:latin typeface="HGｺﾞｼｯｸE" panose="020B0909000000000000" pitchFamily="49" charset="-128"/>
                  <a:ea typeface="HGｺﾞｼｯｸE" panose="020B0909000000000000" pitchFamily="49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気まぐれスイッチ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4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0431D-C0A1-4502-B1C4-2E0444A9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5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内容の見直し</a:t>
            </a:r>
            <a:br>
              <a:rPr lang="en-US" altLang="ja-JP" sz="5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B465D-D3BB-47BA-B806-CC5F1AAD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出た意見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優先順位をつけて最低限</a:t>
            </a:r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必要なものをまず作る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時間が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余ったら、機能を</a:t>
            </a:r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追加する</a:t>
            </a: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ターゲットがぶれてしまうのでは（料理をしない人が食品を管理するか？という疑問）</a:t>
            </a:r>
            <a:endParaRPr lang="ja-JP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結果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食品管理機能を削除した。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en-US" sz="1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それに伴い、ログイン機能を削除した。</a:t>
            </a: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538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9CA9D-4F47-41C1-8CE1-C8F039A2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最終案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0B673-7ECB-42AD-BCF7-C93DB32C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条件入力をしてもらい、料理を提案する機能。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食材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ジャンル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カロリー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難易度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お天気スイッチ。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はらぺこーぬの気まぐれスイッチ。（ランダムじゃつまらない）</a:t>
            </a:r>
          </a:p>
        </p:txBody>
      </p:sp>
    </p:spTree>
    <p:extLst>
      <p:ext uri="{BB962C8B-B14F-4D97-AF65-F5344CB8AC3E}">
        <p14:creationId xmlns:p14="http://schemas.microsoft.com/office/powerpoint/2010/main" val="339949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D01EC3-B6AA-440F-9285-0141DDC406D7}"/>
              </a:ext>
            </a:extLst>
          </p:cNvPr>
          <p:cNvGrpSpPr/>
          <p:nvPr/>
        </p:nvGrpSpPr>
        <p:grpSpPr>
          <a:xfrm>
            <a:off x="10358" y="-23237"/>
            <a:ext cx="12192000" cy="6858000"/>
            <a:chOff x="-17360" y="0"/>
            <a:chExt cx="12192000" cy="68580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E730A5C2-A451-4FFD-9843-9AA5487C0A41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EE2FB74-4618-407A-B705-41FEA0942624}"/>
                  </a:ext>
                </a:extLst>
              </p:cNvPr>
              <p:cNvSpPr/>
              <p:nvPr/>
            </p:nvSpPr>
            <p:spPr>
              <a:xfrm>
                <a:off x="-17360" y="0"/>
                <a:ext cx="12192000" cy="6858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B7407FCA-80D0-4048-9032-099C1957578D}"/>
                  </a:ext>
                </a:extLst>
              </p:cNvPr>
              <p:cNvSpPr/>
              <p:nvPr/>
            </p:nvSpPr>
            <p:spPr>
              <a:xfrm>
                <a:off x="187849" y="199808"/>
                <a:ext cx="11794435" cy="61357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B737388-199D-4735-AF73-42D7B00078D6}"/>
                </a:ext>
              </a:extLst>
            </p:cNvPr>
            <p:cNvSpPr/>
            <p:nvPr/>
          </p:nvSpPr>
          <p:spPr>
            <a:xfrm>
              <a:off x="233403" y="6138911"/>
              <a:ext cx="11754016" cy="222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9007CEE-2F0F-4909-A110-4941708AF4FA}"/>
              </a:ext>
            </a:extLst>
          </p:cNvPr>
          <p:cNvGrpSpPr/>
          <p:nvPr/>
        </p:nvGrpSpPr>
        <p:grpSpPr>
          <a:xfrm>
            <a:off x="509083" y="6388101"/>
            <a:ext cx="11359442" cy="453334"/>
            <a:chOff x="491723" y="6388101"/>
            <a:chExt cx="11359442" cy="453334"/>
          </a:xfrm>
        </p:grpSpPr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7743FB83-9C4A-40DD-82AE-DE5DA84F9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856" y="6388101"/>
              <a:ext cx="453334" cy="453334"/>
            </a:xfrm>
            <a:prstGeom prst="rect">
              <a:avLst/>
            </a:prstGeom>
          </p:spPr>
        </p:pic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A9A35165-7026-4B62-9F0E-E6C8B28CA6DE}"/>
                </a:ext>
              </a:extLst>
            </p:cNvPr>
            <p:cNvGrpSpPr/>
            <p:nvPr/>
          </p:nvGrpSpPr>
          <p:grpSpPr>
            <a:xfrm>
              <a:off x="491723" y="6508115"/>
              <a:ext cx="165755" cy="214327"/>
              <a:chOff x="468631" y="6533321"/>
              <a:chExt cx="134619" cy="174067"/>
            </a:xfrm>
            <a:solidFill>
              <a:schemeClr val="bg1">
                <a:lumMod val="75000"/>
              </a:schemeClr>
            </a:solidFill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23F4E0E-FD7B-4FAB-995F-8E9CBAEDE8ED}"/>
                  </a:ext>
                </a:extLst>
              </p:cNvPr>
              <p:cNvSpPr/>
              <p:nvPr/>
            </p:nvSpPr>
            <p:spPr>
              <a:xfrm>
                <a:off x="468631" y="6533321"/>
                <a:ext cx="45719" cy="174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54E8DE3-2A9E-4905-BB36-4A0B234A9BFD}"/>
                  </a:ext>
                </a:extLst>
              </p:cNvPr>
              <p:cNvSpPr/>
              <p:nvPr/>
            </p:nvSpPr>
            <p:spPr>
              <a:xfrm>
                <a:off x="557531" y="6533321"/>
                <a:ext cx="45719" cy="174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01B64A5-8476-4401-8908-DA07C9231EA5}"/>
                </a:ext>
              </a:extLst>
            </p:cNvPr>
            <p:cNvGrpSpPr/>
            <p:nvPr/>
          </p:nvGrpSpPr>
          <p:grpSpPr>
            <a:xfrm>
              <a:off x="948117" y="6523795"/>
              <a:ext cx="173790" cy="186611"/>
              <a:chOff x="948117" y="6523795"/>
              <a:chExt cx="173790" cy="186611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7E72D3EC-CDC2-4EC3-8BF9-3660EF7DF4B4}"/>
                  </a:ext>
                </a:extLst>
              </p:cNvPr>
              <p:cNvSpPr/>
              <p:nvPr/>
            </p:nvSpPr>
            <p:spPr>
              <a:xfrm rot="5400000">
                <a:off x="921904" y="6559534"/>
                <a:ext cx="161405" cy="108979"/>
              </a:xfrm>
              <a:prstGeom prst="triangle">
                <a:avLst>
                  <a:gd name="adj" fmla="val 52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39398CA7-3AA3-4680-B02B-AA873618F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07" y="6523795"/>
                <a:ext cx="0" cy="186611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B7DCA88-F6C1-4B14-B510-0D586708419D}"/>
                </a:ext>
              </a:extLst>
            </p:cNvPr>
            <p:cNvSpPr/>
            <p:nvPr/>
          </p:nvSpPr>
          <p:spPr>
            <a:xfrm>
              <a:off x="11115222" y="6559742"/>
              <a:ext cx="257321" cy="161405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 descr="記号, 飛ぶ, 大き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5EA96239-D7D3-4674-B946-286FD4CC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0815" y="6510270"/>
              <a:ext cx="260350" cy="260350"/>
            </a:xfrm>
            <a:prstGeom prst="rect">
              <a:avLst/>
            </a:prstGeom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E1F97E-90D5-48AB-BEE3-420A0C5202B9}"/>
              </a:ext>
            </a:extLst>
          </p:cNvPr>
          <p:cNvSpPr/>
          <p:nvPr/>
        </p:nvSpPr>
        <p:spPr>
          <a:xfrm>
            <a:off x="205631" y="6136739"/>
            <a:ext cx="1641493" cy="2143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0463495-C774-47A9-849A-72E126665864}"/>
              </a:ext>
            </a:extLst>
          </p:cNvPr>
          <p:cNvSpPr/>
          <p:nvPr/>
        </p:nvSpPr>
        <p:spPr>
          <a:xfrm>
            <a:off x="1745654" y="6109883"/>
            <a:ext cx="251791" cy="25179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B7A100-5BC7-47CD-9678-64FCD4FA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042" y="6598033"/>
            <a:ext cx="4433820" cy="10114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6/7</a:t>
            </a:r>
            <a:r>
              <a:rPr kumimoji="1" lang="ja-JP" altLang="en-US" sz="2800" dirty="0"/>
              <a:t>　オリジナルキャラ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E62903A0-2B99-45BE-8EA0-25EA07AF723B}"/>
              </a:ext>
            </a:extLst>
          </p:cNvPr>
          <p:cNvSpPr txBox="1">
            <a:spLocks/>
          </p:cNvSpPr>
          <p:nvPr/>
        </p:nvSpPr>
        <p:spPr>
          <a:xfrm>
            <a:off x="2239356" y="3592912"/>
            <a:ext cx="2523924" cy="2179827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16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爆</a:t>
            </a:r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785C2C59-7229-4995-AB94-219D1F118272}"/>
              </a:ext>
            </a:extLst>
          </p:cNvPr>
          <p:cNvSpPr txBox="1">
            <a:spLocks/>
          </p:cNvSpPr>
          <p:nvPr/>
        </p:nvSpPr>
        <p:spPr>
          <a:xfrm>
            <a:off x="7540062" y="3641197"/>
            <a:ext cx="2703348" cy="2013731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16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誕</a:t>
            </a:r>
          </a:p>
        </p:txBody>
      </p:sp>
      <p:pic>
        <p:nvPicPr>
          <p:cNvPr id="30" name="図 29" descr="図形, 円&#10;&#10;自動的に生成された説明">
            <a:extLst>
              <a:ext uri="{FF2B5EF4-FFF2-40B4-BE49-F238E27FC236}">
                <a16:creationId xmlns:a16="http://schemas.microsoft.com/office/drawing/2014/main" id="{D0FB23CF-BF52-4266-9BC3-7342045CF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50" y="316418"/>
            <a:ext cx="4280693" cy="5772222"/>
          </a:xfrm>
          <a:prstGeom prst="rect">
            <a:avLst/>
          </a:prstGeom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942D4FA9-EE8E-483F-93AD-A786F1779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55" y="294308"/>
            <a:ext cx="4297090" cy="5794332"/>
          </a:xfrm>
          <a:prstGeom prst="rect">
            <a:avLst/>
          </a:prstGeom>
          <a:ln>
            <a:noFill/>
          </a:ln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19D3715F-066F-496B-9A45-394C03503615}"/>
              </a:ext>
            </a:extLst>
          </p:cNvPr>
          <p:cNvSpPr txBox="1">
            <a:spLocks/>
          </p:cNvSpPr>
          <p:nvPr/>
        </p:nvSpPr>
        <p:spPr>
          <a:xfrm>
            <a:off x="2239356" y="124455"/>
            <a:ext cx="8704896" cy="3368553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sz="88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はらぺこーぬ</a:t>
            </a:r>
          </a:p>
        </p:txBody>
      </p:sp>
      <p:pic>
        <p:nvPicPr>
          <p:cNvPr id="43" name="図 4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2A68D2DC-6F51-4950-B2DF-0EE444BCAF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6289" r="-140" b="1667"/>
          <a:stretch/>
        </p:blipFill>
        <p:spPr>
          <a:xfrm>
            <a:off x="76347" y="31096"/>
            <a:ext cx="12060022" cy="6277974"/>
          </a:xfrm>
          <a:prstGeom prst="rect">
            <a:avLst/>
          </a:prstGeom>
        </p:spPr>
      </p:pic>
      <p:pic>
        <p:nvPicPr>
          <p:cNvPr id="44" name="図 4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6C32BAE-CADB-487E-B44D-B04FC1E83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24" y="2791786"/>
            <a:ext cx="12179147" cy="68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9C236E3-B7FD-45DA-AC16-7DA8FA58B7E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F1224AE-9D1E-44E7-8B48-94FE16DB5C7B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3A7C0D02-3E4F-4742-9191-99E79D6DDD4B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D75FE6FF-F92F-4FE9-86ED-314D70C94994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76176C7-D798-41B1-9D4D-3D29DE4991C0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D2444A7-9C68-414D-AAC9-61A7D832BAB8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234503D-F996-4837-9581-60FA35CCBE06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F2D7583A-BC87-438E-B8EE-89CCE8BED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12DFB98-C06D-4951-8378-3E60D8138884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3703DA00-2D51-4DBA-BAFD-4B6ABAF322DF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1453AA20-6D39-483A-B3E7-10FF953D5FB7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628A716F-60E7-498E-805D-AF57DE1A44EE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78573B78-2339-40C5-B1AF-44BF284898A8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B6683A49-B98F-4D74-BDA0-B0D5B72FF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320985B-E824-41DC-9C20-C25307A823B6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C77A5F0-71CC-4831-9DC5-E8CDC0093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FEAD45-23A7-4211-9AA3-DF03C7C9A89A}"/>
                </a:ext>
              </a:extLst>
            </p:cNvPr>
            <p:cNvSpPr/>
            <p:nvPr/>
          </p:nvSpPr>
          <p:spPr>
            <a:xfrm>
              <a:off x="188271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64D764B-8D57-45AB-BE70-71886FD82636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DB7FA3-2101-475E-86F2-2FE69316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18" y="359480"/>
            <a:ext cx="10543032" cy="13255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工夫した箇所（アプリ説明開始）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48A3A-B828-474F-853E-00E934F2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870" y="1884851"/>
            <a:ext cx="8345802" cy="3646375"/>
          </a:xfrm>
        </p:spPr>
        <p:txBody>
          <a:bodyPr/>
          <a:lstStyle/>
          <a:p>
            <a:r>
              <a:rPr kumimoji="1" lang="en-US" altLang="ja-JP" dirty="0"/>
              <a:t>API</a:t>
            </a:r>
            <a:r>
              <a:rPr kumimoji="1" lang="ja-JP" altLang="en-US" dirty="0"/>
              <a:t>活用（位置情報、気温）</a:t>
            </a:r>
            <a:endParaRPr kumimoji="1" lang="en-US" altLang="ja-JP" dirty="0"/>
          </a:p>
          <a:p>
            <a:r>
              <a:rPr kumimoji="1" lang="ja-JP" altLang="en-US" dirty="0"/>
              <a:t>オリジナルキャラ、ロゴ（イラストレーターで作成）</a:t>
            </a:r>
            <a:endParaRPr kumimoji="1" lang="en-US" altLang="ja-JP" dirty="0"/>
          </a:p>
          <a:p>
            <a:r>
              <a:rPr kumimoji="1" lang="ja-JP" altLang="en-US" dirty="0"/>
              <a:t>データベースの</a:t>
            </a:r>
            <a:r>
              <a:rPr kumimoji="1" lang="en-US" altLang="ja-JP" dirty="0"/>
              <a:t>JOIN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en-US" altLang="ja-JP" dirty="0"/>
              <a:t>CSS</a:t>
            </a:r>
            <a:r>
              <a:rPr kumimoji="1" lang="ja-JP" altLang="en-US" dirty="0"/>
              <a:t>の複雑なテーブルへの適用。</a:t>
            </a:r>
            <a:endParaRPr kumimoji="1" lang="en-US" altLang="ja-JP" dirty="0"/>
          </a:p>
          <a:p>
            <a:r>
              <a:rPr kumimoji="1" lang="ja-JP" altLang="en-US" dirty="0"/>
              <a:t>動くギャラリー。</a:t>
            </a:r>
            <a:endParaRPr kumimoji="1" lang="en-US" altLang="ja-JP" dirty="0"/>
          </a:p>
          <a:p>
            <a:r>
              <a:rPr kumimoji="1" lang="ja-JP" altLang="en-US" dirty="0"/>
              <a:t>保守性の高さ。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49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387066C-1A1B-40BD-B474-62E8493FFBDD}"/>
              </a:ext>
            </a:extLst>
          </p:cNvPr>
          <p:cNvGrpSpPr/>
          <p:nvPr/>
        </p:nvGrpSpPr>
        <p:grpSpPr>
          <a:xfrm>
            <a:off x="0" y="-14514"/>
            <a:ext cx="12192000" cy="6858000"/>
            <a:chOff x="-17360" y="0"/>
            <a:chExt cx="12192000" cy="68580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17ACB69-14FC-4C10-9DA1-4B0067E70A4A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DD06341B-40C7-4D88-8501-9C091BBED8DA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FFCA3B35-4DFB-4E74-9569-D69702DAC772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CC5C88AD-041E-4EA3-816C-12763D283D59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EB8BD95-12BE-4D69-973C-F9AC2C9F06B8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37BB328-02AB-4E66-B9A9-174856642191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0" name="図 9" descr="アイコン&#10;&#10;自動的に生成された説明">
                <a:extLst>
                  <a:ext uri="{FF2B5EF4-FFF2-40B4-BE49-F238E27FC236}">
                    <a16:creationId xmlns:a16="http://schemas.microsoft.com/office/drawing/2014/main" id="{D4FD1752-CFB3-4C38-BD1C-84030D38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B465C78-8119-45D4-8CB4-9DB8334E37B1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67A3A30-D415-4F0D-BE69-1B49637F1D0D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EE214D17-4D72-44DA-8ADB-B9351EAC27F6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22AEAA4-D93B-4C18-8DCB-BF9F1208ECAC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5" name="二等辺三角形 14">
                  <a:extLst>
                    <a:ext uri="{FF2B5EF4-FFF2-40B4-BE49-F238E27FC236}">
                      <a16:creationId xmlns:a16="http://schemas.microsoft.com/office/drawing/2014/main" id="{D28480E9-106B-4EEA-8D71-350E7C693868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FBA1F9F4-D38A-4667-8A9E-38300D9A9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5C37919-5313-49ED-B9A1-AD7C730F2667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4" name="図 13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1EA127D-18DB-4AF4-B88F-204C1791C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A5FE274-7625-45F6-B79B-533D8217CF18}"/>
                </a:ext>
              </a:extLst>
            </p:cNvPr>
            <p:cNvSpPr/>
            <p:nvPr/>
          </p:nvSpPr>
          <p:spPr>
            <a:xfrm>
              <a:off x="188271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AB7F836-6F62-456A-81BC-8756468B73E6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2A410A-8B24-41BA-8CF6-6BE3930C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938" y="302103"/>
            <a:ext cx="7344519" cy="1325563"/>
          </a:xfrm>
        </p:spPr>
        <p:txBody>
          <a:bodyPr/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アプリ紹介（</a:t>
            </a:r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～</a:t>
            </a:r>
            <a:r>
              <a:rPr kumimoji="1" lang="en-US" altLang="ja-JP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</a:t>
            </a:r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分）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C4844-9C71-4FA3-825E-73473A46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50" y="2348348"/>
            <a:ext cx="9187832" cy="2731861"/>
          </a:xfrm>
        </p:spPr>
        <p:txBody>
          <a:bodyPr/>
          <a:lstStyle/>
          <a:p>
            <a:r>
              <a:rPr kumimoji="1" lang="ja-JP" altLang="en-US" dirty="0"/>
              <a:t>①コラム（料理初学者向け）</a:t>
            </a:r>
            <a:endParaRPr kumimoji="1" lang="en-US" altLang="ja-JP" dirty="0"/>
          </a:p>
          <a:p>
            <a:r>
              <a:rPr kumimoji="1" lang="ja-JP" altLang="en-US" dirty="0"/>
              <a:t>②ギャラリー</a:t>
            </a:r>
            <a:endParaRPr kumimoji="1" lang="en-US" altLang="ja-JP" dirty="0"/>
          </a:p>
          <a:p>
            <a:r>
              <a:rPr kumimoji="1" lang="ja-JP" altLang="en-US" dirty="0"/>
              <a:t>③メイン（腹ペコが違うことを言っている。）</a:t>
            </a:r>
            <a:endParaRPr kumimoji="1" lang="en-US" altLang="ja-JP" dirty="0"/>
          </a:p>
          <a:p>
            <a:r>
              <a:rPr kumimoji="1" lang="ja-JP" altLang="en-US" dirty="0"/>
              <a:t>④検索</a:t>
            </a:r>
          </a:p>
        </p:txBody>
      </p:sp>
    </p:spTree>
    <p:extLst>
      <p:ext uri="{BB962C8B-B14F-4D97-AF65-F5344CB8AC3E}">
        <p14:creationId xmlns:p14="http://schemas.microsoft.com/office/powerpoint/2010/main" val="206655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B3619-928A-4493-BEDA-A769141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チームワークを発揮した点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7E17F-4407-46B5-8639-F139FE13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グーグルドキュメント</a:t>
            </a:r>
            <a:endParaRPr kumimoji="1" lang="en-US" altLang="ja-JP" dirty="0"/>
          </a:p>
          <a:p>
            <a:r>
              <a:rPr kumimoji="1" lang="ja-JP" altLang="en-US" dirty="0"/>
              <a:t>円滑なコミュニケーション</a:t>
            </a:r>
            <a:endParaRPr kumimoji="1" lang="en-US" altLang="ja-JP" dirty="0"/>
          </a:p>
          <a:p>
            <a:r>
              <a:rPr kumimoji="1" lang="ja-JP" altLang="en-US" dirty="0"/>
              <a:t>順調な進捗状況（壊し屋がいなかった）</a:t>
            </a:r>
            <a:endParaRPr kumimoji="1" lang="en-US" altLang="ja-JP" dirty="0"/>
          </a:p>
          <a:p>
            <a:r>
              <a:rPr kumimoji="1" lang="ja-JP" altLang="en-US" dirty="0"/>
              <a:t>話し手や聞き手が分かれていた。</a:t>
            </a:r>
            <a:endParaRPr kumimoji="1" lang="en-US" altLang="ja-JP" dirty="0"/>
          </a:p>
          <a:p>
            <a:r>
              <a:rPr kumimoji="1" lang="ja-JP" altLang="en-US" dirty="0"/>
              <a:t>褒め合う文化。必要な箇所は指摘するが、無駄な否定がなかった。</a:t>
            </a:r>
            <a:endParaRPr kumimoji="1" lang="en-US" altLang="ja-JP" dirty="0"/>
          </a:p>
          <a:p>
            <a:r>
              <a:rPr kumimoji="1" lang="ja-JP" altLang="en-US" dirty="0"/>
              <a:t>役割を果たせていた。（平均一人</a:t>
            </a:r>
            <a:r>
              <a:rPr kumimoji="1" lang="en-US" altLang="ja-JP" dirty="0"/>
              <a:t>6</a:t>
            </a:r>
            <a:r>
              <a:rPr kumimoji="1" lang="ja-JP" altLang="en-US" dirty="0"/>
              <a:t>ファイルを完成）</a:t>
            </a:r>
            <a:endParaRPr kumimoji="1" lang="en-US" altLang="ja-JP" dirty="0"/>
          </a:p>
          <a:p>
            <a:r>
              <a:rPr kumimoji="1" lang="ja-JP" altLang="en-US" dirty="0"/>
              <a:t>話が脱線しても、戻ってくる。</a:t>
            </a:r>
            <a:endParaRPr kumimoji="1" lang="en-US" altLang="ja-JP" dirty="0"/>
          </a:p>
          <a:p>
            <a:r>
              <a:rPr kumimoji="1" lang="en-US" altLang="ja-JP" dirty="0"/>
              <a:t>SOS</a:t>
            </a:r>
            <a:r>
              <a:rPr kumimoji="1" lang="ja-JP" altLang="en-US" dirty="0"/>
              <a:t>を早く出せる雰囲気があった。早く助けに来てくれる。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849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514A4-CE95-429A-BE46-E5C34E4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69B6A-F66D-4047-A086-8EDFE48C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アイデアのぶつかり合い。</a:t>
            </a:r>
          </a:p>
        </p:txBody>
      </p:sp>
    </p:spTree>
    <p:extLst>
      <p:ext uri="{BB962C8B-B14F-4D97-AF65-F5344CB8AC3E}">
        <p14:creationId xmlns:p14="http://schemas.microsoft.com/office/powerpoint/2010/main" val="297192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6A121CF-B8E1-4A56-B9A4-7D3AEF47404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F4AF713F-260D-4E52-912F-5E836B6AA38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CFE9304D-0B4E-4A98-9F41-17C1D93E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770" y="5944981"/>
              <a:ext cx="269248" cy="269248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B83FB00C-FAEC-4814-B932-2D7E2D0A0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418160" y="5981178"/>
              <a:ext cx="269247" cy="269247"/>
            </a:xfrm>
            <a:prstGeom prst="rect">
              <a:avLst/>
            </a:prstGeom>
          </p:spPr>
        </p:pic>
        <p:pic>
          <p:nvPicPr>
            <p:cNvPr id="50" name="図 49" descr="アイコン&#10;&#10;自動的に生成された説明">
              <a:extLst>
                <a:ext uri="{FF2B5EF4-FFF2-40B4-BE49-F238E27FC236}">
                  <a16:creationId xmlns:a16="http://schemas.microsoft.com/office/drawing/2014/main" id="{761F722B-8752-47E7-B1C1-164DEB3EF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214" y="5914995"/>
              <a:ext cx="278419" cy="278419"/>
            </a:xfrm>
            <a:prstGeom prst="rect">
              <a:avLst/>
            </a:prstGeom>
          </p:spPr>
        </p:pic>
        <p:pic>
          <p:nvPicPr>
            <p:cNvPr id="52" name="図 51" descr="図形, 矢印&#10;&#10;自動的に生成された説明">
              <a:extLst>
                <a:ext uri="{FF2B5EF4-FFF2-40B4-BE49-F238E27FC236}">
                  <a16:creationId xmlns:a16="http://schemas.microsoft.com/office/drawing/2014/main" id="{1C47A58F-B5F8-4D2D-8DDC-F1FD54CBA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449" y="5902064"/>
              <a:ext cx="312165" cy="312165"/>
            </a:xfrm>
            <a:prstGeom prst="rect">
              <a:avLst/>
            </a:prstGeom>
          </p:spPr>
        </p:pic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A43F8D-9CB3-49AA-AB06-4A4A699287E1}"/>
              </a:ext>
            </a:extLst>
          </p:cNvPr>
          <p:cNvSpPr/>
          <p:nvPr/>
        </p:nvSpPr>
        <p:spPr>
          <a:xfrm>
            <a:off x="0" y="0"/>
            <a:ext cx="12192000" cy="6626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6593FFE-574C-493C-AC8A-7D392FAA7F2F}"/>
              </a:ext>
            </a:extLst>
          </p:cNvPr>
          <p:cNvSpPr/>
          <p:nvPr/>
        </p:nvSpPr>
        <p:spPr>
          <a:xfrm>
            <a:off x="1113183" y="200439"/>
            <a:ext cx="10641495" cy="2517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349514D-B761-451E-9BBF-4EC4622BC46E}"/>
              </a:ext>
            </a:extLst>
          </p:cNvPr>
          <p:cNvGrpSpPr/>
          <p:nvPr/>
        </p:nvGrpSpPr>
        <p:grpSpPr>
          <a:xfrm>
            <a:off x="231361" y="198230"/>
            <a:ext cx="635000" cy="254000"/>
            <a:chOff x="294861" y="236330"/>
            <a:chExt cx="635000" cy="254000"/>
          </a:xfrm>
        </p:grpSpPr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6CC4EBED-11E0-4269-B516-9CBDF664E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61" y="236330"/>
              <a:ext cx="254000" cy="254000"/>
            </a:xfrm>
            <a:prstGeom prst="rect">
              <a:avLst/>
            </a:prstGeom>
          </p:spPr>
        </p:pic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E7253609-091C-478F-8D7A-34E965FC8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861" y="236330"/>
              <a:ext cx="254000" cy="254000"/>
            </a:xfrm>
            <a:prstGeom prst="rect">
              <a:avLst/>
            </a:prstGeom>
          </p:spPr>
        </p:pic>
      </p:grp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D550125-8648-4E13-A348-A492C3CA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3619">
            <a:off x="1194347" y="221834"/>
            <a:ext cx="189520" cy="18952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0CD7C83-4415-40B3-84F4-2F0745BA35F8}"/>
              </a:ext>
            </a:extLst>
          </p:cNvPr>
          <p:cNvSpPr/>
          <p:nvPr/>
        </p:nvSpPr>
        <p:spPr>
          <a:xfrm>
            <a:off x="274902" y="852587"/>
            <a:ext cx="8833127" cy="49281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C4523DF-70FE-4003-85EE-2F5A3C636D48}"/>
              </a:ext>
            </a:extLst>
          </p:cNvPr>
          <p:cNvSpPr/>
          <p:nvPr/>
        </p:nvSpPr>
        <p:spPr>
          <a:xfrm>
            <a:off x="9322905" y="863048"/>
            <a:ext cx="1318591" cy="77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525412-8EA0-40A7-A03A-A51F34E19F87}"/>
              </a:ext>
            </a:extLst>
          </p:cNvPr>
          <p:cNvSpPr/>
          <p:nvPr/>
        </p:nvSpPr>
        <p:spPr>
          <a:xfrm>
            <a:off x="10668001" y="863048"/>
            <a:ext cx="1298713" cy="772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C88A1AB-DB82-4B9E-98E4-6ED376A7A8B5}"/>
              </a:ext>
            </a:extLst>
          </p:cNvPr>
          <p:cNvGrpSpPr/>
          <p:nvPr/>
        </p:nvGrpSpPr>
        <p:grpSpPr>
          <a:xfrm>
            <a:off x="9698521" y="981943"/>
            <a:ext cx="550948" cy="550948"/>
            <a:chOff x="4002157" y="1635376"/>
            <a:chExt cx="1793624" cy="1793624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60FD7F8E-0D58-47BD-A4DA-CEE18C51750D}"/>
                </a:ext>
              </a:extLst>
            </p:cNvPr>
            <p:cNvSpPr/>
            <p:nvPr/>
          </p:nvSpPr>
          <p:spPr>
            <a:xfrm>
              <a:off x="4002157" y="1635376"/>
              <a:ext cx="1793624" cy="1793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BC87038E-B5CD-4AE9-B6A5-B29E0256E1A5}"/>
                </a:ext>
              </a:extLst>
            </p:cNvPr>
            <p:cNvSpPr/>
            <p:nvPr/>
          </p:nvSpPr>
          <p:spPr>
            <a:xfrm rot="5400000">
              <a:off x="4598868" y="2223563"/>
              <a:ext cx="711300" cy="6131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F97AF49-38C9-435C-9EFD-9364ADFDC480}"/>
              </a:ext>
            </a:extLst>
          </p:cNvPr>
          <p:cNvSpPr/>
          <p:nvPr/>
        </p:nvSpPr>
        <p:spPr>
          <a:xfrm>
            <a:off x="9322905" y="1813204"/>
            <a:ext cx="1318591" cy="77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D2440F-B01E-4D5B-8EE2-8383477E38AF}"/>
              </a:ext>
            </a:extLst>
          </p:cNvPr>
          <p:cNvSpPr/>
          <p:nvPr/>
        </p:nvSpPr>
        <p:spPr>
          <a:xfrm>
            <a:off x="10668001" y="1813204"/>
            <a:ext cx="1298713" cy="772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0C2805C-45DD-4556-B0AE-42BEBE22E530}"/>
              </a:ext>
            </a:extLst>
          </p:cNvPr>
          <p:cNvGrpSpPr/>
          <p:nvPr/>
        </p:nvGrpSpPr>
        <p:grpSpPr>
          <a:xfrm>
            <a:off x="9698521" y="1932099"/>
            <a:ext cx="550948" cy="550948"/>
            <a:chOff x="4002157" y="1635376"/>
            <a:chExt cx="1793624" cy="1793624"/>
          </a:xfrm>
        </p:grpSpPr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81807610-F627-4A83-9CEE-5355990540A7}"/>
                </a:ext>
              </a:extLst>
            </p:cNvPr>
            <p:cNvSpPr/>
            <p:nvPr/>
          </p:nvSpPr>
          <p:spPr>
            <a:xfrm>
              <a:off x="4002157" y="1635376"/>
              <a:ext cx="1793624" cy="1793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7C32E3C9-1A26-4E06-A39F-5FE84F4728D5}"/>
                </a:ext>
              </a:extLst>
            </p:cNvPr>
            <p:cNvSpPr/>
            <p:nvPr/>
          </p:nvSpPr>
          <p:spPr>
            <a:xfrm rot="5400000">
              <a:off x="4598868" y="2223563"/>
              <a:ext cx="711300" cy="6131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26149DD-E045-4C34-A055-2F26379D6C47}"/>
              </a:ext>
            </a:extLst>
          </p:cNvPr>
          <p:cNvSpPr/>
          <p:nvPr/>
        </p:nvSpPr>
        <p:spPr>
          <a:xfrm>
            <a:off x="9349410" y="2816910"/>
            <a:ext cx="1318591" cy="77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B82AC8F-D94A-4811-8E43-1C2AF243494B}"/>
              </a:ext>
            </a:extLst>
          </p:cNvPr>
          <p:cNvSpPr/>
          <p:nvPr/>
        </p:nvSpPr>
        <p:spPr>
          <a:xfrm>
            <a:off x="10694506" y="2816910"/>
            <a:ext cx="1298713" cy="772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F42FA01-F4CE-489E-99FC-A564625C0057}"/>
              </a:ext>
            </a:extLst>
          </p:cNvPr>
          <p:cNvGrpSpPr/>
          <p:nvPr/>
        </p:nvGrpSpPr>
        <p:grpSpPr>
          <a:xfrm>
            <a:off x="9725026" y="2935805"/>
            <a:ext cx="550948" cy="550948"/>
            <a:chOff x="4002157" y="1635376"/>
            <a:chExt cx="1793624" cy="1793624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8345819-8FD7-47EE-9E91-5C37DA5AEBCE}"/>
                </a:ext>
              </a:extLst>
            </p:cNvPr>
            <p:cNvSpPr/>
            <p:nvPr/>
          </p:nvSpPr>
          <p:spPr>
            <a:xfrm>
              <a:off x="4002157" y="1635376"/>
              <a:ext cx="1793624" cy="1793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5F5D2400-A541-4330-9288-E4AC1DDFAE78}"/>
                </a:ext>
              </a:extLst>
            </p:cNvPr>
            <p:cNvSpPr/>
            <p:nvPr/>
          </p:nvSpPr>
          <p:spPr>
            <a:xfrm rot="5400000">
              <a:off x="4598868" y="2223563"/>
              <a:ext cx="711300" cy="6131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B44B47-D864-4495-9ACD-4594DF0B21B2}"/>
              </a:ext>
            </a:extLst>
          </p:cNvPr>
          <p:cNvSpPr/>
          <p:nvPr/>
        </p:nvSpPr>
        <p:spPr>
          <a:xfrm>
            <a:off x="9349410" y="3863031"/>
            <a:ext cx="1318591" cy="77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0B322A4-7264-4F14-A3C3-8318F7DBE5B1}"/>
              </a:ext>
            </a:extLst>
          </p:cNvPr>
          <p:cNvSpPr/>
          <p:nvPr/>
        </p:nvSpPr>
        <p:spPr>
          <a:xfrm>
            <a:off x="10694506" y="3863031"/>
            <a:ext cx="1298713" cy="772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48F68B0-6DF4-4EF3-9025-2B01893DCBEC}"/>
              </a:ext>
            </a:extLst>
          </p:cNvPr>
          <p:cNvGrpSpPr/>
          <p:nvPr/>
        </p:nvGrpSpPr>
        <p:grpSpPr>
          <a:xfrm>
            <a:off x="9725026" y="3981926"/>
            <a:ext cx="550948" cy="550948"/>
            <a:chOff x="4002157" y="1635376"/>
            <a:chExt cx="1793624" cy="1793624"/>
          </a:xfrm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7479725-EBC8-49E7-BBF9-AE1B071E768E}"/>
                </a:ext>
              </a:extLst>
            </p:cNvPr>
            <p:cNvSpPr/>
            <p:nvPr/>
          </p:nvSpPr>
          <p:spPr>
            <a:xfrm>
              <a:off x="4002157" y="1635376"/>
              <a:ext cx="1793624" cy="1793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A7F73EEE-4456-427A-B013-FEBB8C6B7805}"/>
                </a:ext>
              </a:extLst>
            </p:cNvPr>
            <p:cNvSpPr/>
            <p:nvPr/>
          </p:nvSpPr>
          <p:spPr>
            <a:xfrm rot="5400000">
              <a:off x="4598868" y="2223563"/>
              <a:ext cx="711300" cy="6131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37D0F11-C92B-4915-AC4E-122B7082CCAD}"/>
              </a:ext>
            </a:extLst>
          </p:cNvPr>
          <p:cNvSpPr/>
          <p:nvPr/>
        </p:nvSpPr>
        <p:spPr>
          <a:xfrm>
            <a:off x="9322905" y="4870318"/>
            <a:ext cx="1318591" cy="772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7EFFC5-E4B8-46E8-848A-5DD8B4737373}"/>
              </a:ext>
            </a:extLst>
          </p:cNvPr>
          <p:cNvSpPr/>
          <p:nvPr/>
        </p:nvSpPr>
        <p:spPr>
          <a:xfrm>
            <a:off x="10668001" y="4870318"/>
            <a:ext cx="1298713" cy="7723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B01F38C-5872-445D-930A-F3E9C94BF096}"/>
              </a:ext>
            </a:extLst>
          </p:cNvPr>
          <p:cNvGrpSpPr/>
          <p:nvPr/>
        </p:nvGrpSpPr>
        <p:grpSpPr>
          <a:xfrm>
            <a:off x="9698521" y="4989213"/>
            <a:ext cx="550948" cy="550948"/>
            <a:chOff x="4002157" y="1635376"/>
            <a:chExt cx="1793624" cy="1793624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969C37E6-EF0E-4951-90E8-45AF9ABE0BD4}"/>
                </a:ext>
              </a:extLst>
            </p:cNvPr>
            <p:cNvSpPr/>
            <p:nvPr/>
          </p:nvSpPr>
          <p:spPr>
            <a:xfrm>
              <a:off x="4002157" y="1635376"/>
              <a:ext cx="1793624" cy="17936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264027C-E7B4-4EAA-A14A-7737DAC676E9}"/>
                </a:ext>
              </a:extLst>
            </p:cNvPr>
            <p:cNvSpPr/>
            <p:nvPr/>
          </p:nvSpPr>
          <p:spPr>
            <a:xfrm rot="5400000">
              <a:off x="4598868" y="2223563"/>
              <a:ext cx="711300" cy="61319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5C29BE4-47B8-4686-9BF7-D84A737C4EC6}"/>
              </a:ext>
            </a:extLst>
          </p:cNvPr>
          <p:cNvSpPr/>
          <p:nvPr/>
        </p:nvSpPr>
        <p:spPr>
          <a:xfrm>
            <a:off x="729357" y="5459127"/>
            <a:ext cx="5123869" cy="810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4AB1420-0032-43D9-916C-E7C184ADC7A4}"/>
              </a:ext>
            </a:extLst>
          </p:cNvPr>
          <p:cNvSpPr/>
          <p:nvPr/>
        </p:nvSpPr>
        <p:spPr>
          <a:xfrm>
            <a:off x="5853226" y="5459127"/>
            <a:ext cx="2972214" cy="8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E4733F7-6984-4036-A68C-944247F7C19D}"/>
              </a:ext>
            </a:extLst>
          </p:cNvPr>
          <p:cNvSpPr/>
          <p:nvPr/>
        </p:nvSpPr>
        <p:spPr>
          <a:xfrm>
            <a:off x="7817112" y="6349263"/>
            <a:ext cx="1328372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</a:rPr>
              <a:t>チャンネル登録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7A25EFD-9B54-41F8-AB5E-D87BEA287A53}"/>
              </a:ext>
            </a:extLst>
          </p:cNvPr>
          <p:cNvGrpSpPr/>
          <p:nvPr/>
        </p:nvGrpSpPr>
        <p:grpSpPr>
          <a:xfrm>
            <a:off x="336783" y="6018865"/>
            <a:ext cx="702961" cy="702961"/>
            <a:chOff x="1547656" y="5921536"/>
            <a:chExt cx="814544" cy="814544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24629A3E-3011-42C5-8B51-2B941C2DF51E}"/>
                </a:ext>
              </a:extLst>
            </p:cNvPr>
            <p:cNvSpPr/>
            <p:nvPr/>
          </p:nvSpPr>
          <p:spPr>
            <a:xfrm>
              <a:off x="1547656" y="5921536"/>
              <a:ext cx="814544" cy="814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5" name="図 54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8281243F-1744-46A1-84DB-7EE3B8E75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20" t="19034" r="35732" b="17741"/>
            <a:stretch/>
          </p:blipFill>
          <p:spPr>
            <a:xfrm>
              <a:off x="1754322" y="6030590"/>
              <a:ext cx="417454" cy="626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68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7BEA0-859D-4109-85D0-4075F51E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グループの成長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BF0E6-1C33-4C50-A590-A1D9F712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みんなの自信がついた。（想定より早く進めることができた。）</a:t>
            </a:r>
            <a:endParaRPr kumimoji="1" lang="en-US" altLang="ja-JP" dirty="0"/>
          </a:p>
          <a:p>
            <a:r>
              <a:rPr kumimoji="1" lang="ja-JP" altLang="en-US" dirty="0"/>
              <a:t>作業終了後の情報共有のスピードが速くなった。（なんでそう思った）</a:t>
            </a:r>
          </a:p>
        </p:txBody>
      </p:sp>
    </p:spTree>
    <p:extLst>
      <p:ext uri="{BB962C8B-B14F-4D97-AF65-F5344CB8AC3E}">
        <p14:creationId xmlns:p14="http://schemas.microsoft.com/office/powerpoint/2010/main" val="122055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2A15C0A-F2C6-4F4C-BFC6-245CCC7396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68917BC-28CD-4278-89B8-D1B2E5885BF3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80E775C6-67B6-43B6-B26B-16CE74985FEE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F96FCF4-E53F-477F-8B84-820EBBA943F8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D594D4FC-5A5A-4334-8293-FD3E1A07DF85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F46C5C-A659-45A1-834F-059798395EC6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3CA8828-D3D6-4876-9389-3D5490FAA8BC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573EC776-B3A3-44D0-A18B-2D6BBC3B8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55D6D2ED-6AA1-42BB-9680-699245B997DA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C5127357-42C6-48B6-A865-7C5E73F70921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C168EF82-EEFB-482E-811A-54F01E3A6983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F0349A4-5712-4C00-8B21-A421DD2487A1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36564E86-9278-401B-84C1-4FB4EA87C0D9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31AED462-3E04-4798-8BB3-A36558EE8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976C6136-9441-431A-B9B0-89FD960C419E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14B9F36-EA41-42C8-9A0B-CB75A72B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3135AF3-E0E6-43C1-8E1C-6F9ACC2EC7E2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E9785A7-584C-4CB4-A1F0-75F53641FF02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73B435-FCFA-4E9C-A8BD-09286769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個々人の成長（一人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秒、全体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B7E6A-9D3C-4070-B035-BB560564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24" y="1566195"/>
            <a:ext cx="5436381" cy="4206383"/>
          </a:xfrm>
        </p:spPr>
        <p:txBody>
          <a:bodyPr/>
          <a:lstStyle/>
          <a:p>
            <a:r>
              <a:rPr kumimoji="1" lang="ja-JP" altLang="en-US" dirty="0"/>
              <a:t>神部（</a:t>
            </a:r>
            <a:r>
              <a:rPr kumimoji="1" lang="en-US" altLang="ja-JP" dirty="0"/>
              <a:t>DBA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栗川（発表）</a:t>
            </a:r>
            <a:endParaRPr kumimoji="1" lang="en-US" altLang="ja-JP" dirty="0"/>
          </a:p>
          <a:p>
            <a:r>
              <a:rPr kumimoji="1" lang="ja-JP" altLang="en-US" dirty="0"/>
              <a:t>鈴木（コミュニケーション）</a:t>
            </a:r>
            <a:endParaRPr kumimoji="1" lang="en-US" altLang="ja-JP" dirty="0"/>
          </a:p>
          <a:p>
            <a:r>
              <a:rPr kumimoji="1" lang="ja-JP" altLang="en-US" dirty="0"/>
              <a:t>野村（リーダー）</a:t>
            </a:r>
            <a:endParaRPr kumimoji="1" lang="en-US" altLang="ja-JP" dirty="0"/>
          </a:p>
          <a:p>
            <a:r>
              <a:rPr kumimoji="1" lang="ja-JP" altLang="en-US" dirty="0"/>
              <a:t>羽田（品質</a:t>
            </a:r>
            <a:r>
              <a:rPr kumimoji="1" lang="en-US" altLang="ja-JP" dirty="0"/>
              <a:t>/</a:t>
            </a:r>
            <a:r>
              <a:rPr kumimoji="1" lang="ja-JP" altLang="en-US" dirty="0"/>
              <a:t>構成）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289599-82B1-4F3E-A283-7BD71357746E}"/>
              </a:ext>
            </a:extLst>
          </p:cNvPr>
          <p:cNvGrpSpPr/>
          <p:nvPr/>
        </p:nvGrpSpPr>
        <p:grpSpPr>
          <a:xfrm>
            <a:off x="3207456" y="3922205"/>
            <a:ext cx="2908444" cy="4296992"/>
            <a:chOff x="3919647" y="7057808"/>
            <a:chExt cx="2908444" cy="4296992"/>
          </a:xfrm>
        </p:grpSpPr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93933929-F8D7-4A65-9D5D-2C075CD66010}"/>
                </a:ext>
              </a:extLst>
            </p:cNvPr>
            <p:cNvSpPr/>
            <p:nvPr/>
          </p:nvSpPr>
          <p:spPr>
            <a:xfrm>
              <a:off x="3928821" y="7057808"/>
              <a:ext cx="2881722" cy="776101"/>
            </a:xfrm>
            <a:prstGeom prst="roundRect">
              <a:avLst>
                <a:gd name="adj" fmla="val 20028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C33CB77A-1062-4752-9FC8-779DDEF2F439}"/>
                </a:ext>
              </a:extLst>
            </p:cNvPr>
            <p:cNvGrpSpPr/>
            <p:nvPr/>
          </p:nvGrpSpPr>
          <p:grpSpPr>
            <a:xfrm>
              <a:off x="3919647" y="7154476"/>
              <a:ext cx="2908444" cy="4200324"/>
              <a:chOff x="3919647" y="7154476"/>
              <a:chExt cx="2908444" cy="4200324"/>
            </a:xfrm>
          </p:grpSpPr>
          <p:sp>
            <p:nvSpPr>
              <p:cNvPr id="64" name="四角形: 角を丸くする 63">
                <a:extLst>
                  <a:ext uri="{FF2B5EF4-FFF2-40B4-BE49-F238E27FC236}">
                    <a16:creationId xmlns:a16="http://schemas.microsoft.com/office/drawing/2014/main" id="{FC47EAB7-2571-4949-A98B-0495A63D9F90}"/>
                  </a:ext>
                </a:extLst>
              </p:cNvPr>
              <p:cNvSpPr/>
              <p:nvPr/>
            </p:nvSpPr>
            <p:spPr>
              <a:xfrm>
                <a:off x="3932101" y="9424830"/>
                <a:ext cx="2879308" cy="1929970"/>
              </a:xfrm>
              <a:prstGeom prst="roundRect">
                <a:avLst>
                  <a:gd name="adj" fmla="val 12567"/>
                </a:avLst>
              </a:prstGeom>
              <a:solidFill>
                <a:srgbClr val="33CCFF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99429FDD-50BF-4F5D-BDB8-CAA1255FB3A6}"/>
                  </a:ext>
                </a:extLst>
              </p:cNvPr>
              <p:cNvSpPr/>
              <p:nvPr/>
            </p:nvSpPr>
            <p:spPr>
              <a:xfrm>
                <a:off x="3932101" y="7697493"/>
                <a:ext cx="2880268" cy="2848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FA73E6C0-DCE8-4932-BB4D-F73F23FC8271}"/>
                  </a:ext>
                </a:extLst>
              </p:cNvPr>
              <p:cNvGrpSpPr/>
              <p:nvPr/>
            </p:nvGrpSpPr>
            <p:grpSpPr>
              <a:xfrm>
                <a:off x="5487054" y="10786757"/>
                <a:ext cx="1040695" cy="458515"/>
                <a:chOff x="9065552" y="12076098"/>
                <a:chExt cx="1364342" cy="601109"/>
              </a:xfrm>
            </p:grpSpPr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C2A1C334-1C71-4D7D-9D07-DC3B418CE21D}"/>
                    </a:ext>
                  </a:extLst>
                </p:cNvPr>
                <p:cNvSpPr/>
                <p:nvPr/>
              </p:nvSpPr>
              <p:spPr>
                <a:xfrm>
                  <a:off x="9065552" y="12132860"/>
                  <a:ext cx="1364342" cy="4873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07AD2679-803E-4421-84BD-AE596AC75B73}"/>
                    </a:ext>
                  </a:extLst>
                </p:cNvPr>
                <p:cNvGrpSpPr/>
                <p:nvPr/>
              </p:nvGrpSpPr>
              <p:grpSpPr>
                <a:xfrm>
                  <a:off x="9128765" y="12076098"/>
                  <a:ext cx="1237915" cy="601109"/>
                  <a:chOff x="9258419" y="12211373"/>
                  <a:chExt cx="1490545" cy="723782"/>
                </a:xfrm>
              </p:grpSpPr>
              <p:pic>
                <p:nvPicPr>
                  <p:cNvPr id="69" name="図 68" descr="アイコン&#10;&#10;自動的に生成された説明">
                    <a:extLst>
                      <a:ext uri="{FF2B5EF4-FFF2-40B4-BE49-F238E27FC236}">
                        <a16:creationId xmlns:a16="http://schemas.microsoft.com/office/drawing/2014/main" id="{BFE8ACBD-FAC8-48AC-95DD-657AC44421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8419" y="12211373"/>
                    <a:ext cx="723782" cy="723782"/>
                  </a:xfrm>
                  <a:prstGeom prst="rect">
                    <a:avLst/>
                  </a:prstGeom>
                </p:spPr>
              </p:pic>
              <p:pic>
                <p:nvPicPr>
                  <p:cNvPr id="70" name="図 69" descr="アイコン&#10;&#10;自動的に生成された説明">
                    <a:extLst>
                      <a:ext uri="{FF2B5EF4-FFF2-40B4-BE49-F238E27FC236}">
                        <a16:creationId xmlns:a16="http://schemas.microsoft.com/office/drawing/2014/main" id="{AAEB235F-0C27-4E1E-8CB8-D88EB25508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25182" y="12211373"/>
                    <a:ext cx="723782" cy="72378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546286-F530-43F8-ACA5-59C46A7B0EBC}"/>
                  </a:ext>
                </a:extLst>
              </p:cNvPr>
              <p:cNvSpPr txBox="1"/>
              <p:nvPr/>
            </p:nvSpPr>
            <p:spPr>
              <a:xfrm>
                <a:off x="4592515" y="10029626"/>
                <a:ext cx="1803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はらペコーぬ</a:t>
                </a: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D86454F-2F08-4F01-98F2-348314D85360}"/>
                  </a:ext>
                </a:extLst>
              </p:cNvPr>
              <p:cNvSpPr txBox="1"/>
              <p:nvPr/>
            </p:nvSpPr>
            <p:spPr>
              <a:xfrm>
                <a:off x="4840133" y="7154476"/>
                <a:ext cx="1167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spc="300" dirty="0">
                    <a:latin typeface="HGｺﾞｼｯｸE" panose="020B0909000000000000" pitchFamily="49" charset="-128"/>
                    <a:ea typeface="HGｺﾞｼｯｸE" panose="020B0909000000000000" pitchFamily="49" charset="-128"/>
                  </a:rPr>
                  <a:t>社員証</a:t>
                </a: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13B0E89C-A086-4F51-AB12-61EB61258DB0}"/>
                  </a:ext>
                </a:extLst>
              </p:cNvPr>
              <p:cNvSpPr/>
              <p:nvPr/>
            </p:nvSpPr>
            <p:spPr>
              <a:xfrm>
                <a:off x="4446574" y="7998793"/>
                <a:ext cx="1803699" cy="19965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4" name="図 33" descr="図形, 円&#10;&#10;自動的に生成された説明">
                <a:extLst>
                  <a:ext uri="{FF2B5EF4-FFF2-40B4-BE49-F238E27FC236}">
                    <a16:creationId xmlns:a16="http://schemas.microsoft.com/office/drawing/2014/main" id="{ADDC8164-31ED-4F3D-9286-DD66C8802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0274" y="7986938"/>
                <a:ext cx="1485726" cy="2003399"/>
              </a:xfrm>
              <a:prstGeom prst="rect">
                <a:avLst/>
              </a:prstGeom>
            </p:spPr>
          </p:pic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88823479-5BCE-44FD-ADE0-AB0DF3B112AA}"/>
                  </a:ext>
                </a:extLst>
              </p:cNvPr>
              <p:cNvSpPr/>
              <p:nvPr/>
            </p:nvSpPr>
            <p:spPr>
              <a:xfrm>
                <a:off x="3919647" y="7627042"/>
                <a:ext cx="2908444" cy="21498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E930058-4A7A-4C1C-9259-467EE9FDB997}"/>
              </a:ext>
            </a:extLst>
          </p:cNvPr>
          <p:cNvGrpSpPr/>
          <p:nvPr/>
        </p:nvGrpSpPr>
        <p:grpSpPr>
          <a:xfrm>
            <a:off x="-3483121" y="-235029"/>
            <a:ext cx="2908444" cy="4296992"/>
            <a:chOff x="-3577899" y="687259"/>
            <a:chExt cx="2908444" cy="4296992"/>
          </a:xfrm>
        </p:grpSpPr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7A566306-87E9-432E-BFF6-B83B0780FAC8}"/>
                </a:ext>
              </a:extLst>
            </p:cNvPr>
            <p:cNvGrpSpPr/>
            <p:nvPr/>
          </p:nvGrpSpPr>
          <p:grpSpPr>
            <a:xfrm>
              <a:off x="-3577899" y="687259"/>
              <a:ext cx="2908444" cy="4296992"/>
              <a:chOff x="3905999" y="7057808"/>
              <a:chExt cx="2908444" cy="4296992"/>
            </a:xfrm>
          </p:grpSpPr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5F42C4B5-ADE1-47D8-8A85-1C124F463121}"/>
                  </a:ext>
                </a:extLst>
              </p:cNvPr>
              <p:cNvSpPr/>
              <p:nvPr/>
            </p:nvSpPr>
            <p:spPr>
              <a:xfrm>
                <a:off x="3928821" y="7057808"/>
                <a:ext cx="2881722" cy="776101"/>
              </a:xfrm>
              <a:prstGeom prst="roundRect">
                <a:avLst>
                  <a:gd name="adj" fmla="val 2002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AE68AEA2-6426-4F00-A394-CB643EEB9037}"/>
                  </a:ext>
                </a:extLst>
              </p:cNvPr>
              <p:cNvGrpSpPr/>
              <p:nvPr/>
            </p:nvGrpSpPr>
            <p:grpSpPr>
              <a:xfrm>
                <a:off x="3905999" y="7154476"/>
                <a:ext cx="2908444" cy="4200324"/>
                <a:chOff x="3905999" y="7154476"/>
                <a:chExt cx="2908444" cy="4200324"/>
              </a:xfrm>
            </p:grpSpPr>
            <p:sp>
              <p:nvSpPr>
                <p:cNvPr id="97" name="四角形: 角を丸くする 96">
                  <a:extLst>
                    <a:ext uri="{FF2B5EF4-FFF2-40B4-BE49-F238E27FC236}">
                      <a16:creationId xmlns:a16="http://schemas.microsoft.com/office/drawing/2014/main" id="{B3CFAAE1-3897-42D7-9B03-A575976C1CAE}"/>
                    </a:ext>
                  </a:extLst>
                </p:cNvPr>
                <p:cNvSpPr/>
                <p:nvPr/>
              </p:nvSpPr>
              <p:spPr>
                <a:xfrm>
                  <a:off x="3932101" y="9424830"/>
                  <a:ext cx="2879308" cy="1929970"/>
                </a:xfrm>
                <a:prstGeom prst="roundRect">
                  <a:avLst>
                    <a:gd name="adj" fmla="val 12567"/>
                  </a:avLst>
                </a:prstGeom>
                <a:solidFill>
                  <a:srgbClr val="33CCFF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正方形/長方形 97">
                  <a:extLst>
                    <a:ext uri="{FF2B5EF4-FFF2-40B4-BE49-F238E27FC236}">
                      <a16:creationId xmlns:a16="http://schemas.microsoft.com/office/drawing/2014/main" id="{1B1069E3-7646-428C-B4FA-D562A7F2B088}"/>
                    </a:ext>
                  </a:extLst>
                </p:cNvPr>
                <p:cNvSpPr/>
                <p:nvPr/>
              </p:nvSpPr>
              <p:spPr>
                <a:xfrm>
                  <a:off x="3932101" y="7697493"/>
                  <a:ext cx="2880268" cy="284858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7A941EC8-3296-47DD-B65A-55EEA4E1C900}"/>
                    </a:ext>
                  </a:extLst>
                </p:cNvPr>
                <p:cNvGrpSpPr/>
                <p:nvPr/>
              </p:nvGrpSpPr>
              <p:grpSpPr>
                <a:xfrm>
                  <a:off x="5487054" y="10786757"/>
                  <a:ext cx="1040695" cy="458515"/>
                  <a:chOff x="9065552" y="12076098"/>
                  <a:chExt cx="1364342" cy="601109"/>
                </a:xfrm>
              </p:grpSpPr>
              <p:sp>
                <p:nvSpPr>
                  <p:cNvPr id="105" name="正方形/長方形 104">
                    <a:extLst>
                      <a:ext uri="{FF2B5EF4-FFF2-40B4-BE49-F238E27FC236}">
                        <a16:creationId xmlns:a16="http://schemas.microsoft.com/office/drawing/2014/main" id="{BB3CAF58-BE7F-468B-B3DD-40BE1F11D651}"/>
                      </a:ext>
                    </a:extLst>
                  </p:cNvPr>
                  <p:cNvSpPr/>
                  <p:nvPr/>
                </p:nvSpPr>
                <p:spPr>
                  <a:xfrm>
                    <a:off x="9065552" y="12132860"/>
                    <a:ext cx="1364342" cy="4873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082EC847-D1FA-4A9B-A189-2E11A9DC288C}"/>
                      </a:ext>
                    </a:extLst>
                  </p:cNvPr>
                  <p:cNvGrpSpPr/>
                  <p:nvPr/>
                </p:nvGrpSpPr>
                <p:grpSpPr>
                  <a:xfrm>
                    <a:off x="9128765" y="12076098"/>
                    <a:ext cx="1237915" cy="601109"/>
                    <a:chOff x="9258419" y="12211373"/>
                    <a:chExt cx="1490545" cy="723782"/>
                  </a:xfrm>
                </p:grpSpPr>
                <p:pic>
                  <p:nvPicPr>
                    <p:cNvPr id="107" name="図 106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3F910D57-B892-417B-A152-CD3FA0A496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8419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図 107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9173925A-FBA0-4C5B-8F66-9415548709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25182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EC39E329-5632-4033-9E5D-145ED1C3BA93}"/>
                    </a:ext>
                  </a:extLst>
                </p:cNvPr>
                <p:cNvSpPr txBox="1"/>
                <p:nvPr/>
              </p:nvSpPr>
              <p:spPr>
                <a:xfrm>
                  <a:off x="4746788" y="10048558"/>
                  <a:ext cx="13434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野村 沙永</a:t>
                  </a:r>
                </a:p>
              </p:txBody>
            </p:sp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4EAB39B1-303B-467A-8080-2835656FD24E}"/>
                    </a:ext>
                  </a:extLst>
                </p:cNvPr>
                <p:cNvSpPr txBox="1"/>
                <p:nvPr/>
              </p:nvSpPr>
              <p:spPr>
                <a:xfrm>
                  <a:off x="4840133" y="7154476"/>
                  <a:ext cx="1167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spc="300" dirty="0">
                      <a:latin typeface="HGｺﾞｼｯｸE" panose="020B0909000000000000" pitchFamily="49" charset="-128"/>
                      <a:ea typeface="HGｺﾞｼｯｸE" panose="020B0909000000000000" pitchFamily="49" charset="-128"/>
                    </a:rPr>
                    <a:t>社員証</a:t>
                  </a:r>
                </a:p>
              </p:txBody>
            </p:sp>
            <p:sp>
              <p:nvSpPr>
                <p:cNvPr id="102" name="正方形/長方形 101">
                  <a:extLst>
                    <a:ext uri="{FF2B5EF4-FFF2-40B4-BE49-F238E27FC236}">
                      <a16:creationId xmlns:a16="http://schemas.microsoft.com/office/drawing/2014/main" id="{3DA31C38-B94D-43FE-A17E-E01194695636}"/>
                    </a:ext>
                  </a:extLst>
                </p:cNvPr>
                <p:cNvSpPr/>
                <p:nvPr/>
              </p:nvSpPr>
              <p:spPr>
                <a:xfrm>
                  <a:off x="4446574" y="7998793"/>
                  <a:ext cx="1803699" cy="19965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9768E668-B3FB-4C9D-827F-2FF9D2736411}"/>
                    </a:ext>
                  </a:extLst>
                </p:cNvPr>
                <p:cNvSpPr/>
                <p:nvPr/>
              </p:nvSpPr>
              <p:spPr>
                <a:xfrm>
                  <a:off x="3905999" y="7627042"/>
                  <a:ext cx="2908444" cy="214984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54" name="図 53" descr="シャツ, 帽子, 鳥 が含まれている画像&#10;&#10;自動的に生成された説明">
              <a:extLst>
                <a:ext uri="{FF2B5EF4-FFF2-40B4-BE49-F238E27FC236}">
                  <a16:creationId xmlns:a16="http://schemas.microsoft.com/office/drawing/2014/main" id="{57009738-D53A-48AE-A259-B023FCE17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45792" y="1800453"/>
              <a:ext cx="1681799" cy="1681799"/>
            </a:xfrm>
            <a:prstGeom prst="rect">
              <a:avLst/>
            </a:prstGeom>
          </p:spPr>
        </p:pic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F10E8290-0A7F-4FEA-9D69-56AC0675F56C}"/>
              </a:ext>
            </a:extLst>
          </p:cNvPr>
          <p:cNvGrpSpPr/>
          <p:nvPr/>
        </p:nvGrpSpPr>
        <p:grpSpPr>
          <a:xfrm>
            <a:off x="-3527765" y="4375299"/>
            <a:ext cx="2908444" cy="4296992"/>
            <a:chOff x="-3564251" y="5274437"/>
            <a:chExt cx="2908444" cy="4296992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E47B4053-5DF3-4F8A-8B77-94D0F8EAB3FF}"/>
                </a:ext>
              </a:extLst>
            </p:cNvPr>
            <p:cNvGrpSpPr/>
            <p:nvPr/>
          </p:nvGrpSpPr>
          <p:grpSpPr>
            <a:xfrm>
              <a:off x="-3564251" y="5274437"/>
              <a:ext cx="2908444" cy="4296992"/>
              <a:chOff x="3919647" y="7057808"/>
              <a:chExt cx="2908444" cy="4296992"/>
            </a:xfrm>
          </p:grpSpPr>
          <p:sp>
            <p:nvSpPr>
              <p:cNvPr id="126" name="四角形: 角を丸くする 125">
                <a:extLst>
                  <a:ext uri="{FF2B5EF4-FFF2-40B4-BE49-F238E27FC236}">
                    <a16:creationId xmlns:a16="http://schemas.microsoft.com/office/drawing/2014/main" id="{1611772D-6AA7-4991-AE98-7CF1E9F0E1DA}"/>
                  </a:ext>
                </a:extLst>
              </p:cNvPr>
              <p:cNvSpPr/>
              <p:nvPr/>
            </p:nvSpPr>
            <p:spPr>
              <a:xfrm>
                <a:off x="3942469" y="7057808"/>
                <a:ext cx="2879074" cy="776101"/>
              </a:xfrm>
              <a:prstGeom prst="roundRect">
                <a:avLst>
                  <a:gd name="adj" fmla="val 2002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0BE800D3-CFD5-4BCC-AA85-F1B44A6E7D9A}"/>
                  </a:ext>
                </a:extLst>
              </p:cNvPr>
              <p:cNvGrpSpPr/>
              <p:nvPr/>
            </p:nvGrpSpPr>
            <p:grpSpPr>
              <a:xfrm>
                <a:off x="3919647" y="7154476"/>
                <a:ext cx="2908444" cy="4200324"/>
                <a:chOff x="3919647" y="7154476"/>
                <a:chExt cx="2908444" cy="4200324"/>
              </a:xfrm>
            </p:grpSpPr>
            <p:sp>
              <p:nvSpPr>
                <p:cNvPr id="128" name="四角形: 角を丸くする 127">
                  <a:extLst>
                    <a:ext uri="{FF2B5EF4-FFF2-40B4-BE49-F238E27FC236}">
                      <a16:creationId xmlns:a16="http://schemas.microsoft.com/office/drawing/2014/main" id="{DF3D4C59-0444-47F7-A344-E8B3D5DABF22}"/>
                    </a:ext>
                  </a:extLst>
                </p:cNvPr>
                <p:cNvSpPr/>
                <p:nvPr/>
              </p:nvSpPr>
              <p:spPr>
                <a:xfrm>
                  <a:off x="3932101" y="9424830"/>
                  <a:ext cx="2879308" cy="1929970"/>
                </a:xfrm>
                <a:prstGeom prst="roundRect">
                  <a:avLst>
                    <a:gd name="adj" fmla="val 12567"/>
                  </a:avLst>
                </a:prstGeom>
                <a:solidFill>
                  <a:srgbClr val="33CCFF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31633B6B-6E7B-4A26-8AEC-169BCB4539A8}"/>
                    </a:ext>
                  </a:extLst>
                </p:cNvPr>
                <p:cNvSpPr/>
                <p:nvPr/>
              </p:nvSpPr>
              <p:spPr>
                <a:xfrm>
                  <a:off x="3932101" y="7697493"/>
                  <a:ext cx="2880268" cy="284858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0" name="グループ化 129">
                  <a:extLst>
                    <a:ext uri="{FF2B5EF4-FFF2-40B4-BE49-F238E27FC236}">
                      <a16:creationId xmlns:a16="http://schemas.microsoft.com/office/drawing/2014/main" id="{C8AA573E-13BA-4955-9C44-AFF4EE304AA0}"/>
                    </a:ext>
                  </a:extLst>
                </p:cNvPr>
                <p:cNvGrpSpPr/>
                <p:nvPr/>
              </p:nvGrpSpPr>
              <p:grpSpPr>
                <a:xfrm>
                  <a:off x="5487054" y="10786757"/>
                  <a:ext cx="1040695" cy="458515"/>
                  <a:chOff x="9065552" y="12076098"/>
                  <a:chExt cx="1364342" cy="601109"/>
                </a:xfrm>
              </p:grpSpPr>
              <p:sp>
                <p:nvSpPr>
                  <p:cNvPr id="135" name="正方形/長方形 134">
                    <a:extLst>
                      <a:ext uri="{FF2B5EF4-FFF2-40B4-BE49-F238E27FC236}">
                        <a16:creationId xmlns:a16="http://schemas.microsoft.com/office/drawing/2014/main" id="{6D5B1B9A-1CB3-4E21-A03C-B03F2101A599}"/>
                      </a:ext>
                    </a:extLst>
                  </p:cNvPr>
                  <p:cNvSpPr/>
                  <p:nvPr/>
                </p:nvSpPr>
                <p:spPr>
                  <a:xfrm>
                    <a:off x="9065552" y="12132860"/>
                    <a:ext cx="1364342" cy="4873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36" name="グループ化 135">
                    <a:extLst>
                      <a:ext uri="{FF2B5EF4-FFF2-40B4-BE49-F238E27FC236}">
                        <a16:creationId xmlns:a16="http://schemas.microsoft.com/office/drawing/2014/main" id="{71599BFC-012A-4D94-8F26-EA5DF855ABF4}"/>
                      </a:ext>
                    </a:extLst>
                  </p:cNvPr>
                  <p:cNvGrpSpPr/>
                  <p:nvPr/>
                </p:nvGrpSpPr>
                <p:grpSpPr>
                  <a:xfrm>
                    <a:off x="9128765" y="12076098"/>
                    <a:ext cx="1237915" cy="601109"/>
                    <a:chOff x="9258419" y="12211373"/>
                    <a:chExt cx="1490545" cy="723782"/>
                  </a:xfrm>
                </p:grpSpPr>
                <p:pic>
                  <p:nvPicPr>
                    <p:cNvPr id="137" name="図 136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65DC7CCD-B3C9-440F-B756-A91D983B1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8419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図 137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E5575BE9-CC93-4ACF-AAF5-DC2B6CB363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25182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16B7A30B-F792-438F-985E-3625B16A9212}"/>
                    </a:ext>
                  </a:extLst>
                </p:cNvPr>
                <p:cNvSpPr txBox="1"/>
                <p:nvPr/>
              </p:nvSpPr>
              <p:spPr>
                <a:xfrm>
                  <a:off x="4746788" y="10048558"/>
                  <a:ext cx="13434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鈴木 美鈴</a:t>
                  </a:r>
                </a:p>
              </p:txBody>
            </p:sp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DA945294-4063-43F5-BC8D-37FBFAF9E1A0}"/>
                    </a:ext>
                  </a:extLst>
                </p:cNvPr>
                <p:cNvSpPr txBox="1"/>
                <p:nvPr/>
              </p:nvSpPr>
              <p:spPr>
                <a:xfrm>
                  <a:off x="4840133" y="7154476"/>
                  <a:ext cx="1167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spc="300" dirty="0">
                      <a:latin typeface="HGｺﾞｼｯｸE" panose="020B0909000000000000" pitchFamily="49" charset="-128"/>
                      <a:ea typeface="HGｺﾞｼｯｸE" panose="020B0909000000000000" pitchFamily="49" charset="-128"/>
                    </a:rPr>
                    <a:t>社員証</a:t>
                  </a:r>
                </a:p>
              </p:txBody>
            </p:sp>
            <p:sp>
              <p:nvSpPr>
                <p:cNvPr id="133" name="正方形/長方形 132">
                  <a:extLst>
                    <a:ext uri="{FF2B5EF4-FFF2-40B4-BE49-F238E27FC236}">
                      <a16:creationId xmlns:a16="http://schemas.microsoft.com/office/drawing/2014/main" id="{3E01CC8E-7A70-4E9F-BB57-B6B4240EA501}"/>
                    </a:ext>
                  </a:extLst>
                </p:cNvPr>
                <p:cNvSpPr/>
                <p:nvPr/>
              </p:nvSpPr>
              <p:spPr>
                <a:xfrm>
                  <a:off x="4446574" y="7998793"/>
                  <a:ext cx="1803699" cy="19965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正方形/長方形 133">
                  <a:extLst>
                    <a:ext uri="{FF2B5EF4-FFF2-40B4-BE49-F238E27FC236}">
                      <a16:creationId xmlns:a16="http://schemas.microsoft.com/office/drawing/2014/main" id="{8764A202-0924-4DA5-B56D-F865A65F5861}"/>
                    </a:ext>
                  </a:extLst>
                </p:cNvPr>
                <p:cNvSpPr/>
                <p:nvPr/>
              </p:nvSpPr>
              <p:spPr>
                <a:xfrm>
                  <a:off x="3919647" y="7627042"/>
                  <a:ext cx="2908444" cy="214984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39" name="図 138" descr="シャツ, 帽子, 鳥 が含まれている画像&#10;&#10;自動的に生成された説明">
              <a:extLst>
                <a:ext uri="{FF2B5EF4-FFF2-40B4-BE49-F238E27FC236}">
                  <a16:creationId xmlns:a16="http://schemas.microsoft.com/office/drawing/2014/main" id="{02F6B478-D3BB-465F-9CDA-0DDD82B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45792" y="6387631"/>
              <a:ext cx="1681799" cy="1681799"/>
            </a:xfrm>
            <a:prstGeom prst="rect">
              <a:avLst/>
            </a:prstGeom>
          </p:spPr>
        </p:pic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2E612F9B-6D95-4C23-A0E2-D5968AAB3F8F}"/>
              </a:ext>
            </a:extLst>
          </p:cNvPr>
          <p:cNvGrpSpPr/>
          <p:nvPr/>
        </p:nvGrpSpPr>
        <p:grpSpPr>
          <a:xfrm>
            <a:off x="12631438" y="4720407"/>
            <a:ext cx="2908444" cy="4296992"/>
            <a:chOff x="12631438" y="4720407"/>
            <a:chExt cx="2908444" cy="4296992"/>
          </a:xfrm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42FEB12-ECE3-4E67-8EE8-9216B3D92B77}"/>
                </a:ext>
              </a:extLst>
            </p:cNvPr>
            <p:cNvGrpSpPr/>
            <p:nvPr/>
          </p:nvGrpSpPr>
          <p:grpSpPr>
            <a:xfrm>
              <a:off x="12631438" y="4720407"/>
              <a:ext cx="2908444" cy="4296992"/>
              <a:chOff x="3919647" y="7057808"/>
              <a:chExt cx="2908444" cy="4296992"/>
            </a:xfrm>
          </p:grpSpPr>
          <p:sp>
            <p:nvSpPr>
              <p:cNvPr id="141" name="四角形: 角を丸くする 140">
                <a:extLst>
                  <a:ext uri="{FF2B5EF4-FFF2-40B4-BE49-F238E27FC236}">
                    <a16:creationId xmlns:a16="http://schemas.microsoft.com/office/drawing/2014/main" id="{C13A64F6-3DF2-4158-A879-F7CACD01ED0F}"/>
                  </a:ext>
                </a:extLst>
              </p:cNvPr>
              <p:cNvSpPr/>
              <p:nvPr/>
            </p:nvSpPr>
            <p:spPr>
              <a:xfrm>
                <a:off x="3928821" y="7057808"/>
                <a:ext cx="2881722" cy="776101"/>
              </a:xfrm>
              <a:prstGeom prst="roundRect">
                <a:avLst>
                  <a:gd name="adj" fmla="val 2002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2" name="グループ化 141">
                <a:extLst>
                  <a:ext uri="{FF2B5EF4-FFF2-40B4-BE49-F238E27FC236}">
                    <a16:creationId xmlns:a16="http://schemas.microsoft.com/office/drawing/2014/main" id="{0A9196F9-8073-4769-8165-2CBC1788CB28}"/>
                  </a:ext>
                </a:extLst>
              </p:cNvPr>
              <p:cNvGrpSpPr/>
              <p:nvPr/>
            </p:nvGrpSpPr>
            <p:grpSpPr>
              <a:xfrm>
                <a:off x="3919647" y="7154476"/>
                <a:ext cx="2908444" cy="4200324"/>
                <a:chOff x="3919647" y="7154476"/>
                <a:chExt cx="2908444" cy="4200324"/>
              </a:xfrm>
            </p:grpSpPr>
            <p:sp>
              <p:nvSpPr>
                <p:cNvPr id="143" name="四角形: 角を丸くする 142">
                  <a:extLst>
                    <a:ext uri="{FF2B5EF4-FFF2-40B4-BE49-F238E27FC236}">
                      <a16:creationId xmlns:a16="http://schemas.microsoft.com/office/drawing/2014/main" id="{57197C9B-3C5C-4AC4-B894-60BAB114D114}"/>
                    </a:ext>
                  </a:extLst>
                </p:cNvPr>
                <p:cNvSpPr/>
                <p:nvPr/>
              </p:nvSpPr>
              <p:spPr>
                <a:xfrm>
                  <a:off x="3932101" y="9424830"/>
                  <a:ext cx="2879308" cy="1929970"/>
                </a:xfrm>
                <a:prstGeom prst="roundRect">
                  <a:avLst>
                    <a:gd name="adj" fmla="val 12567"/>
                  </a:avLst>
                </a:prstGeom>
                <a:solidFill>
                  <a:srgbClr val="33CCFF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>
                  <a:extLst>
                    <a:ext uri="{FF2B5EF4-FFF2-40B4-BE49-F238E27FC236}">
                      <a16:creationId xmlns:a16="http://schemas.microsoft.com/office/drawing/2014/main" id="{930279FF-E667-40DC-8B4B-9C70BA26A650}"/>
                    </a:ext>
                  </a:extLst>
                </p:cNvPr>
                <p:cNvSpPr/>
                <p:nvPr/>
              </p:nvSpPr>
              <p:spPr>
                <a:xfrm>
                  <a:off x="3932101" y="7697493"/>
                  <a:ext cx="2880268" cy="284858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4450014D-0775-46EA-9184-868B1A8A26C6}"/>
                    </a:ext>
                  </a:extLst>
                </p:cNvPr>
                <p:cNvGrpSpPr/>
                <p:nvPr/>
              </p:nvGrpSpPr>
              <p:grpSpPr>
                <a:xfrm>
                  <a:off x="5487054" y="10786757"/>
                  <a:ext cx="1040695" cy="458515"/>
                  <a:chOff x="9065552" y="12076098"/>
                  <a:chExt cx="1364342" cy="601109"/>
                </a:xfrm>
              </p:grpSpPr>
              <p:sp>
                <p:nvSpPr>
                  <p:cNvPr id="150" name="正方形/長方形 149">
                    <a:extLst>
                      <a:ext uri="{FF2B5EF4-FFF2-40B4-BE49-F238E27FC236}">
                        <a16:creationId xmlns:a16="http://schemas.microsoft.com/office/drawing/2014/main" id="{3A1ED81B-096A-411F-A2E5-824137526D7D}"/>
                      </a:ext>
                    </a:extLst>
                  </p:cNvPr>
                  <p:cNvSpPr/>
                  <p:nvPr/>
                </p:nvSpPr>
                <p:spPr>
                  <a:xfrm>
                    <a:off x="9065552" y="12132860"/>
                    <a:ext cx="1364342" cy="4873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51" name="グループ化 150">
                    <a:extLst>
                      <a:ext uri="{FF2B5EF4-FFF2-40B4-BE49-F238E27FC236}">
                        <a16:creationId xmlns:a16="http://schemas.microsoft.com/office/drawing/2014/main" id="{B76C278D-530A-4E59-AD7E-BFF876B79C9D}"/>
                      </a:ext>
                    </a:extLst>
                  </p:cNvPr>
                  <p:cNvGrpSpPr/>
                  <p:nvPr/>
                </p:nvGrpSpPr>
                <p:grpSpPr>
                  <a:xfrm>
                    <a:off x="9128765" y="12076098"/>
                    <a:ext cx="1237915" cy="601109"/>
                    <a:chOff x="9258419" y="12211373"/>
                    <a:chExt cx="1490545" cy="723782"/>
                  </a:xfrm>
                </p:grpSpPr>
                <p:pic>
                  <p:nvPicPr>
                    <p:cNvPr id="152" name="図 151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9A1C7077-E684-4E9D-9143-15BF0693BD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8419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3" name="図 152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58A8DA3D-DED2-4850-95BA-21DB807055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25182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8B3E8280-46C6-4EAB-A29A-3A5FAED125A9}"/>
                    </a:ext>
                  </a:extLst>
                </p:cNvPr>
                <p:cNvSpPr txBox="1"/>
                <p:nvPr/>
              </p:nvSpPr>
              <p:spPr>
                <a:xfrm>
                  <a:off x="4591981" y="10065507"/>
                  <a:ext cx="17901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神部 淳之介</a:t>
                  </a:r>
                </a:p>
              </p:txBody>
            </p:sp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EFF7D21B-FD5B-4733-8E0C-CB6E4EA0B47D}"/>
                    </a:ext>
                  </a:extLst>
                </p:cNvPr>
                <p:cNvSpPr txBox="1"/>
                <p:nvPr/>
              </p:nvSpPr>
              <p:spPr>
                <a:xfrm>
                  <a:off x="4840133" y="7154476"/>
                  <a:ext cx="1167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spc="300" dirty="0">
                      <a:latin typeface="HGｺﾞｼｯｸE" panose="020B0909000000000000" pitchFamily="49" charset="-128"/>
                      <a:ea typeface="HGｺﾞｼｯｸE" panose="020B0909000000000000" pitchFamily="49" charset="-128"/>
                    </a:rPr>
                    <a:t>社員証</a:t>
                  </a:r>
                </a:p>
              </p:txBody>
            </p:sp>
            <p:sp>
              <p:nvSpPr>
                <p:cNvPr id="148" name="正方形/長方形 147">
                  <a:extLst>
                    <a:ext uri="{FF2B5EF4-FFF2-40B4-BE49-F238E27FC236}">
                      <a16:creationId xmlns:a16="http://schemas.microsoft.com/office/drawing/2014/main" id="{9B0560D6-179F-40B2-8582-EB7298D5EC12}"/>
                    </a:ext>
                  </a:extLst>
                </p:cNvPr>
                <p:cNvSpPr/>
                <p:nvPr/>
              </p:nvSpPr>
              <p:spPr>
                <a:xfrm>
                  <a:off x="4446574" y="7998793"/>
                  <a:ext cx="1803699" cy="19965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>
                  <a:extLst>
                    <a:ext uri="{FF2B5EF4-FFF2-40B4-BE49-F238E27FC236}">
                      <a16:creationId xmlns:a16="http://schemas.microsoft.com/office/drawing/2014/main" id="{04E4D16B-CB62-4071-9599-51D4306368FB}"/>
                    </a:ext>
                  </a:extLst>
                </p:cNvPr>
                <p:cNvSpPr/>
                <p:nvPr/>
              </p:nvSpPr>
              <p:spPr>
                <a:xfrm>
                  <a:off x="3919647" y="7627042"/>
                  <a:ext cx="2908444" cy="214984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54" name="図 153" descr="アイコン&#10;&#10;自動的に生成された説明">
              <a:extLst>
                <a:ext uri="{FF2B5EF4-FFF2-40B4-BE49-F238E27FC236}">
                  <a16:creationId xmlns:a16="http://schemas.microsoft.com/office/drawing/2014/main" id="{24CADA44-064F-4FBB-AECC-8DD6637C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8431" y="5807890"/>
              <a:ext cx="1703566" cy="1703566"/>
            </a:xfrm>
            <a:prstGeom prst="rect">
              <a:avLst/>
            </a:prstGeom>
          </p:spPr>
        </p:pic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3473ABD9-1A12-4373-BA3C-715A83357BFB}"/>
              </a:ext>
            </a:extLst>
          </p:cNvPr>
          <p:cNvGrpSpPr/>
          <p:nvPr/>
        </p:nvGrpSpPr>
        <p:grpSpPr>
          <a:xfrm>
            <a:off x="12532066" y="157230"/>
            <a:ext cx="2908444" cy="4296992"/>
            <a:chOff x="12532066" y="157230"/>
            <a:chExt cx="2908444" cy="4296992"/>
          </a:xfrm>
        </p:grpSpPr>
        <p:pic>
          <p:nvPicPr>
            <p:cNvPr id="124" name="図 123" descr="アイコン&#10;&#10;自動的に生成された説明">
              <a:extLst>
                <a:ext uri="{FF2B5EF4-FFF2-40B4-BE49-F238E27FC236}">
                  <a16:creationId xmlns:a16="http://schemas.microsoft.com/office/drawing/2014/main" id="{A25AC18E-61FC-4457-A56F-E61D89EF7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420" y="1117554"/>
              <a:ext cx="1703566" cy="1703566"/>
            </a:xfrm>
            <a:prstGeom prst="rect">
              <a:avLst/>
            </a:prstGeom>
          </p:spPr>
        </p:pic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0B78F5D-F063-404D-8598-240AEA608043}"/>
                </a:ext>
              </a:extLst>
            </p:cNvPr>
            <p:cNvGrpSpPr/>
            <p:nvPr/>
          </p:nvGrpSpPr>
          <p:grpSpPr>
            <a:xfrm>
              <a:off x="12532066" y="157230"/>
              <a:ext cx="2908444" cy="4296992"/>
              <a:chOff x="3919647" y="7057808"/>
              <a:chExt cx="2908444" cy="4296992"/>
            </a:xfrm>
          </p:grpSpPr>
          <p:sp>
            <p:nvSpPr>
              <p:cNvPr id="156" name="四角形: 角を丸くする 155">
                <a:extLst>
                  <a:ext uri="{FF2B5EF4-FFF2-40B4-BE49-F238E27FC236}">
                    <a16:creationId xmlns:a16="http://schemas.microsoft.com/office/drawing/2014/main" id="{F8613CE6-69FA-4682-A4EF-9913C8E86D00}"/>
                  </a:ext>
                </a:extLst>
              </p:cNvPr>
              <p:cNvSpPr/>
              <p:nvPr/>
            </p:nvSpPr>
            <p:spPr>
              <a:xfrm>
                <a:off x="3928821" y="7057808"/>
                <a:ext cx="2874618" cy="776101"/>
              </a:xfrm>
              <a:prstGeom prst="roundRect">
                <a:avLst>
                  <a:gd name="adj" fmla="val 2002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84D1603B-7300-4326-8D59-B8FD785F3995}"/>
                  </a:ext>
                </a:extLst>
              </p:cNvPr>
              <p:cNvGrpSpPr/>
              <p:nvPr/>
            </p:nvGrpSpPr>
            <p:grpSpPr>
              <a:xfrm>
                <a:off x="3919647" y="7154476"/>
                <a:ext cx="2908444" cy="4200324"/>
                <a:chOff x="3919647" y="7154476"/>
                <a:chExt cx="2908444" cy="4200324"/>
              </a:xfrm>
            </p:grpSpPr>
            <p:sp>
              <p:nvSpPr>
                <p:cNvPr id="158" name="四角形: 角を丸くする 157">
                  <a:extLst>
                    <a:ext uri="{FF2B5EF4-FFF2-40B4-BE49-F238E27FC236}">
                      <a16:creationId xmlns:a16="http://schemas.microsoft.com/office/drawing/2014/main" id="{8B120B1C-9203-4C4B-BCEF-F1915283A0EF}"/>
                    </a:ext>
                  </a:extLst>
                </p:cNvPr>
                <p:cNvSpPr/>
                <p:nvPr/>
              </p:nvSpPr>
              <p:spPr>
                <a:xfrm>
                  <a:off x="3932101" y="9424830"/>
                  <a:ext cx="2879308" cy="1929970"/>
                </a:xfrm>
                <a:prstGeom prst="roundRect">
                  <a:avLst>
                    <a:gd name="adj" fmla="val 12567"/>
                  </a:avLst>
                </a:prstGeom>
                <a:solidFill>
                  <a:srgbClr val="33CCFF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DF155008-E7A1-4353-B028-9F3D6BCFC379}"/>
                    </a:ext>
                  </a:extLst>
                </p:cNvPr>
                <p:cNvSpPr/>
                <p:nvPr/>
              </p:nvSpPr>
              <p:spPr>
                <a:xfrm>
                  <a:off x="3932101" y="7697493"/>
                  <a:ext cx="2880268" cy="284858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" name="グループ化 159">
                  <a:extLst>
                    <a:ext uri="{FF2B5EF4-FFF2-40B4-BE49-F238E27FC236}">
                      <a16:creationId xmlns:a16="http://schemas.microsoft.com/office/drawing/2014/main" id="{1183E173-ACBB-457C-8025-879BEB77EDAD}"/>
                    </a:ext>
                  </a:extLst>
                </p:cNvPr>
                <p:cNvGrpSpPr/>
                <p:nvPr/>
              </p:nvGrpSpPr>
              <p:grpSpPr>
                <a:xfrm>
                  <a:off x="5487054" y="10786757"/>
                  <a:ext cx="1040695" cy="458515"/>
                  <a:chOff x="9065552" y="12076098"/>
                  <a:chExt cx="1364342" cy="601109"/>
                </a:xfrm>
              </p:grpSpPr>
              <p:sp>
                <p:nvSpPr>
                  <p:cNvPr id="165" name="正方形/長方形 164">
                    <a:extLst>
                      <a:ext uri="{FF2B5EF4-FFF2-40B4-BE49-F238E27FC236}">
                        <a16:creationId xmlns:a16="http://schemas.microsoft.com/office/drawing/2014/main" id="{2F7964C3-7412-41B1-8DA4-D1FBD67E5596}"/>
                      </a:ext>
                    </a:extLst>
                  </p:cNvPr>
                  <p:cNvSpPr/>
                  <p:nvPr/>
                </p:nvSpPr>
                <p:spPr>
                  <a:xfrm>
                    <a:off x="9065552" y="12132860"/>
                    <a:ext cx="1364342" cy="4873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66" name="グループ化 165">
                    <a:extLst>
                      <a:ext uri="{FF2B5EF4-FFF2-40B4-BE49-F238E27FC236}">
                        <a16:creationId xmlns:a16="http://schemas.microsoft.com/office/drawing/2014/main" id="{21FFEABC-7615-41D9-BB43-2EB0CFF99324}"/>
                      </a:ext>
                    </a:extLst>
                  </p:cNvPr>
                  <p:cNvGrpSpPr/>
                  <p:nvPr/>
                </p:nvGrpSpPr>
                <p:grpSpPr>
                  <a:xfrm>
                    <a:off x="9128765" y="12076098"/>
                    <a:ext cx="1237915" cy="601109"/>
                    <a:chOff x="9258419" y="12211373"/>
                    <a:chExt cx="1490545" cy="723782"/>
                  </a:xfrm>
                </p:grpSpPr>
                <p:pic>
                  <p:nvPicPr>
                    <p:cNvPr id="167" name="図 166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1429C500-727E-4D51-A27F-229A113828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8419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図 167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DF90B0F6-BF55-437B-BA22-0A95373F2A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25182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395EC4B4-F4C6-421B-A43B-5A6C23F9F8B2}"/>
                    </a:ext>
                  </a:extLst>
                </p:cNvPr>
                <p:cNvSpPr txBox="1"/>
                <p:nvPr/>
              </p:nvSpPr>
              <p:spPr>
                <a:xfrm>
                  <a:off x="4737604" y="10026480"/>
                  <a:ext cx="14085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羽田 雅也</a:t>
                  </a: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E2FD1C9-5E86-4C40-B2FC-67D224BA576D}"/>
                    </a:ext>
                  </a:extLst>
                </p:cNvPr>
                <p:cNvSpPr txBox="1"/>
                <p:nvPr/>
              </p:nvSpPr>
              <p:spPr>
                <a:xfrm>
                  <a:off x="4840133" y="7154476"/>
                  <a:ext cx="1167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spc="300" dirty="0">
                      <a:latin typeface="HGｺﾞｼｯｸE" panose="020B0909000000000000" pitchFamily="49" charset="-128"/>
                      <a:ea typeface="HGｺﾞｼｯｸE" panose="020B0909000000000000" pitchFamily="49" charset="-128"/>
                    </a:rPr>
                    <a:t>社員証</a:t>
                  </a:r>
                </a:p>
              </p:txBody>
            </p:sp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0A020C0D-7438-4C72-9258-E375BDFC6B28}"/>
                    </a:ext>
                  </a:extLst>
                </p:cNvPr>
                <p:cNvSpPr/>
                <p:nvPr/>
              </p:nvSpPr>
              <p:spPr>
                <a:xfrm>
                  <a:off x="4446574" y="7998793"/>
                  <a:ext cx="1803699" cy="19965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26D390B1-774E-4B80-98F2-30A6DC1C9E55}"/>
                    </a:ext>
                  </a:extLst>
                </p:cNvPr>
                <p:cNvSpPr/>
                <p:nvPr/>
              </p:nvSpPr>
              <p:spPr>
                <a:xfrm>
                  <a:off x="3919647" y="7627042"/>
                  <a:ext cx="2908444" cy="214984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69" name="図 168" descr="アイコン&#10;&#10;自動的に生成された説明">
              <a:extLst>
                <a:ext uri="{FF2B5EF4-FFF2-40B4-BE49-F238E27FC236}">
                  <a16:creationId xmlns:a16="http://schemas.microsoft.com/office/drawing/2014/main" id="{81D8D3C6-9256-45F0-970A-B06FC12C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1568" y="1269954"/>
              <a:ext cx="1703566" cy="1703566"/>
            </a:xfrm>
            <a:prstGeom prst="rect">
              <a:avLst/>
            </a:prstGeom>
          </p:spPr>
        </p:pic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397ADA10-7516-4033-8D01-C482D8AC1A2D}"/>
              </a:ext>
            </a:extLst>
          </p:cNvPr>
          <p:cNvGrpSpPr/>
          <p:nvPr/>
        </p:nvGrpSpPr>
        <p:grpSpPr>
          <a:xfrm>
            <a:off x="9121854" y="4546230"/>
            <a:ext cx="2908444" cy="4296992"/>
            <a:chOff x="3392770" y="4483697"/>
            <a:chExt cx="2908444" cy="4296992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69CC9FF2-4479-4BCA-83DE-F82EFCAD260F}"/>
                </a:ext>
              </a:extLst>
            </p:cNvPr>
            <p:cNvGrpSpPr/>
            <p:nvPr/>
          </p:nvGrpSpPr>
          <p:grpSpPr>
            <a:xfrm>
              <a:off x="3392770" y="4483697"/>
              <a:ext cx="2908444" cy="4296992"/>
              <a:chOff x="3919647" y="7057808"/>
              <a:chExt cx="2908444" cy="4296992"/>
            </a:xfrm>
          </p:grpSpPr>
          <p:sp>
            <p:nvSpPr>
              <p:cNvPr id="110" name="四角形: 角を丸くする 109">
                <a:extLst>
                  <a:ext uri="{FF2B5EF4-FFF2-40B4-BE49-F238E27FC236}">
                    <a16:creationId xmlns:a16="http://schemas.microsoft.com/office/drawing/2014/main" id="{6E7179CF-0AD6-4B40-BF13-8269CE48B404}"/>
                  </a:ext>
                </a:extLst>
              </p:cNvPr>
              <p:cNvSpPr/>
              <p:nvPr/>
            </p:nvSpPr>
            <p:spPr>
              <a:xfrm>
                <a:off x="3942469" y="7057808"/>
                <a:ext cx="2881722" cy="776101"/>
              </a:xfrm>
              <a:prstGeom prst="roundRect">
                <a:avLst>
                  <a:gd name="adj" fmla="val 20028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61ECD197-324B-48B7-A000-4610D3823C2E}"/>
                  </a:ext>
                </a:extLst>
              </p:cNvPr>
              <p:cNvGrpSpPr/>
              <p:nvPr/>
            </p:nvGrpSpPr>
            <p:grpSpPr>
              <a:xfrm>
                <a:off x="3919647" y="7154476"/>
                <a:ext cx="2908444" cy="4200324"/>
                <a:chOff x="3919647" y="7154476"/>
                <a:chExt cx="2908444" cy="4200324"/>
              </a:xfrm>
            </p:grpSpPr>
            <p:sp>
              <p:nvSpPr>
                <p:cNvPr id="112" name="四角形: 角を丸くする 111">
                  <a:extLst>
                    <a:ext uri="{FF2B5EF4-FFF2-40B4-BE49-F238E27FC236}">
                      <a16:creationId xmlns:a16="http://schemas.microsoft.com/office/drawing/2014/main" id="{B513C8C4-A368-491D-BAEF-3AD75B689D93}"/>
                    </a:ext>
                  </a:extLst>
                </p:cNvPr>
                <p:cNvSpPr/>
                <p:nvPr/>
              </p:nvSpPr>
              <p:spPr>
                <a:xfrm>
                  <a:off x="3932101" y="9424830"/>
                  <a:ext cx="2879308" cy="1929970"/>
                </a:xfrm>
                <a:prstGeom prst="roundRect">
                  <a:avLst>
                    <a:gd name="adj" fmla="val 12567"/>
                  </a:avLst>
                </a:prstGeom>
                <a:solidFill>
                  <a:srgbClr val="33CCFF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6C0DA1BC-18AF-4B47-9BF7-05AD502FCC64}"/>
                    </a:ext>
                  </a:extLst>
                </p:cNvPr>
                <p:cNvSpPr/>
                <p:nvPr/>
              </p:nvSpPr>
              <p:spPr>
                <a:xfrm>
                  <a:off x="3932101" y="7697493"/>
                  <a:ext cx="2880268" cy="2848588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4" name="グループ化 113">
                  <a:extLst>
                    <a:ext uri="{FF2B5EF4-FFF2-40B4-BE49-F238E27FC236}">
                      <a16:creationId xmlns:a16="http://schemas.microsoft.com/office/drawing/2014/main" id="{3DCDC8B9-12FE-4F9F-9E2C-F17B69B20A3A}"/>
                    </a:ext>
                  </a:extLst>
                </p:cNvPr>
                <p:cNvGrpSpPr/>
                <p:nvPr/>
              </p:nvGrpSpPr>
              <p:grpSpPr>
                <a:xfrm>
                  <a:off x="5487054" y="10786757"/>
                  <a:ext cx="1040695" cy="458515"/>
                  <a:chOff x="9065552" y="12076098"/>
                  <a:chExt cx="1364342" cy="601109"/>
                </a:xfrm>
              </p:grpSpPr>
              <p:sp>
                <p:nvSpPr>
                  <p:cNvPr id="120" name="正方形/長方形 119">
                    <a:extLst>
                      <a:ext uri="{FF2B5EF4-FFF2-40B4-BE49-F238E27FC236}">
                        <a16:creationId xmlns:a16="http://schemas.microsoft.com/office/drawing/2014/main" id="{A2B61B89-2B23-47B0-91DE-4F2D63427960}"/>
                      </a:ext>
                    </a:extLst>
                  </p:cNvPr>
                  <p:cNvSpPr/>
                  <p:nvPr/>
                </p:nvSpPr>
                <p:spPr>
                  <a:xfrm>
                    <a:off x="9065552" y="12132860"/>
                    <a:ext cx="1364342" cy="4873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21" name="グループ化 120">
                    <a:extLst>
                      <a:ext uri="{FF2B5EF4-FFF2-40B4-BE49-F238E27FC236}">
                        <a16:creationId xmlns:a16="http://schemas.microsoft.com/office/drawing/2014/main" id="{4C9BD36D-2C70-4B1E-A84A-1D79B6B5FFDB}"/>
                      </a:ext>
                    </a:extLst>
                  </p:cNvPr>
                  <p:cNvGrpSpPr/>
                  <p:nvPr/>
                </p:nvGrpSpPr>
                <p:grpSpPr>
                  <a:xfrm>
                    <a:off x="9128765" y="12076098"/>
                    <a:ext cx="1237915" cy="601109"/>
                    <a:chOff x="9258419" y="12211373"/>
                    <a:chExt cx="1490545" cy="723782"/>
                  </a:xfrm>
                </p:grpSpPr>
                <p:pic>
                  <p:nvPicPr>
                    <p:cNvPr id="122" name="図 121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F22A0F34-A90B-42D9-96F8-9E42B3F4A3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58419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図 122" descr="アイコン&#10;&#10;自動的に生成された説明">
                      <a:extLst>
                        <a:ext uri="{FF2B5EF4-FFF2-40B4-BE49-F238E27FC236}">
                          <a16:creationId xmlns:a16="http://schemas.microsoft.com/office/drawing/2014/main" id="{03E8BE01-1819-40B2-8633-F41734D3C8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025182" y="12211373"/>
                      <a:ext cx="723782" cy="723782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6A582EB7-6602-40D9-914D-35287E0EB20D}"/>
                    </a:ext>
                  </a:extLst>
                </p:cNvPr>
                <p:cNvSpPr txBox="1"/>
                <p:nvPr/>
              </p:nvSpPr>
              <p:spPr>
                <a:xfrm>
                  <a:off x="4737604" y="10026480"/>
                  <a:ext cx="140858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dirty="0">
                      <a:latin typeface="HGP創英角ｺﾞｼｯｸUB" panose="020B0900000000000000" pitchFamily="50" charset="-128"/>
                      <a:ea typeface="HGP創英角ｺﾞｼｯｸUB" panose="020B0900000000000000" pitchFamily="50" charset="-128"/>
                    </a:rPr>
                    <a:t>栗川　大輝</a:t>
                  </a:r>
                </a:p>
              </p:txBody>
            </p:sp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11E99833-8BBE-4414-9759-FF82FA53C992}"/>
                    </a:ext>
                  </a:extLst>
                </p:cNvPr>
                <p:cNvSpPr txBox="1"/>
                <p:nvPr/>
              </p:nvSpPr>
              <p:spPr>
                <a:xfrm>
                  <a:off x="4840133" y="7154476"/>
                  <a:ext cx="11672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000" spc="300" dirty="0">
                      <a:latin typeface="HGｺﾞｼｯｸE" panose="020B0909000000000000" pitchFamily="49" charset="-128"/>
                      <a:ea typeface="HGｺﾞｼｯｸE" panose="020B0909000000000000" pitchFamily="49" charset="-128"/>
                    </a:rPr>
                    <a:t>社員証</a:t>
                  </a:r>
                </a:p>
              </p:txBody>
            </p:sp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2283FD84-1332-4202-8EC1-836FB4CFA91D}"/>
                    </a:ext>
                  </a:extLst>
                </p:cNvPr>
                <p:cNvSpPr/>
                <p:nvPr/>
              </p:nvSpPr>
              <p:spPr>
                <a:xfrm>
                  <a:off x="4446574" y="7998793"/>
                  <a:ext cx="1803699" cy="19965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528617E6-CD4E-4D48-9A13-3573BF42D7AE}"/>
                    </a:ext>
                  </a:extLst>
                </p:cNvPr>
                <p:cNvSpPr/>
                <p:nvPr/>
              </p:nvSpPr>
              <p:spPr>
                <a:xfrm>
                  <a:off x="3919647" y="7627042"/>
                  <a:ext cx="2908444" cy="214984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pic>
          <p:nvPicPr>
            <p:cNvPr id="172" name="図 171" descr="アイコン&#10;&#10;自動的に生成された説明">
              <a:extLst>
                <a:ext uri="{FF2B5EF4-FFF2-40B4-BE49-F238E27FC236}">
                  <a16:creationId xmlns:a16="http://schemas.microsoft.com/office/drawing/2014/main" id="{14229AE5-793C-42AD-B088-7BF361E3C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110" y="5664750"/>
              <a:ext cx="1703566" cy="170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93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01B8033-8A73-4F61-868F-D57697A94934}"/>
              </a:ext>
            </a:extLst>
          </p:cNvPr>
          <p:cNvGrpSpPr/>
          <p:nvPr/>
        </p:nvGrpSpPr>
        <p:grpSpPr>
          <a:xfrm>
            <a:off x="0" y="-14514"/>
            <a:ext cx="12192000" cy="6858000"/>
            <a:chOff x="-17360" y="0"/>
            <a:chExt cx="12192000" cy="685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3ED855C-B853-4055-B7A0-79539B36800C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5BF506B6-F8E8-4F4E-B106-F18BD66CC65D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BE10B91-6F49-4D37-AF7D-A3722ADBCA81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83B0BD50-E17A-4371-8502-71A6B5871C1D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38840239-4735-4AE1-96EF-05852FCDC940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4624B7C-4070-465E-8D32-D51F604E925D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EBFDF660-8DC6-4F7A-9484-2A73516E5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8654D94F-AA7E-426F-9FE4-D6F74CE53667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1D7A73B-6AC2-40F1-9664-FE07C39537FD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3EF7AAE6-3860-44A3-BA6D-A39045E2BD2F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C271E7F9-F4BB-449E-AC03-ECAA308D1D9E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70849B21-E6FD-4947-9A90-8E98DEBA0202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40AEA59D-0696-48EE-A5B7-BA8300013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791B272-9161-4FCE-B775-37913E455E45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71D6E5C-7734-497A-B18F-049C0C9C1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D53838E-956F-44AC-942D-D8DB68EE03FA}"/>
                </a:ext>
              </a:extLst>
            </p:cNvPr>
            <p:cNvSpPr/>
            <p:nvPr/>
          </p:nvSpPr>
          <p:spPr>
            <a:xfrm>
              <a:off x="188271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F1A8498-FF8F-493D-8933-1ACFEA94EDEB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BFDDB2-27EE-46B2-AB5D-DD5F995A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57" y="427961"/>
            <a:ext cx="3817938" cy="1001087"/>
          </a:xfrm>
        </p:spPr>
        <p:txBody>
          <a:bodyPr/>
          <a:lstStyle/>
          <a:p>
            <a:r>
              <a:rPr kumimoji="1" lang="ja-JP" altLang="en-US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E7A6-9BA9-4F9B-BCDF-1B47252A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637" y="2836911"/>
            <a:ext cx="10543031" cy="4206383"/>
          </a:xfrm>
        </p:spPr>
        <p:txBody>
          <a:bodyPr/>
          <a:lstStyle/>
          <a:p>
            <a:r>
              <a:rPr kumimoji="1" lang="ja-JP" altLang="en-US" dirty="0"/>
              <a:t>料理画像探しとサイズ統一（栗川）</a:t>
            </a:r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のデータ集め</a:t>
            </a:r>
            <a:r>
              <a:rPr kumimoji="1" lang="en-US" altLang="ja-JP" dirty="0"/>
              <a:t>…insert</a:t>
            </a:r>
            <a:r>
              <a:rPr kumimoji="1" lang="ja-JP" altLang="en-US" dirty="0"/>
              <a:t>文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文（鈴木）</a:t>
            </a:r>
            <a:endParaRPr kumimoji="1" lang="en-US" altLang="ja-JP" dirty="0"/>
          </a:p>
          <a:p>
            <a:r>
              <a:rPr kumimoji="1" lang="en-US" altLang="ja-JP" dirty="0"/>
              <a:t>DAO</a:t>
            </a:r>
            <a:r>
              <a:rPr kumimoji="1" lang="ja-JP" altLang="en-US" dirty="0"/>
              <a:t>や</a:t>
            </a:r>
            <a:r>
              <a:rPr kumimoji="1" lang="en-US" altLang="ja-JP" dirty="0"/>
              <a:t>Servlet</a:t>
            </a:r>
            <a:r>
              <a:rPr kumimoji="1" lang="ja-JP" altLang="en-US" dirty="0"/>
              <a:t>をはじめて１から作った。（栗川）</a:t>
            </a:r>
            <a:endParaRPr kumimoji="1" lang="en-US" altLang="ja-JP" dirty="0"/>
          </a:p>
          <a:p>
            <a:r>
              <a:rPr kumimoji="1" lang="ja-JP" altLang="en-US" dirty="0"/>
              <a:t>現在地の天気の取得（神部）</a:t>
            </a:r>
            <a:endParaRPr kumimoji="1" lang="en-US" altLang="ja-JP" dirty="0"/>
          </a:p>
          <a:p>
            <a:r>
              <a:rPr kumimoji="1" lang="ja-JP" altLang="en-US" dirty="0"/>
              <a:t>どこを、どのように教えるか（羽田）</a:t>
            </a:r>
            <a:endParaRPr kumimoji="1" lang="en-US" altLang="ja-JP" dirty="0"/>
          </a:p>
          <a:p>
            <a:r>
              <a:rPr kumimoji="1" lang="ja-JP" altLang="en-US" dirty="0"/>
              <a:t>リーダーとしての在り方（野村）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DEDB3B0-F905-4DFA-B814-BBE5171753B2}"/>
              </a:ext>
            </a:extLst>
          </p:cNvPr>
          <p:cNvSpPr/>
          <p:nvPr/>
        </p:nvSpPr>
        <p:spPr>
          <a:xfrm>
            <a:off x="1359541" y="1339311"/>
            <a:ext cx="975165" cy="9751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67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A2F72-D583-4EDB-A07C-82F9391B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71B6C-67C2-4BBF-AE0B-4EDC8BEF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本当はこんな機能を追加したかった。</a:t>
            </a:r>
            <a:endParaRPr kumimoji="1" lang="en-US" altLang="ja-JP" dirty="0"/>
          </a:p>
          <a:p>
            <a:r>
              <a:rPr kumimoji="1" lang="ja-JP" altLang="en-US" dirty="0"/>
              <a:t>　（データをもっと増やしたかった→アプリの精度があがる）</a:t>
            </a:r>
            <a:endParaRPr kumimoji="1" lang="en-US" altLang="ja-JP" dirty="0"/>
          </a:p>
          <a:p>
            <a:r>
              <a:rPr kumimoji="1" lang="ja-JP" altLang="en-US" dirty="0"/>
              <a:t>最後まで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を理解しきれなかった。ファイルが消える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0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A28AB-99ED-40A9-A980-44900621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EA8EF-9E85-4E17-9FC0-82EF3FBF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18AE85F-E3FC-41AE-91C0-9AF21DF69553}"/>
              </a:ext>
            </a:extLst>
          </p:cNvPr>
          <p:cNvGrpSpPr/>
          <p:nvPr/>
        </p:nvGrpSpPr>
        <p:grpSpPr>
          <a:xfrm>
            <a:off x="-17360" y="0"/>
            <a:ext cx="12192000" cy="6858000"/>
            <a:chOff x="-17360" y="0"/>
            <a:chExt cx="12192000" cy="685800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D2A8726-7038-419C-B8D8-754A4F4E7369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BBD605A4-14C2-4B62-A57B-4E89E049D27A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CB6FC75D-701E-429C-848C-A126E1CC2B55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A0DA4430-94A5-4FD0-BAB6-2AC516CB6ECE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7090C91-40A0-4151-9D73-A4BDB3D094FB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2E4ACD5-0808-44C7-9029-8E07BF664C7F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6731042A-A8EE-48F3-8D7E-60795710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3325F365-AD55-4693-87CF-406A3F316A2C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AD0D02F5-829A-4E4D-AC61-F6CE1747EA53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BBAC7A4D-3F0C-4D3A-AFA3-14D1E65DDBD8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8CDE11AA-D7DB-49FB-A260-CAB8BAA84D17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6" name="二等辺三角形 15">
                  <a:extLst>
                    <a:ext uri="{FF2B5EF4-FFF2-40B4-BE49-F238E27FC236}">
                      <a16:creationId xmlns:a16="http://schemas.microsoft.com/office/drawing/2014/main" id="{E151C205-D2D8-445B-9727-9D737640C54F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9A8D9F1C-67EE-4EBD-80A6-D08D19B98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E0534DB4-A58C-46BD-BD85-95BC42ECD276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31" name="図 30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301C243-71B3-4667-A21B-D815EDE85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31957A3-95E9-4F4A-9274-5DB6DC5759F6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A67D9D82-D39D-4E67-86D8-4990D7E6CFB0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FD660F-664A-4E79-B800-595DF407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07" y="248284"/>
            <a:ext cx="10543032" cy="13255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アジェンダ</a:t>
            </a:r>
          </a:p>
        </p:txBody>
      </p:sp>
      <p:pic>
        <p:nvPicPr>
          <p:cNvPr id="4" name="コンテンツ プレースホルダー 4" descr="図形, 円&#10;&#10;自動的に生成された説明">
            <a:extLst>
              <a:ext uri="{FF2B5EF4-FFF2-40B4-BE49-F238E27FC236}">
                <a16:creationId xmlns:a16="http://schemas.microsoft.com/office/drawing/2014/main" id="{7A12E2C5-A2D8-4340-BEA7-9C997BBE8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4873" y="1407283"/>
            <a:ext cx="2313382" cy="3119438"/>
          </a:xfrm>
          <a:prstGeom prst="rect">
            <a:avLst/>
          </a:prstGeom>
        </p:spPr>
      </p:pic>
      <p:sp>
        <p:nvSpPr>
          <p:cNvPr id="39" name="コンテンツ プレースホルダー 38">
            <a:extLst>
              <a:ext uri="{FF2B5EF4-FFF2-40B4-BE49-F238E27FC236}">
                <a16:creationId xmlns:a16="http://schemas.microsoft.com/office/drawing/2014/main" id="{89707A54-B152-403E-B4BA-ECBF6023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17" y="1407283"/>
            <a:ext cx="10543031" cy="4206383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1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0098F9-4219-4D90-8CDF-773E61695F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26AD654-232F-4984-B568-63892F598203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91AD663D-235A-4AE8-956E-E3FD80E6F381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AE6B2D95-C62F-44F5-B7E8-82964C27C546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4D1D30A9-A969-4ACA-9958-CA8F8D52AB3B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0C5B7E9-D3A9-420F-B018-32FA1A42DAF8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A28145C-A00F-41D3-BA0C-DB59679D3101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9" name="図 8" descr="アイコン&#10;&#10;自動的に生成された説明">
                <a:extLst>
                  <a:ext uri="{FF2B5EF4-FFF2-40B4-BE49-F238E27FC236}">
                    <a16:creationId xmlns:a16="http://schemas.microsoft.com/office/drawing/2014/main" id="{2D30A45B-5ADE-46FC-B784-C3DA48DA1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672FE9D1-0C1A-42B6-A5F3-ADB26B486EFE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2BA10A31-CC83-4F64-A69A-AD671666490E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80881549-B33D-4E17-9052-6106FC8C0EFD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66C26851-325E-41D9-87D6-372F57D3B5EA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C634977D-A7AA-4EF7-8DF0-3F36A0CF08CF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BCED5E94-2182-4195-918F-13E843811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D0412BD-B911-4B22-B9CC-22A42426BB7F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" name="図 12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FFC7338-9195-473C-B641-B156FBE6F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E675FED-D86D-409F-BD3B-A918BE5A6F73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2AD7D62-27DD-45BD-BC11-EFA5DD05BBB5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43F551-8323-46AC-AFE2-6A0CF3C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10" y="351575"/>
            <a:ext cx="4387190" cy="1325563"/>
          </a:xfrm>
        </p:spPr>
        <p:txBody>
          <a:bodyPr/>
          <a:lstStyle/>
          <a:p>
            <a:r>
              <a:rPr kumimoji="1" lang="ja-JP" altLang="en-US" dirty="0"/>
              <a:t>チーム名由来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84759-6EAF-4FCE-BD5A-695F2D7F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97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291AFB9-A6AC-470D-BE48-3DA5B9C5603A}"/>
              </a:ext>
            </a:extLst>
          </p:cNvPr>
          <p:cNvGrpSpPr/>
          <p:nvPr/>
        </p:nvGrpSpPr>
        <p:grpSpPr>
          <a:xfrm>
            <a:off x="0" y="-26280"/>
            <a:ext cx="12192000" cy="6858000"/>
            <a:chOff x="-17360" y="0"/>
            <a:chExt cx="12192000" cy="68580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6B6EC-0B73-4BF7-8081-C28A450A9B23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09EC9AF-E318-46CD-A71F-F8C843E94923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3338FFE6-3A25-41B0-A659-98D5D6101791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D4756D-D05F-4145-AA2F-6C2E34FA9506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B25EBE49-BF4E-43F6-8C2D-AB350E17EC50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4675A31-6B6B-46EB-95AB-B9D34A834263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A1FD92E2-23C6-4EB3-ACF3-C9DFAC43D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B0095545-0E0B-4867-AEE7-F623F7C6725B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11488AD2-A12F-4A4A-B992-876A605A3331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750B131-5E73-42A8-BCF7-311D91F97331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8342D1F-EF90-4325-A17E-98B4E02D9352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C6492F7A-9714-4529-AE2D-4251A8F02272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F49547FF-89BB-45E5-A35C-245E3AEA4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651B684-C0D4-4C74-8F2C-1426909BDC99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16" name="図 15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202CBA7-F482-4A52-B8B4-55A38F6C6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849B43C-C483-4D35-BE3D-84A580FFEDA0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5CD6C61A-F49B-45DB-884F-D9992C309F22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B00ACF-12C5-4254-89F3-E131B97878AA}"/>
              </a:ext>
            </a:extLst>
          </p:cNvPr>
          <p:cNvSpPr txBox="1"/>
          <p:nvPr/>
        </p:nvSpPr>
        <p:spPr>
          <a:xfrm>
            <a:off x="2112775" y="1199247"/>
            <a:ext cx="796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spc="3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オンライン</a:t>
            </a:r>
            <a:r>
              <a:rPr kumimoji="1" lang="ja-JP" altLang="en-US" sz="7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研修時代</a:t>
            </a:r>
            <a:endParaRPr kumimoji="1" lang="en-US" altLang="ja-JP" sz="7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7D9537-9C80-4827-A032-60730AB1C032}"/>
              </a:ext>
            </a:extLst>
          </p:cNvPr>
          <p:cNvSpPr txBox="1"/>
          <p:nvPr/>
        </p:nvSpPr>
        <p:spPr>
          <a:xfrm>
            <a:off x="3220056" y="4272667"/>
            <a:ext cx="527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spc="600" dirty="0">
                <a:ln w="76200">
                  <a:solidFill>
                    <a:srgbClr val="FF0000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コロナ禍</a:t>
            </a:r>
          </a:p>
        </p:txBody>
      </p:sp>
      <p:pic>
        <p:nvPicPr>
          <p:cNvPr id="4" name="図 3" descr="図形, 矢印&#10;&#10;自動的に生成された説明">
            <a:extLst>
              <a:ext uri="{FF2B5EF4-FFF2-40B4-BE49-F238E27FC236}">
                <a16:creationId xmlns:a16="http://schemas.microsoft.com/office/drawing/2014/main" id="{8F33E527-DC91-46BB-8E80-98DCE044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56" y="2646750"/>
            <a:ext cx="620350" cy="622773"/>
          </a:xfrm>
          <a:prstGeom prst="rect">
            <a:avLst/>
          </a:prstGeom>
        </p:spPr>
      </p:pic>
      <p:pic>
        <p:nvPicPr>
          <p:cNvPr id="26" name="図 25" descr="図形, 矢印&#10;&#10;自動的に生成された説明">
            <a:extLst>
              <a:ext uri="{FF2B5EF4-FFF2-40B4-BE49-F238E27FC236}">
                <a16:creationId xmlns:a16="http://schemas.microsoft.com/office/drawing/2014/main" id="{5905EB14-31CB-43F5-9869-4B0C69FF6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45156" y="3402721"/>
            <a:ext cx="620350" cy="62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3829FA2-5AFA-4D6A-9FF2-029B7D8F2C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3D48C01-3AD3-49E0-8E16-9D9C278DE2E2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113CFFA8-C0E3-4630-AB76-56532C7D6DD1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54FE46B-A641-48BE-9D91-684736F15199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D1120AB6-4625-4F0E-9A23-B61EDABC11F9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0B1C668-1A27-48F2-8BC4-889FDC125CEA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0A77364-6CCB-4070-83B2-74F5A2F8672B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2" name="図 11" descr="アイコン&#10;&#10;自動的に生成された説明">
                <a:extLst>
                  <a:ext uri="{FF2B5EF4-FFF2-40B4-BE49-F238E27FC236}">
                    <a16:creationId xmlns:a16="http://schemas.microsoft.com/office/drawing/2014/main" id="{8B37956E-7A54-4431-A268-05301729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BAA9A64A-510D-4088-97F6-F7FA384A3579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C577E965-BFC5-41B0-8004-3016EACED619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D9BDC007-ADC5-4728-BD74-C58E15F68201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FD96485-5CF8-41EB-91E1-C9F52D496290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011F7266-E95D-41A9-A56E-9F3A8593F7CE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6536288B-ADF5-4A89-A46D-04EF04735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F3BDE21-AD25-40DB-861D-43B64F682A24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16" name="図 15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C1D71AD-A4FB-4B7A-ADED-1FF548FC1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21DEBC6-3C1C-4108-B10C-71173318B0A2}"/>
                </a:ext>
              </a:extLst>
            </p:cNvPr>
            <p:cNvSpPr/>
            <p:nvPr/>
          </p:nvSpPr>
          <p:spPr>
            <a:xfrm>
              <a:off x="1918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A48797A-DC5F-4743-A894-F49E2022E0A3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D7000C-89A9-4142-934A-D6EBC761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798" y="418050"/>
            <a:ext cx="6400800" cy="1292983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受講生の意見。</a:t>
            </a: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9B99DAAA-C657-4E85-BC3A-671B2DF34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2807" y="4379492"/>
            <a:ext cx="1367145" cy="1367145"/>
          </a:xfrm>
          <a:prstGeom prst="rect">
            <a:avLst/>
          </a:prstGeom>
        </p:spPr>
      </p:pic>
      <p:pic>
        <p:nvPicPr>
          <p:cNvPr id="7" name="グラフィックス 6" descr="女子生徒 単色塗りつぶし">
            <a:extLst>
              <a:ext uri="{FF2B5EF4-FFF2-40B4-BE49-F238E27FC236}">
                <a16:creationId xmlns:a16="http://schemas.microsoft.com/office/drawing/2014/main" id="{CE0DC1C5-B0FA-4771-AA0C-EF85BBCE2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83" y="1936752"/>
            <a:ext cx="1713914" cy="1713914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B231A04-513A-4FB4-B66B-6C7FCA4C9573}"/>
              </a:ext>
            </a:extLst>
          </p:cNvPr>
          <p:cNvSpPr/>
          <p:nvPr/>
        </p:nvSpPr>
        <p:spPr>
          <a:xfrm rot="10800000">
            <a:off x="2341504" y="4234037"/>
            <a:ext cx="7686094" cy="1292983"/>
          </a:xfrm>
          <a:prstGeom prst="wedgeRoundRectCallout">
            <a:avLst>
              <a:gd name="adj1" fmla="val -53136"/>
              <a:gd name="adj2" fmla="val -21139"/>
              <a:gd name="adj3" fmla="val 16667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A97C9A17-4EB6-4007-BF95-D60039BBA091}"/>
              </a:ext>
            </a:extLst>
          </p:cNvPr>
          <p:cNvSpPr txBox="1">
            <a:spLocks/>
          </p:cNvSpPr>
          <p:nvPr/>
        </p:nvSpPr>
        <p:spPr>
          <a:xfrm>
            <a:off x="3358167" y="4539507"/>
            <a:ext cx="6295654" cy="64976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 spc="1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 spc="1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 spc="1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 spc="1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 spc="1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毎回料理を決めるのが大変。</a:t>
            </a:r>
            <a:endParaRPr kumimoji="1"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FB37D2C5-FA7F-4505-8ACF-AC4C54E56150}"/>
              </a:ext>
            </a:extLst>
          </p:cNvPr>
          <p:cNvSpPr/>
          <p:nvPr/>
        </p:nvSpPr>
        <p:spPr>
          <a:xfrm>
            <a:off x="2341504" y="2082312"/>
            <a:ext cx="7753456" cy="1479836"/>
          </a:xfrm>
          <a:prstGeom prst="wedgeRoundRectCallout">
            <a:avLst>
              <a:gd name="adj1" fmla="val -52986"/>
              <a:gd name="adj2" fmla="val 22079"/>
              <a:gd name="adj3" fmla="val 16667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07718-95E9-44BF-9B2C-763FDFF7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262" y="2343615"/>
            <a:ext cx="7351336" cy="95176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8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社会人になって一人暮らしを始めて自炊が増えたけど、料理のレパートリーが尽きた。</a:t>
            </a:r>
            <a:endParaRPr kumimoji="1" lang="en-US" altLang="ja-JP" sz="28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8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085924-BE7A-41D3-B05A-38D3C8F65EBD}"/>
              </a:ext>
            </a:extLst>
          </p:cNvPr>
          <p:cNvGrpSpPr/>
          <p:nvPr/>
        </p:nvGrpSpPr>
        <p:grpSpPr>
          <a:xfrm>
            <a:off x="0" y="-26280"/>
            <a:ext cx="12192000" cy="6858000"/>
            <a:chOff x="-17360" y="0"/>
            <a:chExt cx="12192000" cy="68580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B13715D-CF3A-4473-AF23-AED7A5ED9D18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4ED33B1-A939-4BAC-9E5E-339435E1E331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FCD5CD7F-C19B-4A46-8A26-FDE3BD2A0472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299CA375-852E-4FED-AC4D-03DBC035B3EB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0E9B0747-7E16-4DA2-A524-313C0E073DB0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FA3E724-8071-4591-84D3-62FE56D352D2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ECEF1C02-1629-4278-8F41-87F863428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88E7407-35E7-4106-9DD3-3805C2C0324A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FB50E03-AC01-445F-9799-A256450098F9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1E9B02EF-9AE0-40D6-A1DA-329EF8A4AB9B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CAA23FF-0ACC-4E6D-B0C1-2CC0C09CEE3E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8" name="二等辺三角形 17">
                  <a:extLst>
                    <a:ext uri="{FF2B5EF4-FFF2-40B4-BE49-F238E27FC236}">
                      <a16:creationId xmlns:a16="http://schemas.microsoft.com/office/drawing/2014/main" id="{736B3DF9-FF6A-4BD6-99CE-59365363CF7E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CA7B4195-29CE-4B8A-B08A-F4E286826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05B2874-9DF2-4F57-B6EF-939244919C12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17" name="図 16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4F169FD-E0AB-4377-9E25-057B3D497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0379002-8216-4E90-8A9D-ABFA5D986E85}"/>
                </a:ext>
              </a:extLst>
            </p:cNvPr>
            <p:cNvSpPr/>
            <p:nvPr/>
          </p:nvSpPr>
          <p:spPr>
            <a:xfrm>
              <a:off x="164291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3350361-55BC-4435-A63B-452674FB597E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6DB0946-2BB0-4A39-9046-C5F835BB4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955" r="17427"/>
          <a:stretch/>
        </p:blipFill>
        <p:spPr>
          <a:xfrm>
            <a:off x="2128657" y="1337438"/>
            <a:ext cx="7536043" cy="4376205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184D03-BCF6-4D58-99A4-D1A35128F32E}"/>
              </a:ext>
            </a:extLst>
          </p:cNvPr>
          <p:cNvSpPr txBox="1"/>
          <p:nvPr/>
        </p:nvSpPr>
        <p:spPr>
          <a:xfrm>
            <a:off x="2905939" y="5717440"/>
            <a:ext cx="64436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引用元：</a:t>
            </a:r>
            <a:r>
              <a:rPr lang="en-US" altLang="ja-JP" sz="1200" dirty="0">
                <a:hlinkClick r:id="rId5"/>
              </a:rPr>
              <a:t>https://www.maff.go.jp/j/syokuiku/ishiki/r03/zuhyou/z9-1.html</a:t>
            </a:r>
            <a:r>
              <a:rPr lang="en-US" altLang="ja-JP" sz="1200" dirty="0"/>
              <a:t>  (</a:t>
            </a:r>
            <a:r>
              <a:rPr lang="ja-JP" altLang="en-US" sz="1200" dirty="0"/>
              <a:t>農林水産省）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C9EF56-5444-42EC-9C28-5472C9F4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49" y="70428"/>
            <a:ext cx="9057205" cy="1325563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コロナによって生まれた変化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6DE8166B-1864-4765-9ED1-F37D39D75A01}"/>
              </a:ext>
            </a:extLst>
          </p:cNvPr>
          <p:cNvSpPr/>
          <p:nvPr/>
        </p:nvSpPr>
        <p:spPr>
          <a:xfrm>
            <a:off x="3609279" y="2096723"/>
            <a:ext cx="2982022" cy="375921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01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0547F9F-61DB-487F-9308-7B1522691D9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17360" y="0"/>
            <a:chExt cx="12192000" cy="68580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B89256F-D6E3-4982-9F91-EA0FDA44CEA5}"/>
                </a:ext>
              </a:extLst>
            </p:cNvPr>
            <p:cNvGrpSpPr/>
            <p:nvPr/>
          </p:nvGrpSpPr>
          <p:grpSpPr>
            <a:xfrm>
              <a:off x="-17360" y="0"/>
              <a:ext cx="12192000" cy="6858000"/>
              <a:chOff x="-17360" y="0"/>
              <a:chExt cx="12192000" cy="6858000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43110514-D4D7-4163-9E16-7DE0BCD750B9}"/>
                  </a:ext>
                </a:extLst>
              </p:cNvPr>
              <p:cNvGrpSpPr/>
              <p:nvPr/>
            </p:nvGrpSpPr>
            <p:grpSpPr>
              <a:xfrm>
                <a:off x="-17360" y="0"/>
                <a:ext cx="12192000" cy="6858000"/>
                <a:chOff x="-17360" y="0"/>
                <a:chExt cx="12192000" cy="6858000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68EB789-0E0C-4185-89B6-5152676EB665}"/>
                    </a:ext>
                  </a:extLst>
                </p:cNvPr>
                <p:cNvSpPr/>
                <p:nvPr/>
              </p:nvSpPr>
              <p:spPr>
                <a:xfrm>
                  <a:off x="-1736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5DF55D1E-03E1-43D0-805E-DC066C6F2221}"/>
                    </a:ext>
                  </a:extLst>
                </p:cNvPr>
                <p:cNvSpPr/>
                <p:nvPr/>
              </p:nvSpPr>
              <p:spPr>
                <a:xfrm>
                  <a:off x="187849" y="199808"/>
                  <a:ext cx="11794435" cy="6135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325F9E46-2A4F-4D59-B39E-209BF177480E}"/>
                  </a:ext>
                </a:extLst>
              </p:cNvPr>
              <p:cNvSpPr/>
              <p:nvPr/>
            </p:nvSpPr>
            <p:spPr>
              <a:xfrm>
                <a:off x="233403" y="6138911"/>
                <a:ext cx="11754016" cy="2228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6078F7C-3300-4A6B-9791-F0986F8B56F9}"/>
                </a:ext>
              </a:extLst>
            </p:cNvPr>
            <p:cNvGrpSpPr/>
            <p:nvPr/>
          </p:nvGrpSpPr>
          <p:grpSpPr>
            <a:xfrm>
              <a:off x="491723" y="6388101"/>
              <a:ext cx="11359442" cy="453334"/>
              <a:chOff x="491723" y="6388101"/>
              <a:chExt cx="11359442" cy="453334"/>
            </a:xfrm>
          </p:grpSpPr>
          <p:pic>
            <p:nvPicPr>
              <p:cNvPr id="13" name="図 12" descr="アイコン&#10;&#10;自動的に生成された説明">
                <a:extLst>
                  <a:ext uri="{FF2B5EF4-FFF2-40B4-BE49-F238E27FC236}">
                    <a16:creationId xmlns:a16="http://schemas.microsoft.com/office/drawing/2014/main" id="{E5E3185F-D3AD-4789-95E3-CDDD8642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856" y="6388101"/>
                <a:ext cx="453334" cy="453334"/>
              </a:xfrm>
              <a:prstGeom prst="rect">
                <a:avLst/>
              </a:prstGeom>
            </p:spPr>
          </p:pic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DF307F89-FA18-4C6C-BD00-F57ADE1DC327}"/>
                  </a:ext>
                </a:extLst>
              </p:cNvPr>
              <p:cNvGrpSpPr/>
              <p:nvPr/>
            </p:nvGrpSpPr>
            <p:grpSpPr>
              <a:xfrm>
                <a:off x="491723" y="6508115"/>
                <a:ext cx="165755" cy="214327"/>
                <a:chOff x="468631" y="6533321"/>
                <a:chExt cx="134619" cy="174067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76369FC1-6709-4379-98D7-1F111705A58E}"/>
                    </a:ext>
                  </a:extLst>
                </p:cNvPr>
                <p:cNvSpPr/>
                <p:nvPr/>
              </p:nvSpPr>
              <p:spPr>
                <a:xfrm>
                  <a:off x="4686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D6C17F0C-7B3E-46B2-B969-3E1B8D0F3E07}"/>
                    </a:ext>
                  </a:extLst>
                </p:cNvPr>
                <p:cNvSpPr/>
                <p:nvPr/>
              </p:nvSpPr>
              <p:spPr>
                <a:xfrm>
                  <a:off x="557531" y="6533321"/>
                  <a:ext cx="45719" cy="17406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85CF125B-E88E-4E88-AD50-CA2E787CE93B}"/>
                  </a:ext>
                </a:extLst>
              </p:cNvPr>
              <p:cNvGrpSpPr/>
              <p:nvPr/>
            </p:nvGrpSpPr>
            <p:grpSpPr>
              <a:xfrm>
                <a:off x="948117" y="6523795"/>
                <a:ext cx="173790" cy="186611"/>
                <a:chOff x="948117" y="6523795"/>
                <a:chExt cx="173790" cy="186611"/>
              </a:xfrm>
            </p:grpSpPr>
            <p:sp>
              <p:nvSpPr>
                <p:cNvPr id="18" name="二等辺三角形 17">
                  <a:extLst>
                    <a:ext uri="{FF2B5EF4-FFF2-40B4-BE49-F238E27FC236}">
                      <a16:creationId xmlns:a16="http://schemas.microsoft.com/office/drawing/2014/main" id="{57A91945-7CD5-4141-923D-30B62ED1D1D5}"/>
                    </a:ext>
                  </a:extLst>
                </p:cNvPr>
                <p:cNvSpPr/>
                <p:nvPr/>
              </p:nvSpPr>
              <p:spPr>
                <a:xfrm rot="5400000">
                  <a:off x="921904" y="6559534"/>
                  <a:ext cx="161405" cy="108979"/>
                </a:xfrm>
                <a:prstGeom prst="triangle">
                  <a:avLst>
                    <a:gd name="adj" fmla="val 52185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9EF1CF86-2E0A-4F5D-8EED-CEBED3701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1907" y="6523795"/>
                  <a:ext cx="0" cy="186611"/>
                </a:xfrm>
                <a:prstGeom prst="line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469CCE5-67CB-4321-A421-A5F726622510}"/>
                  </a:ext>
                </a:extLst>
              </p:cNvPr>
              <p:cNvSpPr/>
              <p:nvPr/>
            </p:nvSpPr>
            <p:spPr>
              <a:xfrm>
                <a:off x="11115222" y="6559742"/>
                <a:ext cx="257321" cy="16140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 descr="記号, 飛ぶ, 大きい, 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2B270BE5-68B0-489D-8751-AD6702EBF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0815" y="6510270"/>
                <a:ext cx="260350" cy="260350"/>
              </a:xfrm>
              <a:prstGeom prst="rect">
                <a:avLst/>
              </a:prstGeom>
            </p:spPr>
          </p:pic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F468D38-A67E-4DF8-AAFD-6C136AECC6AA}"/>
                </a:ext>
              </a:extLst>
            </p:cNvPr>
            <p:cNvSpPr/>
            <p:nvPr/>
          </p:nvSpPr>
          <p:spPr>
            <a:xfrm>
              <a:off x="217299" y="6151253"/>
              <a:ext cx="1641493" cy="214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8883478-6F7C-4005-AF70-9A5A40B10662}"/>
                </a:ext>
              </a:extLst>
            </p:cNvPr>
            <p:cNvSpPr/>
            <p:nvPr/>
          </p:nvSpPr>
          <p:spPr>
            <a:xfrm>
              <a:off x="1728294" y="6109883"/>
              <a:ext cx="251791" cy="2517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3D459C-BDEF-4B1F-9F1C-6212F5E3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0524" b="26067"/>
          <a:stretch/>
        </p:blipFill>
        <p:spPr>
          <a:xfrm>
            <a:off x="537229" y="1188148"/>
            <a:ext cx="10975822" cy="384588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D859B2-A5C0-4C8C-936D-31BD4FBB8BC2}"/>
              </a:ext>
            </a:extLst>
          </p:cNvPr>
          <p:cNvSpPr txBox="1"/>
          <p:nvPr/>
        </p:nvSpPr>
        <p:spPr>
          <a:xfrm>
            <a:off x="2156998" y="5602678"/>
            <a:ext cx="910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>
                <a:hlinkClick r:id="rId5"/>
              </a:rPr>
              <a:t>https://eczine.jp/news/detail/8364</a:t>
            </a:r>
            <a:r>
              <a:rPr lang="en-US" altLang="ja-JP" dirty="0"/>
              <a:t> </a:t>
            </a:r>
            <a:r>
              <a:rPr lang="ja-JP" altLang="en-US" dirty="0"/>
              <a:t>（株式会社ポケットマルシェ）</a:t>
            </a:r>
          </a:p>
        </p:txBody>
      </p:sp>
    </p:spTree>
    <p:extLst>
      <p:ext uri="{BB962C8B-B14F-4D97-AF65-F5344CB8AC3E}">
        <p14:creationId xmlns:p14="http://schemas.microsoft.com/office/powerpoint/2010/main" val="1412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90A96-4F93-42B2-BAED-9108ED68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BCA3D4-DEF0-49B6-8E9C-CB88AC1D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0F3"/>
      </a:lt2>
      <a:accent1>
        <a:srgbClr val="74AF45"/>
      </a:accent1>
      <a:accent2>
        <a:srgbClr val="9AA938"/>
      </a:accent2>
      <a:accent3>
        <a:srgbClr val="BD9D4A"/>
      </a:accent3>
      <a:accent4>
        <a:srgbClr val="B15F3B"/>
      </a:accent4>
      <a:accent5>
        <a:srgbClr val="C34D5A"/>
      </a:accent5>
      <a:accent6>
        <a:srgbClr val="B13B7A"/>
      </a:accent6>
      <a:hlink>
        <a:srgbClr val="C2504A"/>
      </a:hlink>
      <a:folHlink>
        <a:srgbClr val="7F7F7F"/>
      </a:folHlink>
    </a:clrScheme>
    <a:fontScheme name="Dante">
      <a:majorFont>
        <a:latin typeface="Yu Mincho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5109</TotalTime>
  <Words>640</Words>
  <Application>Microsoft Office PowerPoint</Application>
  <PresentationFormat>ワイド画面</PresentationFormat>
  <Paragraphs>108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BIZ UDPゴシック</vt:lpstr>
      <vt:lpstr>Dante (Headings)2</vt:lpstr>
      <vt:lpstr>Helvetica Neue Medium</vt:lpstr>
      <vt:lpstr>HGP創英角ｺﾞｼｯｸUB</vt:lpstr>
      <vt:lpstr>HGS創英角ｺﾞｼｯｸUB</vt:lpstr>
      <vt:lpstr>HGｺﾞｼｯｸE</vt:lpstr>
      <vt:lpstr>游ゴシック</vt:lpstr>
      <vt:lpstr>游ゴシック</vt:lpstr>
      <vt:lpstr>Yu Mincho</vt:lpstr>
      <vt:lpstr>Yu Mincho</vt:lpstr>
      <vt:lpstr>Arial</vt:lpstr>
      <vt:lpstr>Wingdings 2</vt:lpstr>
      <vt:lpstr>OffsetVTI</vt:lpstr>
      <vt:lpstr> </vt:lpstr>
      <vt:lpstr>PowerPoint プレゼンテーション</vt:lpstr>
      <vt:lpstr>アジェンダ</vt:lpstr>
      <vt:lpstr>チーム名由来</vt:lpstr>
      <vt:lpstr>PowerPoint プレゼンテーション</vt:lpstr>
      <vt:lpstr>受講生の意見。</vt:lpstr>
      <vt:lpstr>コロナによって生まれた変化</vt:lpstr>
      <vt:lpstr>PowerPoint プレゼンテーション</vt:lpstr>
      <vt:lpstr>PowerPoint プレゼンテーション</vt:lpstr>
      <vt:lpstr>料理をすることに対する現在の気持ち（複数回答：ｎ＝866）</vt:lpstr>
      <vt:lpstr>だからこのシステム！</vt:lpstr>
      <vt:lpstr>PowerPoint プレゼンテーション</vt:lpstr>
      <vt:lpstr>内容の見直し </vt:lpstr>
      <vt:lpstr>最終案</vt:lpstr>
      <vt:lpstr>6/7　オリジナルキャラ</vt:lpstr>
      <vt:lpstr>工夫した箇所（アプリ説明開始）</vt:lpstr>
      <vt:lpstr>アプリ紹介（3～5分）</vt:lpstr>
      <vt:lpstr>チームワークを発揮した点</vt:lpstr>
      <vt:lpstr>PowerPoint プレゼンテーション</vt:lpstr>
      <vt:lpstr>グループの成長</vt:lpstr>
      <vt:lpstr>個々人の成長（一人30秒、全体3分）</vt:lpstr>
      <vt:lpstr>苦労した点</vt:lpstr>
      <vt:lpstr>課題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栗川　大輝</dc:creator>
  <cp:lastModifiedBy>野村　沙永</cp:lastModifiedBy>
  <cp:revision>79</cp:revision>
  <dcterms:created xsi:type="dcterms:W3CDTF">2021-06-17T02:56:06Z</dcterms:created>
  <dcterms:modified xsi:type="dcterms:W3CDTF">2021-06-21T08:47:30Z</dcterms:modified>
</cp:coreProperties>
</file>