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74988f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74988f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74988fc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74988fc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74988fce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74988fc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74988fc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74988fc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ca1e7b4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ca1e7b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Clique Approximation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Dawson Dolansky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and Big-O Runtime Analysis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Greedy Solution that finds an independent set starting from the largest degree vertex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4572191" y="1743001"/>
            <a:ext cx="3277131" cy="3068710"/>
            <a:chOff x="4135671" y="1759707"/>
            <a:chExt cx="2343319" cy="2140562"/>
          </a:xfrm>
        </p:grpSpPr>
        <p:sp>
          <p:nvSpPr>
            <p:cNvPr id="63" name="Google Shape;63;p14"/>
            <p:cNvSpPr/>
            <p:nvPr/>
          </p:nvSpPr>
          <p:spPr>
            <a:xfrm>
              <a:off x="4135671" y="3584369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215939" y="3584369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155289" y="3584369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4135671" y="2914793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215939" y="2914793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155289" y="2914793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</a:t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710146" y="2579095"/>
              <a:ext cx="245100" cy="2514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G</a:t>
              </a:r>
              <a:endParaRPr sz="9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215939" y="1759707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endParaRPr/>
            </a:p>
          </p:txBody>
        </p:sp>
        <p:cxnSp>
          <p:nvCxnSpPr>
            <p:cNvPr id="71" name="Google Shape;71;p14"/>
            <p:cNvCxnSpPr>
              <a:stCxn id="69" idx="4"/>
              <a:endCxn id="64" idx="7"/>
            </p:cNvCxnSpPr>
            <p:nvPr/>
          </p:nvCxnSpPr>
          <p:spPr>
            <a:xfrm flipH="1">
              <a:off x="5492196" y="2830495"/>
              <a:ext cx="340500" cy="800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4"/>
            <p:cNvCxnSpPr>
              <a:stCxn id="69" idx="6"/>
              <a:endCxn id="68" idx="1"/>
            </p:cNvCxnSpPr>
            <p:nvPr/>
          </p:nvCxnSpPr>
          <p:spPr>
            <a:xfrm>
              <a:off x="5955246" y="2704795"/>
              <a:ext cx="247500" cy="25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>
              <a:stCxn id="68" idx="0"/>
              <a:endCxn id="70" idx="6"/>
            </p:cNvCxnSpPr>
            <p:nvPr/>
          </p:nvCxnSpPr>
          <p:spPr>
            <a:xfrm rot="10800000">
              <a:off x="5539539" y="1917593"/>
              <a:ext cx="777600" cy="99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4"/>
            <p:cNvCxnSpPr>
              <a:endCxn id="70" idx="4"/>
            </p:cNvCxnSpPr>
            <p:nvPr/>
          </p:nvCxnSpPr>
          <p:spPr>
            <a:xfrm rot="10800000">
              <a:off x="5377789" y="2075607"/>
              <a:ext cx="0" cy="83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4"/>
            <p:cNvCxnSpPr>
              <a:endCxn id="70" idx="2"/>
            </p:cNvCxnSpPr>
            <p:nvPr/>
          </p:nvCxnSpPr>
          <p:spPr>
            <a:xfrm flipH="1" rot="10800000">
              <a:off x="4297639" y="1917657"/>
              <a:ext cx="918300" cy="99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4"/>
            <p:cNvCxnSpPr>
              <a:stCxn id="69" idx="2"/>
              <a:endCxn id="66" idx="7"/>
            </p:cNvCxnSpPr>
            <p:nvPr/>
          </p:nvCxnSpPr>
          <p:spPr>
            <a:xfrm flipH="1">
              <a:off x="4412046" y="2704795"/>
              <a:ext cx="1298100" cy="25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4"/>
            <p:cNvCxnSpPr>
              <a:stCxn id="63" idx="0"/>
              <a:endCxn id="66" idx="4"/>
            </p:cNvCxnSpPr>
            <p:nvPr/>
          </p:nvCxnSpPr>
          <p:spPr>
            <a:xfrm rot="10800000">
              <a:off x="4297521" y="3230669"/>
              <a:ext cx="0" cy="353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4"/>
            <p:cNvCxnSpPr>
              <a:stCxn id="63" idx="6"/>
              <a:endCxn id="64" idx="2"/>
            </p:cNvCxnSpPr>
            <p:nvPr/>
          </p:nvCxnSpPr>
          <p:spPr>
            <a:xfrm>
              <a:off x="4459371" y="3742319"/>
              <a:ext cx="756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4"/>
            <p:cNvCxnSpPr>
              <a:stCxn id="67" idx="4"/>
              <a:endCxn id="64" idx="0"/>
            </p:cNvCxnSpPr>
            <p:nvPr/>
          </p:nvCxnSpPr>
          <p:spPr>
            <a:xfrm>
              <a:off x="5377789" y="3230693"/>
              <a:ext cx="0" cy="353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4"/>
            <p:cNvCxnSpPr>
              <a:stCxn id="66" idx="6"/>
              <a:endCxn id="67" idx="2"/>
            </p:cNvCxnSpPr>
            <p:nvPr/>
          </p:nvCxnSpPr>
          <p:spPr>
            <a:xfrm>
              <a:off x="4459371" y="3072743"/>
              <a:ext cx="756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4"/>
            <p:cNvCxnSpPr>
              <a:stCxn id="65" idx="0"/>
              <a:endCxn id="68" idx="4"/>
            </p:cNvCxnSpPr>
            <p:nvPr/>
          </p:nvCxnSpPr>
          <p:spPr>
            <a:xfrm rot="10800000">
              <a:off x="6317139" y="3230669"/>
              <a:ext cx="0" cy="353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4"/>
            <p:cNvCxnSpPr>
              <a:stCxn id="65" idx="2"/>
              <a:endCxn id="64" idx="6"/>
            </p:cNvCxnSpPr>
            <p:nvPr/>
          </p:nvCxnSpPr>
          <p:spPr>
            <a:xfrm rot="10800000">
              <a:off x="5539689" y="3742319"/>
              <a:ext cx="615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4"/>
            <p:cNvCxnSpPr>
              <a:stCxn id="65" idx="1"/>
              <a:endCxn id="67" idx="5"/>
            </p:cNvCxnSpPr>
            <p:nvPr/>
          </p:nvCxnSpPr>
          <p:spPr>
            <a:xfrm rot="10800000">
              <a:off x="5492294" y="3184531"/>
              <a:ext cx="710400" cy="446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4"/>
            <p:cNvCxnSpPr>
              <a:stCxn id="68" idx="3"/>
              <a:endCxn id="64" idx="7"/>
            </p:cNvCxnSpPr>
            <p:nvPr/>
          </p:nvCxnSpPr>
          <p:spPr>
            <a:xfrm flipH="1">
              <a:off x="5492294" y="3184431"/>
              <a:ext cx="710400" cy="446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4"/>
            <p:cNvCxnSpPr>
              <a:endCxn id="68" idx="2"/>
            </p:cNvCxnSpPr>
            <p:nvPr/>
          </p:nvCxnSpPr>
          <p:spPr>
            <a:xfrm>
              <a:off x="5539389" y="3072743"/>
              <a:ext cx="615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>
              <a:endCxn id="67" idx="3"/>
            </p:cNvCxnSpPr>
            <p:nvPr/>
          </p:nvCxnSpPr>
          <p:spPr>
            <a:xfrm flipH="1" rot="10800000">
              <a:off x="4411944" y="3184431"/>
              <a:ext cx="851400" cy="446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235500" y="2066875"/>
            <a:ext cx="4056900" cy="30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</a:t>
            </a:r>
            <a:r>
              <a:rPr lang="en" sz="1200"/>
              <a:t>rdered_set = {	</a:t>
            </a:r>
            <a:r>
              <a:rPr lang="en" sz="1200">
                <a:solidFill>
                  <a:srgbClr val="FF0000"/>
                </a:solidFill>
              </a:rPr>
              <a:t>E</a:t>
            </a:r>
            <a:r>
              <a:rPr lang="en" sz="1200"/>
              <a:t>,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		</a:t>
            </a:r>
            <a:r>
              <a:rPr lang="en" sz="1200" strike="sngStrike"/>
              <a:t>B,		</a:t>
            </a:r>
            <a:endParaRPr sz="1200"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strike="sngStrike"/>
              <a:t>			F,	</a:t>
            </a:r>
            <a:endParaRPr sz="1200"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strike="sngStrike"/>
              <a:t>			D,	</a:t>
            </a:r>
            <a:endParaRPr sz="1200"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strike="sngStrike"/>
              <a:t>			A,	</a:t>
            </a:r>
            <a:endParaRPr sz="1200"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strike="sngStrike"/>
              <a:t>			C</a:t>
            </a:r>
            <a:r>
              <a:rPr lang="en" sz="1200"/>
              <a:t>,	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		</a:t>
            </a:r>
            <a:r>
              <a:rPr lang="en" sz="1200">
                <a:solidFill>
                  <a:srgbClr val="FF0000"/>
                </a:solidFill>
              </a:rPr>
              <a:t>G,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			</a:t>
            </a:r>
            <a:r>
              <a:rPr lang="en" sz="1200" strike="sngStrike"/>
              <a:t>H,</a:t>
            </a:r>
            <a:r>
              <a:rPr lang="en" sz="1200"/>
              <a:t>	}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Pseudocode and Big-O Runtime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925" y="2096585"/>
            <a:ext cx="4084075" cy="304691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11700" y="1152475"/>
            <a:ext cx="8520600" cy="20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independent set vertex V, it finds any and all maximal cliques </a:t>
            </a:r>
            <a:r>
              <a:rPr lang="en"/>
              <a:t>through BFS of each edge of V, ONLY including vertices neighboring 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O(N</a:t>
            </a:r>
            <a:r>
              <a:rPr baseline="30000" lang="en"/>
              <a:t>3</a:t>
            </a:r>
            <a:r>
              <a:rPr lang="en"/>
              <a:t>) is the theorized Big-O Runtime</a:t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6050" y="3412175"/>
            <a:ext cx="5095975" cy="17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Empirical Runtime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1830209" cy="407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5300" y="1751100"/>
            <a:ext cx="3362176" cy="23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7800" y="1751100"/>
            <a:ext cx="3227891" cy="23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Approximation and Optimal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552475" y="1939650"/>
            <a:ext cx="36993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is the approximation bad?</a:t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16889" y="2528693"/>
            <a:ext cx="6101850" cy="2614801"/>
            <a:chOff x="1765189" y="1861143"/>
            <a:chExt cx="6101850" cy="2614801"/>
          </a:xfrm>
        </p:grpSpPr>
        <p:sp>
          <p:nvSpPr>
            <p:cNvPr id="111" name="Google Shape;111;p17"/>
            <p:cNvSpPr/>
            <p:nvPr/>
          </p:nvSpPr>
          <p:spPr>
            <a:xfrm>
              <a:off x="3832871" y="3004619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4156564" y="3774719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5068164" y="4160044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922658" y="3812981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6246339" y="3004631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2738489" y="3026068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</a:t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156564" y="2234532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5037514" y="1861143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</a:t>
              </a:r>
              <a:endParaRPr/>
            </a:p>
          </p:txBody>
        </p:sp>
        <p:cxnSp>
          <p:nvCxnSpPr>
            <p:cNvPr id="119" name="Google Shape;119;p17"/>
            <p:cNvCxnSpPr>
              <a:stCxn id="118" idx="4"/>
              <a:endCxn id="114" idx="0"/>
            </p:cNvCxnSpPr>
            <p:nvPr/>
          </p:nvCxnSpPr>
          <p:spPr>
            <a:xfrm>
              <a:off x="5199364" y="2177043"/>
              <a:ext cx="885000" cy="1635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7"/>
            <p:cNvCxnSpPr>
              <a:stCxn id="117" idx="5"/>
              <a:endCxn id="114" idx="0"/>
            </p:cNvCxnSpPr>
            <p:nvPr/>
          </p:nvCxnSpPr>
          <p:spPr>
            <a:xfrm>
              <a:off x="4432859" y="2504169"/>
              <a:ext cx="1651500" cy="1308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7"/>
            <p:cNvCxnSpPr>
              <a:stCxn id="111" idx="6"/>
              <a:endCxn id="114" idx="0"/>
            </p:cNvCxnSpPr>
            <p:nvPr/>
          </p:nvCxnSpPr>
          <p:spPr>
            <a:xfrm>
              <a:off x="4156571" y="3162569"/>
              <a:ext cx="1927800" cy="650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7"/>
            <p:cNvCxnSpPr>
              <a:stCxn id="112" idx="7"/>
              <a:endCxn id="114" idx="0"/>
            </p:cNvCxnSpPr>
            <p:nvPr/>
          </p:nvCxnSpPr>
          <p:spPr>
            <a:xfrm flipH="1" rot="10800000">
              <a:off x="4432859" y="3812881"/>
              <a:ext cx="1651500" cy="8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7"/>
            <p:cNvCxnSpPr>
              <a:stCxn id="113" idx="7"/>
              <a:endCxn id="114" idx="0"/>
            </p:cNvCxnSpPr>
            <p:nvPr/>
          </p:nvCxnSpPr>
          <p:spPr>
            <a:xfrm flipH="1" rot="10800000">
              <a:off x="5344460" y="3813006"/>
              <a:ext cx="740100" cy="393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7"/>
            <p:cNvCxnSpPr>
              <a:stCxn id="113" idx="7"/>
              <a:endCxn id="118" idx="4"/>
            </p:cNvCxnSpPr>
            <p:nvPr/>
          </p:nvCxnSpPr>
          <p:spPr>
            <a:xfrm rot="10800000">
              <a:off x="5199260" y="2177106"/>
              <a:ext cx="145200" cy="2029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7"/>
            <p:cNvCxnSpPr>
              <a:stCxn id="117" idx="5"/>
              <a:endCxn id="113" idx="7"/>
            </p:cNvCxnSpPr>
            <p:nvPr/>
          </p:nvCxnSpPr>
          <p:spPr>
            <a:xfrm>
              <a:off x="4432859" y="2504169"/>
              <a:ext cx="911700" cy="1702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7"/>
            <p:cNvCxnSpPr>
              <a:stCxn id="111" idx="6"/>
              <a:endCxn id="113" idx="7"/>
            </p:cNvCxnSpPr>
            <p:nvPr/>
          </p:nvCxnSpPr>
          <p:spPr>
            <a:xfrm>
              <a:off x="4156571" y="3162569"/>
              <a:ext cx="1188000" cy="1043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7"/>
            <p:cNvCxnSpPr>
              <a:stCxn id="112" idx="6"/>
              <a:endCxn id="113" idx="7"/>
            </p:cNvCxnSpPr>
            <p:nvPr/>
          </p:nvCxnSpPr>
          <p:spPr>
            <a:xfrm>
              <a:off x="4480264" y="3932669"/>
              <a:ext cx="864300" cy="27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7"/>
            <p:cNvCxnSpPr>
              <a:endCxn id="118" idx="4"/>
            </p:cNvCxnSpPr>
            <p:nvPr/>
          </p:nvCxnSpPr>
          <p:spPr>
            <a:xfrm flipH="1" rot="10800000">
              <a:off x="4432864" y="2177043"/>
              <a:ext cx="766500" cy="1644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7"/>
            <p:cNvCxnSpPr>
              <a:stCxn id="117" idx="5"/>
              <a:endCxn id="112" idx="7"/>
            </p:cNvCxnSpPr>
            <p:nvPr/>
          </p:nvCxnSpPr>
          <p:spPr>
            <a:xfrm>
              <a:off x="4432859" y="2504169"/>
              <a:ext cx="0" cy="1316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7"/>
            <p:cNvCxnSpPr>
              <a:stCxn id="111" idx="6"/>
              <a:endCxn id="112" idx="7"/>
            </p:cNvCxnSpPr>
            <p:nvPr/>
          </p:nvCxnSpPr>
          <p:spPr>
            <a:xfrm>
              <a:off x="4156571" y="3162569"/>
              <a:ext cx="276300" cy="658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7"/>
            <p:cNvCxnSpPr>
              <a:stCxn id="111" idx="6"/>
              <a:endCxn id="118" idx="4"/>
            </p:cNvCxnSpPr>
            <p:nvPr/>
          </p:nvCxnSpPr>
          <p:spPr>
            <a:xfrm flipH="1" rot="10800000">
              <a:off x="4156571" y="2177069"/>
              <a:ext cx="1042800" cy="985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7"/>
            <p:cNvCxnSpPr>
              <a:stCxn id="117" idx="5"/>
              <a:endCxn id="111" idx="6"/>
            </p:cNvCxnSpPr>
            <p:nvPr/>
          </p:nvCxnSpPr>
          <p:spPr>
            <a:xfrm flipH="1">
              <a:off x="4156559" y="2504169"/>
              <a:ext cx="276300" cy="658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7"/>
            <p:cNvCxnSpPr>
              <a:stCxn id="117" idx="5"/>
              <a:endCxn id="118" idx="4"/>
            </p:cNvCxnSpPr>
            <p:nvPr/>
          </p:nvCxnSpPr>
          <p:spPr>
            <a:xfrm flipH="1" rot="10800000">
              <a:off x="4432859" y="2177169"/>
              <a:ext cx="766500" cy="327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" name="Google Shape;134;p17"/>
            <p:cNvSpPr/>
            <p:nvPr/>
          </p:nvSpPr>
          <p:spPr>
            <a:xfrm>
              <a:off x="2042289" y="2504168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765189" y="2996943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2042289" y="3489718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7127439" y="2382868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7543339" y="3026068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7411389" y="3489718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140" name="Google Shape;140;p17"/>
            <p:cNvCxnSpPr>
              <a:stCxn id="135" idx="6"/>
              <a:endCxn id="116" idx="2"/>
            </p:cNvCxnSpPr>
            <p:nvPr/>
          </p:nvCxnSpPr>
          <p:spPr>
            <a:xfrm>
              <a:off x="2088889" y="3154893"/>
              <a:ext cx="649500" cy="29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7"/>
            <p:cNvCxnSpPr>
              <a:stCxn id="115" idx="6"/>
              <a:endCxn id="137" idx="2"/>
            </p:cNvCxnSpPr>
            <p:nvPr/>
          </p:nvCxnSpPr>
          <p:spPr>
            <a:xfrm flipH="1" rot="10800000">
              <a:off x="6570039" y="2540681"/>
              <a:ext cx="557400" cy="621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>
              <a:stCxn id="115" idx="6"/>
              <a:endCxn id="138" idx="2"/>
            </p:cNvCxnSpPr>
            <p:nvPr/>
          </p:nvCxnSpPr>
          <p:spPr>
            <a:xfrm>
              <a:off x="6570039" y="3162581"/>
              <a:ext cx="973200" cy="21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7"/>
            <p:cNvCxnSpPr>
              <a:stCxn id="115" idx="6"/>
              <a:endCxn id="139" idx="1"/>
            </p:cNvCxnSpPr>
            <p:nvPr/>
          </p:nvCxnSpPr>
          <p:spPr>
            <a:xfrm>
              <a:off x="6570039" y="3162581"/>
              <a:ext cx="888900" cy="373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7"/>
            <p:cNvCxnSpPr>
              <a:stCxn id="134" idx="5"/>
              <a:endCxn id="116" idx="2"/>
            </p:cNvCxnSpPr>
            <p:nvPr/>
          </p:nvCxnSpPr>
          <p:spPr>
            <a:xfrm>
              <a:off x="2318585" y="2773806"/>
              <a:ext cx="420000" cy="410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7"/>
            <p:cNvCxnSpPr>
              <a:stCxn id="136" idx="7"/>
              <a:endCxn id="116" idx="2"/>
            </p:cNvCxnSpPr>
            <p:nvPr/>
          </p:nvCxnSpPr>
          <p:spPr>
            <a:xfrm flipH="1" rot="10800000">
              <a:off x="2318585" y="3184080"/>
              <a:ext cx="420000" cy="351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7"/>
            <p:cNvCxnSpPr>
              <a:stCxn id="115" idx="2"/>
              <a:endCxn id="113" idx="0"/>
            </p:cNvCxnSpPr>
            <p:nvPr/>
          </p:nvCxnSpPr>
          <p:spPr>
            <a:xfrm flipH="1">
              <a:off x="5229939" y="3162581"/>
              <a:ext cx="1016400" cy="997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7"/>
            <p:cNvCxnSpPr>
              <a:stCxn id="115" idx="2"/>
              <a:endCxn id="114" idx="0"/>
            </p:cNvCxnSpPr>
            <p:nvPr/>
          </p:nvCxnSpPr>
          <p:spPr>
            <a:xfrm flipH="1">
              <a:off x="6084639" y="3162581"/>
              <a:ext cx="161700" cy="650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7"/>
            <p:cNvCxnSpPr>
              <a:stCxn id="115" idx="2"/>
              <a:endCxn id="118" idx="5"/>
            </p:cNvCxnSpPr>
            <p:nvPr/>
          </p:nvCxnSpPr>
          <p:spPr>
            <a:xfrm rot="10800000">
              <a:off x="5313939" y="2130881"/>
              <a:ext cx="932400" cy="1031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7"/>
            <p:cNvCxnSpPr>
              <a:stCxn id="116" idx="6"/>
              <a:endCxn id="117" idx="2"/>
            </p:cNvCxnSpPr>
            <p:nvPr/>
          </p:nvCxnSpPr>
          <p:spPr>
            <a:xfrm flipH="1" rot="10800000">
              <a:off x="3062189" y="2392618"/>
              <a:ext cx="1094400" cy="791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7"/>
            <p:cNvCxnSpPr>
              <a:stCxn id="116" idx="6"/>
              <a:endCxn id="112" idx="2"/>
            </p:cNvCxnSpPr>
            <p:nvPr/>
          </p:nvCxnSpPr>
          <p:spPr>
            <a:xfrm>
              <a:off x="3062189" y="3184018"/>
              <a:ext cx="1094400" cy="748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Google Shape;151;p17"/>
            <p:cNvSpPr/>
            <p:nvPr/>
          </p:nvSpPr>
          <p:spPr>
            <a:xfrm>
              <a:off x="2414814" y="3703218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6824439" y="3703218"/>
              <a:ext cx="323700" cy="3159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153" name="Google Shape;153;p17"/>
            <p:cNvCxnSpPr>
              <a:stCxn id="116" idx="2"/>
              <a:endCxn id="151" idx="0"/>
            </p:cNvCxnSpPr>
            <p:nvPr/>
          </p:nvCxnSpPr>
          <p:spPr>
            <a:xfrm flipH="1">
              <a:off x="2576789" y="3184018"/>
              <a:ext cx="161700" cy="519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17"/>
            <p:cNvCxnSpPr>
              <a:stCxn id="115" idx="6"/>
              <a:endCxn id="152" idx="1"/>
            </p:cNvCxnSpPr>
            <p:nvPr/>
          </p:nvCxnSpPr>
          <p:spPr>
            <a:xfrm>
              <a:off x="6570039" y="3162581"/>
              <a:ext cx="301800" cy="586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7"/>
            <p:cNvCxnSpPr>
              <a:stCxn id="116" idx="6"/>
              <a:endCxn id="111" idx="2"/>
            </p:cNvCxnSpPr>
            <p:nvPr/>
          </p:nvCxnSpPr>
          <p:spPr>
            <a:xfrm flipH="1" rot="10800000">
              <a:off x="3062189" y="3162718"/>
              <a:ext cx="770700" cy="21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Comparison between Approximation and Optimal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731750" y="1017725"/>
            <a:ext cx="38739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Approximation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000" y="1525875"/>
            <a:ext cx="3767040" cy="26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525" y="1525864"/>
            <a:ext cx="3815475" cy="26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4922750" y="1017725"/>
            <a:ext cx="38739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Exact Solution (Bron-Kerbosch)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