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c34407ee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3c34407ee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74988fc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74988fc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c34407ee0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3c34407ee0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422824c2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422824c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4988f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4988f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9422824c2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9422824c2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74988fce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74988fc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Thus, any independent set in the complimentary graph is a clique in the original graph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34407e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34407e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c34407e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c34407e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c34407ee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c34407ee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c34407e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c34407e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 loops in processof vertex clique additions recurse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Clique Optimal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Dawson Dolansky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311700" y="445025"/>
            <a:ext cx="38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Bron-Kerbosch Algorithm</a:t>
            </a:r>
            <a:endParaRPr/>
          </a:p>
        </p:txBody>
      </p:sp>
      <p:grpSp>
        <p:nvGrpSpPr>
          <p:cNvPr id="274" name="Google Shape;274;p22"/>
          <p:cNvGrpSpPr/>
          <p:nvPr/>
        </p:nvGrpSpPr>
        <p:grpSpPr>
          <a:xfrm>
            <a:off x="4806816" y="193550"/>
            <a:ext cx="3618775" cy="2415300"/>
            <a:chOff x="146641" y="345050"/>
            <a:chExt cx="3618775" cy="2415300"/>
          </a:xfrm>
        </p:grpSpPr>
        <p:sp>
          <p:nvSpPr>
            <p:cNvPr id="275" name="Google Shape;275;p22"/>
            <p:cNvSpPr/>
            <p:nvPr/>
          </p:nvSpPr>
          <p:spPr>
            <a:xfrm>
              <a:off x="146641" y="3450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6</a:t>
              </a:r>
              <a:endParaRPr b="1"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56241" y="9546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2127841" y="8784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984841" y="21738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457066" y="2007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170216" y="1176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cxnSp>
          <p:nvCxnSpPr>
            <p:cNvPr id="281" name="Google Shape;281;p22"/>
            <p:cNvCxnSpPr>
              <a:stCxn id="275" idx="5"/>
              <a:endCxn id="276" idx="1"/>
            </p:cNvCxnSpPr>
            <p:nvPr/>
          </p:nvCxnSpPr>
          <p:spPr>
            <a:xfrm>
              <a:off x="654676" y="845659"/>
              <a:ext cx="188700" cy="195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2"/>
            <p:cNvCxnSpPr>
              <a:stCxn id="276" idx="4"/>
              <a:endCxn id="278" idx="1"/>
            </p:cNvCxnSpPr>
            <p:nvPr/>
          </p:nvCxnSpPr>
          <p:spPr>
            <a:xfrm>
              <a:off x="1053841" y="1541150"/>
              <a:ext cx="18300" cy="71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2"/>
            <p:cNvCxnSpPr>
              <a:stCxn id="276" idx="6"/>
              <a:endCxn id="277" idx="2"/>
            </p:cNvCxnSpPr>
            <p:nvPr/>
          </p:nvCxnSpPr>
          <p:spPr>
            <a:xfrm flipH="1" rot="10800000">
              <a:off x="1351441" y="1171700"/>
              <a:ext cx="776400" cy="7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22"/>
            <p:cNvCxnSpPr>
              <a:stCxn id="279" idx="2"/>
              <a:endCxn id="278" idx="6"/>
            </p:cNvCxnSpPr>
            <p:nvPr/>
          </p:nvCxnSpPr>
          <p:spPr>
            <a:xfrm flipH="1">
              <a:off x="1580166" y="2300325"/>
              <a:ext cx="876900" cy="166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2"/>
            <p:cNvCxnSpPr>
              <a:stCxn id="280" idx="3"/>
              <a:endCxn id="279" idx="7"/>
            </p:cNvCxnSpPr>
            <p:nvPr/>
          </p:nvCxnSpPr>
          <p:spPr>
            <a:xfrm flipH="1">
              <a:off x="2965181" y="1676684"/>
              <a:ext cx="292200" cy="416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2"/>
            <p:cNvCxnSpPr>
              <a:stCxn id="280" idx="2"/>
              <a:endCxn id="277" idx="6"/>
            </p:cNvCxnSpPr>
            <p:nvPr/>
          </p:nvCxnSpPr>
          <p:spPr>
            <a:xfrm rot="10800000">
              <a:off x="2722916" y="1171725"/>
              <a:ext cx="447300" cy="29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2"/>
            <p:cNvCxnSpPr>
              <a:stCxn id="277" idx="5"/>
              <a:endCxn id="279" idx="0"/>
            </p:cNvCxnSpPr>
            <p:nvPr/>
          </p:nvCxnSpPr>
          <p:spPr>
            <a:xfrm>
              <a:off x="2635876" y="1379059"/>
              <a:ext cx="118800" cy="627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8" name="Google Shape;288;p22"/>
          <p:cNvSpPr txBox="1"/>
          <p:nvPr/>
        </p:nvSpPr>
        <p:spPr>
          <a:xfrm>
            <a:off x="2787706" y="3111600"/>
            <a:ext cx="3354600" cy="203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 =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{}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{2}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</a:t>
            </a:r>
            <a:r>
              <a:rPr lang="en" sz="1200">
                <a:solidFill>
                  <a:schemeClr val="dk1"/>
                </a:solidFill>
              </a:rPr>
              <a:t>{2, 1}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		{2, 1, 5}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{2, 3}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r>
              <a:rPr lang="en" sz="1200">
                <a:solidFill>
                  <a:schemeClr val="dk1"/>
                </a:solidFill>
              </a:rPr>
              <a:t>{4}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	{4, 5}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	{4, 3}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	{4, 6}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89" name="Google Shape;289;p22"/>
          <p:cNvCxnSpPr>
            <a:endCxn id="279" idx="4"/>
          </p:cNvCxnSpPr>
          <p:nvPr/>
        </p:nvCxnSpPr>
        <p:spPr>
          <a:xfrm rot="10800000">
            <a:off x="7414841" y="2442075"/>
            <a:ext cx="44400" cy="41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2"/>
          <p:cNvCxnSpPr>
            <a:endCxn id="276" idx="3"/>
          </p:cNvCxnSpPr>
          <p:nvPr/>
        </p:nvCxnSpPr>
        <p:spPr>
          <a:xfrm flipH="1" rot="10800000">
            <a:off x="4926981" y="1303759"/>
            <a:ext cx="576600" cy="283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2"/>
          <p:cNvCxnSpPr>
            <a:endCxn id="275" idx="2"/>
          </p:cNvCxnSpPr>
          <p:nvPr/>
        </p:nvCxnSpPr>
        <p:spPr>
          <a:xfrm flipH="1" rot="10800000">
            <a:off x="4184016" y="486800"/>
            <a:ext cx="622800" cy="3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2"/>
          <p:cNvSpPr txBox="1"/>
          <p:nvPr/>
        </p:nvSpPr>
        <p:spPr>
          <a:xfrm>
            <a:off x="6144000" y="3111600"/>
            <a:ext cx="3000000" cy="203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 =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{1,2,3,4,5,6}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{1, 3, 5}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	{5}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		{}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	{}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{3, 5, 6}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	{}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	{}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	{}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93" name="Google Shape;293;p22"/>
          <p:cNvCxnSpPr>
            <a:stCxn id="279" idx="4"/>
            <a:endCxn id="280" idx="7"/>
          </p:cNvCxnSpPr>
          <p:nvPr/>
        </p:nvCxnSpPr>
        <p:spPr>
          <a:xfrm rot="-5400000">
            <a:off x="7210841" y="1314375"/>
            <a:ext cx="1331700" cy="923700"/>
          </a:xfrm>
          <a:prstGeom prst="curvedConnector5">
            <a:avLst>
              <a:gd fmla="val -4592" name="adj1"/>
              <a:gd fmla="val 147717" name="adj2"/>
              <a:gd fmla="val 101042" name="adj3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2"/>
          <p:cNvCxnSpPr>
            <a:stCxn id="280" idx="7"/>
            <a:endCxn id="277" idx="7"/>
          </p:cNvCxnSpPr>
          <p:nvPr/>
        </p:nvCxnSpPr>
        <p:spPr>
          <a:xfrm flipH="1" rot="5400000">
            <a:off x="7668376" y="440416"/>
            <a:ext cx="297600" cy="1042500"/>
          </a:xfrm>
          <a:prstGeom prst="curvedConnector3">
            <a:avLst>
              <a:gd fmla="val 13073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2"/>
          <p:cNvCxnSpPr>
            <a:stCxn id="279" idx="4"/>
            <a:endCxn id="278" idx="5"/>
          </p:cNvCxnSpPr>
          <p:nvPr/>
        </p:nvCxnSpPr>
        <p:spPr>
          <a:xfrm rot="5400000">
            <a:off x="6743441" y="1851675"/>
            <a:ext cx="81000" cy="1261800"/>
          </a:xfrm>
          <a:prstGeom prst="curvedConnector3">
            <a:avLst>
              <a:gd fmla="val 49987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2"/>
          <p:cNvCxnSpPr>
            <a:stCxn id="276" idx="3"/>
            <a:endCxn id="278" idx="2"/>
          </p:cNvCxnSpPr>
          <p:nvPr/>
        </p:nvCxnSpPr>
        <p:spPr>
          <a:xfrm flipH="1" rot="-5400000">
            <a:off x="5068281" y="1739059"/>
            <a:ext cx="1011900" cy="141300"/>
          </a:xfrm>
          <a:prstGeom prst="curved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2"/>
          <p:cNvCxnSpPr>
            <a:stCxn id="276" idx="7"/>
            <a:endCxn id="277" idx="0"/>
          </p:cNvCxnSpPr>
          <p:nvPr/>
        </p:nvCxnSpPr>
        <p:spPr>
          <a:xfrm rot="-5400000">
            <a:off x="6424101" y="227391"/>
            <a:ext cx="162000" cy="1161300"/>
          </a:xfrm>
          <a:prstGeom prst="curvedConnector3">
            <a:avLst>
              <a:gd fmla="val 247047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2"/>
          <p:cNvCxnSpPr>
            <a:stCxn id="276" idx="0"/>
            <a:endCxn id="275" idx="6"/>
          </p:cNvCxnSpPr>
          <p:nvPr/>
        </p:nvCxnSpPr>
        <p:spPr>
          <a:xfrm flipH="1" rot="5400000">
            <a:off x="5399916" y="489050"/>
            <a:ext cx="316200" cy="312000"/>
          </a:xfrm>
          <a:prstGeom prst="curved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 Runtime analysis</a:t>
            </a:r>
            <a:endParaRPr/>
          </a:p>
        </p:txBody>
      </p:sp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311700" y="1000075"/>
            <a:ext cx="4260300" cy="1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possible clique is visited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edge is visited in the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3"/>
          <p:cNvGrpSpPr/>
          <p:nvPr/>
        </p:nvGrpSpPr>
        <p:grpSpPr>
          <a:xfrm>
            <a:off x="5287254" y="1613275"/>
            <a:ext cx="3618775" cy="2415300"/>
            <a:chOff x="146641" y="345050"/>
            <a:chExt cx="3618775" cy="2415300"/>
          </a:xfrm>
        </p:grpSpPr>
        <p:sp>
          <p:nvSpPr>
            <p:cNvPr id="306" name="Google Shape;306;p23"/>
            <p:cNvSpPr/>
            <p:nvPr/>
          </p:nvSpPr>
          <p:spPr>
            <a:xfrm>
              <a:off x="146641" y="3450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6</a:t>
              </a:r>
              <a:endParaRPr b="1"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756241" y="9546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127841" y="8784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984841" y="21738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457066" y="2007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170216" y="1176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cxnSp>
          <p:nvCxnSpPr>
            <p:cNvPr id="312" name="Google Shape;312;p23"/>
            <p:cNvCxnSpPr>
              <a:stCxn id="306" idx="5"/>
              <a:endCxn id="307" idx="1"/>
            </p:cNvCxnSpPr>
            <p:nvPr/>
          </p:nvCxnSpPr>
          <p:spPr>
            <a:xfrm>
              <a:off x="654676" y="845659"/>
              <a:ext cx="188700" cy="195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3"/>
            <p:cNvCxnSpPr>
              <a:stCxn id="307" idx="4"/>
              <a:endCxn id="309" idx="1"/>
            </p:cNvCxnSpPr>
            <p:nvPr/>
          </p:nvCxnSpPr>
          <p:spPr>
            <a:xfrm>
              <a:off x="1053841" y="1541150"/>
              <a:ext cx="18300" cy="71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3"/>
            <p:cNvCxnSpPr>
              <a:stCxn id="307" idx="6"/>
              <a:endCxn id="308" idx="2"/>
            </p:cNvCxnSpPr>
            <p:nvPr/>
          </p:nvCxnSpPr>
          <p:spPr>
            <a:xfrm flipH="1" rot="10800000">
              <a:off x="1351441" y="1171700"/>
              <a:ext cx="776400" cy="7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3"/>
            <p:cNvCxnSpPr>
              <a:stCxn id="310" idx="2"/>
              <a:endCxn id="309" idx="6"/>
            </p:cNvCxnSpPr>
            <p:nvPr/>
          </p:nvCxnSpPr>
          <p:spPr>
            <a:xfrm flipH="1">
              <a:off x="1580166" y="2300325"/>
              <a:ext cx="876900" cy="166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3"/>
            <p:cNvCxnSpPr>
              <a:stCxn id="311" idx="3"/>
              <a:endCxn id="310" idx="7"/>
            </p:cNvCxnSpPr>
            <p:nvPr/>
          </p:nvCxnSpPr>
          <p:spPr>
            <a:xfrm flipH="1">
              <a:off x="2965181" y="1676684"/>
              <a:ext cx="292200" cy="416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23"/>
            <p:cNvCxnSpPr>
              <a:stCxn id="311" idx="2"/>
              <a:endCxn id="308" idx="6"/>
            </p:cNvCxnSpPr>
            <p:nvPr/>
          </p:nvCxnSpPr>
          <p:spPr>
            <a:xfrm rot="10800000">
              <a:off x="2722916" y="1171725"/>
              <a:ext cx="447300" cy="29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23"/>
            <p:cNvCxnSpPr>
              <a:stCxn id="308" idx="5"/>
              <a:endCxn id="310" idx="0"/>
            </p:cNvCxnSpPr>
            <p:nvPr/>
          </p:nvCxnSpPr>
          <p:spPr>
            <a:xfrm>
              <a:off x="2635876" y="1379059"/>
              <a:ext cx="118800" cy="627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19" name="Google Shape;319;p23"/>
          <p:cNvCxnSpPr>
            <a:endCxn id="310" idx="4"/>
          </p:cNvCxnSpPr>
          <p:nvPr/>
        </p:nvCxnSpPr>
        <p:spPr>
          <a:xfrm rot="10800000">
            <a:off x="7895279" y="3861800"/>
            <a:ext cx="44400" cy="41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3"/>
          <p:cNvCxnSpPr>
            <a:endCxn id="307" idx="3"/>
          </p:cNvCxnSpPr>
          <p:nvPr/>
        </p:nvCxnSpPr>
        <p:spPr>
          <a:xfrm flipH="1" rot="10800000">
            <a:off x="5407419" y="2723484"/>
            <a:ext cx="576600" cy="283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3"/>
          <p:cNvCxnSpPr>
            <a:endCxn id="306" idx="2"/>
          </p:cNvCxnSpPr>
          <p:nvPr/>
        </p:nvCxnSpPr>
        <p:spPr>
          <a:xfrm flipH="1" rot="10800000">
            <a:off x="4664454" y="1906525"/>
            <a:ext cx="622800" cy="3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3"/>
          <p:cNvCxnSpPr>
            <a:stCxn id="310" idx="4"/>
            <a:endCxn id="311" idx="7"/>
          </p:cNvCxnSpPr>
          <p:nvPr/>
        </p:nvCxnSpPr>
        <p:spPr>
          <a:xfrm rot="-5400000">
            <a:off x="7691279" y="2734100"/>
            <a:ext cx="1331700" cy="923700"/>
          </a:xfrm>
          <a:prstGeom prst="curvedConnector5">
            <a:avLst>
              <a:gd fmla="val -17881" name="adj1"/>
              <a:gd fmla="val 121546" name="adj2"/>
              <a:gd fmla="val 102664" name="adj3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3"/>
          <p:cNvCxnSpPr>
            <a:stCxn id="311" idx="7"/>
            <a:endCxn id="308" idx="7"/>
          </p:cNvCxnSpPr>
          <p:nvPr/>
        </p:nvCxnSpPr>
        <p:spPr>
          <a:xfrm flipH="1" rot="5400000">
            <a:off x="8148814" y="1860141"/>
            <a:ext cx="297600" cy="1042500"/>
          </a:xfrm>
          <a:prstGeom prst="curvedConnector3">
            <a:avLst>
              <a:gd fmla="val 20888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3"/>
          <p:cNvCxnSpPr>
            <a:stCxn id="310" idx="4"/>
            <a:endCxn id="309" idx="5"/>
          </p:cNvCxnSpPr>
          <p:nvPr/>
        </p:nvCxnSpPr>
        <p:spPr>
          <a:xfrm rot="5400000">
            <a:off x="7223879" y="3271400"/>
            <a:ext cx="81000" cy="1261800"/>
          </a:xfrm>
          <a:prstGeom prst="curvedConnector3">
            <a:avLst>
              <a:gd fmla="val 49987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3"/>
          <p:cNvCxnSpPr>
            <a:stCxn id="307" idx="3"/>
            <a:endCxn id="309" idx="2"/>
          </p:cNvCxnSpPr>
          <p:nvPr/>
        </p:nvCxnSpPr>
        <p:spPr>
          <a:xfrm flipH="1" rot="-5400000">
            <a:off x="5548719" y="3158784"/>
            <a:ext cx="1011900" cy="141300"/>
          </a:xfrm>
          <a:prstGeom prst="curved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3"/>
          <p:cNvCxnSpPr>
            <a:stCxn id="307" idx="7"/>
            <a:endCxn id="308" idx="0"/>
          </p:cNvCxnSpPr>
          <p:nvPr/>
        </p:nvCxnSpPr>
        <p:spPr>
          <a:xfrm rot="-5400000">
            <a:off x="6904539" y="1647116"/>
            <a:ext cx="162000" cy="1161300"/>
          </a:xfrm>
          <a:prstGeom prst="curvedConnector3">
            <a:avLst>
              <a:gd fmla="val 247047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3"/>
          <p:cNvCxnSpPr>
            <a:stCxn id="307" idx="0"/>
            <a:endCxn id="306" idx="6"/>
          </p:cNvCxnSpPr>
          <p:nvPr/>
        </p:nvCxnSpPr>
        <p:spPr>
          <a:xfrm flipH="1" rot="5400000">
            <a:off x="5880354" y="1908775"/>
            <a:ext cx="316200" cy="312000"/>
          </a:xfrm>
          <a:prstGeom prst="curved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3"/>
          <p:cNvSpPr txBox="1"/>
          <p:nvPr>
            <p:ph idx="1" type="body"/>
          </p:nvPr>
        </p:nvSpPr>
        <p:spPr>
          <a:xfrm>
            <a:off x="437100" y="2061300"/>
            <a:ext cx="4009500" cy="308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60">
                <a:solidFill>
                  <a:schemeClr val="dk1"/>
                </a:solidFill>
              </a:rPr>
              <a:t>algorithm BronKerbosch_Pivot(R, P, X) is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60">
                <a:solidFill>
                  <a:schemeClr val="dk1"/>
                </a:solidFill>
              </a:rPr>
              <a:t>    if P and X are both empty then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60">
                <a:solidFill>
                  <a:schemeClr val="dk1"/>
                </a:solidFill>
              </a:rPr>
              <a:t>        report R as a maximal clique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60">
                <a:solidFill>
                  <a:schemeClr val="dk1"/>
                </a:solidFill>
              </a:rPr>
              <a:t>    choose a pivot vertex u in P ⋃ X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60">
                <a:solidFill>
                  <a:schemeClr val="dk1"/>
                </a:solidFill>
              </a:rPr>
              <a:t>    for each vertex v in P \ N(u) do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60">
                <a:solidFill>
                  <a:schemeClr val="dk1"/>
                </a:solidFill>
              </a:rPr>
              <a:t>        BronKerbosch2(R ⋃ {v}, P ⋂ N(v), X ⋂ N(v))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60">
                <a:solidFill>
                  <a:schemeClr val="dk1"/>
                </a:solidFill>
              </a:rPr>
              <a:t>        P := P \ {v}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60">
                <a:solidFill>
                  <a:schemeClr val="dk1"/>
                </a:solidFill>
              </a:rPr>
              <a:t>        X := X ⋃ {v}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260"/>
          </a:p>
        </p:txBody>
      </p:sp>
      <p:sp>
        <p:nvSpPr>
          <p:cNvPr id="329" name="Google Shape;329;p23"/>
          <p:cNvSpPr/>
          <p:nvPr/>
        </p:nvSpPr>
        <p:spPr>
          <a:xfrm>
            <a:off x="569900" y="3441025"/>
            <a:ext cx="3722400" cy="132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</a:t>
            </a:r>
            <a:endParaRPr/>
          </a:p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622" y="1254565"/>
            <a:ext cx="4532749" cy="32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Max Clique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256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 Graph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43700" y="1152475"/>
            <a:ext cx="22566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Maximal </a:t>
            </a:r>
            <a:r>
              <a:rPr b="1" lang="en"/>
              <a:t>Clique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largest size k of any clique possible across the graph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416725" y="1152475"/>
            <a:ext cx="2256600" cy="17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Max </a:t>
            </a:r>
            <a:r>
              <a:rPr b="1" lang="en"/>
              <a:t>Clique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largest Maximal Clique (arbitrary with multiple)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243639" y="3120916"/>
            <a:ext cx="2392734" cy="1468985"/>
            <a:chOff x="146641" y="345050"/>
            <a:chExt cx="3618775" cy="2415300"/>
          </a:xfrm>
        </p:grpSpPr>
        <p:sp>
          <p:nvSpPr>
            <p:cNvPr id="65" name="Google Shape;65;p14"/>
            <p:cNvSpPr/>
            <p:nvPr/>
          </p:nvSpPr>
          <p:spPr>
            <a:xfrm>
              <a:off x="146641" y="3450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6</a:t>
              </a:r>
              <a:endParaRPr b="1"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56241" y="9546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127841" y="8784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984841" y="21738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457066" y="2007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170216" y="1176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cxnSp>
          <p:nvCxnSpPr>
            <p:cNvPr id="71" name="Google Shape;71;p14"/>
            <p:cNvCxnSpPr>
              <a:stCxn id="65" idx="5"/>
              <a:endCxn id="66" idx="1"/>
            </p:cNvCxnSpPr>
            <p:nvPr/>
          </p:nvCxnSpPr>
          <p:spPr>
            <a:xfrm>
              <a:off x="654676" y="845659"/>
              <a:ext cx="188700" cy="195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>
              <a:stCxn id="66" idx="4"/>
              <a:endCxn id="68" idx="1"/>
            </p:cNvCxnSpPr>
            <p:nvPr/>
          </p:nvCxnSpPr>
          <p:spPr>
            <a:xfrm>
              <a:off x="1053841" y="1541150"/>
              <a:ext cx="18300" cy="71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>
              <a:stCxn id="66" idx="6"/>
              <a:endCxn id="67" idx="2"/>
            </p:cNvCxnSpPr>
            <p:nvPr/>
          </p:nvCxnSpPr>
          <p:spPr>
            <a:xfrm flipH="1" rot="10800000">
              <a:off x="1351441" y="1171700"/>
              <a:ext cx="776400" cy="7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>
              <a:stCxn id="69" idx="2"/>
              <a:endCxn id="68" idx="6"/>
            </p:cNvCxnSpPr>
            <p:nvPr/>
          </p:nvCxnSpPr>
          <p:spPr>
            <a:xfrm flipH="1">
              <a:off x="1580166" y="2300325"/>
              <a:ext cx="876900" cy="166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4"/>
            <p:cNvCxnSpPr>
              <a:stCxn id="70" idx="3"/>
              <a:endCxn id="69" idx="7"/>
            </p:cNvCxnSpPr>
            <p:nvPr/>
          </p:nvCxnSpPr>
          <p:spPr>
            <a:xfrm flipH="1">
              <a:off x="2965181" y="1676684"/>
              <a:ext cx="292200" cy="416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>
              <a:stCxn id="70" idx="2"/>
              <a:endCxn id="67" idx="6"/>
            </p:cNvCxnSpPr>
            <p:nvPr/>
          </p:nvCxnSpPr>
          <p:spPr>
            <a:xfrm rot="10800000">
              <a:off x="2722916" y="1171725"/>
              <a:ext cx="447300" cy="29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>
              <a:stCxn id="67" idx="5"/>
              <a:endCxn id="69" idx="0"/>
            </p:cNvCxnSpPr>
            <p:nvPr/>
          </p:nvCxnSpPr>
          <p:spPr>
            <a:xfrm>
              <a:off x="2635876" y="1379059"/>
              <a:ext cx="118800" cy="627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" name="Google Shape;78;p14"/>
          <p:cNvGrpSpPr/>
          <p:nvPr/>
        </p:nvGrpSpPr>
        <p:grpSpPr>
          <a:xfrm>
            <a:off x="3184156" y="3120926"/>
            <a:ext cx="2516134" cy="1468985"/>
            <a:chOff x="4180966" y="345050"/>
            <a:chExt cx="3618775" cy="2415300"/>
          </a:xfrm>
        </p:grpSpPr>
        <p:sp>
          <p:nvSpPr>
            <p:cNvPr id="79" name="Google Shape;79;p14"/>
            <p:cNvSpPr/>
            <p:nvPr/>
          </p:nvSpPr>
          <p:spPr>
            <a:xfrm>
              <a:off x="4180966" y="3450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6</a:t>
              </a:r>
              <a:endParaRPr b="1"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790566" y="9546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162166" y="8784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019166" y="21738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91391" y="2007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204541" y="1176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cxnSp>
          <p:nvCxnSpPr>
            <p:cNvPr id="85" name="Google Shape;85;p14"/>
            <p:cNvCxnSpPr>
              <a:stCxn id="79" idx="5"/>
              <a:endCxn id="80" idx="1"/>
            </p:cNvCxnSpPr>
            <p:nvPr/>
          </p:nvCxnSpPr>
          <p:spPr>
            <a:xfrm>
              <a:off x="4689001" y="845659"/>
              <a:ext cx="188700" cy="1950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>
              <a:stCxn id="80" idx="4"/>
              <a:endCxn id="82" idx="1"/>
            </p:cNvCxnSpPr>
            <p:nvPr/>
          </p:nvCxnSpPr>
          <p:spPr>
            <a:xfrm>
              <a:off x="5088166" y="1541150"/>
              <a:ext cx="18300" cy="718500"/>
            </a:xfrm>
            <a:prstGeom prst="straightConnector1">
              <a:avLst/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>
              <a:stCxn id="80" idx="6"/>
              <a:endCxn id="81" idx="2"/>
            </p:cNvCxnSpPr>
            <p:nvPr/>
          </p:nvCxnSpPr>
          <p:spPr>
            <a:xfrm flipH="1" rot="10800000">
              <a:off x="5385766" y="1171700"/>
              <a:ext cx="776400" cy="762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4"/>
            <p:cNvCxnSpPr>
              <a:stCxn id="83" idx="2"/>
              <a:endCxn id="82" idx="6"/>
            </p:cNvCxnSpPr>
            <p:nvPr/>
          </p:nvCxnSpPr>
          <p:spPr>
            <a:xfrm flipH="1">
              <a:off x="5614491" y="2300325"/>
              <a:ext cx="876900" cy="166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4"/>
            <p:cNvCxnSpPr>
              <a:stCxn id="84" idx="3"/>
              <a:endCxn id="83" idx="7"/>
            </p:cNvCxnSpPr>
            <p:nvPr/>
          </p:nvCxnSpPr>
          <p:spPr>
            <a:xfrm flipH="1">
              <a:off x="6999506" y="1676684"/>
              <a:ext cx="292200" cy="416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4"/>
            <p:cNvCxnSpPr>
              <a:stCxn id="84" idx="2"/>
              <a:endCxn id="81" idx="6"/>
            </p:cNvCxnSpPr>
            <p:nvPr/>
          </p:nvCxnSpPr>
          <p:spPr>
            <a:xfrm rot="10800000">
              <a:off x="6757241" y="1171725"/>
              <a:ext cx="447300" cy="297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4"/>
            <p:cNvCxnSpPr>
              <a:stCxn id="81" idx="5"/>
              <a:endCxn id="83" idx="0"/>
            </p:cNvCxnSpPr>
            <p:nvPr/>
          </p:nvCxnSpPr>
          <p:spPr>
            <a:xfrm>
              <a:off x="6670201" y="1379059"/>
              <a:ext cx="118800" cy="627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" name="Google Shape;92;p14"/>
          <p:cNvGrpSpPr/>
          <p:nvPr/>
        </p:nvGrpSpPr>
        <p:grpSpPr>
          <a:xfrm>
            <a:off x="6318667" y="3217551"/>
            <a:ext cx="2354737" cy="1372615"/>
            <a:chOff x="4104766" y="3164450"/>
            <a:chExt cx="3618775" cy="2415300"/>
          </a:xfrm>
        </p:grpSpPr>
        <p:sp>
          <p:nvSpPr>
            <p:cNvPr id="93" name="Google Shape;93;p14"/>
            <p:cNvSpPr/>
            <p:nvPr/>
          </p:nvSpPr>
          <p:spPr>
            <a:xfrm>
              <a:off x="4104766" y="31644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6</a:t>
              </a:r>
              <a:endParaRPr b="1"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714366" y="37740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085966" y="36978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942966" y="49932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415191" y="48264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128341" y="39954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cxnSp>
          <p:nvCxnSpPr>
            <p:cNvPr id="99" name="Google Shape;99;p14"/>
            <p:cNvCxnSpPr>
              <a:stCxn id="93" idx="5"/>
              <a:endCxn id="94" idx="1"/>
            </p:cNvCxnSpPr>
            <p:nvPr/>
          </p:nvCxnSpPr>
          <p:spPr>
            <a:xfrm>
              <a:off x="4612801" y="3665059"/>
              <a:ext cx="188700" cy="1950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>
              <a:stCxn id="94" idx="4"/>
              <a:endCxn id="96" idx="1"/>
            </p:cNvCxnSpPr>
            <p:nvPr/>
          </p:nvCxnSpPr>
          <p:spPr>
            <a:xfrm>
              <a:off x="5011966" y="4360550"/>
              <a:ext cx="18300" cy="718500"/>
            </a:xfrm>
            <a:prstGeom prst="straightConnector1">
              <a:avLst/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>
              <a:stCxn id="94" idx="6"/>
              <a:endCxn id="95" idx="2"/>
            </p:cNvCxnSpPr>
            <p:nvPr/>
          </p:nvCxnSpPr>
          <p:spPr>
            <a:xfrm flipH="1" rot="10800000">
              <a:off x="5309566" y="3991100"/>
              <a:ext cx="776400" cy="762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>
              <a:stCxn id="97" idx="2"/>
              <a:endCxn id="96" idx="6"/>
            </p:cNvCxnSpPr>
            <p:nvPr/>
          </p:nvCxnSpPr>
          <p:spPr>
            <a:xfrm flipH="1">
              <a:off x="5538291" y="5119725"/>
              <a:ext cx="876900" cy="166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>
              <a:stCxn id="98" idx="3"/>
              <a:endCxn id="97" idx="7"/>
            </p:cNvCxnSpPr>
            <p:nvPr/>
          </p:nvCxnSpPr>
          <p:spPr>
            <a:xfrm flipH="1">
              <a:off x="6923306" y="4496084"/>
              <a:ext cx="292200" cy="416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>
              <a:stCxn id="98" idx="2"/>
              <a:endCxn id="95" idx="6"/>
            </p:cNvCxnSpPr>
            <p:nvPr/>
          </p:nvCxnSpPr>
          <p:spPr>
            <a:xfrm rot="10800000">
              <a:off x="6681041" y="3991125"/>
              <a:ext cx="447300" cy="297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>
              <a:stCxn id="95" idx="5"/>
              <a:endCxn id="97" idx="0"/>
            </p:cNvCxnSpPr>
            <p:nvPr/>
          </p:nvCxnSpPr>
          <p:spPr>
            <a:xfrm>
              <a:off x="6594001" y="4198459"/>
              <a:ext cx="118800" cy="627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{&quot;id&quot;:&quot;1&quot;,&quot;font&quot;:{&quot;family&quot;:&quot;Arial&quot;,&quot;size&quot;:18,&quot;color&quot;:&quot;#595959&quot;},&quot;backgroundColor&quot;:&quot;#FFFFFF&quot;,&quot;code&quot;:&quot;\\begin{lalign*}\n&amp;{\\text{Given}\\;\\text{a}\\;\\text{graph}\\;\\text{G=(V,}\\;\\text{E)}\\;\\text{and}\\;\\text{M}\\subseteq\\,V\\,\\text{,}\\,}\\\\\n&amp;{\\text{M}\\;\\text{is}\\;\\text{the}\\;\\text{Max}\\;\\text{Clique}\\;\\text{of}\\;\\text{size}\\;\\text{K}\\,\\text{iff}\\,\\,\\forall\\;\\text{S}\\subseteq\\,V\\,s.t\\,S\\,\\neq\\,M\\,,\\,}\\\\\n&amp;{if\\,S\\,\\text{is}\\;\\text{a}\\;\\text{clique}\\;\\text{of}\\;\\text{size}\\;\\text{L,}\\;\\text{L}\\;\\text{&lt;=}\\;\\text{K}\\,}\t\n\\end{lalign*}&quot;,&quot;type&quot;:&quot;lalign*&quot;,&quot;aid&quot;:null,&quot;ts&quot;:1682526521806,&quot;cs&quot;:&quot;jmjAkyDDEW33vzrsImr9oQ==&quot;,&quot;size&quot;:{&quot;width&quot;:653.5,&quot;height&quot;:100.5}}"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050" y="379025"/>
            <a:ext cx="3498950" cy="5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5923900" y="0"/>
            <a:ext cx="25161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Definition of a Max Clique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9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of Max Clique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311700" y="6678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Chemistry and Biology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matchable/bindable groups at different levels of protein/molecule abstraction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48" y="2283949"/>
            <a:ext cx="4447750" cy="28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4696250" y="667850"/>
            <a:ext cx="43572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Social Networks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Maximal Cliques can find large groups defined by certain characteristics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Matching recommendations with others of similar demographics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37800"/>
            <a:ext cx="195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Certification</a:t>
            </a:r>
            <a:endParaRPr/>
          </a:p>
        </p:txBody>
      </p:sp>
      <p:pic>
        <p:nvPicPr>
          <p:cNvPr descr="{&quot;type&quot;:&quot;lalign*&quot;,&quot;backgroundColorModified&quot;:false,&quot;font&quot;:{&quot;color&quot;:&quot;#000000&quot;,&quot;size&quot;:17.5,&quot;family&quot;:&quot;Arial&quot;},&quot;aid&quot;:null,&quot;backgroundColor&quot;:&quot;#FFFFFF&quot;,&quot;code&quot;:&quot;\\begin{lalign*}\n&amp;{\\text{Given}\\;\\text{a}\\;\\text{graph}\\;\\text{G}\\;\\text{=}\\,\\left(V,E\\right)\\;\\text{with}\\;\\text{a}\\,\\text{Max}\\;\\text{Clique}\\;\\text{Certificate}\\;\\text{S}\\;\\subseteq\\,V\\,\\text{of}\\;\\text{size}\\;\\text{K},}\\\\\n&amp;{\\forall\\,u,v\\,\\,\\text{∈}\\;\\text{S}:\\,\\left(u,\\,v\\right)\\,∈E\\,\\,}\\\\\n&amp;{and}\\\\\n&amp;{\\forall\\,\\text{u}\\;\\text{∈}\\;\\text{S}\\;\\text{and}\\;\\text{w}\\;\\text{∉}\\;S:\\;\\text{u,}\\;\\text{w}\\;\\text{∈}\\;\\text{E}}\t\n\\end{lalign*}&quot;,&quot;id&quot;:&quot;2&quot;,&quot;ts&quot;:1682796551385,&quot;cs&quot;:&quot;d7EqEtZ6p8sknypyuii9BA==&quot;,&quot;size&quot;:{&quot;width&quot;:868,&quot;height&quot;:133.99999999999997}}"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38" y="1010500"/>
            <a:ext cx="82677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2624250" y="2592000"/>
            <a:ext cx="3895500" cy="1569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max_clique_certification(G=(V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M):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(u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v)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(u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v)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 in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for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(u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w)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(u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w)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True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024375" y="4234550"/>
            <a:ext cx="73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the certification is polynomial, defined by the number of vertices in the certificate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176275" y="320325"/>
            <a:ext cx="178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956475" y="195675"/>
            <a:ext cx="7187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utilize the complementary </a:t>
            </a:r>
            <a:r>
              <a:rPr lang="en"/>
              <a:t>relationship</a:t>
            </a:r>
            <a:r>
              <a:rPr lang="en"/>
              <a:t> of independent set to introduce a reduction from an NP-Problem</a:t>
            </a:r>
            <a:endParaRPr/>
          </a:p>
        </p:txBody>
      </p:sp>
      <p:pic>
        <p:nvPicPr>
          <p:cNvPr descr="{&quot;font&quot;:{&quot;color&quot;:&quot;#000000&quot;,&quot;size&quot;:17.5,&quot;family&quot;:&quot;Arial&quot;},&quot;backgroundColorModified&quot;:false,&quot;aid&quot;:null,&quot;code&quot;:&quot;\\begin{lalign*}\n&amp;{\\text{Given}\\;\\text{a}\\;\\text{graph}\\;\\text{G}\\;\\text{=}\\,\\left(V,E\\right),\\,\\text{S}\\;\\subseteq\\,V\\,\\text{of}\\;\\text{size}\\;\\text{K}\\,\\text{is}\\;\\text{an}\\;\\text{independent}\\;\\text{set}\\;\\text{iff}}\\\\\n&amp;{\\forall\\,u,v\\,\\,\\text{∈}\\;\\text{S}:\\,\\left(u,\\,v\\right)\\,\\text{∉}\\;E.}\t\n\\end{lalign*}&quot;,&quot;type&quot;:&quot;lalign*&quot;,&quot;id&quot;:&quot;2&quot;,&quot;backgroundColor&quot;:&quot;#FFFFFF&quot;,&quot;ts&quot;:1682797199797,&quot;cs&quot;:&quot;Kt52npEL/RqACiBcp2bctA==&quot;,&quot;size&quot;:{&quot;width&quot;:800.5,&quot;height&quot;:63.00000000000002}}"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38" y="1477348"/>
            <a:ext cx="7624763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17.5,&quot;color&quot;:&quot;#000000&quot;},&quot;backgroundColor&quot;:&quot;#FFFFFF&quot;,&quot;id&quot;:&quot;2&quot;,&quot;backgroundColorModified&quot;:false,&quot;type&quot;:&quot;lalign*&quot;,&quot;code&quot;:&quot;\\begin{lalign*}\n&amp;{\\text{Given}\\;\\text{a}\\;\\text{graph}\\;\\text{G}\\;\\text{=}\\,\\left(V,E\\right),\\,\\text{S}\\;\\subseteq\\,V\\,\\text{of}\\;\\text{size}\\;\\text{K}\\,\\text{is}\\;\\text{a}\\;\\text{clique}\\;\\text{iff}}\\\\\n&amp;{\\forall\\,u,v\\,\\,\\text{∈}\\;\\text{S}:\\,\\left(u,\\,v\\right)\\,\\text{∈}\\;E.}\t\n\\end{lalign*}&quot;,&quot;aid&quot;:null,&quot;ts&quot;:1682797069870,&quot;cs&quot;:&quot;HLXIDk9UDf7YrqpeIYvkjA==&quot;,&quot;size&quot;:{&quot;width&quot;:667.0000000000001,&quot;height&quot;:63}}"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13" y="2728901"/>
            <a:ext cx="63531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type="title"/>
          </p:nvPr>
        </p:nvSpPr>
        <p:spPr>
          <a:xfrm>
            <a:off x="320575" y="1017675"/>
            <a:ext cx="32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Independent</a:t>
            </a:r>
            <a:r>
              <a:rPr b="1" lang="en" sz="1800" u="sng"/>
              <a:t> Set</a:t>
            </a:r>
            <a:endParaRPr b="1" sz="1800" u="sng"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320575" y="2234400"/>
            <a:ext cx="32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Clique Set</a:t>
            </a:r>
            <a:endParaRPr b="1" sz="1800" u="sng"/>
          </a:p>
        </p:txBody>
      </p:sp>
      <p:sp>
        <p:nvSpPr>
          <p:cNvPr id="134" name="Google Shape;134;p17"/>
          <p:cNvSpPr/>
          <p:nvPr/>
        </p:nvSpPr>
        <p:spPr>
          <a:xfrm>
            <a:off x="2438286" y="3065900"/>
            <a:ext cx="252600" cy="26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2402217" y="1803417"/>
            <a:ext cx="252600" cy="26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1060400" y="3451123"/>
            <a:ext cx="6848475" cy="1692345"/>
            <a:chOff x="1096476" y="106400"/>
            <a:chExt cx="6848475" cy="1762125"/>
          </a:xfrm>
        </p:grpSpPr>
        <p:pic>
          <p:nvPicPr>
            <p:cNvPr id="137" name="Google Shape;13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96476" y="106400"/>
              <a:ext cx="6848475" cy="1762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7"/>
            <p:cNvSpPr/>
            <p:nvPr/>
          </p:nvSpPr>
          <p:spPr>
            <a:xfrm>
              <a:off x="1323626" y="273175"/>
              <a:ext cx="1552800" cy="1130100"/>
            </a:xfrm>
            <a:prstGeom prst="rect">
              <a:avLst/>
            </a:prstGeom>
            <a:solidFill>
              <a:srgbClr val="4472C4"/>
            </a:solidFill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125678" y="273175"/>
              <a:ext cx="1552800" cy="1130100"/>
            </a:xfrm>
            <a:prstGeom prst="rect">
              <a:avLst/>
            </a:prstGeom>
            <a:solidFill>
              <a:srgbClr val="4472C4"/>
            </a:solidFill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1168376" y="437075"/>
              <a:ext cx="1863300" cy="7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Independent Set Problem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5970426" y="607375"/>
              <a:ext cx="18633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Clique Problem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</a:t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31830" y="2196994"/>
            <a:ext cx="2915647" cy="1938278"/>
            <a:chOff x="146641" y="345050"/>
            <a:chExt cx="3618775" cy="2415300"/>
          </a:xfrm>
        </p:grpSpPr>
        <p:sp>
          <p:nvSpPr>
            <p:cNvPr id="148" name="Google Shape;148;p18"/>
            <p:cNvSpPr/>
            <p:nvPr/>
          </p:nvSpPr>
          <p:spPr>
            <a:xfrm>
              <a:off x="146641" y="3450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6</a:t>
              </a:r>
              <a:endParaRPr b="1"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756241" y="9546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127841" y="8784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984841" y="21738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457066" y="2007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170216" y="1176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cxnSp>
          <p:nvCxnSpPr>
            <p:cNvPr id="154" name="Google Shape;154;p18"/>
            <p:cNvCxnSpPr>
              <a:stCxn id="148" idx="5"/>
              <a:endCxn id="149" idx="1"/>
            </p:cNvCxnSpPr>
            <p:nvPr/>
          </p:nvCxnSpPr>
          <p:spPr>
            <a:xfrm>
              <a:off x="654676" y="845659"/>
              <a:ext cx="188700" cy="195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8"/>
            <p:cNvCxnSpPr>
              <a:stCxn id="149" idx="4"/>
              <a:endCxn id="151" idx="1"/>
            </p:cNvCxnSpPr>
            <p:nvPr/>
          </p:nvCxnSpPr>
          <p:spPr>
            <a:xfrm>
              <a:off x="1053841" y="1541150"/>
              <a:ext cx="18300" cy="718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8"/>
            <p:cNvCxnSpPr>
              <a:stCxn id="149" idx="6"/>
              <a:endCxn id="150" idx="2"/>
            </p:cNvCxnSpPr>
            <p:nvPr/>
          </p:nvCxnSpPr>
          <p:spPr>
            <a:xfrm flipH="1" rot="10800000">
              <a:off x="1351441" y="1171700"/>
              <a:ext cx="776400" cy="7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8"/>
            <p:cNvCxnSpPr>
              <a:stCxn id="152" idx="2"/>
              <a:endCxn id="151" idx="6"/>
            </p:cNvCxnSpPr>
            <p:nvPr/>
          </p:nvCxnSpPr>
          <p:spPr>
            <a:xfrm flipH="1">
              <a:off x="1580166" y="2300325"/>
              <a:ext cx="876900" cy="166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8"/>
            <p:cNvCxnSpPr>
              <a:stCxn id="153" idx="3"/>
              <a:endCxn id="152" idx="7"/>
            </p:cNvCxnSpPr>
            <p:nvPr/>
          </p:nvCxnSpPr>
          <p:spPr>
            <a:xfrm flipH="1">
              <a:off x="2965181" y="1676684"/>
              <a:ext cx="292200" cy="416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8"/>
            <p:cNvCxnSpPr>
              <a:stCxn id="153" idx="2"/>
              <a:endCxn id="150" idx="6"/>
            </p:cNvCxnSpPr>
            <p:nvPr/>
          </p:nvCxnSpPr>
          <p:spPr>
            <a:xfrm rot="10800000">
              <a:off x="2722916" y="1171725"/>
              <a:ext cx="447300" cy="29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8"/>
            <p:cNvCxnSpPr>
              <a:stCxn id="150" idx="5"/>
              <a:endCxn id="152" idx="0"/>
            </p:cNvCxnSpPr>
            <p:nvPr/>
          </p:nvCxnSpPr>
          <p:spPr>
            <a:xfrm>
              <a:off x="2635876" y="1379059"/>
              <a:ext cx="118800" cy="627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" name="Google Shape;161;p18"/>
          <p:cNvGrpSpPr/>
          <p:nvPr/>
        </p:nvGrpSpPr>
        <p:grpSpPr>
          <a:xfrm>
            <a:off x="6248600" y="2077594"/>
            <a:ext cx="2915647" cy="1938278"/>
            <a:chOff x="4180966" y="345050"/>
            <a:chExt cx="3618775" cy="2415300"/>
          </a:xfrm>
        </p:grpSpPr>
        <p:sp>
          <p:nvSpPr>
            <p:cNvPr id="162" name="Google Shape;162;p18"/>
            <p:cNvSpPr/>
            <p:nvPr/>
          </p:nvSpPr>
          <p:spPr>
            <a:xfrm>
              <a:off x="4180966" y="3450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6</a:t>
              </a:r>
              <a:endParaRPr b="1"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790566" y="9546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162166" y="8784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019166" y="21738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491391" y="2007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7204541" y="11760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cxnSp>
          <p:nvCxnSpPr>
            <p:cNvPr id="168" name="Google Shape;168;p18"/>
            <p:cNvCxnSpPr>
              <a:stCxn id="162" idx="5"/>
              <a:endCxn id="163" idx="1"/>
            </p:cNvCxnSpPr>
            <p:nvPr/>
          </p:nvCxnSpPr>
          <p:spPr>
            <a:xfrm>
              <a:off x="4689001" y="845659"/>
              <a:ext cx="188700" cy="1950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8"/>
            <p:cNvCxnSpPr>
              <a:stCxn id="163" idx="4"/>
              <a:endCxn id="165" idx="1"/>
            </p:cNvCxnSpPr>
            <p:nvPr/>
          </p:nvCxnSpPr>
          <p:spPr>
            <a:xfrm>
              <a:off x="5088166" y="1541150"/>
              <a:ext cx="18300" cy="718500"/>
            </a:xfrm>
            <a:prstGeom prst="straightConnector1">
              <a:avLst/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8"/>
            <p:cNvCxnSpPr>
              <a:stCxn id="163" idx="6"/>
              <a:endCxn id="164" idx="2"/>
            </p:cNvCxnSpPr>
            <p:nvPr/>
          </p:nvCxnSpPr>
          <p:spPr>
            <a:xfrm flipH="1" rot="10800000">
              <a:off x="5385766" y="1171700"/>
              <a:ext cx="776400" cy="762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8"/>
            <p:cNvCxnSpPr>
              <a:stCxn id="166" idx="2"/>
              <a:endCxn id="165" idx="6"/>
            </p:cNvCxnSpPr>
            <p:nvPr/>
          </p:nvCxnSpPr>
          <p:spPr>
            <a:xfrm flipH="1">
              <a:off x="5614491" y="2300325"/>
              <a:ext cx="876900" cy="166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8"/>
            <p:cNvCxnSpPr>
              <a:stCxn id="167" idx="3"/>
              <a:endCxn id="166" idx="7"/>
            </p:cNvCxnSpPr>
            <p:nvPr/>
          </p:nvCxnSpPr>
          <p:spPr>
            <a:xfrm flipH="1">
              <a:off x="6999506" y="1676684"/>
              <a:ext cx="292200" cy="416400"/>
            </a:xfrm>
            <a:prstGeom prst="straightConnector1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8"/>
            <p:cNvCxnSpPr>
              <a:stCxn id="167" idx="2"/>
              <a:endCxn id="164" idx="6"/>
            </p:cNvCxnSpPr>
            <p:nvPr/>
          </p:nvCxnSpPr>
          <p:spPr>
            <a:xfrm rot="10800000">
              <a:off x="6757241" y="1171725"/>
              <a:ext cx="447300" cy="29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8"/>
            <p:cNvCxnSpPr>
              <a:stCxn id="164" idx="5"/>
              <a:endCxn id="166" idx="0"/>
            </p:cNvCxnSpPr>
            <p:nvPr/>
          </p:nvCxnSpPr>
          <p:spPr>
            <a:xfrm>
              <a:off x="6670201" y="1379059"/>
              <a:ext cx="118800" cy="627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" name="Google Shape;175;p18"/>
          <p:cNvGrpSpPr/>
          <p:nvPr/>
        </p:nvGrpSpPr>
        <p:grpSpPr>
          <a:xfrm>
            <a:off x="3077725" y="2100064"/>
            <a:ext cx="2915647" cy="1938298"/>
            <a:chOff x="70441" y="3469250"/>
            <a:chExt cx="3618775" cy="2415325"/>
          </a:xfrm>
        </p:grpSpPr>
        <p:sp>
          <p:nvSpPr>
            <p:cNvPr id="176" name="Google Shape;176;p18"/>
            <p:cNvSpPr/>
            <p:nvPr/>
          </p:nvSpPr>
          <p:spPr>
            <a:xfrm>
              <a:off x="70441" y="34692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6</a:t>
              </a:r>
              <a:endParaRPr b="1"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680041" y="40788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2051641" y="40026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908641" y="52980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2380866" y="51312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3094016" y="43002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cxnSp>
          <p:nvCxnSpPr>
            <p:cNvPr id="182" name="Google Shape;182;p18"/>
            <p:cNvCxnSpPr>
              <a:endCxn id="181" idx="0"/>
            </p:cNvCxnSpPr>
            <p:nvPr/>
          </p:nvCxnSpPr>
          <p:spPr>
            <a:xfrm>
              <a:off x="612416" y="3554175"/>
              <a:ext cx="2779200" cy="7461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8"/>
            <p:cNvCxnSpPr>
              <a:stCxn id="176" idx="4"/>
              <a:endCxn id="179" idx="2"/>
            </p:cNvCxnSpPr>
            <p:nvPr/>
          </p:nvCxnSpPr>
          <p:spPr>
            <a:xfrm flipH="1" rot="-5400000">
              <a:off x="-129509" y="4553300"/>
              <a:ext cx="1535700" cy="5406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8"/>
            <p:cNvCxnSpPr>
              <a:stCxn id="177" idx="6"/>
              <a:endCxn id="180" idx="2"/>
            </p:cNvCxnSpPr>
            <p:nvPr/>
          </p:nvCxnSpPr>
          <p:spPr>
            <a:xfrm>
              <a:off x="1275241" y="4372100"/>
              <a:ext cx="1105500" cy="10524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8"/>
            <p:cNvCxnSpPr>
              <a:stCxn id="181" idx="4"/>
              <a:endCxn id="179" idx="4"/>
            </p:cNvCxnSpPr>
            <p:nvPr/>
          </p:nvCxnSpPr>
          <p:spPr>
            <a:xfrm rot="5400000">
              <a:off x="1799966" y="4292925"/>
              <a:ext cx="997800" cy="2185500"/>
            </a:xfrm>
            <a:prstGeom prst="bentConnector3">
              <a:avLst>
                <a:gd fmla="val 129736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8"/>
            <p:cNvCxnSpPr>
              <a:stCxn id="181" idx="1"/>
              <a:endCxn id="177" idx="0"/>
            </p:cNvCxnSpPr>
            <p:nvPr/>
          </p:nvCxnSpPr>
          <p:spPr>
            <a:xfrm flipH="1" rot="5400000">
              <a:off x="1925831" y="3130816"/>
              <a:ext cx="307200" cy="2203500"/>
            </a:xfrm>
            <a:prstGeom prst="bentConnector3">
              <a:avLst>
                <a:gd fmla="val 196629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8"/>
            <p:cNvCxnSpPr>
              <a:stCxn id="178" idx="4"/>
              <a:endCxn id="179" idx="7"/>
            </p:cNvCxnSpPr>
            <p:nvPr/>
          </p:nvCxnSpPr>
          <p:spPr>
            <a:xfrm rot="5400000">
              <a:off x="1485541" y="4520150"/>
              <a:ext cx="794700" cy="932700"/>
            </a:xfrm>
            <a:prstGeom prst="bentConnector3">
              <a:avLst>
                <a:gd fmla="val 4460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8"/>
            <p:cNvCxnSpPr>
              <a:stCxn id="180" idx="4"/>
              <a:endCxn id="176" idx="3"/>
            </p:cNvCxnSpPr>
            <p:nvPr/>
          </p:nvCxnSpPr>
          <p:spPr>
            <a:xfrm flipH="1" rot="5400000">
              <a:off x="544116" y="3583425"/>
              <a:ext cx="1747800" cy="2520900"/>
            </a:xfrm>
            <a:prstGeom prst="bentConnector3">
              <a:avLst>
                <a:gd fmla="val -16977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8"/>
            <p:cNvCxnSpPr>
              <a:stCxn id="176" idx="0"/>
              <a:endCxn id="178" idx="0"/>
            </p:cNvCxnSpPr>
            <p:nvPr/>
          </p:nvCxnSpPr>
          <p:spPr>
            <a:xfrm flipH="1" rot="-5400000">
              <a:off x="1091941" y="2745350"/>
              <a:ext cx="533400" cy="1981200"/>
            </a:xfrm>
            <a:prstGeom prst="bentConnector3">
              <a:avLst>
                <a:gd fmla="val -5563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8"/>
            <p:cNvCxnSpPr>
              <a:stCxn id="177" idx="7"/>
              <a:endCxn id="178" idx="1"/>
            </p:cNvCxnSpPr>
            <p:nvPr/>
          </p:nvCxnSpPr>
          <p:spPr>
            <a:xfrm flipH="1" rot="10800000">
              <a:off x="1188076" y="4088541"/>
              <a:ext cx="950700" cy="76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8"/>
            <p:cNvCxnSpPr>
              <a:stCxn id="179" idx="0"/>
              <a:endCxn id="177" idx="4"/>
            </p:cNvCxnSpPr>
            <p:nvPr/>
          </p:nvCxnSpPr>
          <p:spPr>
            <a:xfrm rot="10800000">
              <a:off x="977641" y="4665350"/>
              <a:ext cx="228600" cy="632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8"/>
            <p:cNvCxnSpPr>
              <a:stCxn id="179" idx="6"/>
              <a:endCxn id="180" idx="3"/>
            </p:cNvCxnSpPr>
            <p:nvPr/>
          </p:nvCxnSpPr>
          <p:spPr>
            <a:xfrm>
              <a:off x="1503841" y="5591300"/>
              <a:ext cx="964200" cy="40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8"/>
            <p:cNvCxnSpPr>
              <a:stCxn id="180" idx="7"/>
              <a:endCxn id="181" idx="3"/>
            </p:cNvCxnSpPr>
            <p:nvPr/>
          </p:nvCxnSpPr>
          <p:spPr>
            <a:xfrm flipH="1" rot="10800000">
              <a:off x="2888901" y="4800766"/>
              <a:ext cx="292200" cy="416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8"/>
            <p:cNvCxnSpPr>
              <a:stCxn id="178" idx="5"/>
              <a:endCxn id="180" idx="0"/>
            </p:cNvCxnSpPr>
            <p:nvPr/>
          </p:nvCxnSpPr>
          <p:spPr>
            <a:xfrm>
              <a:off x="2559676" y="4503259"/>
              <a:ext cx="118800" cy="627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8"/>
            <p:cNvCxnSpPr>
              <a:stCxn id="178" idx="6"/>
              <a:endCxn id="181" idx="2"/>
            </p:cNvCxnSpPr>
            <p:nvPr/>
          </p:nvCxnSpPr>
          <p:spPr>
            <a:xfrm>
              <a:off x="2646841" y="4295900"/>
              <a:ext cx="447300" cy="297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8"/>
            <p:cNvCxnSpPr>
              <a:stCxn id="177" idx="1"/>
              <a:endCxn id="176" idx="5"/>
            </p:cNvCxnSpPr>
            <p:nvPr/>
          </p:nvCxnSpPr>
          <p:spPr>
            <a:xfrm rot="10800000">
              <a:off x="578506" y="3969741"/>
              <a:ext cx="188700" cy="195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7" name="Google Shape;197;p18"/>
          <p:cNvCxnSpPr/>
          <p:nvPr/>
        </p:nvCxnSpPr>
        <p:spPr>
          <a:xfrm flipH="1" rot="10800000">
            <a:off x="2474375" y="3426600"/>
            <a:ext cx="649200" cy="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8"/>
          <p:cNvCxnSpPr/>
          <p:nvPr/>
        </p:nvCxnSpPr>
        <p:spPr>
          <a:xfrm flipH="1" rot="10800000">
            <a:off x="5827175" y="3350400"/>
            <a:ext cx="649200" cy="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8"/>
          <p:cNvSpPr txBox="1"/>
          <p:nvPr/>
        </p:nvSpPr>
        <p:spPr>
          <a:xfrm>
            <a:off x="1197525" y="1399500"/>
            <a:ext cx="38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</a:t>
            </a:r>
            <a:endParaRPr b="1" sz="2000"/>
          </a:p>
        </p:txBody>
      </p:sp>
      <p:sp>
        <p:nvSpPr>
          <p:cNvPr id="200" name="Google Shape;200;p18"/>
          <p:cNvSpPr txBox="1"/>
          <p:nvPr/>
        </p:nvSpPr>
        <p:spPr>
          <a:xfrm>
            <a:off x="5741500" y="3371125"/>
            <a:ext cx="12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Google Shape;201;p18"/>
          <p:cNvSpPr txBox="1"/>
          <p:nvPr/>
        </p:nvSpPr>
        <p:spPr>
          <a:xfrm>
            <a:off x="4182300" y="1399500"/>
            <a:ext cx="38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</a:t>
            </a:r>
            <a:endParaRPr b="1" sz="2000"/>
          </a:p>
        </p:txBody>
      </p:sp>
      <p:sp>
        <p:nvSpPr>
          <p:cNvPr id="202" name="Google Shape;202;p18"/>
          <p:cNvSpPr txBox="1"/>
          <p:nvPr/>
        </p:nvSpPr>
        <p:spPr>
          <a:xfrm>
            <a:off x="7393375" y="1399500"/>
            <a:ext cx="38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</a:t>
            </a:r>
            <a:endParaRPr b="1" sz="2000"/>
          </a:p>
        </p:txBody>
      </p:sp>
      <p:sp>
        <p:nvSpPr>
          <p:cNvPr id="203" name="Google Shape;203;p18"/>
          <p:cNvSpPr/>
          <p:nvPr/>
        </p:nvSpPr>
        <p:spPr>
          <a:xfrm>
            <a:off x="4258050" y="1478175"/>
            <a:ext cx="238200" cy="2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176275" y="320325"/>
            <a:ext cx="178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1956475" y="195675"/>
            <a:ext cx="7187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utilize the complementary relationship of largest independent set to introduce a reduction to Max Clique</a:t>
            </a:r>
            <a:endParaRPr/>
          </a:p>
        </p:txBody>
      </p:sp>
      <p:pic>
        <p:nvPicPr>
          <p:cNvPr descr="{&quot;code&quot;:&quot;\\begin{lalign*}\n&amp;{\\text{Given}\\;\\text{a}\\;\\text{graph}\\;\\text{G}\\;\\text{=}\\,\\left(V,E\\right),\\,\\text{S}\\;\\subseteq\\,V\\,\\text{of}\\;\\text{size}\\;\\text{K}\\,\\text{is}\\;\\text{the}\\;\\text{maximum}\\;\\text{independent}\\;\\text{set}\\;\\text{iff}}\\\\\n&amp;{\\text{it}\\;\\text{is}\\;\\text{an}\\;\\text{independent}\\;\\text{set}\\;\\text{s.t}\\;\\left\\{\\forall\\,u,v\\,\\,\\text{∈}\\;\\text{S}:\\,\\left(u,\\,v\\right)\\,\\text{∉}\\;E\\,\\right\\}\\,and}\\\\\n&amp;{\\text{for}\\;\\text{all}\\;\\text{other}\\;\\text{independent}\\;\\text{sets}\\;\\text{of}\\;\\text{size}\\;\\text{M,}\\;K\\geq M}\\\\\n\\end{lalign*}&quot;,&quot;type&quot;:&quot;lalign*&quot;,&quot;id&quot;:&quot;2&quot;,&quot;font&quot;:{&quot;family&quot;:&quot;Arial&quot;,&quot;color&quot;:&quot;#000000&quot;,&quot;size&quot;:17.5},&quot;backgroundColorModified&quot;:false,&quot;aid&quot;:null,&quot;backgroundColor&quot;:&quot;#FFFFFF&quot;,&quot;ts&quot;:1682798307945,&quot;cs&quot;:&quot;YXCXv55Ut1MY22GwsskX+A==&quot;,&quot;size&quot;:{&quot;width&quot;:937,&quot;height&quot;:96.99999999999999}}" id="210" name="Google Shape;2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69" y="1361486"/>
            <a:ext cx="89249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id&quot;:&quot;2&quot;,&quot;font&quot;:{&quot;color&quot;:&quot;#000000&quot;,&quot;family&quot;:&quot;Arial&quot;,&quot;size&quot;:17.5},&quot;code&quot;:&quot;\\begin{lalign*}\n&amp;{\\text{Given}\\;\\text{a}\\;\\text{graph}\\;\\text{G}\\;\\text{=}\\,\\left(V,E\\right),\\,\\text{S}\\;\\subseteq\\,V\\,\\text{of}\\;\\text{size}\\;\\text{K}\\,\\text{is}\\;\\text{the}\\;\\text{max}\\;\\text{clique}\\;\\text{iff}}\\\\\n&amp;{\\text{it}\\;\\text{is}\\;a\\,clique\\;\\text{s.t}\\;\\left\\{\\forall\\,u,v\\,\\,\\text{∈}\\;\\text{S}:\\,\\left(u,\\,v\\right)\\,\\text{∈}\\;E\\,\\right\\}\\,and}\\\\\n&amp;{\\text{for}\\;\\text{all}\\;\\text{other}\\;cliques\\;\\text{of}\\;\\text{size}\\;\\text{M,}\\;K\\geq M}\\\\\n\\end{lalign*}&quot;,&quot;backgroundColor&quot;:&quot;#FFFFFF&quot;,&quot;type&quot;:&quot;lalign*&quot;,&quot;ts&quot;:1682798445410,&quot;cs&quot;:&quot;/95lclEB68QrHKha0mq8jA==&quot;,&quot;size&quot;:{&quot;width&quot;:749.5,&quot;height&quot;:96.99999999999996}}" id="211" name="Google Shape;2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69" y="2629201"/>
            <a:ext cx="7138988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 txBox="1"/>
          <p:nvPr>
            <p:ph type="title"/>
          </p:nvPr>
        </p:nvSpPr>
        <p:spPr>
          <a:xfrm>
            <a:off x="91975" y="941475"/>
            <a:ext cx="32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Max </a:t>
            </a:r>
            <a:r>
              <a:rPr b="1" lang="en" sz="1800" u="sng"/>
              <a:t>Independent Set</a:t>
            </a:r>
            <a:endParaRPr b="1" sz="1800" u="sng"/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91975" y="2209200"/>
            <a:ext cx="32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Max </a:t>
            </a:r>
            <a:r>
              <a:rPr b="1" lang="en" sz="1800" u="sng"/>
              <a:t>Clique Set</a:t>
            </a:r>
            <a:endParaRPr b="1" sz="1800" u="sng"/>
          </a:p>
        </p:txBody>
      </p:sp>
      <p:grpSp>
        <p:nvGrpSpPr>
          <p:cNvPr id="214" name="Google Shape;214;p19"/>
          <p:cNvGrpSpPr/>
          <p:nvPr/>
        </p:nvGrpSpPr>
        <p:grpSpPr>
          <a:xfrm>
            <a:off x="1176661" y="3607017"/>
            <a:ext cx="6582069" cy="1536573"/>
            <a:chOff x="1122194" y="5147100"/>
            <a:chExt cx="6848475" cy="1762125"/>
          </a:xfrm>
        </p:grpSpPr>
        <p:pic>
          <p:nvPicPr>
            <p:cNvPr id="215" name="Google Shape;215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2194" y="5147100"/>
              <a:ext cx="6848475" cy="1762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9"/>
            <p:cNvSpPr/>
            <p:nvPr/>
          </p:nvSpPr>
          <p:spPr>
            <a:xfrm>
              <a:off x="1319300" y="5313875"/>
              <a:ext cx="1552800" cy="1130100"/>
            </a:xfrm>
            <a:prstGeom prst="rect">
              <a:avLst/>
            </a:prstGeom>
            <a:solidFill>
              <a:srgbClr val="4472C4"/>
            </a:solidFill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6121351" y="5313875"/>
              <a:ext cx="1552800" cy="1130100"/>
            </a:xfrm>
            <a:prstGeom prst="rect">
              <a:avLst/>
            </a:prstGeom>
            <a:solidFill>
              <a:srgbClr val="4472C4"/>
            </a:solidFill>
            <a:ln cap="flat" cmpd="sng" w="9525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1164050" y="5401575"/>
              <a:ext cx="1863300" cy="11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Largest Independent Set Problem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9"/>
            <p:cNvSpPr txBox="1"/>
            <p:nvPr/>
          </p:nvSpPr>
          <p:spPr>
            <a:xfrm>
              <a:off x="5964650" y="5477775"/>
              <a:ext cx="18633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Max Clique Problem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</a:t>
            </a:r>
            <a:endParaRPr/>
          </a:p>
        </p:txBody>
      </p:sp>
      <p:grpSp>
        <p:nvGrpSpPr>
          <p:cNvPr id="225" name="Google Shape;225;p20"/>
          <p:cNvGrpSpPr/>
          <p:nvPr/>
        </p:nvGrpSpPr>
        <p:grpSpPr>
          <a:xfrm>
            <a:off x="4803004" y="1526950"/>
            <a:ext cx="3618775" cy="2415300"/>
            <a:chOff x="4104766" y="3164450"/>
            <a:chExt cx="3618775" cy="2415300"/>
          </a:xfrm>
        </p:grpSpPr>
        <p:sp>
          <p:nvSpPr>
            <p:cNvPr id="226" name="Google Shape;226;p20"/>
            <p:cNvSpPr/>
            <p:nvPr/>
          </p:nvSpPr>
          <p:spPr>
            <a:xfrm>
              <a:off x="4104766" y="31644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6</a:t>
              </a:r>
              <a:endParaRPr b="1"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4714366" y="37740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6085966" y="36978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4942966" y="4993250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6415191" y="48264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128341" y="3995475"/>
              <a:ext cx="595200" cy="586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cxnSp>
          <p:nvCxnSpPr>
            <p:cNvPr id="232" name="Google Shape;232;p20"/>
            <p:cNvCxnSpPr>
              <a:stCxn id="226" idx="5"/>
              <a:endCxn id="227" idx="1"/>
            </p:cNvCxnSpPr>
            <p:nvPr/>
          </p:nvCxnSpPr>
          <p:spPr>
            <a:xfrm>
              <a:off x="4612801" y="3665059"/>
              <a:ext cx="188700" cy="1950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0"/>
            <p:cNvCxnSpPr>
              <a:stCxn id="227" idx="4"/>
              <a:endCxn id="229" idx="1"/>
            </p:cNvCxnSpPr>
            <p:nvPr/>
          </p:nvCxnSpPr>
          <p:spPr>
            <a:xfrm>
              <a:off x="5011966" y="4360550"/>
              <a:ext cx="18300" cy="718500"/>
            </a:xfrm>
            <a:prstGeom prst="straightConnector1">
              <a:avLst/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0"/>
            <p:cNvCxnSpPr>
              <a:stCxn id="227" idx="6"/>
              <a:endCxn id="228" idx="2"/>
            </p:cNvCxnSpPr>
            <p:nvPr/>
          </p:nvCxnSpPr>
          <p:spPr>
            <a:xfrm flipH="1" rot="10800000">
              <a:off x="5309566" y="3991100"/>
              <a:ext cx="776400" cy="762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0"/>
            <p:cNvCxnSpPr>
              <a:stCxn id="230" idx="2"/>
              <a:endCxn id="229" idx="6"/>
            </p:cNvCxnSpPr>
            <p:nvPr/>
          </p:nvCxnSpPr>
          <p:spPr>
            <a:xfrm flipH="1">
              <a:off x="5538291" y="5119725"/>
              <a:ext cx="876900" cy="1668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0"/>
            <p:cNvCxnSpPr>
              <a:stCxn id="231" idx="3"/>
              <a:endCxn id="230" idx="7"/>
            </p:cNvCxnSpPr>
            <p:nvPr/>
          </p:nvCxnSpPr>
          <p:spPr>
            <a:xfrm flipH="1">
              <a:off x="6923306" y="4496084"/>
              <a:ext cx="292200" cy="416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0"/>
            <p:cNvCxnSpPr>
              <a:stCxn id="231" idx="2"/>
              <a:endCxn id="228" idx="6"/>
            </p:cNvCxnSpPr>
            <p:nvPr/>
          </p:nvCxnSpPr>
          <p:spPr>
            <a:xfrm rot="10800000">
              <a:off x="6681041" y="3991125"/>
              <a:ext cx="447300" cy="297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0"/>
            <p:cNvCxnSpPr>
              <a:stCxn id="228" idx="5"/>
              <a:endCxn id="230" idx="0"/>
            </p:cNvCxnSpPr>
            <p:nvPr/>
          </p:nvCxnSpPr>
          <p:spPr>
            <a:xfrm>
              <a:off x="6594001" y="4198459"/>
              <a:ext cx="118800" cy="627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9" name="Google Shape;239;p20"/>
          <p:cNvGrpSpPr/>
          <p:nvPr/>
        </p:nvGrpSpPr>
        <p:grpSpPr>
          <a:xfrm>
            <a:off x="722213" y="1808289"/>
            <a:ext cx="2915794" cy="1938312"/>
            <a:chOff x="972875" y="3842614"/>
            <a:chExt cx="2915794" cy="1938312"/>
          </a:xfrm>
        </p:grpSpPr>
        <p:sp>
          <p:nvSpPr>
            <p:cNvPr id="240" name="Google Shape;240;p20"/>
            <p:cNvSpPr/>
            <p:nvPr/>
          </p:nvSpPr>
          <p:spPr>
            <a:xfrm>
              <a:off x="972875" y="3842614"/>
              <a:ext cx="479700" cy="470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6</a:t>
              </a:r>
              <a:endParaRPr b="1"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464030" y="4331818"/>
              <a:ext cx="479700" cy="470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2569128" y="4270668"/>
              <a:ext cx="479700" cy="470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1648213" y="5310226"/>
              <a:ext cx="479700" cy="470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834385" y="5176390"/>
              <a:ext cx="479700" cy="470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408970" y="4509512"/>
              <a:ext cx="479700" cy="470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cxnSp>
          <p:nvCxnSpPr>
            <p:cNvPr id="246" name="Google Shape;246;p20"/>
            <p:cNvCxnSpPr>
              <a:endCxn id="245" idx="0"/>
            </p:cNvCxnSpPr>
            <p:nvPr/>
          </p:nvCxnSpPr>
          <p:spPr>
            <a:xfrm>
              <a:off x="1409620" y="3910712"/>
              <a:ext cx="2239200" cy="5988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0"/>
            <p:cNvCxnSpPr>
              <a:stCxn id="240" idx="4"/>
              <a:endCxn id="243" idx="2"/>
            </p:cNvCxnSpPr>
            <p:nvPr/>
          </p:nvCxnSpPr>
          <p:spPr>
            <a:xfrm flipH="1" rot="-5400000">
              <a:off x="814325" y="4711714"/>
              <a:ext cx="1232400" cy="4356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0"/>
            <p:cNvCxnSpPr>
              <a:stCxn id="241" idx="6"/>
              <a:endCxn id="244" idx="2"/>
            </p:cNvCxnSpPr>
            <p:nvPr/>
          </p:nvCxnSpPr>
          <p:spPr>
            <a:xfrm>
              <a:off x="1943730" y="4567168"/>
              <a:ext cx="890700" cy="8445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0"/>
            <p:cNvCxnSpPr>
              <a:stCxn id="245" idx="4"/>
              <a:endCxn id="243" idx="4"/>
            </p:cNvCxnSpPr>
            <p:nvPr/>
          </p:nvCxnSpPr>
          <p:spPr>
            <a:xfrm rot="5400000">
              <a:off x="2368120" y="4500212"/>
              <a:ext cx="800700" cy="1760700"/>
            </a:xfrm>
            <a:prstGeom prst="bentConnector3">
              <a:avLst>
                <a:gd fmla="val 12974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0"/>
            <p:cNvCxnSpPr>
              <a:stCxn id="245" idx="1"/>
              <a:endCxn id="241" idx="0"/>
            </p:cNvCxnSpPr>
            <p:nvPr/>
          </p:nvCxnSpPr>
          <p:spPr>
            <a:xfrm flipH="1" rot="5400000">
              <a:off x="2468220" y="3567444"/>
              <a:ext cx="246600" cy="1775400"/>
            </a:xfrm>
            <a:prstGeom prst="bentConnector3">
              <a:avLst>
                <a:gd fmla="val 196574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0"/>
            <p:cNvCxnSpPr>
              <a:stCxn id="242" idx="4"/>
              <a:endCxn id="243" idx="7"/>
            </p:cNvCxnSpPr>
            <p:nvPr/>
          </p:nvCxnSpPr>
          <p:spPr>
            <a:xfrm rot="5400000">
              <a:off x="2114478" y="4684668"/>
              <a:ext cx="637800" cy="751200"/>
            </a:xfrm>
            <a:prstGeom prst="bentConnector3">
              <a:avLst>
                <a:gd fmla="val 4459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20"/>
            <p:cNvCxnSpPr>
              <a:stCxn id="244" idx="4"/>
              <a:endCxn id="240" idx="3"/>
            </p:cNvCxnSpPr>
            <p:nvPr/>
          </p:nvCxnSpPr>
          <p:spPr>
            <a:xfrm flipH="1" rot="5400000">
              <a:off x="1357335" y="3930190"/>
              <a:ext cx="1402800" cy="2031000"/>
            </a:xfrm>
            <a:prstGeom prst="bentConnector3">
              <a:avLst>
                <a:gd fmla="val -1697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20"/>
            <p:cNvCxnSpPr>
              <a:stCxn id="240" idx="0"/>
              <a:endCxn id="242" idx="0"/>
            </p:cNvCxnSpPr>
            <p:nvPr/>
          </p:nvCxnSpPr>
          <p:spPr>
            <a:xfrm flipH="1" rot="-5400000">
              <a:off x="1796825" y="3258514"/>
              <a:ext cx="428100" cy="1596300"/>
            </a:xfrm>
            <a:prstGeom prst="bentConnector3">
              <a:avLst>
                <a:gd fmla="val -55624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20"/>
            <p:cNvCxnSpPr>
              <a:stCxn id="241" idx="7"/>
              <a:endCxn id="242" idx="1"/>
            </p:cNvCxnSpPr>
            <p:nvPr/>
          </p:nvCxnSpPr>
          <p:spPr>
            <a:xfrm flipH="1" rot="10800000">
              <a:off x="1873480" y="4339551"/>
              <a:ext cx="765900" cy="61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0"/>
            <p:cNvCxnSpPr>
              <a:stCxn id="243" idx="0"/>
              <a:endCxn id="241" idx="4"/>
            </p:cNvCxnSpPr>
            <p:nvPr/>
          </p:nvCxnSpPr>
          <p:spPr>
            <a:xfrm rot="10800000">
              <a:off x="1703863" y="4802626"/>
              <a:ext cx="184200" cy="507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0"/>
            <p:cNvCxnSpPr>
              <a:stCxn id="243" idx="6"/>
              <a:endCxn id="244" idx="3"/>
            </p:cNvCxnSpPr>
            <p:nvPr/>
          </p:nvCxnSpPr>
          <p:spPr>
            <a:xfrm>
              <a:off x="2127913" y="5545576"/>
              <a:ext cx="776700" cy="32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0"/>
            <p:cNvCxnSpPr>
              <a:stCxn id="244" idx="7"/>
              <a:endCxn id="245" idx="3"/>
            </p:cNvCxnSpPr>
            <p:nvPr/>
          </p:nvCxnSpPr>
          <p:spPr>
            <a:xfrm flipH="1" rot="10800000">
              <a:off x="3243834" y="4911422"/>
              <a:ext cx="235500" cy="333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0"/>
            <p:cNvCxnSpPr>
              <a:stCxn id="242" idx="5"/>
              <a:endCxn id="244" idx="0"/>
            </p:cNvCxnSpPr>
            <p:nvPr/>
          </p:nvCxnSpPr>
          <p:spPr>
            <a:xfrm>
              <a:off x="2978578" y="4672436"/>
              <a:ext cx="95700" cy="504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0"/>
            <p:cNvCxnSpPr>
              <a:stCxn id="242" idx="6"/>
              <a:endCxn id="245" idx="2"/>
            </p:cNvCxnSpPr>
            <p:nvPr/>
          </p:nvCxnSpPr>
          <p:spPr>
            <a:xfrm>
              <a:off x="3048828" y="4506018"/>
              <a:ext cx="360000" cy="238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0"/>
            <p:cNvCxnSpPr>
              <a:stCxn id="241" idx="1"/>
              <a:endCxn id="240" idx="5"/>
            </p:cNvCxnSpPr>
            <p:nvPr/>
          </p:nvCxnSpPr>
          <p:spPr>
            <a:xfrm rot="10800000">
              <a:off x="1382180" y="4244451"/>
              <a:ext cx="152100" cy="156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1" name="Google Shape;261;p20"/>
          <p:cNvCxnSpPr/>
          <p:nvPr/>
        </p:nvCxnSpPr>
        <p:spPr>
          <a:xfrm>
            <a:off x="3830600" y="3008175"/>
            <a:ext cx="13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311700" y="1152475"/>
            <a:ext cx="4009500" cy="308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60">
                <a:solidFill>
                  <a:schemeClr val="dk1"/>
                </a:solidFill>
              </a:rPr>
              <a:t>algorithm BronKerbosch_Pivot(R, P, X) is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60">
                <a:solidFill>
                  <a:schemeClr val="dk1"/>
                </a:solidFill>
              </a:rPr>
              <a:t>    if P and X are both empty then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60">
                <a:solidFill>
                  <a:schemeClr val="dk1"/>
                </a:solidFill>
              </a:rPr>
              <a:t>        report R as a maximal clique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60">
                <a:solidFill>
                  <a:schemeClr val="dk1"/>
                </a:solidFill>
              </a:rPr>
              <a:t>    choose a pivot vertex u in P ⋃ X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60">
                <a:solidFill>
                  <a:schemeClr val="dk1"/>
                </a:solidFill>
              </a:rPr>
              <a:t>    for each vertex v in P \ N(u) do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60">
                <a:solidFill>
                  <a:schemeClr val="dk1"/>
                </a:solidFill>
              </a:rPr>
              <a:t>        BronKerbosch2(R ⋃ {v}, P ⋂ N(v), X ⋂ N(v))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60">
                <a:solidFill>
                  <a:schemeClr val="dk1"/>
                </a:solidFill>
              </a:rPr>
              <a:t>        P := P \ {v}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60">
                <a:solidFill>
                  <a:schemeClr val="dk1"/>
                </a:solidFill>
              </a:rPr>
              <a:t>        X := X ⋃ {v}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260"/>
          </a:p>
        </p:txBody>
      </p:sp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4847700" y="1290450"/>
            <a:ext cx="45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R: Set of vertices found to be in a clique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P: Set of possible vertex clique additions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X: An Empty Set for mathematical proof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