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81" r:id="rId3"/>
    <p:sldId id="282" r:id="rId4"/>
    <p:sldId id="283" r:id="rId5"/>
    <p:sldId id="287" r:id="rId6"/>
    <p:sldId id="284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7565B-3066-A44A-BF5A-DC77A6CFEFBC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9D762-791F-9F4D-B284-508BAF209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05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a60ab5b7a_1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9a60ab5b7a_1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g19a60ab5b7a_1_100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-NL"/>
              <a:t>TITLE</a:t>
            </a:r>
            <a:endParaRPr/>
          </a:p>
        </p:txBody>
      </p:sp>
      <p:sp>
        <p:nvSpPr>
          <p:cNvPr id="94" name="Google Shape;94;g19a60ab5b7a_1_100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-NL"/>
              <a:t>25 July 2013</a:t>
            </a:r>
            <a:endParaRPr/>
          </a:p>
        </p:txBody>
      </p:sp>
      <p:sp>
        <p:nvSpPr>
          <p:cNvPr id="95" name="Google Shape;95;g19a60ab5b7a_1_100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9a60ab5b7a_1_10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4DF1-62E9-2A07-7522-10952D5AD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DE5A1-19B0-0124-385A-A43227A29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22AC-9DBE-E30C-5588-4788A17A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5889-F6EA-7149-BE2B-669859F796E0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EA44D-05B9-58B9-E9F1-3DA2D70D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EAF97-D04E-ECFD-B7B1-BDD51D77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ED08-4343-104C-AB33-BACE5283E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70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5A48-726E-9294-5958-FDDA7A69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6B69D-F837-122A-43A6-02743B1DA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EE767-25DE-F0E6-D917-C94149A9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5889-F6EA-7149-BE2B-669859F796E0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BB06-446F-8E16-4EE1-2162FCEB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02E3C-F61C-6AAE-13C5-EAE13AE5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ED08-4343-104C-AB33-BACE5283E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93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79949-FF9C-9CD2-5911-7728B7D5F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DDB9C-FC45-E608-FE27-8A7DA5111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4C1C5-8110-AFAF-EACC-6211CCF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5889-F6EA-7149-BE2B-669859F796E0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22EEF-F146-2F43-C0EE-99213F42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3DB53-DA62-D1BB-C5EA-14A55E1B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ED08-4343-104C-AB33-BACE5283E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242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ussendia">
  <p:cSld name="1_Tussendia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>
            <a:spLocks noGrp="1"/>
          </p:cNvSpPr>
          <p:nvPr>
            <p:ph type="ctrTitle"/>
          </p:nvPr>
        </p:nvSpPr>
        <p:spPr>
          <a:xfrm>
            <a:off x="1413864" y="1772817"/>
            <a:ext cx="10153721" cy="811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9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67" b="1" i="0" u="none" strike="noStrike" cap="none">
                <a:solidFill>
                  <a:srgbClr val="6E6E7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400" b="0" i="0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400" b="0" i="0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400" b="0" i="0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400" b="0" i="0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400" b="0" i="0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400" b="0" i="0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400" b="0" i="0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400" b="0" i="0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ubTitle" idx="1"/>
          </p:nvPr>
        </p:nvSpPr>
        <p:spPr>
          <a:xfrm>
            <a:off x="1413864" y="2699241"/>
            <a:ext cx="10153721" cy="6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  <a:defRPr sz="2667" b="0" i="0" u="none" strike="noStrike" cap="none">
                <a:solidFill>
                  <a:srgbClr val="6E6E7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  <a:defRPr sz="2133" b="0" i="0" u="none" strike="noStrike" cap="none">
                <a:solidFill>
                  <a:srgbClr val="9BA0A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urier New"/>
              <a:buNone/>
              <a:defRPr sz="2133" b="0" i="0" u="none" strike="noStrike" cap="none">
                <a:solidFill>
                  <a:srgbClr val="9BA0A3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  <a:defRPr sz="2133" b="0" i="0" u="none" strike="noStrike" cap="none">
                <a:solidFill>
                  <a:srgbClr val="9BA0A3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urier New"/>
              <a:buNone/>
              <a:defRPr sz="2133" b="0" i="0" u="none" strike="noStrike" cap="none">
                <a:solidFill>
                  <a:srgbClr val="9BA0A3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" name="Google Shape;16;p12" descr="http://elastic.studioh2o.nl/image.php/userdata/image/ec_1.gif?width=150&amp;height=150&amp;image=/userdata/image/ec_1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8906" y="6145947"/>
            <a:ext cx="649388" cy="4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2"/>
          <p:cNvSpPr txBox="1"/>
          <p:nvPr/>
        </p:nvSpPr>
        <p:spPr>
          <a:xfrm>
            <a:off x="1413864" y="6101457"/>
            <a:ext cx="7274425" cy="53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nl-NL" sz="1333" b="0" i="0" u="none" strike="noStrike" cap="none">
                <a:solidFill>
                  <a:srgbClr val="073270"/>
                </a:solidFill>
                <a:latin typeface="Calibri"/>
                <a:ea typeface="Calibri"/>
                <a:cs typeface="Calibri"/>
                <a:sym typeface="Calibri"/>
              </a:rPr>
              <a:t>This project has received funding from the European Union’s Horizon 2020 research and innovation programme under grant agreement No. 953163</a:t>
            </a:r>
            <a:endParaRPr sz="1333" b="0" i="0" u="none" strike="noStrike" cap="none">
              <a:solidFill>
                <a:srgbClr val="0732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8534401" y="141197"/>
            <a:ext cx="3176617" cy="10801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r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urier New"/>
              <a:buNone/>
              <a:defRPr sz="1333" b="0" i="0" u="none" strike="noStrike" cap="none">
                <a:solidFill>
                  <a:srgbClr val="5E6A7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sz="2133" b="0" i="0" u="none" strike="noStrike" cap="none">
                <a:solidFill>
                  <a:srgbClr val="5E6A7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754" marR="0" lvl="2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urier New"/>
              <a:buChar char="o"/>
              <a:defRPr sz="2133" b="0" i="0" u="none" strike="noStrike" cap="none">
                <a:solidFill>
                  <a:srgbClr val="5E6A7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8339" marR="0" lvl="3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sz="2133" b="0" i="0" u="none" strike="noStrike" cap="none">
                <a:solidFill>
                  <a:srgbClr val="5E6A7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924" marR="0" lvl="4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urier New"/>
              <a:buChar char="o"/>
              <a:defRPr sz="2133" b="0" i="0" u="none" strike="noStrike" cap="none">
                <a:solidFill>
                  <a:srgbClr val="5E6A7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3"/>
          </p:nvPr>
        </p:nvSpPr>
        <p:spPr>
          <a:xfrm>
            <a:off x="1413934" y="3619500"/>
            <a:ext cx="5619751" cy="186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  <a:defRPr sz="2667" b="0" i="0" u="none" strike="noStrike" cap="none">
                <a:solidFill>
                  <a:srgbClr val="6E6E7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sz="2133" b="0" i="0" u="none" strike="noStrike" cap="none">
                <a:solidFill>
                  <a:srgbClr val="5E6A7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754" marR="0" lvl="2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urier New"/>
              <a:buChar char="o"/>
              <a:defRPr sz="2133" b="0" i="0" u="none" strike="noStrike" cap="none">
                <a:solidFill>
                  <a:srgbClr val="5E6A7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8339" marR="0" lvl="3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sz="2133" b="0" i="0" u="none" strike="noStrike" cap="none">
                <a:solidFill>
                  <a:srgbClr val="5E6A7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924" marR="0" lvl="4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urier New"/>
              <a:buChar char="o"/>
              <a:defRPr sz="2133" b="0" i="0" u="none" strike="noStrike" cap="none">
                <a:solidFill>
                  <a:srgbClr val="5E6A7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/>
          <p:nvPr/>
        </p:nvSpPr>
        <p:spPr>
          <a:xfrm>
            <a:off x="0" y="-76208"/>
            <a:ext cx="12192000" cy="13780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43" y="-76209"/>
            <a:ext cx="6085557" cy="18604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0365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Volgdia - met achtervlak">
  <p:cSld name="1_Volgdia - met achtervla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/>
          <p:nvPr/>
        </p:nvSpPr>
        <p:spPr>
          <a:xfrm>
            <a:off x="1407052" y="6309374"/>
            <a:ext cx="4896179" cy="30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nl-NL" sz="1200" b="1" i="0" u="none" strike="noStrike" cap="none">
                <a:solidFill>
                  <a:srgbClr val="EB1D25"/>
                </a:solidFill>
                <a:latin typeface="Verdana"/>
                <a:ea typeface="Verdana"/>
                <a:cs typeface="Verdana"/>
                <a:sym typeface="Verdana"/>
              </a:rPr>
              <a:t>DOME 4.0 — H2020 Grant Agreement No. 953163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383051" y="6405033"/>
            <a:ext cx="1151533" cy="21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B1D2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B1D2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B1D2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B1D2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B1D2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B1D2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B1D2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B1D2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B1D2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nl-NL"/>
              <a:t>Slide</a:t>
            </a:r>
            <a:r>
              <a:rPr lang="nl-NL" sz="933"/>
              <a:t> </a:t>
            </a:r>
            <a:fld id="{00000000-1234-1234-1234-123412341234}" type="slidenum">
              <a:rPr lang="nl-NL" sz="1067" smtClean="0"/>
              <a:pPr/>
              <a:t>‹#›</a:t>
            </a:fld>
            <a:endParaRPr sz="933"/>
          </a:p>
        </p:txBody>
      </p:sp>
      <p:sp>
        <p:nvSpPr>
          <p:cNvPr id="25" name="Google Shape;25;p15"/>
          <p:cNvSpPr txBox="1">
            <a:spLocks noGrp="1"/>
          </p:cNvSpPr>
          <p:nvPr>
            <p:ph type="dt" idx="10"/>
          </p:nvPr>
        </p:nvSpPr>
        <p:spPr>
          <a:xfrm>
            <a:off x="10105869" y="6338451"/>
            <a:ext cx="1599732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67" b="0" i="0" u="none" strike="noStrike" cap="none">
                <a:solidFill>
                  <a:srgbClr val="EB1D2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1"/>
          </p:nvPr>
        </p:nvSpPr>
        <p:spPr>
          <a:xfrm>
            <a:off x="234747" y="1348510"/>
            <a:ext cx="11470853" cy="4682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Char char="o"/>
              <a:defRPr sz="2667" b="0" i="0" u="none" strike="noStrike" cap="none">
                <a:solidFill>
                  <a:srgbClr val="6E6E7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urier New"/>
              <a:buChar char="o"/>
              <a:defRPr sz="2667" b="0" i="0" u="none" strike="noStrike" cap="none">
                <a:solidFill>
                  <a:srgbClr val="6E6E7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Char char="o"/>
              <a:defRPr sz="2667" b="0" i="0" u="none" strike="noStrike" cap="none">
                <a:solidFill>
                  <a:srgbClr val="6E6E7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urier New"/>
              <a:buChar char="o"/>
              <a:defRPr sz="2667" b="0" i="0" u="none" strike="noStrike" cap="none">
                <a:solidFill>
                  <a:srgbClr val="6E6E7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Char char="o"/>
              <a:defRPr sz="2667" b="0" i="0" u="none" strike="noStrike" cap="none">
                <a:solidFill>
                  <a:srgbClr val="6E6E7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title"/>
          </p:nvPr>
        </p:nvSpPr>
        <p:spPr>
          <a:xfrm>
            <a:off x="234747" y="1"/>
            <a:ext cx="9214053" cy="113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67" b="1" i="0" u="none" strike="noStrike" cap="none">
                <a:solidFill>
                  <a:srgbClr val="6E6E7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400" b="0" i="0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400" b="0" i="0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400" b="0" i="0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400" b="0" i="0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400" b="0" i="0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400" b="0" i="0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400" b="0" i="0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400" b="0" i="0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2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BC4D-9A98-198F-D485-2415743D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D5E29-FF28-25A2-C5C5-10D0DC2B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AB28-C859-D1F2-6191-485D746B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5889-F6EA-7149-BE2B-669859F796E0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06F5-CDBB-D598-5149-D7DA54A8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A06A0-5F8A-F0A1-FF52-33064AB3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ED08-4343-104C-AB33-BACE5283E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92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C3B8-D8FE-0ABD-0F17-25C56D0F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4153E-A13D-53F4-8171-8F18C6C17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10CB8-D808-58C6-1A43-36D95E2A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5889-F6EA-7149-BE2B-669859F796E0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F4A1-7A3F-C200-1B65-CD5ACB16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657D9-8495-FE88-FA4D-A2156B80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ED08-4343-104C-AB33-BACE5283E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28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7202-CDFC-879C-532F-96F7C04A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2D380-A764-6797-70DE-86369658F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8D0AF-DDF7-9190-94FF-71769AB70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90799-BB61-D417-19D1-6D536F7F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5889-F6EA-7149-BE2B-669859F796E0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07DC0-6165-C6A7-76CB-97D029C4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C9D57-4472-E65A-D407-028601E1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ED08-4343-104C-AB33-BACE5283E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3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C7AA-6AF7-4BC2-E149-F3847780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E1EAA-2B28-1910-8A42-DB3A2B2EB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DD447-3EDA-ADDA-1159-B570E4B25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AA43B-6442-9768-F022-42080A25C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D3FB5-4C20-C2EE-48BD-27300B2C2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FA3E9-8CF3-5E03-D0B5-5ED41929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5889-F6EA-7149-BE2B-669859F796E0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3FFF1-8B7A-ED52-625E-F15741B5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EE5BE-7FF4-45DC-9BD9-411251AB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ED08-4343-104C-AB33-BACE5283E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74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0E75-5B5B-5501-0C4D-7562AAD7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87CA9-A9B4-447A-5039-640AC42B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5889-F6EA-7149-BE2B-669859F796E0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161BF-8D3B-F091-DE4B-B80065D2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6FE50-1065-3913-8888-DA9130C5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ED08-4343-104C-AB33-BACE5283E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37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BEAF8-6C1F-C1B6-1960-157C5048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5889-F6EA-7149-BE2B-669859F796E0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40B90-A9BA-D67E-C369-1FBCEE7B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4CCF5-0CDB-1270-1B31-60119D04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ED08-4343-104C-AB33-BACE5283E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11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5363-35EE-7A2A-4C4A-AC539D0F2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8BF8-9C06-6991-9145-B76A8A2DC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51258-53E1-EA81-BC21-3F1BD2786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86A51-451A-C781-9E51-5D17FF06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5889-F6EA-7149-BE2B-669859F796E0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15325-EBBF-3AA9-728F-7627AA0C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0C8D6-1FD5-D0A8-FFCA-2BB8681A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ED08-4343-104C-AB33-BACE5283E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68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84C2-D6D8-3BA8-11FF-4C31C8B5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62752-C483-23EB-E85E-12B96A43F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1F843-0861-55E9-F3EF-1AAC6A5C0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B28F7-24CA-CF48-2A35-DE555D56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5889-F6EA-7149-BE2B-669859F796E0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B7CAF-3B88-04B9-36D4-F0CAE7B5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6A03D-263A-2364-D42A-4680D338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ED08-4343-104C-AB33-BACE5283E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44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36E9B-9A53-4E58-C97D-96E809982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27710-FE6F-0B4C-2787-EB0D28D17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5DDA-ED1B-2D7F-792C-6AEE36B52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D65889-F6EA-7149-BE2B-669859F796E0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89FF-DF43-0CD2-7E19-374189769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DA13C-3794-0CD9-E7B2-8517CC32C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D5ED08-4343-104C-AB33-BACE5283E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76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erials-discovery/discomat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extgen.dome40.io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9a60ab5b7a_1_1002"/>
          <p:cNvSpPr txBox="1">
            <a:spLocks noGrp="1"/>
          </p:cNvSpPr>
          <p:nvPr>
            <p:ph type="ctrTitle"/>
          </p:nvPr>
        </p:nvSpPr>
        <p:spPr>
          <a:xfrm>
            <a:off x="1423223" y="2051542"/>
            <a:ext cx="10153600" cy="1795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Hack 1: Onboarding and Ontology Mapping in Python </a:t>
            </a:r>
            <a:endParaRPr dirty="0"/>
          </a:p>
        </p:txBody>
      </p:sp>
      <p:sp>
        <p:nvSpPr>
          <p:cNvPr id="99" name="Google Shape;99;g19a60ab5b7a_1_1002"/>
          <p:cNvSpPr txBox="1">
            <a:spLocks noGrp="1"/>
          </p:cNvSpPr>
          <p:nvPr>
            <p:ph type="body" idx="2"/>
          </p:nvPr>
        </p:nvSpPr>
        <p:spPr>
          <a:xfrm>
            <a:off x="1554541" y="3908608"/>
            <a:ext cx="9045600" cy="204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 algn="l">
              <a:spcBef>
                <a:spcPts val="0"/>
              </a:spcBef>
              <a:buSzPts val="2000"/>
            </a:pPr>
            <a:r>
              <a:rPr lang="en-GB" sz="2667" i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Owain Beynon (UCL)</a:t>
            </a:r>
            <a:endParaRPr sz="2667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l">
              <a:spcBef>
                <a:spcPts val="0"/>
              </a:spcBef>
              <a:buSzPts val="2000"/>
            </a:pPr>
            <a:endParaRPr sz="2667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l">
              <a:spcBef>
                <a:spcPts val="0"/>
              </a:spcBef>
              <a:buSzPts val="2000"/>
            </a:pPr>
            <a:endParaRPr sz="2667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l">
              <a:spcBef>
                <a:spcPts val="0"/>
              </a:spcBef>
              <a:buSzPts val="2000"/>
            </a:pPr>
            <a:r>
              <a:rPr lang="nl-NL" sz="2667" dirty="0">
                <a:latin typeface="Calibri"/>
                <a:ea typeface="Calibri"/>
                <a:cs typeface="Calibri"/>
                <a:sym typeface="Calibri"/>
              </a:rPr>
              <a:t>Hackathon 3, 11 September 2024, London</a:t>
            </a:r>
            <a:endParaRPr sz="2667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9a60ab5b7a_1_1002"/>
          <p:cNvSpPr txBox="1"/>
          <p:nvPr/>
        </p:nvSpPr>
        <p:spPr>
          <a:xfrm>
            <a:off x="9438423" y="588379"/>
            <a:ext cx="2138400" cy="62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r">
              <a:buClr>
                <a:schemeClr val="dk2"/>
              </a:buClr>
              <a:buSzPts val="1000"/>
            </a:pPr>
            <a:r>
              <a:rPr lang="nl-NL" sz="1333">
                <a:solidFill>
                  <a:srgbClr val="EB1D25"/>
                </a:solidFill>
                <a:latin typeface="Verdana"/>
                <a:ea typeface="Verdana"/>
                <a:cs typeface="Verdana"/>
                <a:sym typeface="Verdana"/>
              </a:rPr>
              <a:t>www.dome40.eu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8A1F92-6AD0-E0AF-0494-AF1443C045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nl-NL"/>
              <a:t>Slide</a:t>
            </a:r>
            <a:r>
              <a:rPr lang="nl-NL" sz="933"/>
              <a:t> </a:t>
            </a:r>
            <a:fld id="{00000000-1234-1234-1234-123412341234}" type="slidenum">
              <a:rPr lang="nl-NL" sz="1067"/>
              <a:pPr/>
              <a:t>2</a:t>
            </a:fld>
            <a:endParaRPr sz="933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F253-8849-7AB7-6454-7A1B4F7F0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5464" indent="0">
              <a:buNone/>
            </a:pPr>
            <a:r>
              <a:rPr lang="en-GB" sz="2400" dirty="0"/>
              <a:t>In this hack we’ll learn how to onboard data to dome using Python. In this session will cover three problems: </a:t>
            </a:r>
          </a:p>
          <a:p>
            <a:pPr marL="135464" indent="0">
              <a:buNone/>
            </a:pPr>
            <a:endParaRPr lang="en-GB" sz="2400" dirty="0"/>
          </a:p>
          <a:p>
            <a:r>
              <a:rPr lang="en-GB" sz="2400" dirty="0"/>
              <a:t>1) ontology mappings in python</a:t>
            </a:r>
          </a:p>
          <a:p>
            <a:r>
              <a:rPr lang="en-GB" sz="2400" dirty="0"/>
              <a:t>2) working with datasets </a:t>
            </a:r>
          </a:p>
          <a:p>
            <a:r>
              <a:rPr lang="en-GB" sz="2400" dirty="0"/>
              <a:t>3) data scrapping with </a:t>
            </a:r>
            <a:r>
              <a:rPr lang="en-GB" sz="2400" dirty="0" err="1"/>
              <a:t>arXiv</a:t>
            </a:r>
            <a:endParaRPr lang="en-GB" sz="2400" dirty="0"/>
          </a:p>
          <a:p>
            <a:pPr marL="135464" indent="0">
              <a:buNone/>
            </a:pPr>
            <a:endParaRPr lang="en-US" sz="2133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EEBBAD-A0AE-6003-D74B-490C8CEA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67" dirty="0"/>
              <a:t>Overview </a:t>
            </a:r>
          </a:p>
        </p:txBody>
      </p:sp>
    </p:spTree>
    <p:extLst>
      <p:ext uri="{BB962C8B-B14F-4D97-AF65-F5344CB8AC3E}">
        <p14:creationId xmlns:p14="http://schemas.microsoft.com/office/powerpoint/2010/main" val="172052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E61E0-D8E5-57CE-8790-67C6F77C4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1E9526-D7E3-397E-0AB6-B2286B2D87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nl-NL"/>
              <a:t>Slide</a:t>
            </a:r>
            <a:r>
              <a:rPr lang="nl-NL" sz="933"/>
              <a:t> </a:t>
            </a:r>
            <a:fld id="{00000000-1234-1234-1234-123412341234}" type="slidenum">
              <a:rPr lang="nl-NL" sz="1067"/>
              <a:pPr/>
              <a:t>3</a:t>
            </a:fld>
            <a:endParaRPr sz="933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1D041-0C34-0640-6D2A-0CB0F8147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5464" indent="0">
              <a:buNone/>
            </a:pPr>
            <a:r>
              <a:rPr lang="en-GB" sz="2400" dirty="0"/>
              <a:t>In this hack we’ll learn how to onboard data to dome using Python. In this session will cover three problems: </a:t>
            </a:r>
          </a:p>
          <a:p>
            <a:pPr marL="135464" indent="0">
              <a:buNone/>
            </a:pPr>
            <a:endParaRPr lang="en-GB" sz="2400" dirty="0"/>
          </a:p>
          <a:p>
            <a:r>
              <a:rPr lang="en-GB" sz="2400" dirty="0"/>
              <a:t>1) Exercise 1: Creating datasets using the DOME dataset ontology</a:t>
            </a:r>
          </a:p>
          <a:p>
            <a:r>
              <a:rPr lang="en-GB" sz="2400" dirty="0"/>
              <a:t>2) Exercise 2: Creating datasets with data scraping from </a:t>
            </a:r>
            <a:r>
              <a:rPr lang="en-GB" sz="2400" dirty="0" err="1"/>
              <a:t>arXiv</a:t>
            </a:r>
            <a:endParaRPr lang="en-GB" sz="2400" dirty="0"/>
          </a:p>
          <a:p>
            <a:r>
              <a:rPr lang="en-GB" sz="2400" dirty="0"/>
              <a:t>3) Exercise 3: Ontology mapping from </a:t>
            </a:r>
            <a:r>
              <a:rPr lang="en-GB" sz="2400" dirty="0" err="1"/>
              <a:t>arXiv</a:t>
            </a:r>
            <a:r>
              <a:rPr lang="en-GB" sz="2400" dirty="0"/>
              <a:t> to DOME </a:t>
            </a:r>
          </a:p>
          <a:p>
            <a:pPr marL="135464" indent="0">
              <a:buNone/>
            </a:pPr>
            <a:endParaRPr lang="en-US" sz="2133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95305-6626-5695-5E63-6C7DDD35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67" dirty="0"/>
              <a:t>Overview </a:t>
            </a:r>
          </a:p>
        </p:txBody>
      </p:sp>
    </p:spTree>
    <p:extLst>
      <p:ext uri="{BB962C8B-B14F-4D97-AF65-F5344CB8AC3E}">
        <p14:creationId xmlns:p14="http://schemas.microsoft.com/office/powerpoint/2010/main" val="251115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90FF7-D436-40A4-45F4-1E9C14E86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B504C2-CF71-7F07-0A77-CB1BF83C7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nl-NL"/>
              <a:t>Slide</a:t>
            </a:r>
            <a:r>
              <a:rPr lang="nl-NL" sz="933"/>
              <a:t> </a:t>
            </a:r>
            <a:fld id="{00000000-1234-1234-1234-123412341234}" type="slidenum">
              <a:rPr lang="nl-NL" sz="1067"/>
              <a:pPr/>
              <a:t>4</a:t>
            </a:fld>
            <a:endParaRPr sz="933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C8D4A-EB03-4D65-7C6C-796581FA7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5464" indent="0">
              <a:buNone/>
            </a:pPr>
            <a:r>
              <a:rPr lang="en-GB" sz="2400" dirty="0"/>
              <a:t>Here we’ll learn how to create datasets in Python using the DOME DS ontology </a:t>
            </a:r>
          </a:p>
          <a:p>
            <a:pPr marL="135464" indent="0">
              <a:buNone/>
            </a:pPr>
            <a:endParaRPr lang="en-GB" sz="2400" dirty="0"/>
          </a:p>
          <a:p>
            <a:pPr marL="135464" indent="0">
              <a:buNone/>
            </a:pPr>
            <a:r>
              <a:rPr lang="en-US" sz="2133" dirty="0"/>
              <a:t>Part 1: </a:t>
            </a:r>
          </a:p>
          <a:p>
            <a:r>
              <a:rPr lang="en-US" sz="2133" dirty="0"/>
              <a:t>Creating a dataset manually with ontology </a:t>
            </a:r>
          </a:p>
          <a:p>
            <a:r>
              <a:rPr lang="en-US" sz="2133" dirty="0"/>
              <a:t>Using data2.csv create datasets based on common external databases </a:t>
            </a:r>
          </a:p>
          <a:p>
            <a:endParaRPr lang="en-US" sz="2133" dirty="0"/>
          </a:p>
          <a:p>
            <a:pPr marL="135464" indent="0">
              <a:buNone/>
            </a:pPr>
            <a:r>
              <a:rPr lang="en-US" sz="2133" dirty="0"/>
              <a:t>Part 2: </a:t>
            </a:r>
          </a:p>
          <a:p>
            <a:r>
              <a:rPr lang="en-US" sz="2133" dirty="0"/>
              <a:t>Automatically parse .csv files for creating datasets </a:t>
            </a:r>
          </a:p>
          <a:p>
            <a:endParaRPr lang="en-US" sz="2133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A7C4DE-8145-AA3C-B651-9DBD290B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67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139326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299A3-E942-2550-3788-486DB3972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97AD12-D193-9A28-7F5D-C5D20A3089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nl-NL"/>
              <a:t>Slide</a:t>
            </a:r>
            <a:r>
              <a:rPr lang="nl-NL" sz="933"/>
              <a:t> </a:t>
            </a:r>
            <a:fld id="{00000000-1234-1234-1234-123412341234}" type="slidenum">
              <a:rPr lang="nl-NL" sz="1067"/>
              <a:pPr/>
              <a:t>5</a:t>
            </a:fld>
            <a:endParaRPr sz="933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22B13-D544-CBAD-50E0-424FFA3AF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5464" indent="0">
              <a:buNone/>
            </a:pPr>
            <a:r>
              <a:rPr lang="en-GB" sz="2400" dirty="0"/>
              <a:t>Here we’ll learn how to create datasets in Python using the DOME DS ontology </a:t>
            </a:r>
          </a:p>
          <a:p>
            <a:pPr marL="135464" indent="0">
              <a:buNone/>
            </a:pPr>
            <a:endParaRPr lang="en-GB" sz="2400" dirty="0"/>
          </a:p>
          <a:p>
            <a:pPr marL="135464" indent="0">
              <a:buNone/>
            </a:pPr>
            <a:r>
              <a:rPr lang="en-US" sz="2133" dirty="0"/>
              <a:t>Part 1: </a:t>
            </a:r>
          </a:p>
          <a:p>
            <a:r>
              <a:rPr lang="en-US" sz="2133" dirty="0"/>
              <a:t>Creating a dataset manually with ontology </a:t>
            </a:r>
          </a:p>
          <a:p>
            <a:r>
              <a:rPr lang="en-US" sz="2133" dirty="0"/>
              <a:t>Using data2.csv create datasets based on common external databases </a:t>
            </a:r>
          </a:p>
          <a:p>
            <a:endParaRPr lang="en-US" sz="2133" dirty="0"/>
          </a:p>
          <a:p>
            <a:pPr marL="135464" indent="0">
              <a:buNone/>
            </a:pPr>
            <a:r>
              <a:rPr lang="en-US" sz="2133" dirty="0"/>
              <a:t>Part 2: </a:t>
            </a:r>
          </a:p>
          <a:p>
            <a:r>
              <a:rPr lang="en-US" sz="2133" dirty="0"/>
              <a:t>Automatically parse .csv files for creating datasets </a:t>
            </a:r>
          </a:p>
          <a:p>
            <a:endParaRPr lang="en-US" sz="2133" dirty="0"/>
          </a:p>
          <a:p>
            <a:r>
              <a:rPr lang="en-US" sz="2133" dirty="0"/>
              <a:t>We’ll use the Python package </a:t>
            </a:r>
            <a:r>
              <a:rPr lang="en-US" sz="2133" i="1" dirty="0" err="1"/>
              <a:t>discomat</a:t>
            </a:r>
            <a:r>
              <a:rPr lang="en-US" sz="2133" dirty="0"/>
              <a:t> to create data triples </a:t>
            </a:r>
            <a:r>
              <a:rPr lang="en-US" sz="2133" dirty="0">
                <a:hlinkClick r:id="rId2"/>
              </a:rPr>
              <a:t>https://github.com/materials-discovery/discomat</a:t>
            </a:r>
            <a:r>
              <a:rPr lang="en-US" sz="2133" dirty="0"/>
              <a:t> </a:t>
            </a:r>
          </a:p>
          <a:p>
            <a:endParaRPr lang="en-US" sz="2133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822347-3687-31D1-9291-40320C9A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67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131220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8811F-E8D4-C34F-91C7-B18814F93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408FE8-C9F8-1204-4831-9F8744387B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nl-NL"/>
              <a:t>Slide</a:t>
            </a:r>
            <a:r>
              <a:rPr lang="nl-NL" sz="933"/>
              <a:t> </a:t>
            </a:r>
            <a:fld id="{00000000-1234-1234-1234-123412341234}" type="slidenum">
              <a:rPr lang="nl-NL" sz="1067"/>
              <a:pPr/>
              <a:t>6</a:t>
            </a:fld>
            <a:endParaRPr sz="933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C8C8-ECBF-76E6-7FFE-49F4BDE0A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5464" indent="0">
              <a:buNone/>
            </a:pPr>
            <a:r>
              <a:rPr lang="en-GB" sz="2400" dirty="0"/>
              <a:t>Here we’re going to scrape data from papers uploaded to </a:t>
            </a:r>
            <a:r>
              <a:rPr lang="en-GB" sz="2400" dirty="0" err="1"/>
              <a:t>arXiv</a:t>
            </a:r>
            <a:r>
              <a:rPr lang="en-GB" sz="2400" dirty="0"/>
              <a:t> using the API to create datasets</a:t>
            </a:r>
          </a:p>
          <a:p>
            <a:pPr marL="135464" indent="0">
              <a:buNone/>
            </a:pPr>
            <a:endParaRPr lang="en-GB" sz="2400" dirty="0"/>
          </a:p>
          <a:p>
            <a:pPr marL="135464" indent="0">
              <a:buNone/>
            </a:pPr>
            <a:r>
              <a:rPr lang="en-US" sz="2133" dirty="0"/>
              <a:t>Part 1: </a:t>
            </a:r>
          </a:p>
          <a:p>
            <a:r>
              <a:rPr lang="en-US" sz="2133" dirty="0"/>
              <a:t>Download papers from </a:t>
            </a:r>
            <a:r>
              <a:rPr lang="en-US" sz="2133" dirty="0" err="1"/>
              <a:t>arXiv</a:t>
            </a:r>
            <a:r>
              <a:rPr lang="en-US" sz="2133" dirty="0"/>
              <a:t> based on inputted keywords and phrases </a:t>
            </a:r>
          </a:p>
          <a:p>
            <a:pPr marL="135464" indent="0">
              <a:buNone/>
            </a:pPr>
            <a:endParaRPr lang="en-US" sz="2133" dirty="0"/>
          </a:p>
          <a:p>
            <a:pPr marL="135464" indent="0">
              <a:buNone/>
            </a:pPr>
            <a:r>
              <a:rPr lang="en-US" sz="2133" dirty="0"/>
              <a:t>Part 2: </a:t>
            </a:r>
          </a:p>
          <a:p>
            <a:r>
              <a:rPr lang="en-US" sz="2133" dirty="0"/>
              <a:t>Create datasets of downloaded </a:t>
            </a:r>
            <a:r>
              <a:rPr lang="en-US" sz="2133" dirty="0" err="1"/>
              <a:t>arXiv</a:t>
            </a:r>
            <a:r>
              <a:rPr lang="en-US" sz="2133" dirty="0"/>
              <a:t> papers </a:t>
            </a:r>
          </a:p>
          <a:p>
            <a:endParaRPr lang="en-US" sz="2133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F34B2-BDC8-6BDB-A745-B201018D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67" dirty="0"/>
              <a:t>Exercise 2</a:t>
            </a:r>
          </a:p>
        </p:txBody>
      </p:sp>
    </p:spTree>
    <p:extLst>
      <p:ext uri="{BB962C8B-B14F-4D97-AF65-F5344CB8AC3E}">
        <p14:creationId xmlns:p14="http://schemas.microsoft.com/office/powerpoint/2010/main" val="202346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EAE1B-18AC-8EB3-638F-F572D7D82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39A3D8-699A-47D6-3E9E-3090EE7667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nl-NL"/>
              <a:t>Slide</a:t>
            </a:r>
            <a:r>
              <a:rPr lang="nl-NL" sz="933"/>
              <a:t> </a:t>
            </a:r>
            <a:fld id="{00000000-1234-1234-1234-123412341234}" type="slidenum">
              <a:rPr lang="nl-NL" sz="1067"/>
              <a:pPr/>
              <a:t>7</a:t>
            </a:fld>
            <a:endParaRPr sz="933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EBA73-ADA4-CF14-1957-06E2CF3A0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5464" indent="0">
              <a:buNone/>
            </a:pPr>
            <a:r>
              <a:rPr lang="en-GB" sz="2400" dirty="0"/>
              <a:t>Now that we’ve successfully obtained papers from </a:t>
            </a:r>
            <a:r>
              <a:rPr lang="en-GB" sz="2400" dirty="0" err="1"/>
              <a:t>arXiv</a:t>
            </a:r>
            <a:r>
              <a:rPr lang="en-GB" sz="2400" dirty="0"/>
              <a:t> and created datasets, we need to map data obtained to DOME using the DOME DS ontology</a:t>
            </a:r>
          </a:p>
          <a:p>
            <a:pPr marL="135464" indent="0">
              <a:buNone/>
            </a:pPr>
            <a:endParaRPr lang="en-GB" sz="2400" dirty="0"/>
          </a:p>
          <a:p>
            <a:r>
              <a:rPr lang="en-US" sz="2133" dirty="0"/>
              <a:t>Download papers from </a:t>
            </a:r>
            <a:r>
              <a:rPr lang="en-US" sz="2133" dirty="0" err="1"/>
              <a:t>arXiv</a:t>
            </a:r>
            <a:r>
              <a:rPr lang="en-US" sz="2133" dirty="0"/>
              <a:t> based on inputted keywords and phrases </a:t>
            </a:r>
          </a:p>
          <a:p>
            <a:r>
              <a:rPr lang="en-US" sz="2133" dirty="0"/>
              <a:t>Map the metadata to DOME using DOME DS ontology</a:t>
            </a:r>
          </a:p>
          <a:p>
            <a:r>
              <a:rPr lang="en-US" sz="2133" dirty="0"/>
              <a:t>Export data as .</a:t>
            </a:r>
            <a:r>
              <a:rPr lang="en-US" sz="2133" dirty="0" err="1"/>
              <a:t>ttl</a:t>
            </a:r>
            <a:r>
              <a:rPr lang="en-US" sz="2133" dirty="0"/>
              <a:t> and upload to DOME 4.0 platform (</a:t>
            </a:r>
            <a:r>
              <a:rPr lang="en-US" sz="2133" dirty="0">
                <a:hlinkClick r:id="rId2"/>
              </a:rPr>
              <a:t>https://nextgen.dome40.io</a:t>
            </a:r>
            <a:r>
              <a:rPr lang="en-US" sz="2133" dirty="0"/>
              <a:t>) </a:t>
            </a:r>
          </a:p>
          <a:p>
            <a:pPr marL="135464" indent="0">
              <a:buNone/>
            </a:pPr>
            <a:endParaRPr lang="en-US" sz="2133" dirty="0"/>
          </a:p>
          <a:p>
            <a:endParaRPr lang="en-US" sz="2133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2E914-A726-FE03-85DC-DD66D0F4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67" dirty="0"/>
              <a:t>Exercise 3</a:t>
            </a:r>
          </a:p>
        </p:txBody>
      </p:sp>
    </p:spTree>
    <p:extLst>
      <p:ext uri="{BB962C8B-B14F-4D97-AF65-F5344CB8AC3E}">
        <p14:creationId xmlns:p14="http://schemas.microsoft.com/office/powerpoint/2010/main" val="163561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362</Words>
  <Application>Microsoft Macintosh PowerPoint</Application>
  <PresentationFormat>Widescreen</PresentationFormat>
  <Paragraphs>61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Courier New</vt:lpstr>
      <vt:lpstr>Helvetica Neue</vt:lpstr>
      <vt:lpstr>Verdana</vt:lpstr>
      <vt:lpstr>Office Theme</vt:lpstr>
      <vt:lpstr>Hack 1: Onboarding and Ontology Mapping in Python </vt:lpstr>
      <vt:lpstr>Overview </vt:lpstr>
      <vt:lpstr>Overview </vt:lpstr>
      <vt:lpstr>Exercise 1</vt:lpstr>
      <vt:lpstr>Exercise 1</vt:lpstr>
      <vt:lpstr>Exercise 2</vt:lpstr>
      <vt:lpstr>Exercise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Beynon, Owain</dc:creator>
  <cp:lastModifiedBy>Beynon, Owain</cp:lastModifiedBy>
  <cp:revision>4</cp:revision>
  <dcterms:created xsi:type="dcterms:W3CDTF">2024-09-09T15:22:43Z</dcterms:created>
  <dcterms:modified xsi:type="dcterms:W3CDTF">2024-09-10T09:47:58Z</dcterms:modified>
</cp:coreProperties>
</file>