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Segoe UI Black" panose="020B0A02040204020203" pitchFamily="34" charset="0"/>
      <p:bold r:id="rId13"/>
      <p:boldItalic r:id="rId14"/>
    </p:embeddedFont>
    <p:embeddedFont>
      <p:font typeface="Wingdings 3" panose="05040102010807070707" pitchFamily="18" charset="2"/>
      <p:regular r:id="rId15"/>
    </p:embeddedFont>
    <p:embeddedFont>
      <p:font typeface="Lato" panose="020B0604020202020204" charset="0"/>
      <p:regular r:id="rId16"/>
      <p:bold r:id="rId17"/>
      <p:italic r:id="rId18"/>
      <p:boldItalic r:id="rId19"/>
    </p:embeddedFont>
    <p:embeddedFont>
      <p:font typeface="Arial Black" panose="020B0A04020102020204" pitchFamily="34" charset="0"/>
      <p:bold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591" autoAdjust="0"/>
  </p:normalViewPr>
  <p:slideViewPr>
    <p:cSldViewPr snapToGrid="0">
      <p:cViewPr varScale="1">
        <p:scale>
          <a:sx n="75" d="100"/>
          <a:sy n="75" d="100"/>
        </p:scale>
        <p:origin x="10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49C1F-D126-4915-800E-30E9DD216E67}"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IN"/>
        </a:p>
      </dgm:t>
    </dgm:pt>
    <dgm:pt modelId="{204CF453-B759-4572-8477-CAE2E5838769}">
      <dgm:prSet custT="1"/>
      <dgm:spPr>
        <a:solidFill>
          <a:schemeClr val="accent5">
            <a:alpha val="90000"/>
          </a:schemeClr>
        </a:solidFill>
      </dgm:spPr>
      <dgm:t>
        <a:bodyPr/>
        <a:lstStyle/>
        <a:p>
          <a:pPr algn="l"/>
          <a:r>
            <a:rPr lang="en-GB" sz="20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Healthcare and Medical AI to focus on predictive </a:t>
          </a:r>
          <a:r>
            <a:rPr lang="en-GB" sz="20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analytics</a:t>
          </a:r>
        </a:p>
        <a:p>
          <a:pPr algn="l"/>
          <a:r>
            <a:rPr lang="en-GB" sz="20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 </a:t>
          </a:r>
          <a:r>
            <a:rPr lang="en-GB" sz="20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(Machine Learning Modelling) in stroke risk assessment</a:t>
          </a:r>
          <a:endParaRPr lang="en-IN" sz="20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87FC1BBB-680E-4C1F-A023-25F976A095ED}" type="parTrans" cxnId="{045171F6-961C-409F-AEB6-346E77C52665}">
      <dgm:prSet/>
      <dgm:spPr/>
      <dgm:t>
        <a:bodyPr/>
        <a:lstStyle/>
        <a:p>
          <a:endParaRPr lang="en-IN"/>
        </a:p>
      </dgm:t>
    </dgm:pt>
    <dgm:pt modelId="{410F3C33-AF9E-43FB-A35A-78564B9E96B3}" type="sibTrans" cxnId="{045171F6-961C-409F-AEB6-346E77C52665}">
      <dgm:prSet/>
      <dgm:spPr/>
      <dgm:t>
        <a:bodyPr/>
        <a:lstStyle/>
        <a:p>
          <a:endParaRPr lang="en-IN"/>
        </a:p>
      </dgm:t>
    </dgm:pt>
    <dgm:pt modelId="{832BB8CC-500D-4A65-8592-140E3612373B}">
      <dgm:prSet custT="1"/>
      <dgm:spPr>
        <a:solidFill>
          <a:schemeClr val="accent5">
            <a:alpha val="70000"/>
          </a:schemeClr>
        </a:solidFill>
      </dgm:spPr>
      <dgm:t>
        <a:bodyPr/>
        <a:lstStyle/>
        <a:p>
          <a:r>
            <a:rPr lang="en-GB" sz="20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Inaccurate and delayed stroke risk predictions can lead </a:t>
          </a:r>
          <a:r>
            <a:rPr lang="en-GB" sz="20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to</a:t>
          </a:r>
        </a:p>
        <a:p>
          <a:r>
            <a:rPr lang="en-GB" sz="20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higher </a:t>
          </a:r>
          <a:r>
            <a:rPr lang="en-GB" sz="20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mortality as well as disability rates from stroke.</a:t>
          </a:r>
          <a:endParaRPr lang="en-IN" sz="20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FC20B108-A190-45AA-890D-F1BC22FAE8CC}" type="parTrans" cxnId="{85B481C5-3A66-4326-8962-A176BA32312B}">
      <dgm:prSet/>
      <dgm:spPr/>
      <dgm:t>
        <a:bodyPr/>
        <a:lstStyle/>
        <a:p>
          <a:endParaRPr lang="en-IN"/>
        </a:p>
      </dgm:t>
    </dgm:pt>
    <dgm:pt modelId="{0F1B23FA-940A-4987-A5FF-400B407758D2}" type="sibTrans" cxnId="{85B481C5-3A66-4326-8962-A176BA32312B}">
      <dgm:prSet/>
      <dgm:spPr/>
      <dgm:t>
        <a:bodyPr/>
        <a:lstStyle/>
        <a:p>
          <a:endParaRPr lang="en-IN"/>
        </a:p>
      </dgm:t>
    </dgm:pt>
    <dgm:pt modelId="{2B60B532-0A99-4215-A3B9-485E79E4C373}">
      <dgm:prSet custT="1"/>
      <dgm:spPr>
        <a:solidFill>
          <a:schemeClr val="accent5">
            <a:alpha val="50000"/>
          </a:schemeClr>
        </a:solidFill>
      </dgm:spPr>
      <dgm:t>
        <a:bodyPr/>
        <a:lstStyle/>
        <a:p>
          <a:r>
            <a:rPr lang="en-GB" sz="18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Traditional diagnostic methods (like brain imaging and blood tests) </a:t>
          </a:r>
          <a:endParaRPr lang="en-GB" sz="18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a:p>
          <a:r>
            <a:rPr lang="en-GB" sz="1800" b="0" i="0" dirty="0" smtClean="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show </a:t>
          </a:r>
          <a:r>
            <a:rPr lang="en-GB" sz="18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lack of effectiveness in predicting stroke.</a:t>
          </a:r>
          <a:endParaRPr lang="en-IN" sz="18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81148E91-30B9-49B5-8695-AEA5682D5BEE}" type="parTrans" cxnId="{6F1C9BD1-0297-4B0B-B0BC-FC4B456DDB9C}">
      <dgm:prSet/>
      <dgm:spPr/>
      <dgm:t>
        <a:bodyPr/>
        <a:lstStyle/>
        <a:p>
          <a:endParaRPr lang="en-IN"/>
        </a:p>
      </dgm:t>
    </dgm:pt>
    <dgm:pt modelId="{ED0EAC3F-7D0D-414A-B7D3-F3B2ACE3AC18}" type="sibTrans" cxnId="{6F1C9BD1-0297-4B0B-B0BC-FC4B456DDB9C}">
      <dgm:prSet/>
      <dgm:spPr/>
      <dgm:t>
        <a:bodyPr/>
        <a:lstStyle/>
        <a:p>
          <a:endParaRPr lang="en-IN"/>
        </a:p>
      </dgm:t>
    </dgm:pt>
    <dgm:pt modelId="{466E0DE1-7A45-47A6-8B65-A1766D1287C7}" type="pres">
      <dgm:prSet presAssocID="{1D649C1F-D126-4915-800E-30E9DD216E67}" presName="linear" presStyleCnt="0">
        <dgm:presLayoutVars>
          <dgm:animLvl val="lvl"/>
          <dgm:resizeHandles val="exact"/>
        </dgm:presLayoutVars>
      </dgm:prSet>
      <dgm:spPr/>
      <dgm:t>
        <a:bodyPr/>
        <a:lstStyle/>
        <a:p>
          <a:endParaRPr lang="en-US"/>
        </a:p>
      </dgm:t>
    </dgm:pt>
    <dgm:pt modelId="{46F16279-B91A-43D6-9D9B-8B12591804CF}" type="pres">
      <dgm:prSet presAssocID="{204CF453-B759-4572-8477-CAE2E5838769}" presName="parentText" presStyleLbl="node1" presStyleIdx="0" presStyleCnt="3">
        <dgm:presLayoutVars>
          <dgm:chMax val="0"/>
          <dgm:bulletEnabled val="1"/>
        </dgm:presLayoutVars>
      </dgm:prSet>
      <dgm:spPr/>
      <dgm:t>
        <a:bodyPr/>
        <a:lstStyle/>
        <a:p>
          <a:endParaRPr lang="en-US"/>
        </a:p>
      </dgm:t>
    </dgm:pt>
    <dgm:pt modelId="{E80E61B9-F776-45BC-AA99-1FABE604CE80}" type="pres">
      <dgm:prSet presAssocID="{410F3C33-AF9E-43FB-A35A-78564B9E96B3}" presName="spacer" presStyleCnt="0"/>
      <dgm:spPr/>
    </dgm:pt>
    <dgm:pt modelId="{8594AF1F-2091-4E92-AE05-FCFFD508AE04}" type="pres">
      <dgm:prSet presAssocID="{832BB8CC-500D-4A65-8592-140E3612373B}" presName="parentText" presStyleLbl="node1" presStyleIdx="1" presStyleCnt="3">
        <dgm:presLayoutVars>
          <dgm:chMax val="0"/>
          <dgm:bulletEnabled val="1"/>
        </dgm:presLayoutVars>
      </dgm:prSet>
      <dgm:spPr/>
      <dgm:t>
        <a:bodyPr/>
        <a:lstStyle/>
        <a:p>
          <a:endParaRPr lang="en-US"/>
        </a:p>
      </dgm:t>
    </dgm:pt>
    <dgm:pt modelId="{B32BF496-3989-4BA2-A1C8-FC5E7FD8B777}" type="pres">
      <dgm:prSet presAssocID="{0F1B23FA-940A-4987-A5FF-400B407758D2}" presName="spacer" presStyleCnt="0"/>
      <dgm:spPr/>
    </dgm:pt>
    <dgm:pt modelId="{C6C3F209-34C0-4192-83B4-CF512A46A075}" type="pres">
      <dgm:prSet presAssocID="{2B60B532-0A99-4215-A3B9-485E79E4C373}" presName="parentText" presStyleLbl="node1" presStyleIdx="2" presStyleCnt="3">
        <dgm:presLayoutVars>
          <dgm:chMax val="0"/>
          <dgm:bulletEnabled val="1"/>
        </dgm:presLayoutVars>
      </dgm:prSet>
      <dgm:spPr/>
      <dgm:t>
        <a:bodyPr/>
        <a:lstStyle/>
        <a:p>
          <a:endParaRPr lang="en-US"/>
        </a:p>
      </dgm:t>
    </dgm:pt>
  </dgm:ptLst>
  <dgm:cxnLst>
    <dgm:cxn modelId="{6F1C9BD1-0297-4B0B-B0BC-FC4B456DDB9C}" srcId="{1D649C1F-D126-4915-800E-30E9DD216E67}" destId="{2B60B532-0A99-4215-A3B9-485E79E4C373}" srcOrd="2" destOrd="0" parTransId="{81148E91-30B9-49B5-8695-AEA5682D5BEE}" sibTransId="{ED0EAC3F-7D0D-414A-B7D3-F3B2ACE3AC18}"/>
    <dgm:cxn modelId="{2CE275F4-6CE7-459E-BF0F-64CEC03980AC}" type="presOf" srcId="{204CF453-B759-4572-8477-CAE2E5838769}" destId="{46F16279-B91A-43D6-9D9B-8B12591804CF}" srcOrd="0" destOrd="0" presId="urn:microsoft.com/office/officeart/2005/8/layout/vList2"/>
    <dgm:cxn modelId="{85B481C5-3A66-4326-8962-A176BA32312B}" srcId="{1D649C1F-D126-4915-800E-30E9DD216E67}" destId="{832BB8CC-500D-4A65-8592-140E3612373B}" srcOrd="1" destOrd="0" parTransId="{FC20B108-A190-45AA-890D-F1BC22FAE8CC}" sibTransId="{0F1B23FA-940A-4987-A5FF-400B407758D2}"/>
    <dgm:cxn modelId="{E2C0C314-DEDD-43D5-B6E9-EA53BECADC99}" type="presOf" srcId="{2B60B532-0A99-4215-A3B9-485E79E4C373}" destId="{C6C3F209-34C0-4192-83B4-CF512A46A075}" srcOrd="0" destOrd="0" presId="urn:microsoft.com/office/officeart/2005/8/layout/vList2"/>
    <dgm:cxn modelId="{045171F6-961C-409F-AEB6-346E77C52665}" srcId="{1D649C1F-D126-4915-800E-30E9DD216E67}" destId="{204CF453-B759-4572-8477-CAE2E5838769}" srcOrd="0" destOrd="0" parTransId="{87FC1BBB-680E-4C1F-A023-25F976A095ED}" sibTransId="{410F3C33-AF9E-43FB-A35A-78564B9E96B3}"/>
    <dgm:cxn modelId="{5FCA70B8-6D2A-41ED-B534-BC722B4A4DB8}" type="presOf" srcId="{1D649C1F-D126-4915-800E-30E9DD216E67}" destId="{466E0DE1-7A45-47A6-8B65-A1766D1287C7}" srcOrd="0" destOrd="0" presId="urn:microsoft.com/office/officeart/2005/8/layout/vList2"/>
    <dgm:cxn modelId="{47F404EB-3374-4FB5-AFFF-75C471125A57}" type="presOf" srcId="{832BB8CC-500D-4A65-8592-140E3612373B}" destId="{8594AF1F-2091-4E92-AE05-FCFFD508AE04}" srcOrd="0" destOrd="0" presId="urn:microsoft.com/office/officeart/2005/8/layout/vList2"/>
    <dgm:cxn modelId="{B2908D95-A0A4-48BC-9927-182DC430E1CE}" type="presParOf" srcId="{466E0DE1-7A45-47A6-8B65-A1766D1287C7}" destId="{46F16279-B91A-43D6-9D9B-8B12591804CF}" srcOrd="0" destOrd="0" presId="urn:microsoft.com/office/officeart/2005/8/layout/vList2"/>
    <dgm:cxn modelId="{80438FF2-6686-4F99-BEDB-F218D9BB0D40}" type="presParOf" srcId="{466E0DE1-7A45-47A6-8B65-A1766D1287C7}" destId="{E80E61B9-F776-45BC-AA99-1FABE604CE80}" srcOrd="1" destOrd="0" presId="urn:microsoft.com/office/officeart/2005/8/layout/vList2"/>
    <dgm:cxn modelId="{FAAE841F-120F-4BA3-93AA-3E29D7E81D1B}" type="presParOf" srcId="{466E0DE1-7A45-47A6-8B65-A1766D1287C7}" destId="{8594AF1F-2091-4E92-AE05-FCFFD508AE04}" srcOrd="2" destOrd="0" presId="urn:microsoft.com/office/officeart/2005/8/layout/vList2"/>
    <dgm:cxn modelId="{7399199E-86A5-4824-ADC0-B602226F45D6}" type="presParOf" srcId="{466E0DE1-7A45-47A6-8B65-A1766D1287C7}" destId="{B32BF496-3989-4BA2-A1C8-FC5E7FD8B777}" srcOrd="3" destOrd="0" presId="urn:microsoft.com/office/officeart/2005/8/layout/vList2"/>
    <dgm:cxn modelId="{566FEA83-4F09-4DF6-B4A5-E49177151ACC}" type="presParOf" srcId="{466E0DE1-7A45-47A6-8B65-A1766D1287C7}" destId="{C6C3F209-34C0-4192-83B4-CF512A46A07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FFC1F-2B4D-43A1-A2DC-B7B36875C378}" type="doc">
      <dgm:prSet loTypeId="urn:microsoft.com/office/officeart/2005/8/layout/default" loCatId="list" qsTypeId="urn:microsoft.com/office/officeart/2005/8/quickstyle/simple1" qsCatId="simple" csTypeId="urn:microsoft.com/office/officeart/2005/8/colors/accent2_5" csCatId="accent2" phldr="1"/>
      <dgm:spPr/>
      <dgm:t>
        <a:bodyPr/>
        <a:lstStyle/>
        <a:p>
          <a:endParaRPr lang="en-IN"/>
        </a:p>
      </dgm:t>
    </dgm:pt>
    <dgm:pt modelId="{B702E9C7-B73E-4EFF-A1BF-CEB52E6D76CE}">
      <dgm:prSet custT="1"/>
      <dgm:spPr>
        <a:solidFill>
          <a:schemeClr val="accent5">
            <a:alpha val="90000"/>
          </a:schemeClr>
        </a:solidFill>
      </dgm:spPr>
      <dgm:t>
        <a:bodyPr/>
        <a:lstStyle/>
        <a:p>
          <a:r>
            <a:rPr lang="en-GB" sz="15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The ‘Stroke Risk Prediction Dataset’ can be used in this study.</a:t>
          </a:r>
          <a:endParaRPr lang="en-IN" sz="15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66578573-1D37-480A-B140-BDF9A51331D8}" type="parTrans" cxnId="{15C0B658-9E8C-4328-8CB1-A6F3D22C00AE}">
      <dgm:prSet/>
      <dgm:spPr/>
      <dgm:t>
        <a:bodyPr/>
        <a:lstStyle/>
        <a:p>
          <a:endParaRPr lang="en-IN"/>
        </a:p>
      </dgm:t>
    </dgm:pt>
    <dgm:pt modelId="{EC77F998-4D1A-4743-990B-50ABC378DF6D}" type="sibTrans" cxnId="{15C0B658-9E8C-4328-8CB1-A6F3D22C00AE}">
      <dgm:prSet/>
      <dgm:spPr/>
      <dgm:t>
        <a:bodyPr/>
        <a:lstStyle/>
        <a:p>
          <a:endParaRPr lang="en-IN"/>
        </a:p>
      </dgm:t>
    </dgm:pt>
    <dgm:pt modelId="{5ACC3151-7FAA-4A57-A24A-492B3E4160FA}">
      <dgm:prSet custT="1"/>
      <dgm:spPr>
        <a:solidFill>
          <a:schemeClr val="accent5">
            <a:alpha val="70000"/>
          </a:schemeClr>
        </a:solidFill>
      </dgm:spPr>
      <dgm:t>
        <a:bodyPr/>
        <a:lstStyle/>
        <a:p>
          <a:r>
            <a:rPr lang="en-GB" sz="14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Target variable in the dataset is ‘Whether a person is at risk of a stroke’, which has two classes (Yes (1) and No (1)).</a:t>
          </a:r>
          <a:endParaRPr lang="en-IN" sz="14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DB0138F7-8D34-4035-99A1-90F30E45AD55}" type="parTrans" cxnId="{0A5FF956-9C5D-4E4F-AEC5-50BEA14B48E8}">
      <dgm:prSet/>
      <dgm:spPr/>
      <dgm:t>
        <a:bodyPr/>
        <a:lstStyle/>
        <a:p>
          <a:endParaRPr lang="en-IN"/>
        </a:p>
      </dgm:t>
    </dgm:pt>
    <dgm:pt modelId="{BB8B4414-7AED-46C2-AA02-BE8E40F0088F}" type="sibTrans" cxnId="{0A5FF956-9C5D-4E4F-AEC5-50BEA14B48E8}">
      <dgm:prSet/>
      <dgm:spPr/>
      <dgm:t>
        <a:bodyPr/>
        <a:lstStyle/>
        <a:p>
          <a:endParaRPr lang="en-IN"/>
        </a:p>
      </dgm:t>
    </dgm:pt>
    <dgm:pt modelId="{2B174A9D-3CA0-4DBA-B95B-EB2225185996}">
      <dgm:prSet custT="1"/>
      <dgm:spPr>
        <a:solidFill>
          <a:schemeClr val="accent5">
            <a:alpha val="50000"/>
          </a:schemeClr>
        </a:solidFill>
      </dgm:spPr>
      <dgm:t>
        <a:bodyPr/>
        <a:lstStyle/>
        <a:p>
          <a:r>
            <a:rPr lang="en-GB" sz="13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The dataset is generated from medical literature (American Stroke Association (ASA), mayo Clinic and Oxford University Press) (</a:t>
          </a:r>
          <a:r>
            <a:rPr lang="en-GB" sz="1300" b="0" i="0" dirty="0" err="1">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Tusher</a:t>
          </a:r>
          <a:r>
            <a:rPr lang="en-GB" sz="1300" b="0" i="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 2021).</a:t>
          </a:r>
          <a:endParaRPr lang="en-IN" sz="13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endParaRPr>
        </a:p>
      </dgm:t>
    </dgm:pt>
    <dgm:pt modelId="{E10EA562-BF47-4858-BCAE-7DE82B7E09BD}" type="parTrans" cxnId="{D67725ED-9D5B-4E68-9998-94A4A2BEB770}">
      <dgm:prSet/>
      <dgm:spPr/>
      <dgm:t>
        <a:bodyPr/>
        <a:lstStyle/>
        <a:p>
          <a:endParaRPr lang="en-IN"/>
        </a:p>
      </dgm:t>
    </dgm:pt>
    <dgm:pt modelId="{7EAAD69E-160A-4631-8762-457D02285A7C}" type="sibTrans" cxnId="{D67725ED-9D5B-4E68-9998-94A4A2BEB770}">
      <dgm:prSet/>
      <dgm:spPr/>
      <dgm:t>
        <a:bodyPr/>
        <a:lstStyle/>
        <a:p>
          <a:endParaRPr lang="en-IN"/>
        </a:p>
      </dgm:t>
    </dgm:pt>
    <dgm:pt modelId="{C4C5C719-A1A5-4826-BC73-54D3A24531CB}" type="pres">
      <dgm:prSet presAssocID="{D6FFFC1F-2B4D-43A1-A2DC-B7B36875C378}" presName="diagram" presStyleCnt="0">
        <dgm:presLayoutVars>
          <dgm:dir/>
          <dgm:resizeHandles val="exact"/>
        </dgm:presLayoutVars>
      </dgm:prSet>
      <dgm:spPr/>
      <dgm:t>
        <a:bodyPr/>
        <a:lstStyle/>
        <a:p>
          <a:endParaRPr lang="en-US"/>
        </a:p>
      </dgm:t>
    </dgm:pt>
    <dgm:pt modelId="{C5DA5A00-1A76-4124-9DC2-E1D81EC9AE1A}" type="pres">
      <dgm:prSet presAssocID="{B702E9C7-B73E-4EFF-A1BF-CEB52E6D76CE}" presName="node" presStyleLbl="node1" presStyleIdx="0" presStyleCnt="3">
        <dgm:presLayoutVars>
          <dgm:bulletEnabled val="1"/>
        </dgm:presLayoutVars>
      </dgm:prSet>
      <dgm:spPr/>
      <dgm:t>
        <a:bodyPr/>
        <a:lstStyle/>
        <a:p>
          <a:endParaRPr lang="en-US"/>
        </a:p>
      </dgm:t>
    </dgm:pt>
    <dgm:pt modelId="{F5E7F13F-EC37-4B5F-89D1-9FF61379997D}" type="pres">
      <dgm:prSet presAssocID="{EC77F998-4D1A-4743-990B-50ABC378DF6D}" presName="sibTrans" presStyleCnt="0"/>
      <dgm:spPr/>
    </dgm:pt>
    <dgm:pt modelId="{87B7960B-969C-4B1A-A516-F128D1D73AC0}" type="pres">
      <dgm:prSet presAssocID="{5ACC3151-7FAA-4A57-A24A-492B3E4160FA}" presName="node" presStyleLbl="node1" presStyleIdx="1" presStyleCnt="3" custLinFactNeighborX="-1292" custLinFactNeighborY="-10766">
        <dgm:presLayoutVars>
          <dgm:bulletEnabled val="1"/>
        </dgm:presLayoutVars>
      </dgm:prSet>
      <dgm:spPr/>
      <dgm:t>
        <a:bodyPr/>
        <a:lstStyle/>
        <a:p>
          <a:endParaRPr lang="en-US"/>
        </a:p>
      </dgm:t>
    </dgm:pt>
    <dgm:pt modelId="{1A83F09A-837A-495A-AB0F-1B3B86E65057}" type="pres">
      <dgm:prSet presAssocID="{BB8B4414-7AED-46C2-AA02-BE8E40F0088F}" presName="sibTrans" presStyleCnt="0"/>
      <dgm:spPr/>
    </dgm:pt>
    <dgm:pt modelId="{0B230A22-0A6C-4F4A-B651-941C1F43FEDC}" type="pres">
      <dgm:prSet presAssocID="{2B174A9D-3CA0-4DBA-B95B-EB2225185996}" presName="node" presStyleLbl="node1" presStyleIdx="2" presStyleCnt="3">
        <dgm:presLayoutVars>
          <dgm:bulletEnabled val="1"/>
        </dgm:presLayoutVars>
      </dgm:prSet>
      <dgm:spPr/>
      <dgm:t>
        <a:bodyPr/>
        <a:lstStyle/>
        <a:p>
          <a:endParaRPr lang="en-US"/>
        </a:p>
      </dgm:t>
    </dgm:pt>
  </dgm:ptLst>
  <dgm:cxnLst>
    <dgm:cxn modelId="{0A5FF956-9C5D-4E4F-AEC5-50BEA14B48E8}" srcId="{D6FFFC1F-2B4D-43A1-A2DC-B7B36875C378}" destId="{5ACC3151-7FAA-4A57-A24A-492B3E4160FA}" srcOrd="1" destOrd="0" parTransId="{DB0138F7-8D34-4035-99A1-90F30E45AD55}" sibTransId="{BB8B4414-7AED-46C2-AA02-BE8E40F0088F}"/>
    <dgm:cxn modelId="{10501E8C-85D7-4853-B602-AFCF2F0AF612}" type="presOf" srcId="{2B174A9D-3CA0-4DBA-B95B-EB2225185996}" destId="{0B230A22-0A6C-4F4A-B651-941C1F43FEDC}" srcOrd="0" destOrd="0" presId="urn:microsoft.com/office/officeart/2005/8/layout/default"/>
    <dgm:cxn modelId="{15C0B658-9E8C-4328-8CB1-A6F3D22C00AE}" srcId="{D6FFFC1F-2B4D-43A1-A2DC-B7B36875C378}" destId="{B702E9C7-B73E-4EFF-A1BF-CEB52E6D76CE}" srcOrd="0" destOrd="0" parTransId="{66578573-1D37-480A-B140-BDF9A51331D8}" sibTransId="{EC77F998-4D1A-4743-990B-50ABC378DF6D}"/>
    <dgm:cxn modelId="{5DA8BCD7-753F-4766-A819-CCEF30CDB85A}" type="presOf" srcId="{5ACC3151-7FAA-4A57-A24A-492B3E4160FA}" destId="{87B7960B-969C-4B1A-A516-F128D1D73AC0}" srcOrd="0" destOrd="0" presId="urn:microsoft.com/office/officeart/2005/8/layout/default"/>
    <dgm:cxn modelId="{D67725ED-9D5B-4E68-9998-94A4A2BEB770}" srcId="{D6FFFC1F-2B4D-43A1-A2DC-B7B36875C378}" destId="{2B174A9D-3CA0-4DBA-B95B-EB2225185996}" srcOrd="2" destOrd="0" parTransId="{E10EA562-BF47-4858-BCAE-7DE82B7E09BD}" sibTransId="{7EAAD69E-160A-4631-8762-457D02285A7C}"/>
    <dgm:cxn modelId="{00224C04-FA6D-4E12-BBDE-5443DD3C7D99}" type="presOf" srcId="{B702E9C7-B73E-4EFF-A1BF-CEB52E6D76CE}" destId="{C5DA5A00-1A76-4124-9DC2-E1D81EC9AE1A}" srcOrd="0" destOrd="0" presId="urn:microsoft.com/office/officeart/2005/8/layout/default"/>
    <dgm:cxn modelId="{4B06DAA0-D14F-46FC-B63E-07EC754ACA12}" type="presOf" srcId="{D6FFFC1F-2B4D-43A1-A2DC-B7B36875C378}" destId="{C4C5C719-A1A5-4826-BC73-54D3A24531CB}" srcOrd="0" destOrd="0" presId="urn:microsoft.com/office/officeart/2005/8/layout/default"/>
    <dgm:cxn modelId="{99CF840A-EB9D-4ED6-AE8B-FC67D2F7AF27}" type="presParOf" srcId="{C4C5C719-A1A5-4826-BC73-54D3A24531CB}" destId="{C5DA5A00-1A76-4124-9DC2-E1D81EC9AE1A}" srcOrd="0" destOrd="0" presId="urn:microsoft.com/office/officeart/2005/8/layout/default"/>
    <dgm:cxn modelId="{DABF945E-1B26-4B4F-A5CD-23CD527B4130}" type="presParOf" srcId="{C4C5C719-A1A5-4826-BC73-54D3A24531CB}" destId="{F5E7F13F-EC37-4B5F-89D1-9FF61379997D}" srcOrd="1" destOrd="0" presId="urn:microsoft.com/office/officeart/2005/8/layout/default"/>
    <dgm:cxn modelId="{9A8B1FD7-818F-490A-88C7-F6AE2B753CA7}" type="presParOf" srcId="{C4C5C719-A1A5-4826-BC73-54D3A24531CB}" destId="{87B7960B-969C-4B1A-A516-F128D1D73AC0}" srcOrd="2" destOrd="0" presId="urn:microsoft.com/office/officeart/2005/8/layout/default"/>
    <dgm:cxn modelId="{CAD79FDF-7011-4363-B52A-EE93BECCDADF}" type="presParOf" srcId="{C4C5C719-A1A5-4826-BC73-54D3A24531CB}" destId="{1A83F09A-837A-495A-AB0F-1B3B86E65057}" srcOrd="3" destOrd="0" presId="urn:microsoft.com/office/officeart/2005/8/layout/default"/>
    <dgm:cxn modelId="{7CEC78D4-0BDD-4316-9E67-984ACDE60548}" type="presParOf" srcId="{C4C5C719-A1A5-4826-BC73-54D3A24531CB}" destId="{0B230A22-0A6C-4F4A-B651-941C1F43FED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30795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5219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24cb9d71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324cb9d71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25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24cb9d71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24cb9d71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Hello Everyone. In this presentation, I am going to present background context, rationale, objectives and data sources regarding the research related to development of </a:t>
            </a:r>
            <a:r>
              <a:rPr lang="en-GB" sz="1200" dirty="0" smtClean="0">
                <a:solidFill>
                  <a:schemeClr val="dk1"/>
                </a:solidFill>
                <a:latin typeface="Times New Roman"/>
                <a:ea typeface="Times New Roman"/>
                <a:cs typeface="Times New Roman"/>
                <a:sym typeface="Times New Roman"/>
              </a:rPr>
              <a:t>Machine Learning </a:t>
            </a:r>
            <a:r>
              <a:rPr lang="en-GB" sz="1200" dirty="0">
                <a:solidFill>
                  <a:schemeClr val="dk1"/>
                </a:solidFill>
                <a:latin typeface="Times New Roman"/>
                <a:ea typeface="Times New Roman"/>
                <a:cs typeface="Times New Roman"/>
                <a:sym typeface="Times New Roman"/>
              </a:rPr>
              <a:t>models for early stroke detection. Stroke can be considered as a leading cause of death and disability, causing more than 6.55 million deaths worldwide, which often results from medical factors like chest pain, irregular heartbeat, </a:t>
            </a:r>
            <a:r>
              <a:rPr lang="en-GB" sz="1200" dirty="0" smtClean="0">
                <a:solidFill>
                  <a:schemeClr val="dk1"/>
                </a:solidFill>
                <a:latin typeface="Times New Roman"/>
                <a:ea typeface="Times New Roman"/>
                <a:cs typeface="Times New Roman"/>
                <a:sym typeface="Times New Roman"/>
              </a:rPr>
              <a:t>edema</a:t>
            </a:r>
            <a:r>
              <a:rPr lang="en-GB" sz="1200" dirty="0">
                <a:solidFill>
                  <a:schemeClr val="dk1"/>
                </a:solidFill>
                <a:latin typeface="Times New Roman"/>
                <a:ea typeface="Times New Roman"/>
                <a:cs typeface="Times New Roman"/>
                <a:sym typeface="Times New Roman"/>
              </a:rPr>
              <a:t>, </a:t>
            </a:r>
            <a:r>
              <a:rPr lang="en-GB" sz="1200" dirty="0" smtClean="0">
                <a:solidFill>
                  <a:schemeClr val="dk1"/>
                </a:solidFill>
                <a:latin typeface="Times New Roman"/>
                <a:ea typeface="Times New Roman"/>
                <a:cs typeface="Times New Roman"/>
                <a:sym typeface="Times New Roman"/>
              </a:rPr>
              <a:t>nausea </a:t>
            </a:r>
            <a:r>
              <a:rPr lang="en-GB" sz="1200" dirty="0">
                <a:solidFill>
                  <a:schemeClr val="dk1"/>
                </a:solidFill>
                <a:latin typeface="Times New Roman"/>
                <a:ea typeface="Times New Roman"/>
                <a:cs typeface="Times New Roman"/>
                <a:sym typeface="Times New Roman"/>
              </a:rPr>
              <a:t>and high Blood pressure. Conventional clinical assessments rely on statistical models, which may not effectively capture complex interactions among health symptoms. In this context, Machine Learning (ML) and Artificial Intelligence (AI) can offer advanced predictive capabilities by analysing vast datasets, identifying patterns, and providing more personalised risk assessments.</a:t>
            </a:r>
            <a:endParaRPr dirty="0"/>
          </a:p>
        </p:txBody>
      </p:sp>
    </p:spTree>
    <p:extLst>
      <p:ext uri="{BB962C8B-B14F-4D97-AF65-F5344CB8AC3E}">
        <p14:creationId xmlns:p14="http://schemas.microsoft.com/office/powerpoint/2010/main" val="321114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24cb9d71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324cb9d71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domain area of this study falls under healthcare and medical AI, specifically in predictive analytics and ML modelling for stroke risk assessment. The main problems associated with traditional stroke risk assessment are low accuracy and delayed assessment due to handling of computed tomography and MRI images.</a:t>
            </a:r>
            <a:endParaRPr/>
          </a:p>
        </p:txBody>
      </p:sp>
    </p:spTree>
    <p:extLst>
      <p:ext uri="{BB962C8B-B14F-4D97-AF65-F5344CB8AC3E}">
        <p14:creationId xmlns:p14="http://schemas.microsoft.com/office/powerpoint/2010/main" val="89399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24cb9d71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324cb9d71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this slide, I have presented the objective of this study, which includes development of ML models and deploying the best-fitted model for developing a Stroke Risk prediction system. </a:t>
            </a:r>
            <a:endParaRPr dirty="0"/>
          </a:p>
        </p:txBody>
      </p:sp>
    </p:spTree>
    <p:extLst>
      <p:ext uri="{BB962C8B-B14F-4D97-AF65-F5344CB8AC3E}">
        <p14:creationId xmlns:p14="http://schemas.microsoft.com/office/powerpoint/2010/main" val="3862486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24cb9d7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324cb9d7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dataset includes medical factors like Chest Pain, Shortness of Breath, Irregular Heartbeat, Nausea, Chest Discomfort, Nausea and High Blood pressure. The availability of extensive factors related to Cardiovascular symptoms indicates relevance of the dataset for the development of ML models to predict stroke.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9231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24cb9d71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324cb9d71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study by Dritsas and Trigka (2022) developed ML models like Naive Bayes, logistic Regression, KNN, Random Forest and Stacking classifier based on Stroke Prediction Dataset. Stacking classifier outperformed other models with an accuracy of 98% (with an AUC of 98%), indicating high relevance of the model.</a:t>
            </a:r>
            <a:endParaRPr/>
          </a:p>
        </p:txBody>
      </p:sp>
    </p:spTree>
    <p:extLst>
      <p:ext uri="{BB962C8B-B14F-4D97-AF65-F5344CB8AC3E}">
        <p14:creationId xmlns:p14="http://schemas.microsoft.com/office/powerpoint/2010/main" val="281822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24cb9d71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24cb9d71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research by Hassan et al. (2024) focuses on employing ensemble learning approaches (such as Stacking and Dense Stacking) to identify key risk factors for stroke. Findings revealed that factors like age, body mass index (BMI), hypertension, mean glucose level, and heart disease influence prevalence and severity of stroke.</a:t>
            </a:r>
            <a:endParaRPr/>
          </a:p>
        </p:txBody>
      </p:sp>
    </p:spTree>
    <p:extLst>
      <p:ext uri="{BB962C8B-B14F-4D97-AF65-F5344CB8AC3E}">
        <p14:creationId xmlns:p14="http://schemas.microsoft.com/office/powerpoint/2010/main" val="287592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24cb9d71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24cb9d71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In the research of Biswas et al. (2022), the conduction of Random Oversampling method has helped in balancing the dataset, which has led to a high predictive accuracy (99.99%) of SVM Classifier model.</a:t>
            </a:r>
            <a:endParaRPr dirty="0"/>
          </a:p>
        </p:txBody>
      </p:sp>
    </p:spTree>
    <p:extLst>
      <p:ext uri="{BB962C8B-B14F-4D97-AF65-F5344CB8AC3E}">
        <p14:creationId xmlns:p14="http://schemas.microsoft.com/office/powerpoint/2010/main" val="146811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24cb9d71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324cb9d71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09594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41971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81262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1003248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874633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78679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5124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955135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41901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1271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638630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343690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02963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07233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95886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0245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3/3/2025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84078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129237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3/3/2025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0333665"/>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51460" y="329354"/>
            <a:ext cx="8663940" cy="3175846"/>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600" dirty="0">
                <a:solidFill>
                  <a:schemeClr val="tx1"/>
                </a:solidFill>
                <a:latin typeface="Segoe UI Black" panose="020B0A02040204020203" pitchFamily="34" charset="0"/>
                <a:ea typeface="Segoe UI Black" panose="020B0A02040204020203" pitchFamily="34" charset="0"/>
                <a:cs typeface="Times New Roman"/>
                <a:sym typeface="Times New Roman"/>
              </a:rPr>
              <a:t>STROKE RISK PREDICTION DEPENDING </a:t>
            </a: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ON </a:t>
            </a:r>
            <a:b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b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THE </a:t>
            </a:r>
            <a:r>
              <a:rPr lang="en-GB" sz="2600" dirty="0">
                <a:solidFill>
                  <a:schemeClr val="tx1"/>
                </a:solidFill>
                <a:latin typeface="Segoe UI Black" panose="020B0A02040204020203" pitchFamily="34" charset="0"/>
                <a:ea typeface="Segoe UI Black" panose="020B0A02040204020203" pitchFamily="34" charset="0"/>
                <a:cs typeface="Times New Roman"/>
                <a:sym typeface="Times New Roman"/>
              </a:rPr>
              <a:t>PATIENT HEALTH SYMPTOMS: </a:t>
            </a: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
            </a:r>
            <a:b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b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AN APPLICATION </a:t>
            </a:r>
            <a:b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b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OF </a:t>
            </a:r>
            <a:r>
              <a:rPr lang="en-GB" sz="2600" dirty="0">
                <a:solidFill>
                  <a:schemeClr val="tx1"/>
                </a:solidFill>
                <a:latin typeface="Segoe UI Black" panose="020B0A02040204020203" pitchFamily="34" charset="0"/>
                <a:ea typeface="Segoe UI Black" panose="020B0A02040204020203" pitchFamily="34" charset="0"/>
                <a:cs typeface="Times New Roman"/>
                <a:sym typeface="Times New Roman"/>
              </a:rPr>
              <a:t>MACHINE LEARNING </a:t>
            </a: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
            </a:r>
            <a:b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br>
            <a:r>
              <a:rPr lang="en-GB" sz="2600" dirty="0" smtClean="0">
                <a:solidFill>
                  <a:schemeClr val="tx1"/>
                </a:solidFill>
                <a:latin typeface="Segoe UI Black" panose="020B0A02040204020203" pitchFamily="34" charset="0"/>
                <a:ea typeface="Segoe UI Black" panose="020B0A02040204020203" pitchFamily="34" charset="0"/>
                <a:cs typeface="Times New Roman"/>
                <a:sym typeface="Times New Roman"/>
              </a:rPr>
              <a:t>AND </a:t>
            </a:r>
            <a:r>
              <a:rPr lang="en-GB" sz="2600" dirty="0">
                <a:solidFill>
                  <a:schemeClr val="tx1"/>
                </a:solidFill>
                <a:latin typeface="Segoe UI Black" panose="020B0A02040204020203" pitchFamily="34" charset="0"/>
                <a:ea typeface="Segoe UI Black" panose="020B0A02040204020203" pitchFamily="34" charset="0"/>
                <a:cs typeface="Times New Roman"/>
                <a:sym typeface="Times New Roman"/>
              </a:rPr>
              <a:t>ARTIFICIAL INTELLIGENCE</a:t>
            </a:r>
            <a:endParaRPr sz="2600" dirty="0">
              <a:solidFill>
                <a:schemeClr val="tx1"/>
              </a:solidFill>
              <a:latin typeface="Segoe UI Black" panose="020B0A02040204020203" pitchFamily="34" charset="0"/>
              <a:ea typeface="Segoe UI Black" panose="020B0A02040204020203" pitchFamily="34" charset="0"/>
            </a:endParaRPr>
          </a:p>
        </p:txBody>
      </p:sp>
      <p:sp>
        <p:nvSpPr>
          <p:cNvPr id="87" name="Google Shape;87;p13"/>
          <p:cNvSpPr txBox="1">
            <a:spLocks noGrp="1"/>
          </p:cNvSpPr>
          <p:nvPr>
            <p:ph type="subTitle" idx="1"/>
          </p:nvPr>
        </p:nvSpPr>
        <p:spPr>
          <a:xfrm>
            <a:off x="938534" y="3327400"/>
            <a:ext cx="7688100" cy="1744133"/>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1800" b="1" cap="none"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t>Presented By:</a:t>
            </a:r>
          </a:p>
          <a:p>
            <a:pPr marL="0" lvl="0" indent="0" algn="ctr" rtl="0">
              <a:lnSpc>
                <a:spcPct val="150000"/>
              </a:lnSpc>
              <a:spcBef>
                <a:spcPts val="1000"/>
              </a:spcBef>
              <a:spcAft>
                <a:spcPts val="0"/>
              </a:spcAft>
              <a:buNone/>
            </a:pPr>
            <a:r>
              <a:rPr lang="en-GB" sz="1800" b="1" cap="none" dirty="0" smtClean="0">
                <a:solidFill>
                  <a:schemeClr val="tx1"/>
                </a:solidFill>
                <a:latin typeface="Segoe UI Black" panose="020B0A02040204020203" pitchFamily="34" charset="0"/>
                <a:ea typeface="Segoe UI Black" panose="020B0A02040204020203" pitchFamily="34" charset="0"/>
                <a:cs typeface="Times New Roman"/>
                <a:sym typeface="Times New Roman"/>
              </a:rPr>
              <a:t>Dominic N. Nwachukwu</a:t>
            </a:r>
          </a:p>
          <a:p>
            <a:pPr marL="0" lvl="0" indent="0" algn="ctr" rtl="0">
              <a:lnSpc>
                <a:spcPct val="150000"/>
              </a:lnSpc>
              <a:spcBef>
                <a:spcPts val="1000"/>
              </a:spcBef>
              <a:spcAft>
                <a:spcPts val="0"/>
              </a:spcAft>
              <a:buNone/>
            </a:pPr>
            <a:r>
              <a:rPr lang="en-US" sz="1800" b="1" cap="none" dirty="0" smtClean="0">
                <a:solidFill>
                  <a:schemeClr val="tx1"/>
                </a:solidFill>
                <a:latin typeface="Arial Black" panose="020B0A04020102020204" pitchFamily="34" charset="0"/>
                <a:ea typeface="Segoe UI Black" panose="020B0A02040204020203" pitchFamily="34" charset="0"/>
              </a:rPr>
              <a:t>sba</a:t>
            </a:r>
            <a:r>
              <a:rPr lang="en-US" sz="1800" b="1" dirty="0" smtClean="0">
                <a:solidFill>
                  <a:schemeClr val="tx1"/>
                </a:solidFill>
                <a:latin typeface="Segoe UI Black" panose="020B0A02040204020203" pitchFamily="34" charset="0"/>
                <a:ea typeface="Segoe UI Black" panose="020B0A02040204020203" pitchFamily="34" charset="0"/>
              </a:rPr>
              <a:t>24103</a:t>
            </a:r>
            <a:endParaRPr sz="1800" b="1" dirty="0">
              <a:solidFill>
                <a:schemeClr val="tx1"/>
              </a:solidFill>
              <a:latin typeface="Segoe UI Black" panose="020B0A02040204020203" pitchFamily="34" charset="0"/>
              <a:ea typeface="Segoe UI Black" panose="020B0A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1" y="490600"/>
            <a:ext cx="9143999" cy="46529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335060" y="-39090"/>
            <a:ext cx="7808940" cy="799985"/>
          </a:xfrm>
          <a:prstGeom prst="rect">
            <a:avLst/>
          </a:prstGeom>
        </p:spPr>
        <p:txBody>
          <a:bodyPr spcFirstLastPara="1" wrap="square" lIns="91425" tIns="91425" rIns="91425" bIns="91425" anchor="t" anchorCtr="0">
            <a:noAutofit/>
          </a:bodyPr>
          <a:lstStyle/>
          <a:p>
            <a:pPr marL="0" lvl="0" indent="0" algn="just" rtl="0">
              <a:lnSpc>
                <a:spcPct val="150000"/>
              </a:lnSpc>
              <a:spcBef>
                <a:spcPts val="1000"/>
              </a:spcBef>
              <a:spcAft>
                <a:spcPts val="0"/>
              </a:spcAft>
              <a:buNone/>
            </a:pPr>
            <a:r>
              <a:rPr lang="en-GB" sz="2800" dirty="0">
                <a:solidFill>
                  <a:srgbClr val="FFC000"/>
                </a:solidFill>
                <a:latin typeface="Segoe UI Black" panose="020B0A02040204020203" pitchFamily="34" charset="0"/>
                <a:ea typeface="Segoe UI Black" panose="020B0A02040204020203" pitchFamily="34" charset="0"/>
                <a:cs typeface="Times New Roman"/>
                <a:sym typeface="Times New Roman"/>
              </a:rPr>
              <a:t>RESEARCH TITLE AND TOPIC AREA</a:t>
            </a:r>
            <a:endParaRPr sz="2800" dirty="0">
              <a:solidFill>
                <a:srgbClr val="FFC000"/>
              </a:solidFill>
              <a:latin typeface="Segoe UI Black" panose="020B0A02040204020203" pitchFamily="34" charset="0"/>
              <a:ea typeface="Segoe UI Black" panose="020B0A02040204020203" pitchFamily="34" charset="0"/>
            </a:endParaRPr>
          </a:p>
        </p:txBody>
      </p:sp>
      <p:sp>
        <p:nvSpPr>
          <p:cNvPr id="93" name="Google Shape;93;p14"/>
          <p:cNvSpPr txBox="1">
            <a:spLocks noGrp="1"/>
          </p:cNvSpPr>
          <p:nvPr>
            <p:ph type="body" idx="1"/>
          </p:nvPr>
        </p:nvSpPr>
        <p:spPr>
          <a:xfrm>
            <a:off x="150276" y="760895"/>
            <a:ext cx="6162600" cy="4128256"/>
          </a:xfrm>
          <a:prstGeom prst="rect">
            <a:avLst/>
          </a:prstGeom>
        </p:spPr>
        <p:txBody>
          <a:bodyPr spcFirstLastPara="1" wrap="square" lIns="91425" tIns="91425" rIns="91425" bIns="91425" anchor="t" anchorCtr="0">
            <a:noAutofit/>
          </a:bodyPr>
          <a:lstStyle/>
          <a:p>
            <a:pPr marL="0" lvl="0" indent="0" algn="just" rtl="0">
              <a:lnSpc>
                <a:spcPct val="140000"/>
              </a:lnSpc>
              <a:spcBef>
                <a:spcPts val="1000"/>
              </a:spcBef>
              <a:spcAft>
                <a:spcPts val="0"/>
              </a:spcAft>
              <a:buNone/>
            </a:pPr>
            <a:r>
              <a:rPr lang="en-GB" sz="1450" b="1" dirty="0">
                <a:latin typeface="Segoe UI Black" panose="020B0A02040204020203" pitchFamily="34" charset="0"/>
                <a:ea typeface="Segoe UI Black" panose="020B0A02040204020203" pitchFamily="34" charset="0"/>
                <a:cs typeface="Times New Roman"/>
                <a:sym typeface="Times New Roman"/>
              </a:rPr>
              <a:t>Title: Stroke risk prediction depending on the patient health symptoms: An application of Machine Learning and Artificial Intelligence</a:t>
            </a:r>
            <a:endParaRPr sz="1450" b="1"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40000"/>
              </a:lnSpc>
              <a:spcBef>
                <a:spcPts val="1000"/>
              </a:spcBef>
              <a:spcAft>
                <a:spcPts val="0"/>
              </a:spcAft>
              <a:buClr>
                <a:srgbClr val="000000"/>
              </a:buClr>
              <a:buSzPts val="1600"/>
              <a:buFont typeface="Times New Roman"/>
              <a:buChar char="●"/>
            </a:pPr>
            <a:r>
              <a:rPr lang="en-GB" sz="1450" b="1" dirty="0">
                <a:latin typeface="Segoe UI Black" panose="020B0A02040204020203" pitchFamily="34" charset="0"/>
                <a:ea typeface="Segoe UI Black" panose="020B0A02040204020203" pitchFamily="34" charset="0"/>
                <a:cs typeface="Times New Roman"/>
                <a:sym typeface="Times New Roman"/>
              </a:rPr>
              <a:t>6.55 million global deaths occurred from stroke (3.33 million males and 3.22 million females) in 2019-2022 (Elflein, 2023).</a:t>
            </a:r>
            <a:endParaRPr sz="1450" b="1"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40000"/>
              </a:lnSpc>
              <a:spcBef>
                <a:spcPts val="0"/>
              </a:spcBef>
              <a:spcAft>
                <a:spcPts val="0"/>
              </a:spcAft>
              <a:buClr>
                <a:srgbClr val="000000"/>
              </a:buClr>
              <a:buSzPts val="1600"/>
              <a:buFont typeface="Times New Roman"/>
              <a:buChar char="●"/>
            </a:pPr>
            <a:r>
              <a:rPr lang="en-GB" sz="1450" b="1" dirty="0">
                <a:latin typeface="Segoe UI Black" panose="020B0A02040204020203" pitchFamily="34" charset="0"/>
                <a:ea typeface="Segoe UI Black" panose="020B0A02040204020203" pitchFamily="34" charset="0"/>
                <a:cs typeface="Times New Roman"/>
                <a:sym typeface="Times New Roman"/>
              </a:rPr>
              <a:t>Symptoms such as slurred speech, loss of balance, paralysis or drooping indicate the prevalence of Stroke (MacGill, 2018).</a:t>
            </a:r>
            <a:endParaRPr sz="1450" b="1"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40000"/>
              </a:lnSpc>
              <a:spcBef>
                <a:spcPts val="0"/>
              </a:spcBef>
              <a:spcAft>
                <a:spcPts val="0"/>
              </a:spcAft>
              <a:buClr>
                <a:srgbClr val="000000"/>
              </a:buClr>
              <a:buSzPts val="1600"/>
              <a:buFont typeface="Times New Roman"/>
              <a:buChar char="●"/>
            </a:pPr>
            <a:r>
              <a:rPr lang="en-GB" sz="1450" b="1" dirty="0">
                <a:latin typeface="Segoe UI Black" panose="020B0A02040204020203" pitchFamily="34" charset="0"/>
                <a:ea typeface="Segoe UI Black" panose="020B0A02040204020203" pitchFamily="34" charset="0"/>
                <a:cs typeface="Times New Roman"/>
                <a:sym typeface="Times New Roman"/>
              </a:rPr>
              <a:t>Machine Learning can process large data on medical parameters, detect hidden patterns in health symptoms, providing early stroke risk assessment.</a:t>
            </a:r>
            <a:endParaRPr sz="1450" b="1" dirty="0">
              <a:latin typeface="Segoe UI Black" panose="020B0A02040204020203" pitchFamily="34" charset="0"/>
              <a:ea typeface="Segoe UI Black" panose="020B0A02040204020203" pitchFamily="34" charset="0"/>
            </a:endParaRPr>
          </a:p>
        </p:txBody>
      </p:sp>
      <p:pic>
        <p:nvPicPr>
          <p:cNvPr id="94" name="Google Shape;94;p14"/>
          <p:cNvPicPr preferRelativeResize="0"/>
          <p:nvPr/>
        </p:nvPicPr>
        <p:blipFill>
          <a:blip r:embed="rId3">
            <a:alphaModFix/>
          </a:blip>
          <a:stretch>
            <a:fillRect/>
          </a:stretch>
        </p:blipFill>
        <p:spPr>
          <a:xfrm>
            <a:off x="6482501" y="1578120"/>
            <a:ext cx="2542874" cy="1634375"/>
          </a:xfrm>
          <a:prstGeom prst="rect">
            <a:avLst/>
          </a:prstGeom>
          <a:solidFill>
            <a:schemeClr val="accent5"/>
          </a:solidFill>
          <a:ln>
            <a:noFill/>
          </a:ln>
        </p:spPr>
      </p:pic>
      <p:sp>
        <p:nvSpPr>
          <p:cNvPr id="95" name="Google Shape;95;p14"/>
          <p:cNvSpPr txBox="1"/>
          <p:nvPr/>
        </p:nvSpPr>
        <p:spPr>
          <a:xfrm>
            <a:off x="6650575" y="3327400"/>
            <a:ext cx="2374800" cy="172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1300" i="1" dirty="0">
                <a:solidFill>
                  <a:srgbClr val="FFC000"/>
                </a:solidFill>
                <a:latin typeface="Segoe UI Black" panose="020B0A02040204020203" pitchFamily="34" charset="0"/>
                <a:ea typeface="Segoe UI Black" panose="020B0A02040204020203" pitchFamily="34" charset="0"/>
                <a:cs typeface="Times New Roman"/>
                <a:sym typeface="Times New Roman"/>
              </a:rPr>
              <a:t>Figure 1: </a:t>
            </a:r>
            <a:endParaRPr lang="en-GB" sz="1300" i="1" dirty="0" smtClean="0">
              <a:solidFill>
                <a:srgbClr val="FFC000"/>
              </a:solidFill>
              <a:latin typeface="Segoe UI Black" panose="020B0A02040204020203" pitchFamily="34" charset="0"/>
              <a:ea typeface="Segoe UI Black" panose="020B0A02040204020203" pitchFamily="34" charset="0"/>
              <a:cs typeface="Times New Roman"/>
              <a:sym typeface="Times New Roman"/>
            </a:endParaRPr>
          </a:p>
          <a:p>
            <a:pPr marL="0" lvl="0" indent="0" algn="ctr" rtl="0">
              <a:lnSpc>
                <a:spcPct val="150000"/>
              </a:lnSpc>
              <a:spcBef>
                <a:spcPts val="1000"/>
              </a:spcBef>
              <a:spcAft>
                <a:spcPts val="0"/>
              </a:spcAft>
              <a:buNone/>
            </a:pPr>
            <a:r>
              <a:rPr lang="en-GB" sz="1300" i="1" dirty="0" smtClean="0">
                <a:solidFill>
                  <a:srgbClr val="FFC000"/>
                </a:solidFill>
                <a:latin typeface="Segoe UI Black" panose="020B0A02040204020203" pitchFamily="34" charset="0"/>
                <a:ea typeface="Segoe UI Black" panose="020B0A02040204020203" pitchFamily="34" charset="0"/>
                <a:cs typeface="Times New Roman"/>
                <a:sym typeface="Times New Roman"/>
              </a:rPr>
              <a:t>Global </a:t>
            </a:r>
            <a:r>
              <a:rPr lang="en-GB" sz="1300" i="1" dirty="0">
                <a:solidFill>
                  <a:srgbClr val="FFC000"/>
                </a:solidFill>
                <a:latin typeface="Segoe UI Black" panose="020B0A02040204020203" pitchFamily="34" charset="0"/>
                <a:ea typeface="Segoe UI Black" panose="020B0A02040204020203" pitchFamily="34" charset="0"/>
                <a:cs typeface="Times New Roman"/>
                <a:sym typeface="Times New Roman"/>
              </a:rPr>
              <a:t>deaths from stroke in 2019-2020</a:t>
            </a:r>
            <a:endParaRPr sz="1300" i="1" dirty="0">
              <a:solidFill>
                <a:srgbClr val="FFC000"/>
              </a:solidFill>
              <a:latin typeface="Segoe UI Black" panose="020B0A02040204020203" pitchFamily="34" charset="0"/>
              <a:ea typeface="Segoe UI Black" panose="020B0A02040204020203" pitchFamily="34" charset="0"/>
              <a:cs typeface="Times New Roman"/>
              <a:sym typeface="Times New Roman"/>
            </a:endParaRPr>
          </a:p>
          <a:p>
            <a:pPr marL="0" lvl="0" indent="0" algn="ctr" rtl="0">
              <a:lnSpc>
                <a:spcPct val="150000"/>
              </a:lnSpc>
              <a:spcBef>
                <a:spcPts val="1000"/>
              </a:spcBef>
              <a:spcAft>
                <a:spcPts val="0"/>
              </a:spcAft>
              <a:buNone/>
            </a:pPr>
            <a:r>
              <a:rPr lang="en-GB" sz="1300" dirty="0">
                <a:solidFill>
                  <a:srgbClr val="FFC000"/>
                </a:solidFill>
                <a:latin typeface="Segoe UI Black" panose="020B0A02040204020203" pitchFamily="34" charset="0"/>
                <a:ea typeface="Segoe UI Black" panose="020B0A02040204020203" pitchFamily="34" charset="0"/>
                <a:cs typeface="Times New Roman"/>
                <a:sym typeface="Times New Roman"/>
              </a:rPr>
              <a:t>(Source: Elflein, 2023)</a:t>
            </a:r>
            <a:endParaRPr sz="1300" dirty="0">
              <a:solidFill>
                <a:srgbClr val="FFC000"/>
              </a:solidFill>
              <a:latin typeface="Segoe UI Black" panose="020B0A02040204020203" pitchFamily="34" charset="0"/>
              <a:ea typeface="Segoe UI Black" panose="020B0A02040204020203" pitchFamily="34" charset="0"/>
              <a:cs typeface="Lato"/>
              <a:sym typeface="La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92286" y="-146051"/>
            <a:ext cx="9144000" cy="1043517"/>
          </a:xfrm>
          <a:prstGeom prst="rect">
            <a:avLst/>
          </a:prstGeom>
        </p:spPr>
        <p:txBody>
          <a:bodyPr spcFirstLastPara="1" wrap="square" lIns="91425" tIns="91425" rIns="91425" bIns="91425" anchor="t" anchorCtr="0">
            <a:noAutofit/>
          </a:bodyPr>
          <a:lstStyle/>
          <a:p>
            <a:pPr marL="0" lvl="0" indent="0" algn="ctr" rtl="0">
              <a:lnSpc>
                <a:spcPct val="100000"/>
              </a:lnSpc>
              <a:spcBef>
                <a:spcPts val="1000"/>
              </a:spcBef>
              <a:spcAft>
                <a:spcPts val="0"/>
              </a:spcAft>
              <a:buNone/>
            </a:pPr>
            <a:r>
              <a:rPr lang="en-GB" sz="2800" dirty="0">
                <a:solidFill>
                  <a:srgbClr val="FFC000"/>
                </a:solidFill>
                <a:latin typeface="Segoe UI Black" panose="020B0A02040204020203" pitchFamily="34" charset="0"/>
                <a:ea typeface="Segoe UI Black" panose="020B0A02040204020203" pitchFamily="34" charset="0"/>
                <a:cs typeface="Times New Roman"/>
                <a:sym typeface="Times New Roman"/>
              </a:rPr>
              <a:t>PROPOSED DOMAIN AREA </a:t>
            </a:r>
            <a:r>
              <a:rPr lang="en-GB" sz="2800" dirty="0" smtClean="0">
                <a:solidFill>
                  <a:srgbClr val="FFC000"/>
                </a:solidFill>
                <a:latin typeface="Segoe UI Black" panose="020B0A02040204020203" pitchFamily="34" charset="0"/>
                <a:ea typeface="Segoe UI Black" panose="020B0A02040204020203" pitchFamily="34" charset="0"/>
                <a:cs typeface="Times New Roman"/>
                <a:sym typeface="Times New Roman"/>
              </a:rPr>
              <a:t/>
            </a:r>
            <a:br>
              <a:rPr lang="en-GB" sz="2800" dirty="0" smtClean="0">
                <a:solidFill>
                  <a:srgbClr val="FFC000"/>
                </a:solidFill>
                <a:latin typeface="Segoe UI Black" panose="020B0A02040204020203" pitchFamily="34" charset="0"/>
                <a:ea typeface="Segoe UI Black" panose="020B0A02040204020203" pitchFamily="34" charset="0"/>
                <a:cs typeface="Times New Roman"/>
                <a:sym typeface="Times New Roman"/>
              </a:rPr>
            </a:br>
            <a:r>
              <a:rPr lang="en-GB" sz="2800" dirty="0" smtClean="0">
                <a:solidFill>
                  <a:srgbClr val="FFC000"/>
                </a:solidFill>
                <a:latin typeface="Segoe UI Black" panose="020B0A02040204020203" pitchFamily="34" charset="0"/>
                <a:ea typeface="Segoe UI Black" panose="020B0A02040204020203" pitchFamily="34" charset="0"/>
                <a:cs typeface="Times New Roman"/>
                <a:sym typeface="Times New Roman"/>
              </a:rPr>
              <a:t>AND </a:t>
            </a:r>
            <a:r>
              <a:rPr lang="en-GB" sz="2800" dirty="0">
                <a:solidFill>
                  <a:srgbClr val="FFC000"/>
                </a:solidFill>
                <a:latin typeface="Segoe UI Black" panose="020B0A02040204020203" pitchFamily="34" charset="0"/>
                <a:ea typeface="Segoe UI Black" panose="020B0A02040204020203" pitchFamily="34" charset="0"/>
                <a:cs typeface="Times New Roman"/>
                <a:sym typeface="Times New Roman"/>
              </a:rPr>
              <a:t>PROBLEM AREA</a:t>
            </a:r>
            <a:endParaRPr sz="2800" dirty="0">
              <a:solidFill>
                <a:srgbClr val="FFC000"/>
              </a:solidFill>
              <a:latin typeface="Segoe UI Black" panose="020B0A02040204020203" pitchFamily="34" charset="0"/>
              <a:ea typeface="Segoe UI Black" panose="020B0A02040204020203" pitchFamily="34" charset="0"/>
              <a:cs typeface="Times New Roman"/>
              <a:sym typeface="Times New Roman"/>
            </a:endParaRPr>
          </a:p>
        </p:txBody>
      </p:sp>
      <p:graphicFrame>
        <p:nvGraphicFramePr>
          <p:cNvPr id="2" name="Diagram 1">
            <a:extLst>
              <a:ext uri="{FF2B5EF4-FFF2-40B4-BE49-F238E27FC236}">
                <a16:creationId xmlns="" xmlns:a16="http://schemas.microsoft.com/office/drawing/2014/main" id="{E03D375B-03B5-4EF1-88B6-AA497D2F1411}"/>
              </a:ext>
            </a:extLst>
          </p:cNvPr>
          <p:cNvGraphicFramePr/>
          <p:nvPr>
            <p:extLst>
              <p:ext uri="{D42A27DB-BD31-4B8C-83A1-F6EECF244321}">
                <p14:modId xmlns:p14="http://schemas.microsoft.com/office/powerpoint/2010/main" val="1143802745"/>
              </p:ext>
            </p:extLst>
          </p:nvPr>
        </p:nvGraphicFramePr>
        <p:xfrm>
          <a:off x="543727" y="1048141"/>
          <a:ext cx="8274985" cy="3667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542582" y="-206706"/>
            <a:ext cx="7688700" cy="838075"/>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3000" dirty="0">
                <a:solidFill>
                  <a:schemeClr val="accent3"/>
                </a:solidFill>
                <a:latin typeface="Segoe UI Black" panose="020B0A02040204020203" pitchFamily="34" charset="0"/>
                <a:ea typeface="Segoe UI Black" panose="020B0A02040204020203" pitchFamily="34" charset="0"/>
                <a:cs typeface="Times New Roman"/>
                <a:sym typeface="Times New Roman"/>
              </a:rPr>
              <a:t>RESEARCH OBJECTIVES</a:t>
            </a:r>
            <a:endParaRPr sz="3000" dirty="0">
              <a:solidFill>
                <a:schemeClr val="accent3"/>
              </a:solidFill>
              <a:latin typeface="Segoe UI Black" panose="020B0A02040204020203" pitchFamily="34" charset="0"/>
              <a:ea typeface="Segoe UI Black" panose="020B0A02040204020203" pitchFamily="34" charset="0"/>
              <a:cs typeface="Times New Roman"/>
              <a:sym typeface="Times New Roman"/>
            </a:endParaRPr>
          </a:p>
        </p:txBody>
      </p:sp>
      <p:sp>
        <p:nvSpPr>
          <p:cNvPr id="107" name="Google Shape;107;p16"/>
          <p:cNvSpPr txBox="1">
            <a:spLocks noGrp="1"/>
          </p:cNvSpPr>
          <p:nvPr>
            <p:ph type="body" idx="1"/>
          </p:nvPr>
        </p:nvSpPr>
        <p:spPr>
          <a:xfrm>
            <a:off x="184316" y="631369"/>
            <a:ext cx="8843100" cy="4469736"/>
          </a:xfrm>
          <a:prstGeom prst="rect">
            <a:avLst/>
          </a:prstGeom>
        </p:spPr>
        <p:txBody>
          <a:bodyPr spcFirstLastPara="1" wrap="square" lIns="91425" tIns="91425" rIns="91425" bIns="91425" anchor="t" anchorCtr="0">
            <a:noAutofit/>
          </a:bodyPr>
          <a:lstStyle/>
          <a:p>
            <a:pPr marL="0" lvl="0" indent="0" algn="just" rtl="0">
              <a:lnSpc>
                <a:spcPct val="130000"/>
              </a:lnSpc>
              <a:spcBef>
                <a:spcPts val="1000"/>
              </a:spcBef>
              <a:spcAft>
                <a:spcPts val="0"/>
              </a:spcAft>
              <a:buSzPts val="1018"/>
              <a:buNone/>
            </a:pPr>
            <a:r>
              <a:rPr lang="en-GB" sz="1600" dirty="0">
                <a:latin typeface="Segoe UI Black" panose="020B0A02040204020203" pitchFamily="34" charset="0"/>
                <a:ea typeface="Segoe UI Black" panose="020B0A02040204020203" pitchFamily="34" charset="0"/>
                <a:cs typeface="Times New Roman"/>
                <a:sym typeface="Times New Roman"/>
              </a:rPr>
              <a:t>Aim: The aim of this study is to predict stroke risks based on the health symptoms of patients.</a:t>
            </a:r>
            <a:endParaRPr sz="1600" dirty="0">
              <a:latin typeface="Segoe UI Black" panose="020B0A02040204020203" pitchFamily="34" charset="0"/>
              <a:ea typeface="Segoe UI Black" panose="020B0A02040204020203" pitchFamily="34" charset="0"/>
              <a:cs typeface="Times New Roman"/>
              <a:sym typeface="Times New Roman"/>
            </a:endParaRPr>
          </a:p>
          <a:p>
            <a:pPr marL="0" lvl="0" indent="0" algn="just" rtl="0">
              <a:lnSpc>
                <a:spcPct val="130000"/>
              </a:lnSpc>
              <a:spcBef>
                <a:spcPts val="1000"/>
              </a:spcBef>
              <a:spcAft>
                <a:spcPts val="0"/>
              </a:spcAft>
              <a:buSzPts val="1018"/>
              <a:buNone/>
            </a:pPr>
            <a:r>
              <a:rPr lang="en-GB" sz="1600" dirty="0">
                <a:latin typeface="Segoe UI Black" panose="020B0A02040204020203" pitchFamily="34" charset="0"/>
                <a:ea typeface="Segoe UI Black" panose="020B0A02040204020203" pitchFamily="34" charset="0"/>
                <a:cs typeface="Times New Roman"/>
                <a:sym typeface="Times New Roman"/>
              </a:rPr>
              <a:t>Objectives:</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0835" algn="just" rtl="0">
              <a:lnSpc>
                <a:spcPct val="130000"/>
              </a:lnSpc>
              <a:spcBef>
                <a:spcPts val="1000"/>
              </a:spcBef>
              <a:spcAft>
                <a:spcPts val="0"/>
              </a:spcAft>
              <a:buClr>
                <a:srgbClr val="000000"/>
              </a:buClr>
              <a:buSzPts val="1610"/>
              <a:buFont typeface="Times New Roman"/>
              <a:buChar char="●"/>
            </a:pPr>
            <a:r>
              <a:rPr lang="en-GB" sz="1600" dirty="0">
                <a:latin typeface="Segoe UI Black" panose="020B0A02040204020203" pitchFamily="34" charset="0"/>
                <a:ea typeface="Segoe UI Black" panose="020B0A02040204020203" pitchFamily="34" charset="0"/>
                <a:cs typeface="Times New Roman"/>
                <a:sym typeface="Times New Roman"/>
              </a:rPr>
              <a:t>To evaluate the association between health symptoms and the prevalence and severity of stroke</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0835" algn="just" rtl="0">
              <a:lnSpc>
                <a:spcPct val="130000"/>
              </a:lnSpc>
              <a:spcBef>
                <a:spcPts val="0"/>
              </a:spcBef>
              <a:spcAft>
                <a:spcPts val="0"/>
              </a:spcAft>
              <a:buClr>
                <a:srgbClr val="000000"/>
              </a:buClr>
              <a:buSzPts val="1610"/>
              <a:buFont typeface="Times New Roman"/>
              <a:buChar char="●"/>
            </a:pPr>
            <a:r>
              <a:rPr lang="en-GB" sz="1600" dirty="0">
                <a:latin typeface="Segoe UI Black" panose="020B0A02040204020203" pitchFamily="34" charset="0"/>
                <a:ea typeface="Segoe UI Black" panose="020B0A02040204020203" pitchFamily="34" charset="0"/>
                <a:cs typeface="Times New Roman"/>
                <a:sym typeface="Times New Roman"/>
              </a:rPr>
              <a:t>To develop Machine Learning models (such as Logistic Regression, Random Forest Classifiers, Voting Classifiers and Stacking Classifiers) for prediction of stroke based on clinical parameters</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0835" algn="just" rtl="0">
              <a:lnSpc>
                <a:spcPct val="130000"/>
              </a:lnSpc>
              <a:spcBef>
                <a:spcPts val="0"/>
              </a:spcBef>
              <a:spcAft>
                <a:spcPts val="0"/>
              </a:spcAft>
              <a:buClr>
                <a:srgbClr val="000000"/>
              </a:buClr>
              <a:buSzPts val="1610"/>
              <a:buFont typeface="Times New Roman"/>
              <a:buChar char="●"/>
            </a:pPr>
            <a:r>
              <a:rPr lang="en-GB" sz="1600" dirty="0">
                <a:latin typeface="Segoe UI Black" panose="020B0A02040204020203" pitchFamily="34" charset="0"/>
                <a:ea typeface="Segoe UI Black" panose="020B0A02040204020203" pitchFamily="34" charset="0"/>
                <a:cs typeface="Times New Roman"/>
                <a:sym typeface="Times New Roman"/>
              </a:rPr>
              <a:t>To evaluate predictive performance of developed ML models using metrics like accuracy, recall, false negative rates and f1 score</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0835" algn="just" rtl="0">
              <a:lnSpc>
                <a:spcPct val="130000"/>
              </a:lnSpc>
              <a:spcBef>
                <a:spcPts val="0"/>
              </a:spcBef>
              <a:spcAft>
                <a:spcPts val="0"/>
              </a:spcAft>
              <a:buClr>
                <a:srgbClr val="000000"/>
              </a:buClr>
              <a:buSzPts val="1610"/>
              <a:buFont typeface="Times New Roman"/>
              <a:buChar char="●"/>
            </a:pPr>
            <a:r>
              <a:rPr lang="en-GB" sz="1600" dirty="0">
                <a:latin typeface="Segoe UI Black" panose="020B0A02040204020203" pitchFamily="34" charset="0"/>
                <a:ea typeface="Segoe UI Black" panose="020B0A02040204020203" pitchFamily="34" charset="0"/>
                <a:cs typeface="Times New Roman"/>
                <a:sym typeface="Times New Roman"/>
              </a:rPr>
              <a:t>To deploy the best-fitted model into a Python-based web application using the Flask framework</a:t>
            </a:r>
            <a:endParaRPr sz="1600" dirty="0">
              <a:latin typeface="Segoe UI Black" panose="020B0A02040204020203" pitchFamily="34" charset="0"/>
              <a:ea typeface="Segoe UI Black" panose="020B0A02040204020203"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130629" y="-313509"/>
            <a:ext cx="8860971" cy="1151709"/>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500" dirty="0">
                <a:solidFill>
                  <a:schemeClr val="accent3"/>
                </a:solidFill>
                <a:latin typeface="Segoe UI Black" panose="020B0A02040204020203" pitchFamily="34" charset="0"/>
                <a:ea typeface="Segoe UI Black" panose="020B0A02040204020203" pitchFamily="34" charset="0"/>
                <a:cs typeface="Times New Roman"/>
                <a:sym typeface="Times New Roman"/>
              </a:rPr>
              <a:t>IDENTIFICATION OF </a:t>
            </a:r>
            <a:r>
              <a:rPr lang="en-GB" sz="2500"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t/>
            </a:r>
            <a:br>
              <a:rPr lang="en-GB" sz="2500"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br>
            <a:r>
              <a:rPr lang="en-GB" sz="2500"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t>POTENTIAL </a:t>
            </a:r>
            <a:r>
              <a:rPr lang="en-GB" sz="2500" dirty="0">
                <a:solidFill>
                  <a:schemeClr val="accent3"/>
                </a:solidFill>
                <a:latin typeface="Segoe UI Black" panose="020B0A02040204020203" pitchFamily="34" charset="0"/>
                <a:ea typeface="Segoe UI Black" panose="020B0A02040204020203" pitchFamily="34" charset="0"/>
                <a:cs typeface="Times New Roman"/>
                <a:sym typeface="Times New Roman"/>
              </a:rPr>
              <a:t>DATA SOURCE</a:t>
            </a:r>
            <a:endParaRPr sz="2500" dirty="0">
              <a:solidFill>
                <a:schemeClr val="accent3"/>
              </a:solidFill>
              <a:latin typeface="Segoe UI Black" panose="020B0A02040204020203" pitchFamily="34" charset="0"/>
              <a:ea typeface="Segoe UI Black" panose="020B0A02040204020203" pitchFamily="34" charset="0"/>
            </a:endParaRPr>
          </a:p>
        </p:txBody>
      </p:sp>
      <p:graphicFrame>
        <p:nvGraphicFramePr>
          <p:cNvPr id="2" name="Diagram 1">
            <a:extLst>
              <a:ext uri="{FF2B5EF4-FFF2-40B4-BE49-F238E27FC236}">
                <a16:creationId xmlns="" xmlns:a16="http://schemas.microsoft.com/office/drawing/2014/main" id="{0FD30951-5F52-9308-9D6B-AB8F8CBA497F}"/>
              </a:ext>
            </a:extLst>
          </p:cNvPr>
          <p:cNvGraphicFramePr/>
          <p:nvPr>
            <p:extLst>
              <p:ext uri="{D42A27DB-BD31-4B8C-83A1-F6EECF244321}">
                <p14:modId xmlns:p14="http://schemas.microsoft.com/office/powerpoint/2010/main" val="568987687"/>
              </p:ext>
            </p:extLst>
          </p:nvPr>
        </p:nvGraphicFramePr>
        <p:xfrm>
          <a:off x="557832" y="1314510"/>
          <a:ext cx="8246533" cy="3409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67968" y="-279744"/>
            <a:ext cx="7688700" cy="717369"/>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800" dirty="0">
                <a:solidFill>
                  <a:schemeClr val="accent3"/>
                </a:solidFill>
                <a:latin typeface="Segoe UI Black" panose="020B0A02040204020203" pitchFamily="34" charset="0"/>
                <a:ea typeface="Segoe UI Black" panose="020B0A02040204020203" pitchFamily="34" charset="0"/>
                <a:cs typeface="Times New Roman"/>
                <a:sym typeface="Times New Roman"/>
              </a:rPr>
              <a:t>LITERATURE REVIEW</a:t>
            </a:r>
            <a:endParaRPr sz="2800" dirty="0">
              <a:solidFill>
                <a:schemeClr val="accent3"/>
              </a:solidFill>
              <a:latin typeface="Segoe UI Black" panose="020B0A02040204020203" pitchFamily="34" charset="0"/>
              <a:ea typeface="Segoe UI Black" panose="020B0A02040204020203" pitchFamily="34" charset="0"/>
              <a:cs typeface="Times New Roman"/>
              <a:sym typeface="Times New Roman"/>
            </a:endParaRPr>
          </a:p>
        </p:txBody>
      </p:sp>
      <p:sp>
        <p:nvSpPr>
          <p:cNvPr id="119" name="Google Shape;119;p18"/>
          <p:cNvSpPr txBox="1">
            <a:spLocks noGrp="1"/>
          </p:cNvSpPr>
          <p:nvPr>
            <p:ph type="body" idx="1"/>
          </p:nvPr>
        </p:nvSpPr>
        <p:spPr>
          <a:xfrm>
            <a:off x="120601" y="668724"/>
            <a:ext cx="5860200" cy="4106475"/>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b="1" dirty="0">
                <a:latin typeface="Segoe UI Black" panose="020B0A02040204020203" pitchFamily="34" charset="0"/>
                <a:ea typeface="Segoe UI Black" panose="020B0A02040204020203" pitchFamily="34" charset="0"/>
                <a:cs typeface="Times New Roman"/>
                <a:sym typeface="Times New Roman"/>
              </a:rPr>
              <a:t>Dritsas and </a:t>
            </a:r>
            <a:r>
              <a:rPr lang="en-GB" b="1" dirty="0" err="1">
                <a:latin typeface="Segoe UI Black" panose="020B0A02040204020203" pitchFamily="34" charset="0"/>
                <a:ea typeface="Segoe UI Black" panose="020B0A02040204020203" pitchFamily="34" charset="0"/>
                <a:cs typeface="Times New Roman"/>
                <a:sym typeface="Times New Roman"/>
              </a:rPr>
              <a:t>Trigka</a:t>
            </a:r>
            <a:r>
              <a:rPr lang="en-GB" b="1" dirty="0">
                <a:latin typeface="Segoe UI Black" panose="020B0A02040204020203" pitchFamily="34" charset="0"/>
                <a:ea typeface="Segoe UI Black" panose="020B0A02040204020203" pitchFamily="34" charset="0"/>
                <a:cs typeface="Times New Roman"/>
                <a:sym typeface="Times New Roman"/>
              </a:rPr>
              <a:t> (2022)</a:t>
            </a:r>
            <a:endParaRPr b="1" dirty="0">
              <a:latin typeface="Segoe UI Black" panose="020B0A02040204020203" pitchFamily="34" charset="0"/>
              <a:ea typeface="Segoe UI Black" panose="020B0A02040204020203" pitchFamily="34" charset="0"/>
              <a:cs typeface="Times New Roman"/>
              <a:sym typeface="Times New Roman"/>
            </a:endParaRPr>
          </a:p>
          <a:p>
            <a:pPr marL="457200" lvl="0" indent="-332898" algn="just" rtl="0">
              <a:lnSpc>
                <a:spcPct val="150000"/>
              </a:lnSpc>
              <a:spcBef>
                <a:spcPts val="1000"/>
              </a:spcBef>
              <a:spcAft>
                <a:spcPts val="0"/>
              </a:spcAft>
              <a:buClr>
                <a:srgbClr val="000000"/>
              </a:buClr>
              <a:buSzPct val="100000"/>
              <a:buFont typeface="Times New Roman"/>
              <a:buChar char="●"/>
            </a:pPr>
            <a:r>
              <a:rPr lang="en-GB" sz="1600" b="1" dirty="0">
                <a:latin typeface="Segoe UI Black" panose="020B0A02040204020203" pitchFamily="34" charset="0"/>
                <a:ea typeface="Segoe UI Black" panose="020B0A02040204020203" pitchFamily="34" charset="0"/>
                <a:cs typeface="Times New Roman"/>
                <a:sym typeface="Times New Roman"/>
              </a:rPr>
              <a:t>Purpose:</a:t>
            </a:r>
            <a:r>
              <a:rPr lang="en-GB" sz="1600" dirty="0">
                <a:latin typeface="Segoe UI Black" panose="020B0A02040204020203" pitchFamily="34" charset="0"/>
                <a:ea typeface="Segoe UI Black" panose="020B0A02040204020203" pitchFamily="34" charset="0"/>
                <a:cs typeface="Times New Roman"/>
                <a:sym typeface="Times New Roman"/>
              </a:rPr>
              <a:t> Development of ML framework for long-term risk prediction of stroke occurrence</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2898" algn="just" rtl="0">
              <a:lnSpc>
                <a:spcPct val="150000"/>
              </a:lnSpc>
              <a:spcBef>
                <a:spcPts val="0"/>
              </a:spcBef>
              <a:spcAft>
                <a:spcPts val="0"/>
              </a:spcAft>
              <a:buClr>
                <a:srgbClr val="000000"/>
              </a:buClr>
              <a:buSzPct val="100000"/>
              <a:buFont typeface="Times New Roman"/>
              <a:buChar char="●"/>
            </a:pPr>
            <a:r>
              <a:rPr lang="en-GB" sz="1600" b="1" dirty="0">
                <a:latin typeface="Segoe UI Black" panose="020B0A02040204020203" pitchFamily="34" charset="0"/>
                <a:ea typeface="Segoe UI Black" panose="020B0A02040204020203" pitchFamily="34" charset="0"/>
                <a:cs typeface="Times New Roman"/>
                <a:sym typeface="Times New Roman"/>
              </a:rPr>
              <a:t>Methods:</a:t>
            </a:r>
            <a:r>
              <a:rPr lang="en-GB" sz="1600" dirty="0">
                <a:latin typeface="Segoe UI Black" panose="020B0A02040204020203" pitchFamily="34" charset="0"/>
                <a:ea typeface="Segoe UI Black" panose="020B0A02040204020203" pitchFamily="34" charset="0"/>
                <a:cs typeface="Times New Roman"/>
                <a:sym typeface="Times New Roman"/>
              </a:rPr>
              <a:t> Developed ML models like Naive Bayes, logistic Regression, KNN, Random Forest and Stacking classifier based on Stroke Prediction Dataset (containing 10 features)</a:t>
            </a:r>
            <a:endParaRPr sz="1600" dirty="0">
              <a:latin typeface="Segoe UI Black" panose="020B0A02040204020203" pitchFamily="34" charset="0"/>
              <a:ea typeface="Segoe UI Black" panose="020B0A02040204020203" pitchFamily="34" charset="0"/>
              <a:cs typeface="Times New Roman"/>
              <a:sym typeface="Times New Roman"/>
            </a:endParaRPr>
          </a:p>
          <a:p>
            <a:pPr marL="457200" lvl="0" indent="-332898" algn="just" rtl="0">
              <a:lnSpc>
                <a:spcPct val="150000"/>
              </a:lnSpc>
              <a:spcBef>
                <a:spcPts val="0"/>
              </a:spcBef>
              <a:spcAft>
                <a:spcPts val="0"/>
              </a:spcAft>
              <a:buClr>
                <a:srgbClr val="000000"/>
              </a:buClr>
              <a:buSzPct val="100000"/>
              <a:buFont typeface="Times New Roman"/>
              <a:buChar char="●"/>
            </a:pPr>
            <a:r>
              <a:rPr lang="en-GB" sz="1600" b="1" dirty="0">
                <a:latin typeface="Segoe UI Black" panose="020B0A02040204020203" pitchFamily="34" charset="0"/>
                <a:ea typeface="Segoe UI Black" panose="020B0A02040204020203" pitchFamily="34" charset="0"/>
                <a:cs typeface="Times New Roman"/>
                <a:sym typeface="Times New Roman"/>
              </a:rPr>
              <a:t>Findings:</a:t>
            </a:r>
            <a:r>
              <a:rPr lang="en-GB" sz="1600" dirty="0">
                <a:latin typeface="Segoe UI Black" panose="020B0A02040204020203" pitchFamily="34" charset="0"/>
                <a:ea typeface="Segoe UI Black" panose="020B0A02040204020203" pitchFamily="34" charset="0"/>
                <a:cs typeface="Times New Roman"/>
                <a:sym typeface="Times New Roman"/>
              </a:rPr>
              <a:t> Stacking Classifier obtained highest accuracy (98%) with an AUC of 98.9% and recall of 97.4%.</a:t>
            </a:r>
            <a:endParaRPr sz="1600" dirty="0">
              <a:latin typeface="Segoe UI Black" panose="020B0A02040204020203" pitchFamily="34" charset="0"/>
              <a:ea typeface="Segoe UI Black" panose="020B0A02040204020203" pitchFamily="34" charset="0"/>
            </a:endParaRPr>
          </a:p>
        </p:txBody>
      </p:sp>
      <p:pic>
        <p:nvPicPr>
          <p:cNvPr id="120" name="Google Shape;120;p18"/>
          <p:cNvPicPr preferRelativeResize="0"/>
          <p:nvPr/>
        </p:nvPicPr>
        <p:blipFill>
          <a:blip r:embed="rId3">
            <a:alphaModFix/>
          </a:blip>
          <a:stretch>
            <a:fillRect/>
          </a:stretch>
        </p:blipFill>
        <p:spPr>
          <a:xfrm>
            <a:off x="6043299" y="1650999"/>
            <a:ext cx="3032968" cy="243840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95653" y="-250575"/>
            <a:ext cx="7688700" cy="720837"/>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800" dirty="0">
                <a:solidFill>
                  <a:schemeClr val="accent3"/>
                </a:solidFill>
                <a:latin typeface="Segoe UI Black" panose="020B0A02040204020203" pitchFamily="34" charset="0"/>
                <a:ea typeface="Segoe UI Black" panose="020B0A02040204020203" pitchFamily="34" charset="0"/>
                <a:cs typeface="Times New Roman"/>
                <a:sym typeface="Times New Roman"/>
              </a:rPr>
              <a:t>LITERATURE </a:t>
            </a:r>
            <a:r>
              <a:rPr lang="en-GB" sz="2800"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t>REVIEW CONTD.</a:t>
            </a:r>
            <a:endParaRPr sz="2800" dirty="0">
              <a:solidFill>
                <a:schemeClr val="accent3"/>
              </a:solidFill>
              <a:latin typeface="Segoe UI Black" panose="020B0A02040204020203" pitchFamily="34" charset="0"/>
              <a:ea typeface="Segoe UI Black" panose="020B0A02040204020203" pitchFamily="34" charset="0"/>
            </a:endParaRPr>
          </a:p>
        </p:txBody>
      </p:sp>
      <p:sp>
        <p:nvSpPr>
          <p:cNvPr id="126" name="Google Shape;126;p19"/>
          <p:cNvSpPr txBox="1">
            <a:spLocks noGrp="1"/>
          </p:cNvSpPr>
          <p:nvPr>
            <p:ph type="body" idx="1"/>
          </p:nvPr>
        </p:nvSpPr>
        <p:spPr>
          <a:xfrm>
            <a:off x="180200" y="657499"/>
            <a:ext cx="5429400" cy="4210833"/>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b="1" dirty="0">
                <a:latin typeface="Segoe UI Black" panose="020B0A02040204020203" pitchFamily="34" charset="0"/>
                <a:ea typeface="Segoe UI Black" panose="020B0A02040204020203" pitchFamily="34" charset="0"/>
                <a:cs typeface="Times New Roman"/>
                <a:sym typeface="Times New Roman"/>
              </a:rPr>
              <a:t>Hassan et al. (2024)</a:t>
            </a:r>
            <a:endParaRPr b="1"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50000"/>
              </a:lnSpc>
              <a:spcBef>
                <a:spcPts val="1000"/>
              </a:spcBef>
              <a:spcAft>
                <a:spcPts val="0"/>
              </a:spcAft>
              <a:buClr>
                <a:srgbClr val="000000"/>
              </a:buClr>
              <a:buSzPts val="1600"/>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Purpose:</a:t>
            </a:r>
            <a:r>
              <a:rPr lang="en-GB" dirty="0">
                <a:latin typeface="Segoe UI Black" panose="020B0A02040204020203" pitchFamily="34" charset="0"/>
                <a:ea typeface="Segoe UI Black" panose="020B0A02040204020203" pitchFamily="34" charset="0"/>
                <a:cs typeface="Times New Roman"/>
                <a:sym typeface="Times New Roman"/>
              </a:rPr>
              <a:t> Identification of key risk factors for stroke</a:t>
            </a:r>
            <a:endParaRPr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Methods:</a:t>
            </a:r>
            <a:r>
              <a:rPr lang="en-GB" dirty="0">
                <a:latin typeface="Segoe UI Black" panose="020B0A02040204020203" pitchFamily="34" charset="0"/>
                <a:ea typeface="Segoe UI Black" panose="020B0A02040204020203" pitchFamily="34" charset="0"/>
                <a:cs typeface="Times New Roman"/>
                <a:sym typeface="Times New Roman"/>
              </a:rPr>
              <a:t> Study employs ML models (ensemble learning approach) based on imbalanced medical data.</a:t>
            </a:r>
            <a:endParaRPr dirty="0">
              <a:latin typeface="Segoe UI Black" panose="020B0A02040204020203" pitchFamily="34" charset="0"/>
              <a:ea typeface="Segoe UI Black" panose="020B0A02040204020203" pitchFamily="34" charset="0"/>
              <a:cs typeface="Times New Roman"/>
              <a:sym typeface="Times New Roman"/>
            </a:endParaRPr>
          </a:p>
          <a:p>
            <a:pPr marL="457200" lvl="0" indent="-330200" algn="just" rtl="0">
              <a:lnSpc>
                <a:spcPct val="150000"/>
              </a:lnSpc>
              <a:spcBef>
                <a:spcPts val="0"/>
              </a:spcBef>
              <a:spcAft>
                <a:spcPts val="0"/>
              </a:spcAft>
              <a:buClr>
                <a:srgbClr val="000000"/>
              </a:buClr>
              <a:buSzPts val="1600"/>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Findings:</a:t>
            </a:r>
            <a:r>
              <a:rPr lang="en-GB" dirty="0">
                <a:latin typeface="Segoe UI Black" panose="020B0A02040204020203" pitchFamily="34" charset="0"/>
                <a:ea typeface="Segoe UI Black" panose="020B0A02040204020203" pitchFamily="34" charset="0"/>
                <a:cs typeface="Times New Roman"/>
                <a:sym typeface="Times New Roman"/>
              </a:rPr>
              <a:t> Dense Stacking Ensemble (DSE) model obtained an accuracy of over 96% (with an AUC of 98.92% after class balancing using SMOTE).</a:t>
            </a:r>
            <a:endParaRPr dirty="0">
              <a:latin typeface="Segoe UI Black" panose="020B0A02040204020203" pitchFamily="34" charset="0"/>
              <a:ea typeface="Segoe UI Black" panose="020B0A02040204020203" pitchFamily="34" charset="0"/>
            </a:endParaRPr>
          </a:p>
        </p:txBody>
      </p:sp>
      <p:pic>
        <p:nvPicPr>
          <p:cNvPr id="127" name="Google Shape;127;p19"/>
          <p:cNvPicPr preferRelativeResize="0"/>
          <p:nvPr/>
        </p:nvPicPr>
        <p:blipFill>
          <a:blip r:embed="rId3">
            <a:alphaModFix/>
          </a:blip>
          <a:stretch>
            <a:fillRect/>
          </a:stretch>
        </p:blipFill>
        <p:spPr>
          <a:xfrm>
            <a:off x="5711200" y="942562"/>
            <a:ext cx="3356600" cy="38221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35543" y="-267601"/>
            <a:ext cx="7688700" cy="894617"/>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800" dirty="0">
                <a:solidFill>
                  <a:schemeClr val="accent3"/>
                </a:solidFill>
                <a:latin typeface="Segoe UI Black" panose="020B0A02040204020203" pitchFamily="34" charset="0"/>
                <a:ea typeface="Segoe UI Black" panose="020B0A02040204020203" pitchFamily="34" charset="0"/>
                <a:cs typeface="Times New Roman"/>
                <a:sym typeface="Times New Roman"/>
              </a:rPr>
              <a:t>LITERATURE </a:t>
            </a:r>
            <a:r>
              <a:rPr lang="en-GB" sz="2800" dirty="0" smtClean="0">
                <a:solidFill>
                  <a:schemeClr val="accent3"/>
                </a:solidFill>
                <a:latin typeface="Segoe UI Black" panose="020B0A02040204020203" pitchFamily="34" charset="0"/>
                <a:ea typeface="Segoe UI Black" panose="020B0A02040204020203" pitchFamily="34" charset="0"/>
                <a:cs typeface="Times New Roman"/>
                <a:sym typeface="Times New Roman"/>
              </a:rPr>
              <a:t>REVIEW CONTD.</a:t>
            </a:r>
            <a:endParaRPr sz="4000" dirty="0">
              <a:solidFill>
                <a:schemeClr val="accent3"/>
              </a:solidFill>
              <a:latin typeface="Segoe UI Black" panose="020B0A02040204020203" pitchFamily="34" charset="0"/>
              <a:ea typeface="Segoe UI Black" panose="020B0A02040204020203" pitchFamily="34" charset="0"/>
            </a:endParaRPr>
          </a:p>
        </p:txBody>
      </p:sp>
      <p:sp>
        <p:nvSpPr>
          <p:cNvPr id="133" name="Google Shape;133;p20"/>
          <p:cNvSpPr txBox="1">
            <a:spLocks noGrp="1"/>
          </p:cNvSpPr>
          <p:nvPr>
            <p:ph type="body" idx="1"/>
          </p:nvPr>
        </p:nvSpPr>
        <p:spPr>
          <a:xfrm>
            <a:off x="178434" y="780673"/>
            <a:ext cx="5403600" cy="3850593"/>
          </a:xfrm>
          <a:prstGeom prst="rect">
            <a:avLst/>
          </a:prstGeom>
        </p:spPr>
        <p:txBody>
          <a:bodyPr spcFirstLastPara="1" wrap="square" lIns="91425" tIns="91425" rIns="91425" bIns="91425" anchor="t" anchorCtr="0">
            <a:normAutofit/>
          </a:bodyPr>
          <a:lstStyle/>
          <a:p>
            <a:pPr marL="0" lvl="0" indent="0" algn="just" rtl="0">
              <a:lnSpc>
                <a:spcPct val="150000"/>
              </a:lnSpc>
              <a:spcBef>
                <a:spcPts val="1000"/>
              </a:spcBef>
              <a:spcAft>
                <a:spcPts val="0"/>
              </a:spcAft>
              <a:buNone/>
            </a:pPr>
            <a:r>
              <a:rPr lang="en-GB" b="1" dirty="0">
                <a:latin typeface="Segoe UI Black" panose="020B0A02040204020203" pitchFamily="34" charset="0"/>
                <a:ea typeface="Segoe UI Black" panose="020B0A02040204020203" pitchFamily="34" charset="0"/>
                <a:cs typeface="Times New Roman"/>
                <a:sym typeface="Times New Roman"/>
              </a:rPr>
              <a:t>Biswas et al. (2022)</a:t>
            </a:r>
            <a:endParaRPr b="1" dirty="0">
              <a:latin typeface="Segoe UI Black" panose="020B0A02040204020203" pitchFamily="34" charset="0"/>
              <a:ea typeface="Segoe UI Black" panose="020B0A02040204020203" pitchFamily="34" charset="0"/>
              <a:cs typeface="Times New Roman"/>
              <a:sym typeface="Times New Roman"/>
            </a:endParaRPr>
          </a:p>
          <a:p>
            <a:pPr marL="457200" lvl="0" indent="-331229" algn="just" rtl="0">
              <a:lnSpc>
                <a:spcPct val="150000"/>
              </a:lnSpc>
              <a:spcBef>
                <a:spcPts val="1000"/>
              </a:spcBef>
              <a:spcAft>
                <a:spcPts val="0"/>
              </a:spcAft>
              <a:buClr>
                <a:srgbClr val="000000"/>
              </a:buClr>
              <a:buSzPts val="1616"/>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Purpose:</a:t>
            </a:r>
            <a:r>
              <a:rPr lang="en-GB" dirty="0">
                <a:latin typeface="Segoe UI Black" panose="020B0A02040204020203" pitchFamily="34" charset="0"/>
                <a:ea typeface="Segoe UI Black" panose="020B0A02040204020203" pitchFamily="34" charset="0"/>
                <a:cs typeface="Times New Roman"/>
                <a:sym typeface="Times New Roman"/>
              </a:rPr>
              <a:t> Detection of early-staged stroke based on imbalance data using Machine Learning</a:t>
            </a:r>
            <a:endParaRPr dirty="0">
              <a:latin typeface="Segoe UI Black" panose="020B0A02040204020203" pitchFamily="34" charset="0"/>
              <a:ea typeface="Segoe UI Black" panose="020B0A02040204020203" pitchFamily="34" charset="0"/>
              <a:cs typeface="Times New Roman"/>
              <a:sym typeface="Times New Roman"/>
            </a:endParaRPr>
          </a:p>
          <a:p>
            <a:pPr marL="457200" lvl="0" indent="-331229" algn="just" rtl="0">
              <a:lnSpc>
                <a:spcPct val="150000"/>
              </a:lnSpc>
              <a:spcBef>
                <a:spcPts val="0"/>
              </a:spcBef>
              <a:spcAft>
                <a:spcPts val="0"/>
              </a:spcAft>
              <a:buClr>
                <a:srgbClr val="000000"/>
              </a:buClr>
              <a:buSzPts val="1616"/>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Methods:</a:t>
            </a:r>
            <a:r>
              <a:rPr lang="en-GB" dirty="0">
                <a:latin typeface="Segoe UI Black" panose="020B0A02040204020203" pitchFamily="34" charset="0"/>
                <a:ea typeface="Segoe UI Black" panose="020B0A02040204020203" pitchFamily="34" charset="0"/>
                <a:cs typeface="Times New Roman"/>
                <a:sym typeface="Times New Roman"/>
              </a:rPr>
              <a:t> 11 ML models including </a:t>
            </a:r>
            <a:r>
              <a:rPr lang="en-GB" dirty="0" smtClean="0">
                <a:latin typeface="Segoe UI Black" panose="020B0A02040204020203" pitchFamily="34" charset="0"/>
                <a:ea typeface="Segoe UI Black" panose="020B0A02040204020203" pitchFamily="34" charset="0"/>
                <a:cs typeface="Times New Roman"/>
                <a:sym typeface="Times New Roman"/>
              </a:rPr>
              <a:t>SVM, </a:t>
            </a:r>
            <a:r>
              <a:rPr lang="en-GB" dirty="0">
                <a:latin typeface="Segoe UI Black" panose="020B0A02040204020203" pitchFamily="34" charset="0"/>
                <a:ea typeface="Segoe UI Black" panose="020B0A02040204020203" pitchFamily="34" charset="0"/>
                <a:cs typeface="Times New Roman"/>
                <a:sym typeface="Times New Roman"/>
              </a:rPr>
              <a:t>KNN, Voting, Multi-layer perceptron, AdaBoost and Gradient Boosting Classifier</a:t>
            </a:r>
            <a:endParaRPr dirty="0">
              <a:latin typeface="Segoe UI Black" panose="020B0A02040204020203" pitchFamily="34" charset="0"/>
              <a:ea typeface="Segoe UI Black" panose="020B0A02040204020203" pitchFamily="34" charset="0"/>
              <a:cs typeface="Times New Roman"/>
              <a:sym typeface="Times New Roman"/>
            </a:endParaRPr>
          </a:p>
          <a:p>
            <a:pPr marL="457200" lvl="0" indent="-331229" algn="just" rtl="0">
              <a:lnSpc>
                <a:spcPct val="150000"/>
              </a:lnSpc>
              <a:spcBef>
                <a:spcPts val="0"/>
              </a:spcBef>
              <a:spcAft>
                <a:spcPts val="0"/>
              </a:spcAft>
              <a:buClr>
                <a:srgbClr val="000000"/>
              </a:buClr>
              <a:buSzPts val="1616"/>
              <a:buFont typeface="Times New Roman"/>
              <a:buChar char="●"/>
            </a:pPr>
            <a:r>
              <a:rPr lang="en-GB" b="1" dirty="0">
                <a:latin typeface="Segoe UI Black" panose="020B0A02040204020203" pitchFamily="34" charset="0"/>
                <a:ea typeface="Segoe UI Black" panose="020B0A02040204020203" pitchFamily="34" charset="0"/>
                <a:cs typeface="Times New Roman"/>
                <a:sym typeface="Times New Roman"/>
              </a:rPr>
              <a:t>Findings: </a:t>
            </a:r>
            <a:r>
              <a:rPr lang="en-GB" dirty="0" smtClean="0">
                <a:latin typeface="Segoe UI Black" panose="020B0A02040204020203" pitchFamily="34" charset="0"/>
                <a:ea typeface="Segoe UI Black" panose="020B0A02040204020203" pitchFamily="34" charset="0"/>
                <a:cs typeface="Times New Roman"/>
                <a:sym typeface="Times New Roman"/>
              </a:rPr>
              <a:t>SVM Classifier </a:t>
            </a:r>
            <a:r>
              <a:rPr lang="en-GB" dirty="0">
                <a:latin typeface="Segoe UI Black" panose="020B0A02040204020203" pitchFamily="34" charset="0"/>
                <a:ea typeface="Segoe UI Black" panose="020B0A02040204020203" pitchFamily="34" charset="0"/>
                <a:cs typeface="Times New Roman"/>
                <a:sym typeface="Times New Roman"/>
              </a:rPr>
              <a:t>outperformed other models with an accuracy of 99.99% (precision = 99.99% and recall = 99.99%).</a:t>
            </a:r>
            <a:endParaRPr dirty="0">
              <a:latin typeface="Segoe UI Black" panose="020B0A02040204020203" pitchFamily="34" charset="0"/>
              <a:ea typeface="Segoe UI Black" panose="020B0A02040204020203" pitchFamily="34" charset="0"/>
            </a:endParaRPr>
          </a:p>
        </p:txBody>
      </p:sp>
      <p:pic>
        <p:nvPicPr>
          <p:cNvPr id="134" name="Google Shape;134;p20"/>
          <p:cNvPicPr preferRelativeResize="0"/>
          <p:nvPr/>
        </p:nvPicPr>
        <p:blipFill>
          <a:blip r:embed="rId3">
            <a:alphaModFix/>
          </a:blip>
          <a:stretch>
            <a:fillRect/>
          </a:stretch>
        </p:blipFill>
        <p:spPr>
          <a:xfrm>
            <a:off x="6273800" y="899850"/>
            <a:ext cx="2759500" cy="2324895"/>
          </a:xfrm>
          <a:prstGeom prst="rect">
            <a:avLst/>
          </a:prstGeom>
          <a:noFill/>
          <a:ln>
            <a:noFill/>
          </a:ln>
        </p:spPr>
      </p:pic>
      <p:pic>
        <p:nvPicPr>
          <p:cNvPr id="135" name="Google Shape;135;p20"/>
          <p:cNvPicPr preferRelativeResize="0"/>
          <p:nvPr/>
        </p:nvPicPr>
        <p:blipFill>
          <a:blip r:embed="rId4">
            <a:alphaModFix/>
          </a:blip>
          <a:stretch>
            <a:fillRect/>
          </a:stretch>
        </p:blipFill>
        <p:spPr>
          <a:xfrm>
            <a:off x="6273800" y="3310467"/>
            <a:ext cx="2759500" cy="1583266"/>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80250" y="-72867"/>
            <a:ext cx="7688700" cy="535200"/>
          </a:xfrm>
          <a:prstGeom prst="rect">
            <a:avLst/>
          </a:prstGeom>
        </p:spPr>
        <p:txBody>
          <a:bodyPr spcFirstLastPara="1" wrap="square" lIns="91425" tIns="91425" rIns="91425" bIns="91425" anchor="t" anchorCtr="0">
            <a:noAutofit/>
          </a:bodyPr>
          <a:lstStyle/>
          <a:p>
            <a:pPr marL="0" lvl="0" indent="0" algn="ctr" rtl="0">
              <a:lnSpc>
                <a:spcPct val="150000"/>
              </a:lnSpc>
              <a:spcBef>
                <a:spcPts val="1000"/>
              </a:spcBef>
              <a:spcAft>
                <a:spcPts val="0"/>
              </a:spcAft>
              <a:buNone/>
            </a:pPr>
            <a:r>
              <a:rPr lang="en-GB" sz="2800" dirty="0">
                <a:solidFill>
                  <a:schemeClr val="accent3"/>
                </a:solidFill>
                <a:latin typeface="Segoe UI Black" panose="020B0A02040204020203" pitchFamily="34" charset="0"/>
                <a:ea typeface="Segoe UI Black" panose="020B0A02040204020203" pitchFamily="34" charset="0"/>
                <a:cs typeface="Times New Roman"/>
                <a:sym typeface="Times New Roman"/>
              </a:rPr>
              <a:t>REFERENCES</a:t>
            </a:r>
            <a:endParaRPr sz="4000" dirty="0">
              <a:solidFill>
                <a:schemeClr val="accent3"/>
              </a:solidFill>
              <a:latin typeface="Segoe UI Black" panose="020B0A02040204020203" pitchFamily="34" charset="0"/>
              <a:ea typeface="Segoe UI Black" panose="020B0A02040204020203" pitchFamily="34" charset="0"/>
            </a:endParaRPr>
          </a:p>
        </p:txBody>
      </p:sp>
      <p:sp>
        <p:nvSpPr>
          <p:cNvPr id="141" name="Google Shape;141;p21"/>
          <p:cNvSpPr txBox="1">
            <a:spLocks noGrp="1"/>
          </p:cNvSpPr>
          <p:nvPr>
            <p:ph type="body" idx="1"/>
          </p:nvPr>
        </p:nvSpPr>
        <p:spPr>
          <a:xfrm>
            <a:off x="210916" y="880566"/>
            <a:ext cx="8677800" cy="4262934"/>
          </a:xfrm>
          <a:prstGeom prst="rect">
            <a:avLst/>
          </a:prstGeom>
        </p:spPr>
        <p:txBody>
          <a:bodyPr spcFirstLastPara="1" wrap="square" lIns="91425" tIns="91425" rIns="91425" bIns="91425" anchor="t" anchorCtr="0">
            <a:normAutofit fontScale="92500" lnSpcReduction="20000"/>
          </a:bodyPr>
          <a:lstStyle/>
          <a:p>
            <a:pPr marL="171450" lvl="0" indent="-171450" algn="just" rtl="0">
              <a:lnSpc>
                <a:spcPct val="150000"/>
              </a:lnSpc>
              <a:spcBef>
                <a:spcPts val="0"/>
              </a:spcBef>
              <a:spcAft>
                <a:spcPts val="0"/>
              </a:spcAft>
              <a:buFont typeface="Wingdings" panose="05000000000000000000" pitchFamily="2" charset="2"/>
              <a:buChar char="§"/>
            </a:pPr>
            <a:r>
              <a:rPr lang="en-GB" sz="1200" dirty="0">
                <a:latin typeface="Segoe UI Black" panose="020B0A02040204020203" pitchFamily="34" charset="0"/>
                <a:ea typeface="Segoe UI Black" panose="020B0A02040204020203" pitchFamily="34" charset="0"/>
                <a:cs typeface="Times New Roman"/>
                <a:sym typeface="Times New Roman"/>
              </a:rPr>
              <a:t>Biswas, N., Uddin, K.M.M., </a:t>
            </a:r>
            <a:r>
              <a:rPr lang="en-GB" sz="1200" dirty="0" err="1">
                <a:latin typeface="Segoe UI Black" panose="020B0A02040204020203" pitchFamily="34" charset="0"/>
                <a:ea typeface="Segoe UI Black" panose="020B0A02040204020203" pitchFamily="34" charset="0"/>
                <a:cs typeface="Times New Roman"/>
                <a:sym typeface="Times New Roman"/>
              </a:rPr>
              <a:t>Rikta</a:t>
            </a:r>
            <a:r>
              <a:rPr lang="en-GB" sz="1200" dirty="0">
                <a:latin typeface="Segoe UI Black" panose="020B0A02040204020203" pitchFamily="34" charset="0"/>
                <a:ea typeface="Segoe UI Black" panose="020B0A02040204020203" pitchFamily="34" charset="0"/>
                <a:cs typeface="Times New Roman"/>
                <a:sym typeface="Times New Roman"/>
              </a:rPr>
              <a:t>, S.T. and Dey, S.K. (2022). A comparative analysis of machine learning classifiers for stroke prediction: A predictive analytics approach. </a:t>
            </a:r>
            <a:r>
              <a:rPr lang="en-GB" sz="1200" i="1" dirty="0">
                <a:latin typeface="Segoe UI Black" panose="020B0A02040204020203" pitchFamily="34" charset="0"/>
                <a:ea typeface="Segoe UI Black" panose="020B0A02040204020203" pitchFamily="34" charset="0"/>
                <a:cs typeface="Times New Roman"/>
                <a:sym typeface="Times New Roman"/>
              </a:rPr>
              <a:t>Healthcare Analytics</a:t>
            </a:r>
            <a:r>
              <a:rPr lang="en-GB" sz="1200" dirty="0">
                <a:latin typeface="Segoe UI Black" panose="020B0A02040204020203" pitchFamily="34" charset="0"/>
                <a:ea typeface="Segoe UI Black" panose="020B0A02040204020203" pitchFamily="34" charset="0"/>
                <a:cs typeface="Times New Roman"/>
                <a:sym typeface="Times New Roman"/>
              </a:rPr>
              <a:t>, [online] 2, p.100116. </a:t>
            </a:r>
            <a:r>
              <a:rPr lang="en-GB" sz="1200" dirty="0" err="1">
                <a:latin typeface="Segoe UI Black" panose="020B0A02040204020203" pitchFamily="34" charset="0"/>
                <a:ea typeface="Segoe UI Black" panose="020B0A02040204020203" pitchFamily="34" charset="0"/>
                <a:cs typeface="Times New Roman"/>
                <a:sym typeface="Times New Roman"/>
              </a:rPr>
              <a:t>doi:https</a:t>
            </a:r>
            <a:r>
              <a:rPr lang="en-GB" sz="1200" dirty="0">
                <a:latin typeface="Segoe UI Black" panose="020B0A02040204020203" pitchFamily="34" charset="0"/>
                <a:ea typeface="Segoe UI Black" panose="020B0A02040204020203" pitchFamily="34" charset="0"/>
                <a:cs typeface="Times New Roman"/>
                <a:sym typeface="Times New Roman"/>
              </a:rPr>
              <a:t>://doi.org/10.1016/j.health.2022.100116.</a:t>
            </a:r>
            <a:endParaRPr sz="1200" dirty="0">
              <a:latin typeface="Segoe UI Black" panose="020B0A02040204020203" pitchFamily="34" charset="0"/>
              <a:ea typeface="Segoe UI Black" panose="020B0A02040204020203" pitchFamily="34" charset="0"/>
              <a:cs typeface="Times New Roman"/>
              <a:sym typeface="Times New Roman"/>
            </a:endParaRPr>
          </a:p>
          <a:p>
            <a:pPr marL="171450" lvl="0" indent="-171450" algn="just" rtl="0">
              <a:lnSpc>
                <a:spcPct val="150000"/>
              </a:lnSpc>
              <a:spcBef>
                <a:spcPts val="1200"/>
              </a:spcBef>
              <a:spcAft>
                <a:spcPts val="0"/>
              </a:spcAft>
              <a:buFont typeface="Wingdings" panose="05000000000000000000" pitchFamily="2" charset="2"/>
              <a:buChar char="§"/>
            </a:pPr>
            <a:r>
              <a:rPr lang="en-GB" sz="1200" dirty="0">
                <a:latin typeface="Segoe UI Black" panose="020B0A02040204020203" pitchFamily="34" charset="0"/>
                <a:ea typeface="Segoe UI Black" panose="020B0A02040204020203" pitchFamily="34" charset="0"/>
                <a:cs typeface="Times New Roman"/>
                <a:sym typeface="Times New Roman"/>
              </a:rPr>
              <a:t>Dritsas, E. and </a:t>
            </a:r>
            <a:r>
              <a:rPr lang="en-GB" sz="1200" dirty="0" err="1">
                <a:latin typeface="Segoe UI Black" panose="020B0A02040204020203" pitchFamily="34" charset="0"/>
                <a:ea typeface="Segoe UI Black" panose="020B0A02040204020203" pitchFamily="34" charset="0"/>
                <a:cs typeface="Times New Roman"/>
                <a:sym typeface="Times New Roman"/>
              </a:rPr>
              <a:t>Trigka</a:t>
            </a:r>
            <a:r>
              <a:rPr lang="en-GB" sz="1200" dirty="0">
                <a:latin typeface="Segoe UI Black" panose="020B0A02040204020203" pitchFamily="34" charset="0"/>
                <a:ea typeface="Segoe UI Black" panose="020B0A02040204020203" pitchFamily="34" charset="0"/>
                <a:cs typeface="Times New Roman"/>
                <a:sym typeface="Times New Roman"/>
              </a:rPr>
              <a:t>, M. (2022). Stroke Risk Prediction with Machine Learning Techniques. </a:t>
            </a:r>
            <a:r>
              <a:rPr lang="en-GB" sz="1200" i="1" dirty="0">
                <a:latin typeface="Segoe UI Black" panose="020B0A02040204020203" pitchFamily="34" charset="0"/>
                <a:ea typeface="Segoe UI Black" panose="020B0A02040204020203" pitchFamily="34" charset="0"/>
                <a:cs typeface="Times New Roman"/>
                <a:sym typeface="Times New Roman"/>
              </a:rPr>
              <a:t>Sensors</a:t>
            </a:r>
            <a:r>
              <a:rPr lang="en-GB" sz="1200" dirty="0">
                <a:latin typeface="Segoe UI Black" panose="020B0A02040204020203" pitchFamily="34" charset="0"/>
                <a:ea typeface="Segoe UI Black" panose="020B0A02040204020203" pitchFamily="34" charset="0"/>
                <a:cs typeface="Times New Roman"/>
                <a:sym typeface="Times New Roman"/>
              </a:rPr>
              <a:t>, [online] 22(13), p.4670. </a:t>
            </a:r>
            <a:r>
              <a:rPr lang="en-GB" sz="1200" dirty="0" err="1">
                <a:latin typeface="Segoe UI Black" panose="020B0A02040204020203" pitchFamily="34" charset="0"/>
                <a:ea typeface="Segoe UI Black" panose="020B0A02040204020203" pitchFamily="34" charset="0"/>
                <a:cs typeface="Times New Roman"/>
                <a:sym typeface="Times New Roman"/>
              </a:rPr>
              <a:t>doi:https</a:t>
            </a:r>
            <a:r>
              <a:rPr lang="en-GB" sz="1200" dirty="0">
                <a:latin typeface="Segoe UI Black" panose="020B0A02040204020203" pitchFamily="34" charset="0"/>
                <a:ea typeface="Segoe UI Black" panose="020B0A02040204020203" pitchFamily="34" charset="0"/>
                <a:cs typeface="Times New Roman"/>
                <a:sym typeface="Times New Roman"/>
              </a:rPr>
              <a:t>://doi.org/10.3390/s22134670.</a:t>
            </a:r>
            <a:endParaRPr sz="1200" dirty="0">
              <a:latin typeface="Segoe UI Black" panose="020B0A02040204020203" pitchFamily="34" charset="0"/>
              <a:ea typeface="Segoe UI Black" panose="020B0A02040204020203" pitchFamily="34" charset="0"/>
              <a:cs typeface="Times New Roman"/>
              <a:sym typeface="Times New Roman"/>
            </a:endParaRPr>
          </a:p>
          <a:p>
            <a:pPr marL="171450" lvl="0" indent="-171450" algn="just" rtl="0">
              <a:lnSpc>
                <a:spcPct val="150000"/>
              </a:lnSpc>
              <a:spcBef>
                <a:spcPts val="1200"/>
              </a:spcBef>
              <a:spcAft>
                <a:spcPts val="0"/>
              </a:spcAft>
              <a:buFont typeface="Wingdings" panose="05000000000000000000" pitchFamily="2" charset="2"/>
              <a:buChar char="§"/>
            </a:pPr>
            <a:r>
              <a:rPr lang="en-GB" sz="1200" dirty="0">
                <a:latin typeface="Segoe UI Black" panose="020B0A02040204020203" pitchFamily="34" charset="0"/>
                <a:ea typeface="Segoe UI Black" panose="020B0A02040204020203" pitchFamily="34" charset="0"/>
                <a:cs typeface="Times New Roman"/>
                <a:sym typeface="Times New Roman"/>
              </a:rPr>
              <a:t>Elflein, J. (2023). </a:t>
            </a:r>
            <a:r>
              <a:rPr lang="en-GB" sz="1200" i="1" dirty="0">
                <a:latin typeface="Segoe UI Black" panose="020B0A02040204020203" pitchFamily="34" charset="0"/>
                <a:ea typeface="Segoe UI Black" panose="020B0A02040204020203" pitchFamily="34" charset="0"/>
                <a:cs typeface="Times New Roman"/>
                <a:sym typeface="Times New Roman"/>
              </a:rPr>
              <a:t>Stroke deaths worldwide by gender 2019</a:t>
            </a:r>
            <a:r>
              <a:rPr lang="en-GB" sz="1200" dirty="0">
                <a:latin typeface="Segoe UI Black" panose="020B0A02040204020203" pitchFamily="34" charset="0"/>
                <a:ea typeface="Segoe UI Black" panose="020B0A02040204020203" pitchFamily="34" charset="0"/>
                <a:cs typeface="Times New Roman"/>
                <a:sym typeface="Times New Roman"/>
              </a:rPr>
              <a:t>. [online] Statista. Available at: https://www.statista.com/statistics/1117504/worldwide-stroke-deaths/ [Accessed 28 Feb. 2025].</a:t>
            </a:r>
            <a:endParaRPr sz="1200" dirty="0">
              <a:latin typeface="Segoe UI Black" panose="020B0A02040204020203" pitchFamily="34" charset="0"/>
              <a:ea typeface="Segoe UI Black" panose="020B0A02040204020203" pitchFamily="34" charset="0"/>
              <a:cs typeface="Times New Roman"/>
              <a:sym typeface="Times New Roman"/>
            </a:endParaRPr>
          </a:p>
          <a:p>
            <a:pPr marL="171450" lvl="0" indent="-171450" algn="just" rtl="0">
              <a:lnSpc>
                <a:spcPct val="150000"/>
              </a:lnSpc>
              <a:spcBef>
                <a:spcPts val="1200"/>
              </a:spcBef>
              <a:spcAft>
                <a:spcPts val="0"/>
              </a:spcAft>
              <a:buFont typeface="Wingdings" panose="05000000000000000000" pitchFamily="2" charset="2"/>
              <a:buChar char="§"/>
            </a:pPr>
            <a:r>
              <a:rPr lang="en-GB" sz="1200" dirty="0">
                <a:latin typeface="Segoe UI Black" panose="020B0A02040204020203" pitchFamily="34" charset="0"/>
                <a:ea typeface="Segoe UI Black" panose="020B0A02040204020203" pitchFamily="34" charset="0"/>
                <a:cs typeface="Times New Roman"/>
                <a:sym typeface="Times New Roman"/>
              </a:rPr>
              <a:t>Hassan, A., Gulzar Ahmad, S., Ullah Munir, E., Ali Khan, I. and Ramzan, N. (2024). Predictive modelling and identification of key risk factors for stroke using machine learning. </a:t>
            </a:r>
            <a:r>
              <a:rPr lang="en-GB" sz="1200" i="1" dirty="0">
                <a:latin typeface="Segoe UI Black" panose="020B0A02040204020203" pitchFamily="34" charset="0"/>
                <a:ea typeface="Segoe UI Black" panose="020B0A02040204020203" pitchFamily="34" charset="0"/>
                <a:cs typeface="Times New Roman"/>
                <a:sym typeface="Times New Roman"/>
              </a:rPr>
              <a:t>Scientific Reports</a:t>
            </a:r>
            <a:r>
              <a:rPr lang="en-GB" sz="1200" dirty="0">
                <a:latin typeface="Segoe UI Black" panose="020B0A02040204020203" pitchFamily="34" charset="0"/>
                <a:ea typeface="Segoe UI Black" panose="020B0A02040204020203" pitchFamily="34" charset="0"/>
                <a:cs typeface="Times New Roman"/>
                <a:sym typeface="Times New Roman"/>
              </a:rPr>
              <a:t>, [online] 14(1), p.11498. </a:t>
            </a:r>
            <a:r>
              <a:rPr lang="en-GB" sz="1200" dirty="0" err="1">
                <a:latin typeface="Segoe UI Black" panose="020B0A02040204020203" pitchFamily="34" charset="0"/>
                <a:ea typeface="Segoe UI Black" panose="020B0A02040204020203" pitchFamily="34" charset="0"/>
                <a:cs typeface="Times New Roman"/>
                <a:sym typeface="Times New Roman"/>
              </a:rPr>
              <a:t>doi:https</a:t>
            </a:r>
            <a:r>
              <a:rPr lang="en-GB" sz="1200" dirty="0">
                <a:latin typeface="Segoe UI Black" panose="020B0A02040204020203" pitchFamily="34" charset="0"/>
                <a:ea typeface="Segoe UI Black" panose="020B0A02040204020203" pitchFamily="34" charset="0"/>
                <a:cs typeface="Times New Roman"/>
                <a:sym typeface="Times New Roman"/>
              </a:rPr>
              <a:t>://doi.org/10.1038/s41598-024-61665-4.</a:t>
            </a:r>
            <a:endParaRPr sz="1200" dirty="0">
              <a:latin typeface="Segoe UI Black" panose="020B0A02040204020203" pitchFamily="34" charset="0"/>
              <a:ea typeface="Segoe UI Black" panose="020B0A02040204020203" pitchFamily="34" charset="0"/>
              <a:cs typeface="Times New Roman"/>
              <a:sym typeface="Times New Roman"/>
            </a:endParaRPr>
          </a:p>
          <a:p>
            <a:pPr marL="171450" lvl="0" indent="-171450" algn="just" rtl="0">
              <a:lnSpc>
                <a:spcPct val="150000"/>
              </a:lnSpc>
              <a:spcBef>
                <a:spcPts val="1200"/>
              </a:spcBef>
              <a:spcAft>
                <a:spcPts val="0"/>
              </a:spcAft>
              <a:buFont typeface="Wingdings" panose="05000000000000000000" pitchFamily="2" charset="2"/>
              <a:buChar char="§"/>
            </a:pPr>
            <a:r>
              <a:rPr lang="en-GB" sz="1200" dirty="0">
                <a:latin typeface="Segoe UI Black" panose="020B0A02040204020203" pitchFamily="34" charset="0"/>
                <a:ea typeface="Segoe UI Black" panose="020B0A02040204020203" pitchFamily="34" charset="0"/>
                <a:cs typeface="Times New Roman"/>
                <a:sym typeface="Times New Roman"/>
              </a:rPr>
              <a:t>MacGill, M. (2018). </a:t>
            </a:r>
            <a:r>
              <a:rPr lang="en-GB" sz="1200" i="1" dirty="0">
                <a:latin typeface="Segoe UI Black" panose="020B0A02040204020203" pitchFamily="34" charset="0"/>
                <a:ea typeface="Segoe UI Black" panose="020B0A02040204020203" pitchFamily="34" charset="0"/>
                <a:cs typeface="Times New Roman"/>
                <a:sym typeface="Times New Roman"/>
              </a:rPr>
              <a:t>Stroke and aneurysm: What is the difference?</a:t>
            </a:r>
            <a:r>
              <a:rPr lang="en-GB" sz="1200" dirty="0">
                <a:latin typeface="Segoe UI Black" panose="020B0A02040204020203" pitchFamily="34" charset="0"/>
                <a:ea typeface="Segoe UI Black" panose="020B0A02040204020203" pitchFamily="34" charset="0"/>
                <a:cs typeface="Times New Roman"/>
                <a:sym typeface="Times New Roman"/>
              </a:rPr>
              <a:t> [online] Medicalnewstoday.com. Available at: https://www.medicalnewstoday.com/articles/313691#symptoms [Accessed 28 Feb. 2025].</a:t>
            </a:r>
            <a:endParaRPr sz="1200" dirty="0">
              <a:latin typeface="Segoe UI Black" panose="020B0A02040204020203" pitchFamily="34" charset="0"/>
              <a:ea typeface="Segoe UI Black" panose="020B0A02040204020203" pitchFamily="34" charset="0"/>
              <a:cs typeface="Times New Roman"/>
              <a:sym typeface="Times New Roman"/>
            </a:endParaRPr>
          </a:p>
          <a:p>
            <a:pPr marL="171450" lvl="0" indent="-171450" algn="just" rtl="0">
              <a:lnSpc>
                <a:spcPct val="150000"/>
              </a:lnSpc>
              <a:spcBef>
                <a:spcPts val="1200"/>
              </a:spcBef>
              <a:spcAft>
                <a:spcPts val="1200"/>
              </a:spcAft>
              <a:buFont typeface="Wingdings" panose="05000000000000000000" pitchFamily="2" charset="2"/>
              <a:buChar char="§"/>
            </a:pPr>
            <a:r>
              <a:rPr lang="en-GB" sz="1200" dirty="0" err="1">
                <a:latin typeface="Segoe UI Black" panose="020B0A02040204020203" pitchFamily="34" charset="0"/>
                <a:ea typeface="Segoe UI Black" panose="020B0A02040204020203" pitchFamily="34" charset="0"/>
                <a:cs typeface="Times New Roman"/>
                <a:sym typeface="Times New Roman"/>
              </a:rPr>
              <a:t>Tusher</a:t>
            </a:r>
            <a:r>
              <a:rPr lang="en-GB" sz="1200" dirty="0">
                <a:latin typeface="Segoe UI Black" panose="020B0A02040204020203" pitchFamily="34" charset="0"/>
                <a:ea typeface="Segoe UI Black" panose="020B0A02040204020203" pitchFamily="34" charset="0"/>
                <a:cs typeface="Times New Roman"/>
                <a:sym typeface="Times New Roman"/>
              </a:rPr>
              <a:t>, M.A. (2021). </a:t>
            </a:r>
            <a:r>
              <a:rPr lang="en-GB" sz="1200" i="1" dirty="0">
                <a:latin typeface="Segoe UI Black" panose="020B0A02040204020203" pitchFamily="34" charset="0"/>
                <a:ea typeface="Segoe UI Black" panose="020B0A02040204020203" pitchFamily="34" charset="0"/>
                <a:cs typeface="Times New Roman"/>
                <a:sym typeface="Times New Roman"/>
              </a:rPr>
              <a:t>Stroke Risk Prediction Dataset Based on Symptoms</a:t>
            </a:r>
            <a:r>
              <a:rPr lang="en-GB" sz="1200" dirty="0">
                <a:latin typeface="Segoe UI Black" panose="020B0A02040204020203" pitchFamily="34" charset="0"/>
                <a:ea typeface="Segoe UI Black" panose="020B0A02040204020203" pitchFamily="34" charset="0"/>
                <a:cs typeface="Times New Roman"/>
                <a:sym typeface="Times New Roman"/>
              </a:rPr>
              <a:t>. [online] Kaggle.com. Available at: https://www.kaggle.com/datasets/mahatiratusher/stroke-risk-prediction-dataset [Accessed 28 Feb. 2025].</a:t>
            </a:r>
            <a:endParaRPr dirty="0">
              <a:latin typeface="Segoe UI Black" panose="020B0A02040204020203" pitchFamily="34" charset="0"/>
              <a:ea typeface="Segoe UI Black" panose="020B0A02040204020203"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96</TotalTime>
  <Words>1224</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Segoe UI Black</vt:lpstr>
      <vt:lpstr>Wingdings 3</vt:lpstr>
      <vt:lpstr>Times New Roman</vt:lpstr>
      <vt:lpstr>Lato</vt:lpstr>
      <vt:lpstr>Arial</vt:lpstr>
      <vt:lpstr>Wingdings</vt:lpstr>
      <vt:lpstr>Arial Black</vt:lpstr>
      <vt:lpstr>Century Gothic</vt:lpstr>
      <vt:lpstr>Ion</vt:lpstr>
      <vt:lpstr>STROKE RISK PREDICTION DEPENDING ON  THE PATIENT HEALTH SYMPTOMS:  AN APPLICATION  OF MACHINE LEARNING  AND ARTIFICIAL INTELLIGENCE</vt:lpstr>
      <vt:lpstr>RESEARCH TITLE AND TOPIC AREA</vt:lpstr>
      <vt:lpstr>PROPOSED DOMAIN AREA  AND PROBLEM AREA</vt:lpstr>
      <vt:lpstr>RESEARCH OBJECTIVES</vt:lpstr>
      <vt:lpstr>IDENTIFICATION OF  POTENTIAL DATA SOURCE</vt:lpstr>
      <vt:lpstr>LITERATURE REVIEW</vt:lpstr>
      <vt:lpstr>LITERATURE REVIEW CONTD.</vt:lpstr>
      <vt:lpstr>LITERATURE REVIEW CONTD.</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RISK PREDICTION DEPENDING ON  THE PATIENT HEALTH SYMPTOMS:  AN APPLICATION  OF MACHINE LEARNING  AND ARTIFICIAL INTELLIGENCE</dc:title>
  <dc:creator>DELL</dc:creator>
  <cp:lastModifiedBy>DELL</cp:lastModifiedBy>
  <cp:revision>20</cp:revision>
  <dcterms:modified xsi:type="dcterms:W3CDTF">2025-03-03T20:33:25Z</dcterms:modified>
</cp:coreProperties>
</file>