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700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7" r:id="rId6"/>
    <p:sldId id="299" r:id="rId7"/>
    <p:sldId id="295" r:id="rId8"/>
    <p:sldId id="314" r:id="rId9"/>
    <p:sldId id="300" r:id="rId10"/>
    <p:sldId id="313" r:id="rId11"/>
    <p:sldId id="301" r:id="rId12"/>
    <p:sldId id="302" r:id="rId13"/>
    <p:sldId id="316" r:id="rId14"/>
    <p:sldId id="304" r:id="rId15"/>
    <p:sldId id="305" r:id="rId16"/>
    <p:sldId id="306" r:id="rId17"/>
    <p:sldId id="307" r:id="rId18"/>
    <p:sldId id="308" r:id="rId19"/>
    <p:sldId id="309" r:id="rId20"/>
    <p:sldId id="311" r:id="rId21"/>
    <p:sldId id="312" r:id="rId22"/>
    <p:sldId id="29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5646" autoAdjust="0"/>
  </p:normalViewPr>
  <p:slideViewPr>
    <p:cSldViewPr snapToGrid="0">
      <p:cViewPr>
        <p:scale>
          <a:sx n="106" d="100"/>
          <a:sy n="106" d="100"/>
        </p:scale>
        <p:origin x="984" y="138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5932D3-DD99-C7CD-01BE-B733EFD58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BFEE01-A8F2-9C0C-7214-6E34F609E0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7D5403-370C-5458-373E-B061155B72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45732-22C1-6FE9-7077-12B8F80C98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8481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A8B33-9448-C166-55BE-C6A3A33E5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2B4F15-C74B-FFEA-592F-A6C44B1133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E381D8-F628-8205-6050-2C4D9B9733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7624AC-8CBB-B16D-E286-5F917A9184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794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73BF9-5348-BF8E-0D6E-FF1F5C3A6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0F3D2F-2DA0-3C36-40A0-4E15CF5271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55F78D-1CAC-2BCD-AA22-F49BD9EC1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470274-9E38-FDB6-44BB-38304C85AD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732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CC02BB-5CC5-A96D-68A4-8808AE2F5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1F9485-8215-8508-48DA-EB61681A99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08E1F0-F0DA-9C37-4891-B79F880259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E0B91-56A2-6B2F-1F93-611956A9D3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4701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6E25E5-81CE-99BE-A5E3-90C9B438E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B233AF-B1EC-F563-BC64-34D3CE7489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B1B2F3-97D4-D68A-E2A4-89DAC11399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2215F-E751-89F5-BC0A-448B95A587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7389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DDB3F-3D12-D35B-6DCC-C57E32230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918A8E-AC25-BD54-BE2D-4932A16DE9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074E13-E7C7-8676-4407-20A0C92163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AD6C7-9B36-86E1-87DD-FAF3786B91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4194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30E041-59CD-C3D7-73D1-1352BEF4D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913B9C-E022-9B6C-7377-F7EC427F5F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4770CC-98D5-068B-38F6-04EABC560E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2ED6E-9FBE-5D84-ED4A-32C4BFCFB1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024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778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A968A-033F-C381-755F-28F9191FC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7F2F98-391E-89BE-61D3-DBECD3F502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98FEB-4FBC-685B-952B-2688B9D431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6ED24-AB2F-CBB5-A056-F9578B5A24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579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EB0CB-DF0E-32BB-8FB0-9CED68763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CABCCB-90C7-4869-5EC1-4C2D4F9881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3DE273-8BB5-60A9-08B1-5151399F3A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46B76-F593-47E4-9B4D-22AA732D8B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606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321BD-229F-909E-3729-8D4906891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BC5A98-B8FF-D5C2-D70B-8BE89FF2FF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28045E-6812-8244-F9F6-73DA36312E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381BB1-B5F1-2E25-8664-6047DD038D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7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A5CB2D-9F10-99AD-BD93-E8E90CFEC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D5A929-08F5-3CB9-F973-9C420FA7B9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135C8B-5A0E-8243-2036-574D6033A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474DD-B242-AF76-63CB-2939D069CB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155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D25F9-03E6-DB64-7497-F9C393A0D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501C3F-1A02-51FA-33E4-99EECD2C8C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FEED80-0B12-42A3-0B93-23B7F6A1B1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F7647-2202-7FF6-C8C0-9D630E381D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578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95225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87404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65347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751866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410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9692640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5E425B-455F-127B-1647-045FD094F15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67493" y="2087561"/>
            <a:ext cx="2693306" cy="389054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2000">
                <a:latin typeface="+mn-lt"/>
              </a:defRPr>
            </a:lvl2pPr>
            <a:lvl3pPr marL="914400" indent="0">
              <a:buNone/>
              <a:defRPr sz="2000">
                <a:latin typeface="+mn-lt"/>
              </a:defRPr>
            </a:lvl3pPr>
            <a:lvl4pPr marL="1371600" indent="0">
              <a:buNone/>
              <a:defRPr sz="2000">
                <a:latin typeface="+mn-lt"/>
              </a:defRPr>
            </a:lvl4pPr>
            <a:lvl5pPr marL="1828800" indent="0"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16400" y="2087563"/>
            <a:ext cx="6730274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700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435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99D4097F-B044-4D3D-D716-FCD5E2795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82954C18-BE91-FDB9-C75C-948E063A4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4">
              <a:extLst>
                <a:ext uri="{FF2B5EF4-FFF2-40B4-BE49-F238E27FC236}">
                  <a16:creationId xmlns:a16="http://schemas.microsoft.com/office/drawing/2014/main" id="{897D1BC3-3B3F-EEE5-CB89-46FE92C31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0CF9D53A-18B6-BE43-6E99-330FD4378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9F4C719-7811-7B1A-24C2-B865D56EF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12" name="Freeform 6">
                <a:extLst>
                  <a:ext uri="{FF2B5EF4-FFF2-40B4-BE49-F238E27FC236}">
                    <a16:creationId xmlns:a16="http://schemas.microsoft.com/office/drawing/2014/main" id="{7764B988-BF06-27C0-6527-6E41130B68CB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13" name="Freeform 7">
                <a:extLst>
                  <a:ext uri="{FF2B5EF4-FFF2-40B4-BE49-F238E27FC236}">
                    <a16:creationId xmlns:a16="http://schemas.microsoft.com/office/drawing/2014/main" id="{32C68815-96C3-A7C9-4C80-09842EEFD92C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34475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40550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74223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61888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99559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37022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66897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19513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0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669" r:id="rId1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2"/>
            <a:ext cx="7096933" cy="4269639"/>
          </a:xfrm>
        </p:spPr>
        <p:txBody>
          <a:bodyPr anchor="ctr" anchorCtr="0"/>
          <a:lstStyle/>
          <a:p>
            <a:r>
              <a:rPr lang="en-US" dirty="0"/>
              <a:t>INX Future Inc.</a:t>
            </a:r>
            <a:br>
              <a:rPr lang="en-US" dirty="0"/>
            </a:br>
            <a:r>
              <a:rPr lang="en-US" sz="4000" b="0" dirty="0"/>
              <a:t>Employee Performance Analysis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C0981-B5A2-FA9B-A8D4-8BC6CB668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796" y="1403287"/>
            <a:ext cx="10295251" cy="39809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	Key Insight</a:t>
            </a:r>
          </a:p>
          <a:p>
            <a:r>
              <a:rPr lang="en-US" dirty="0"/>
              <a:t>The most relevant factors for </a:t>
            </a:r>
            <a:r>
              <a:rPr lang="en-US" b="1" dirty="0" err="1"/>
              <a:t>PerformanceRating</a:t>
            </a:r>
            <a:r>
              <a:rPr lang="en-US" dirty="0"/>
              <a:t> are </a:t>
            </a:r>
            <a:r>
              <a:rPr lang="en-US" b="1" dirty="0"/>
              <a:t>environment satisfaction</a:t>
            </a:r>
            <a:r>
              <a:rPr lang="en-US" dirty="0"/>
              <a:t> and </a:t>
            </a:r>
            <a:r>
              <a:rPr lang="en-US" b="1" dirty="0"/>
              <a:t>salary hikes</a:t>
            </a:r>
            <a:r>
              <a:rPr lang="en-US" dirty="0"/>
              <a:t> (both positive), while </a:t>
            </a:r>
            <a:r>
              <a:rPr lang="en-US" b="1" dirty="0"/>
              <a:t>time since last promotion</a:t>
            </a:r>
            <a:r>
              <a:rPr lang="en-US" dirty="0"/>
              <a:t> has a small negative effect.</a:t>
            </a:r>
          </a:p>
          <a:p>
            <a:r>
              <a:rPr lang="en-US" dirty="0"/>
              <a:t>Many demographic or structural variables (age, department, hourly rate) don’t meaningfully influence performance rating.</a:t>
            </a:r>
          </a:p>
          <a:p>
            <a:r>
              <a:rPr lang="en-US" dirty="0"/>
              <a:t>This aligns with earlier feature importance findings: </a:t>
            </a:r>
            <a:r>
              <a:rPr lang="en-US" b="1" dirty="0"/>
              <a:t>satisfaction and compensation growth</a:t>
            </a:r>
            <a:r>
              <a:rPr lang="en-US" dirty="0"/>
              <a:t> are the strongest drivers of employee performance outcomes.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574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F0F2A1-B864-700C-D3F0-07AA22BA66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C8996-ABC4-0EB7-634F-01CF1445F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 fontScale="90000"/>
          </a:bodyPr>
          <a:lstStyle/>
          <a:p>
            <a:r>
              <a:rPr lang="en-US" dirty="0"/>
              <a:t>EDA Insights – Satisfaction and Performance Distribution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4873F09-BEE3-C3D1-BBC4-DA4AB71FEC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52404" y="1880689"/>
            <a:ext cx="6003532" cy="363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80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58A48A-35B8-AE8C-23FC-AA449DE90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DAB1F1-3DA2-61D6-3945-794C56AAA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101" y="724277"/>
            <a:ext cx="10013133" cy="5069941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/>
              <a:t>Key Insights:</a:t>
            </a:r>
          </a:p>
          <a:p>
            <a:r>
              <a:rPr lang="en-US" b="1" dirty="0"/>
              <a:t>Data Science &amp; Development perform strongly:</a:t>
            </a:r>
            <a:endParaRPr lang="en-US" dirty="0"/>
          </a:p>
          <a:p>
            <a:pPr lvl="1"/>
            <a:r>
              <a:rPr lang="en-US" dirty="0"/>
              <a:t>Data Science: </a:t>
            </a:r>
            <a:r>
              <a:rPr lang="en-US" b="1" dirty="0"/>
              <a:t>85%</a:t>
            </a:r>
            <a:r>
              <a:rPr lang="en-US" dirty="0"/>
              <a:t> of employees scored rating </a:t>
            </a:r>
            <a:r>
              <a:rPr lang="en-US" b="1" dirty="0"/>
              <a:t>3</a:t>
            </a:r>
            <a:r>
              <a:rPr lang="en-US" dirty="0"/>
              <a:t>, only </a:t>
            </a:r>
            <a:r>
              <a:rPr lang="en-US" b="1" dirty="0"/>
              <a:t>5%</a:t>
            </a:r>
            <a:r>
              <a:rPr lang="en-US" dirty="0"/>
              <a:t> at rating </a:t>
            </a:r>
            <a:r>
              <a:rPr lang="en-US" b="1" dirty="0"/>
              <a:t>2</a:t>
            </a:r>
            <a:r>
              <a:rPr lang="en-US" dirty="0"/>
              <a:t>, and </a:t>
            </a:r>
            <a:r>
              <a:rPr lang="en-US" b="1" dirty="0"/>
              <a:t>10%</a:t>
            </a:r>
            <a:r>
              <a:rPr lang="en-US" dirty="0"/>
              <a:t> at rating </a:t>
            </a:r>
            <a:r>
              <a:rPr lang="en-US" b="1" dirty="0"/>
              <a:t>4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Development: Similar trend with </a:t>
            </a:r>
            <a:r>
              <a:rPr lang="en-US" b="1" dirty="0"/>
              <a:t>84.2%</a:t>
            </a:r>
            <a:r>
              <a:rPr lang="en-US" dirty="0"/>
              <a:t> at rating </a:t>
            </a:r>
            <a:r>
              <a:rPr lang="en-US" b="1" dirty="0"/>
              <a:t>3</a:t>
            </a:r>
            <a:r>
              <a:rPr lang="en-US" dirty="0"/>
              <a:t>, and very few at rating </a:t>
            </a:r>
            <a:r>
              <a:rPr lang="en-US" b="1" dirty="0"/>
              <a:t>2</a:t>
            </a:r>
            <a:r>
              <a:rPr lang="en-US" dirty="0"/>
              <a:t> or </a:t>
            </a:r>
            <a:r>
              <a:rPr lang="en-US" b="1" dirty="0"/>
              <a:t>4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→ Suggests most employees are “average” performers, with few high or low performers.</a:t>
            </a:r>
          </a:p>
          <a:p>
            <a:r>
              <a:rPr lang="en-US" b="1" dirty="0"/>
              <a:t>Finance stands out for weaker performance:</a:t>
            </a:r>
            <a:endParaRPr lang="en-US" dirty="0"/>
          </a:p>
          <a:p>
            <a:pPr lvl="1"/>
            <a:r>
              <a:rPr lang="en-US" b="1" dirty="0"/>
              <a:t>30.6%</a:t>
            </a:r>
            <a:r>
              <a:rPr lang="en-US" dirty="0"/>
              <a:t> of Finance employees scored rating </a:t>
            </a:r>
            <a:r>
              <a:rPr lang="en-US" b="1" dirty="0"/>
              <a:t>2</a:t>
            </a:r>
            <a:r>
              <a:rPr lang="en-US" dirty="0"/>
              <a:t> (the highest low-rating percentage among all departments).</a:t>
            </a:r>
          </a:p>
          <a:p>
            <a:pPr lvl="1"/>
            <a:r>
              <a:rPr lang="en-US" b="1" dirty="0"/>
              <a:t>61.2%</a:t>
            </a:r>
            <a:r>
              <a:rPr lang="en-US" dirty="0"/>
              <a:t> at rating </a:t>
            </a:r>
            <a:r>
              <a:rPr lang="en-US" b="1" dirty="0"/>
              <a:t>3</a:t>
            </a:r>
            <a:r>
              <a:rPr lang="en-US" dirty="0"/>
              <a:t>, and only </a:t>
            </a:r>
            <a:r>
              <a:rPr lang="en-US" b="1" dirty="0"/>
              <a:t>8.2%</a:t>
            </a:r>
            <a:r>
              <a:rPr lang="en-US" dirty="0"/>
              <a:t> at rating </a:t>
            </a:r>
            <a:r>
              <a:rPr lang="en-US" b="1" dirty="0"/>
              <a:t>4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→ Indicates potential issues with performance in Finance.</a:t>
            </a:r>
          </a:p>
          <a:p>
            <a:r>
              <a:rPr lang="en-US" b="1" dirty="0"/>
              <a:t>Human Resources, R&amp;D, and Sales show mixed distributions:</a:t>
            </a:r>
            <a:endParaRPr lang="en-US" dirty="0"/>
          </a:p>
          <a:p>
            <a:pPr lvl="1"/>
            <a:r>
              <a:rPr lang="en-US" dirty="0"/>
              <a:t>HR: </a:t>
            </a:r>
            <a:r>
              <a:rPr lang="en-US" b="1" dirty="0"/>
              <a:t>70.4%</a:t>
            </a:r>
            <a:r>
              <a:rPr lang="en-US" dirty="0"/>
              <a:t> at rating </a:t>
            </a:r>
            <a:r>
              <a:rPr lang="en-US" b="1" dirty="0"/>
              <a:t>3</a:t>
            </a:r>
            <a:r>
              <a:rPr lang="en-US" dirty="0"/>
              <a:t>, but a notable </a:t>
            </a:r>
            <a:r>
              <a:rPr lang="en-US" b="1" dirty="0"/>
              <a:t>18.5%</a:t>
            </a:r>
            <a:r>
              <a:rPr lang="en-US" dirty="0"/>
              <a:t> at rating </a:t>
            </a:r>
            <a:r>
              <a:rPr lang="en-US" b="1" dirty="0"/>
              <a:t>2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R&amp;D: </a:t>
            </a:r>
            <a:r>
              <a:rPr lang="en-US" b="1" dirty="0"/>
              <a:t>68.2%</a:t>
            </a:r>
            <a:r>
              <a:rPr lang="en-US" dirty="0"/>
              <a:t> at rating </a:t>
            </a:r>
            <a:r>
              <a:rPr lang="en-US" b="1" dirty="0"/>
              <a:t>3</a:t>
            </a:r>
            <a:r>
              <a:rPr lang="en-US" dirty="0"/>
              <a:t>, </a:t>
            </a:r>
            <a:r>
              <a:rPr lang="en-US" b="1" dirty="0"/>
              <a:t>19.8%</a:t>
            </a:r>
            <a:r>
              <a:rPr lang="en-US" dirty="0"/>
              <a:t> at rating </a:t>
            </a:r>
            <a:r>
              <a:rPr lang="en-US" b="1" dirty="0"/>
              <a:t>2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Sales: </a:t>
            </a:r>
            <a:r>
              <a:rPr lang="en-US" b="1" dirty="0"/>
              <a:t>67.3%</a:t>
            </a:r>
            <a:r>
              <a:rPr lang="en-US" dirty="0"/>
              <a:t> at rating </a:t>
            </a:r>
            <a:r>
              <a:rPr lang="en-US" b="1" dirty="0"/>
              <a:t>3</a:t>
            </a:r>
            <a:r>
              <a:rPr lang="en-US" dirty="0"/>
              <a:t>, </a:t>
            </a:r>
            <a:r>
              <a:rPr lang="en-US" b="1" dirty="0"/>
              <a:t>23.3%</a:t>
            </a:r>
            <a:r>
              <a:rPr lang="en-US" dirty="0"/>
              <a:t> at rating </a:t>
            </a:r>
            <a:r>
              <a:rPr lang="en-US" b="1" dirty="0"/>
              <a:t>2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→ These departments have more struggling employees compared to Data Science/Development, but not as poor as Finance.</a:t>
            </a:r>
          </a:p>
          <a:p>
            <a:r>
              <a:rPr lang="en-US" b="1" dirty="0"/>
              <a:t>High performers (rating 4) are consistently low across all departments:</a:t>
            </a:r>
            <a:endParaRPr lang="en-US" dirty="0"/>
          </a:p>
          <a:p>
            <a:pPr lvl="1"/>
            <a:r>
              <a:rPr lang="en-US" dirty="0"/>
              <a:t>No department has more than </a:t>
            </a:r>
            <a:r>
              <a:rPr lang="en-US" b="1" dirty="0"/>
              <a:t>12%</a:t>
            </a:r>
            <a:r>
              <a:rPr lang="en-US" dirty="0"/>
              <a:t> at rating 4.</a:t>
            </a:r>
          </a:p>
          <a:p>
            <a:pPr lvl="1"/>
            <a:r>
              <a:rPr lang="en-US" dirty="0"/>
              <a:t>Suggests either strict rating criteria or underperformance in pushing employees into the top tier.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805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A60EA1-BBD3-0A27-7355-D28FDA2D7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4F2A4-E57E-E595-35CA-1761E464D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Data Preprocessing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44291F4-B1A7-EAAE-C462-C0786CE9C3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67492" y="1426029"/>
            <a:ext cx="9601199" cy="4103914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fontScale="70000" lnSpcReduction="20000"/>
          </a:bodyPr>
          <a:lstStyle/>
          <a:p>
            <a:r>
              <a:rPr lang="en-US" b="1" dirty="0"/>
              <a:t>Technical Excellence:</a:t>
            </a:r>
            <a:r>
              <a:rPr lang="en-US" dirty="0"/>
              <a:t> </a:t>
            </a:r>
            <a:r>
              <a:rPr lang="en-US" b="1" dirty="0"/>
              <a:t>Data Quality</a:t>
            </a:r>
            <a:r>
              <a:rPr lang="en-US" dirty="0"/>
              <a:t>: Zero missing values, no duplicates </a:t>
            </a:r>
          </a:p>
          <a:p>
            <a:r>
              <a:rPr lang="en-US" b="1" dirty="0"/>
              <a:t>Feature Engineering</a:t>
            </a:r>
            <a:r>
              <a:rPr lang="en-US" dirty="0"/>
              <a:t>: 27 optimized features for prediction </a:t>
            </a:r>
          </a:p>
          <a:p>
            <a:r>
              <a:rPr lang="en-US" b="1" dirty="0"/>
              <a:t>Scaling</a:t>
            </a:r>
            <a:r>
              <a:rPr lang="en-US" dirty="0"/>
              <a:t>: Normalized for algorithm compatibility</a:t>
            </a:r>
            <a:br>
              <a:rPr lang="en-US" dirty="0"/>
            </a:br>
            <a:r>
              <a:rPr lang="en-US" b="1" dirty="0"/>
              <a:t>Validation</a:t>
            </a:r>
            <a:r>
              <a:rPr lang="en-US" dirty="0"/>
              <a:t>: Rigorous train-test methodology </a:t>
            </a:r>
          </a:p>
          <a:p>
            <a:r>
              <a:rPr lang="en-US" b="1" dirty="0"/>
              <a:t>Reproducibility</a:t>
            </a:r>
            <a:r>
              <a:rPr lang="en-US" dirty="0"/>
              <a:t>: Documented, repeatable process</a:t>
            </a:r>
          </a:p>
          <a:p>
            <a:r>
              <a:rPr lang="en-US" b="1" dirty="0"/>
              <a:t>Business Readiness:</a:t>
            </a:r>
            <a:r>
              <a:rPr lang="en-US" dirty="0"/>
              <a:t>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Scalable</a:t>
            </a:r>
            <a:r>
              <a:rPr lang="en-US" dirty="0"/>
              <a:t>: Handle new employee data automatically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Interpretable</a:t>
            </a:r>
            <a:r>
              <a:rPr lang="en-US" dirty="0"/>
              <a:t>: Results translate to business actions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Reliable</a:t>
            </a:r>
            <a:r>
              <a:rPr lang="en-US" dirty="0"/>
              <a:t>: 94.2% accuracy on independent validation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Deployable</a:t>
            </a:r>
            <a:r>
              <a:rPr lang="en-US" dirty="0"/>
              <a:t>: Ready for real-time performance prediction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Strategic Value:</a:t>
            </a:r>
            <a:r>
              <a:rPr lang="en-US" dirty="0"/>
              <a:t> "This preprocessing framework transforms INX Future Inc's approach from reactive HR management to proactive, data-driven talent optimization"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421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B87799-4037-E928-BBC8-3F1822C71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BD967-F7E3-8328-AC1B-C4D32D4AC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r>
              <a:rPr lang="en-US" sz="4000" dirty="0"/>
              <a:t>Model Building &amp; Evaluation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A13CE3-DCF6-2C3E-AC13-7211B5E5F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762" y="1309933"/>
            <a:ext cx="9364382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296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9B332F-EDFC-FA76-C53E-F413B3ECD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90069-00D1-55F5-EBD0-83A498B2A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r>
              <a:rPr lang="en-US" sz="4000" dirty="0"/>
              <a:t>Model Selection.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8D4F9B-0891-8424-2020-9240550D3504}"/>
              </a:ext>
            </a:extLst>
          </p:cNvPr>
          <p:cNvSpPr txBox="1"/>
          <p:nvPr/>
        </p:nvSpPr>
        <p:spPr>
          <a:xfrm>
            <a:off x="1231271" y="1446104"/>
            <a:ext cx="927980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Key Insights: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Random Forest and Gradient Boosting are strong performers</a:t>
            </a:r>
            <a:r>
              <a:rPr lang="en-US" dirty="0"/>
              <a:t>, with both achieving ~93–94% accuracy on test and CV.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Random Forest slightly edges out on </a:t>
            </a:r>
            <a:r>
              <a:rPr lang="en-US" b="1" dirty="0"/>
              <a:t>test accuracy</a:t>
            </a:r>
            <a:r>
              <a:rPr lang="en-US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Gradient Boosting slightly edges out on </a:t>
            </a:r>
            <a:r>
              <a:rPr lang="en-US" b="1" dirty="0"/>
              <a:t>cross-validation accuracy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Logistic Regression underperforms</a:t>
            </a:r>
            <a:r>
              <a:rPr lang="en-US" dirty="0"/>
              <a:t> compared to the ensemble models, showing ~82% accuracy in both test and CV.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Consistency check: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Test and CV accuracies are close for each model → no major signs of overfitting.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This suggests the models generalize well.</a:t>
            </a:r>
          </a:p>
        </p:txBody>
      </p:sp>
    </p:spTree>
    <p:extLst>
      <p:ext uri="{BB962C8B-B14F-4D97-AF65-F5344CB8AC3E}">
        <p14:creationId xmlns:p14="http://schemas.microsoft.com/office/powerpoint/2010/main" val="2317097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C8BC20-A522-9212-8396-8E3BE0C37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BC76B-E5D8-393B-FF52-BAABD43FD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r>
              <a:rPr lang="en-US" sz="4000" dirty="0"/>
              <a:t>Feature Importance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68560F4-7997-DA4C-0200-D564A55CE4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0372" y="1426029"/>
            <a:ext cx="5970422" cy="339041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fontScale="92500"/>
          </a:bodyPr>
          <a:lstStyle/>
          <a:p>
            <a:r>
              <a:rPr lang="en-US" b="1" dirty="0"/>
              <a:t>Key Insights:</a:t>
            </a:r>
          </a:p>
          <a:p>
            <a:r>
              <a:rPr lang="en-US" b="1" dirty="0"/>
              <a:t>Employee satisfaction, compensation, and career growth opportunities</a:t>
            </a:r>
            <a:r>
              <a:rPr lang="en-US" dirty="0"/>
              <a:t> are the biggest drivers of the model’s predictions.</a:t>
            </a:r>
          </a:p>
          <a:p>
            <a:r>
              <a:rPr lang="en-US" dirty="0"/>
              <a:t>Features like </a:t>
            </a:r>
            <a:r>
              <a:rPr lang="en-US" b="1" dirty="0"/>
              <a:t>job role, experience, and age</a:t>
            </a:r>
            <a:r>
              <a:rPr lang="en-US" dirty="0"/>
              <a:t> matter, but to a smaller extent.</a:t>
            </a:r>
          </a:p>
          <a:p>
            <a:r>
              <a:rPr lang="en-US" b="1" dirty="0" err="1"/>
              <a:t>EmpNumber</a:t>
            </a:r>
            <a:r>
              <a:rPr lang="en-US" dirty="0"/>
              <a:t> being included is suspicious—if it’s just an ID, it should be excluded to avoid misleading importance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379676-B1EC-C078-7E1B-690E7591B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868" y="1426029"/>
            <a:ext cx="5204713" cy="310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15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4AEA1-4615-BC34-43BD-1F7627E0F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519CF-F371-3309-556B-484F27921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 anchorCtr="0">
            <a:normAutofit/>
          </a:bodyPr>
          <a:lstStyle/>
          <a:p>
            <a:r>
              <a:rPr lang="en-US"/>
              <a:t>Model Deployment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71E3973-EC08-D97D-6915-C2432F98C1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The </a:t>
            </a:r>
            <a:r>
              <a:rPr lang="en-US" sz="1900" b="1" dirty="0" err="1"/>
              <a:t>joblib</a:t>
            </a:r>
            <a:r>
              <a:rPr lang="en-US" sz="1900" b="1" dirty="0"/>
              <a:t> </a:t>
            </a:r>
            <a:r>
              <a:rPr lang="en-US" sz="1900" dirty="0"/>
              <a:t>library was used to save the trained and tuned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A </a:t>
            </a:r>
            <a:r>
              <a:rPr lang="en-US" sz="1900" dirty="0" err="1"/>
              <a:t>streamlit</a:t>
            </a:r>
            <a:r>
              <a:rPr lang="en-US" sz="1900" dirty="0"/>
              <a:t> application was designed to allow INX HR personnel input different employee attributes and predict their performance.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Employee performance prediction application can be accessed from </a:t>
            </a:r>
          </a:p>
        </p:txBody>
      </p:sp>
    </p:spTree>
    <p:extLst>
      <p:ext uri="{BB962C8B-B14F-4D97-AF65-F5344CB8AC3E}">
        <p14:creationId xmlns:p14="http://schemas.microsoft.com/office/powerpoint/2010/main" val="3263742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953AB-DC0D-FBE7-4B37-0F279BC2D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08FE6-2CAA-7EC9-0743-1C81C7B7C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r>
              <a:rPr lang="en-US" sz="4000" dirty="0"/>
              <a:t>Conclusion &amp; Recommendations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1765036-8A34-4648-3987-28C9FD7075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0372" y="1426029"/>
            <a:ext cx="10518320" cy="424542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fontScale="85000" lnSpcReduction="10000"/>
          </a:bodyPr>
          <a:lstStyle/>
          <a:p>
            <a:r>
              <a:rPr lang="en-US" b="1" dirty="0"/>
              <a:t>Conclusion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XGBoost</a:t>
            </a:r>
            <a:r>
              <a:rPr lang="en-US" dirty="0"/>
              <a:t> emerged as the most reliable model, delivering the best F1 (0.94) and ROC-AUC (0.99).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Performance is shaped most by </a:t>
            </a:r>
            <a:r>
              <a:rPr lang="en-US" b="1" dirty="0"/>
              <a:t>job role, environment satisfaction, and promotion timelines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Departmental and role-level disparities highlight the need for tailored interventions.</a:t>
            </a:r>
          </a:p>
          <a:p>
            <a:endParaRPr lang="en-US" dirty="0"/>
          </a:p>
          <a:p>
            <a:r>
              <a:rPr lang="en-US" b="1" dirty="0"/>
              <a:t>Recommendations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Job Roles:</a:t>
            </a:r>
            <a:r>
              <a:rPr lang="en-US" dirty="0"/>
              <a:t> Redefine workloads and expectations in underperforming roles (e.g., Finance, Senior Manager R&amp;D).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Workplace Environment:</a:t>
            </a:r>
            <a:r>
              <a:rPr lang="en-US" dirty="0"/>
              <a:t> Invest in programs that raise satisfaction to consistently high levels.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Career Growth:</a:t>
            </a:r>
            <a:r>
              <a:rPr lang="en-US" dirty="0"/>
              <a:t> Implement transparent promotion paths to maintain motivation and reduce disengagement.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964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Prepared by : </a:t>
            </a:r>
          </a:p>
          <a:p>
            <a:r>
              <a:rPr lang="en-US" b="1" dirty="0" err="1"/>
              <a:t>chakasan</a:t>
            </a:r>
            <a:r>
              <a:rPr lang="en-US" b="1" dirty="0"/>
              <a:t> Leonard </a:t>
            </a:r>
            <a:r>
              <a:rPr lang="en-US" b="1" dirty="0" err="1"/>
              <a:t>Domoita</a:t>
            </a:r>
            <a:endParaRPr lang="en-US" b="1" dirty="0"/>
          </a:p>
          <a:p>
            <a:r>
              <a:rPr lang="en-US" b="1" dirty="0"/>
              <a:t>30</a:t>
            </a:r>
            <a:r>
              <a:rPr lang="en-US" b="1" baseline="30000" dirty="0"/>
              <a:t>th</a:t>
            </a:r>
            <a:r>
              <a:rPr lang="en-US" b="1" dirty="0"/>
              <a:t> September 2025pre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Executive Summary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Exploratory Data Analysis (EDA) Insights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Data Preprocessing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Model Building, Evaluation, and Selection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Feature Importance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Model Deployment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Conclusion &amp;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63935-D160-DD24-72F4-F4D1B644B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80317-4961-08C6-D6AF-6C5517357F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8940C8-DD90-AAD9-F62A-741C8FE2C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566" y="3531204"/>
            <a:ext cx="10620286" cy="2090998"/>
          </a:xfrm>
        </p:spPr>
        <p:txBody>
          <a:bodyPr anchor="t">
            <a:normAutofit fontScale="85000" lnSpcReduction="20000"/>
          </a:bodyPr>
          <a:lstStyle/>
          <a:p>
            <a:r>
              <a:rPr lang="en-US" sz="1500" dirty="0"/>
              <a:t>INX Future Inc, a globally recognized analytics firm and top employer, is facing declining employee performance and client satisfaction. Concerned about morale and reputation, the CEO launched a data science project. The goal is to uncover root causes and fairly identify underperformers to guide corrective action.</a:t>
            </a:r>
          </a:p>
          <a:p>
            <a:r>
              <a:rPr lang="en-US" sz="1500" b="1" dirty="0"/>
              <a:t>Objective of Study:</a:t>
            </a:r>
            <a:r>
              <a:rPr lang="en-US" sz="1500" dirty="0"/>
              <a:t> Predict employee performance &amp; identify key drivers</a:t>
            </a:r>
          </a:p>
          <a:p>
            <a:r>
              <a:rPr lang="en-US" sz="1500" b="1" dirty="0"/>
              <a:t>Data:</a:t>
            </a:r>
            <a:r>
              <a:rPr lang="en-US" sz="1500" dirty="0"/>
              <a:t> 1,200 employees, 27 features</a:t>
            </a:r>
          </a:p>
          <a:p>
            <a:r>
              <a:rPr lang="en-US" sz="1500" b="1" dirty="0"/>
              <a:t>Approach:</a:t>
            </a:r>
            <a:r>
              <a:rPr lang="en-US" sz="1500" dirty="0"/>
              <a:t> EDA → Feature Engineering → Modeling → Insights</a:t>
            </a:r>
          </a:p>
          <a:p>
            <a:r>
              <a:rPr lang="en-US" sz="1500" b="1" dirty="0"/>
              <a:t>Outcome:</a:t>
            </a:r>
            <a:r>
              <a:rPr lang="en-US" sz="1500" dirty="0"/>
              <a:t> XG Boost as the best model (F1 = 0.94 weighted, AUC = 0.99)</a:t>
            </a:r>
          </a:p>
          <a:p>
            <a:endParaRPr lang="en-US" sz="1500" dirty="0"/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784779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2FA0-5805-E9D5-E5A1-5B4B485CB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Insights – Dataset Overview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2A1310A-E96D-CB48-ACD4-74D8EF80EF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61307" y="1898927"/>
            <a:ext cx="6907794" cy="388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15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B5A29-F8AE-9C90-5AF7-14D09F383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193" y="2064189"/>
            <a:ext cx="10566854" cy="349463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Left Side – Top 15 Feature Importances (Bar Chart)</a:t>
            </a:r>
          </a:p>
          <a:p>
            <a:r>
              <a:rPr lang="en-US" dirty="0"/>
              <a:t>Features are ranked by their contribution to predicting the target outcome.</a:t>
            </a:r>
          </a:p>
          <a:p>
            <a:r>
              <a:rPr lang="en-US" b="1" dirty="0"/>
              <a:t>Top 3 most important factors:</a:t>
            </a:r>
            <a:endParaRPr lang="en-US" dirty="0"/>
          </a:p>
          <a:p>
            <a:pPr lvl="1"/>
            <a:r>
              <a:rPr lang="en-US" b="1" dirty="0" err="1"/>
              <a:t>EmpEnvironmentSatisfaction</a:t>
            </a:r>
            <a:r>
              <a:rPr lang="en-US" dirty="0"/>
              <a:t> – employee satisfaction with their work environment.</a:t>
            </a:r>
          </a:p>
          <a:p>
            <a:pPr lvl="1"/>
            <a:r>
              <a:rPr lang="en-US" b="1" dirty="0" err="1"/>
              <a:t>EmpLastSalaryHikePercent</a:t>
            </a:r>
            <a:r>
              <a:rPr lang="en-US" dirty="0"/>
              <a:t> – percentage increase in the employee’s last salary hike.</a:t>
            </a:r>
          </a:p>
          <a:p>
            <a:pPr lvl="1"/>
            <a:r>
              <a:rPr lang="en-US" b="1" dirty="0" err="1"/>
              <a:t>YearsSinceLastPromotion</a:t>
            </a:r>
            <a:r>
              <a:rPr lang="en-US" dirty="0"/>
              <a:t> – number of years since the last promotion.</a:t>
            </a:r>
          </a:p>
          <a:p>
            <a:r>
              <a:rPr lang="en-US" dirty="0"/>
              <a:t>Other factors (like department, job role, hourly rate, work-life balance, etc.) have lower relative importance.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Right Side – Top 3 Most Important Factors (Pie Chart)</a:t>
            </a:r>
          </a:p>
          <a:p>
            <a:r>
              <a:rPr lang="en-US" dirty="0"/>
              <a:t>Among the top 3:</a:t>
            </a:r>
          </a:p>
          <a:p>
            <a:pPr lvl="1"/>
            <a:r>
              <a:rPr lang="en-US" b="1" dirty="0" err="1"/>
              <a:t>EmpEnvironmentSatisfaction</a:t>
            </a:r>
            <a:r>
              <a:rPr lang="en-US" dirty="0"/>
              <a:t> contributes the most (41.7%).</a:t>
            </a:r>
          </a:p>
          <a:p>
            <a:pPr lvl="1"/>
            <a:r>
              <a:rPr lang="en-US" b="1" dirty="0" err="1"/>
              <a:t>EmpLastSalaryHikePercent</a:t>
            </a:r>
            <a:r>
              <a:rPr lang="en-US" dirty="0"/>
              <a:t> is almost equally important (40.7%).</a:t>
            </a:r>
          </a:p>
          <a:p>
            <a:pPr lvl="1"/>
            <a:r>
              <a:rPr lang="en-US" b="1" dirty="0" err="1"/>
              <a:t>YearsSinceLastPromotion</a:t>
            </a:r>
            <a:r>
              <a:rPr lang="en-US" dirty="0"/>
              <a:t> has a smaller but still significant impact (17.6%).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664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C3954E-08DD-CF2A-B5C3-F8607B4C2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444B7-EF6B-067E-C1B5-134A6AFFB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042" y="152400"/>
            <a:ext cx="9692640" cy="1371600"/>
          </a:xfrm>
        </p:spPr>
        <p:txBody>
          <a:bodyPr/>
          <a:lstStyle/>
          <a:p>
            <a:r>
              <a:rPr lang="en-US" sz="4000" dirty="0"/>
              <a:t>EDA Insights – 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FFB2A4-662A-62E7-2F80-B943ED0F0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331" y="2075518"/>
            <a:ext cx="9791789" cy="377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376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87126-5C06-3E4A-E4DB-F83F3B8EE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818" y="2000816"/>
            <a:ext cx="10574447" cy="332262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This visualization shows how </a:t>
            </a:r>
            <a:r>
              <a:rPr lang="en-US" b="1" dirty="0" err="1"/>
              <a:t>PerformanceRating</a:t>
            </a:r>
            <a:r>
              <a:rPr lang="en-US" dirty="0"/>
              <a:t> is distributed in the dataset:</a:t>
            </a:r>
          </a:p>
          <a:p>
            <a:r>
              <a:rPr lang="en-US" b="1" dirty="0"/>
              <a:t>Left chart (bar plot)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Most employees have a performance rating of </a:t>
            </a:r>
            <a:r>
              <a:rPr lang="en-US" b="1" dirty="0"/>
              <a:t>3</a:t>
            </a:r>
            <a:r>
              <a:rPr lang="en-US" dirty="0"/>
              <a:t> (around 850 employees).</a:t>
            </a:r>
          </a:p>
          <a:p>
            <a:pPr lvl="1"/>
            <a:r>
              <a:rPr lang="en-US" dirty="0"/>
              <a:t>A smaller number have a rating of </a:t>
            </a:r>
            <a:r>
              <a:rPr lang="en-US" b="1" dirty="0"/>
              <a:t>2</a:t>
            </a:r>
            <a:r>
              <a:rPr lang="en-US" dirty="0"/>
              <a:t> (~200 employees).</a:t>
            </a:r>
          </a:p>
          <a:p>
            <a:pPr lvl="1"/>
            <a:r>
              <a:rPr lang="en-US" dirty="0"/>
              <a:t>The least number have a rating of </a:t>
            </a:r>
            <a:r>
              <a:rPr lang="en-US" b="1" dirty="0"/>
              <a:t>4</a:t>
            </a:r>
            <a:r>
              <a:rPr lang="en-US" dirty="0"/>
              <a:t> (~120 employees).</a:t>
            </a:r>
          </a:p>
          <a:p>
            <a:r>
              <a:rPr lang="en-US" b="1" dirty="0"/>
              <a:t>Right chart (pie chart)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72.8%</a:t>
            </a:r>
            <a:r>
              <a:rPr lang="en-US" dirty="0"/>
              <a:t> of employees are rated </a:t>
            </a:r>
            <a:r>
              <a:rPr lang="en-US" b="1" dirty="0"/>
              <a:t>3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16.2%</a:t>
            </a:r>
            <a:r>
              <a:rPr lang="en-US" dirty="0"/>
              <a:t> are rated </a:t>
            </a:r>
            <a:r>
              <a:rPr lang="en-US" b="1" dirty="0"/>
              <a:t>2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11.0%</a:t>
            </a:r>
            <a:r>
              <a:rPr lang="en-US" dirty="0"/>
              <a:t> are rated </a:t>
            </a:r>
            <a:r>
              <a:rPr lang="en-US" b="1" dirty="0"/>
              <a:t>4</a:t>
            </a:r>
            <a:r>
              <a:rPr lang="en-US" dirty="0"/>
              <a:t>.</a:t>
            </a:r>
          </a:p>
          <a:p>
            <a:r>
              <a:rPr lang="en-US" b="1" dirty="0"/>
              <a:t>Key Insight:</a:t>
            </a:r>
            <a:r>
              <a:rPr lang="en-US" dirty="0"/>
              <a:t> The majority of employees are rated at an average level (</a:t>
            </a:r>
            <a:r>
              <a:rPr lang="en-US" b="1" dirty="0"/>
              <a:t>3</a:t>
            </a:r>
            <a:r>
              <a:rPr lang="en-US" dirty="0"/>
              <a:t>), while very few achieve the higher rating (</a:t>
            </a:r>
            <a:r>
              <a:rPr lang="en-US" b="1" dirty="0"/>
              <a:t>4</a:t>
            </a:r>
            <a:r>
              <a:rPr lang="en-US" dirty="0"/>
              <a:t>) or fall into the lower rating (</a:t>
            </a:r>
            <a:r>
              <a:rPr lang="en-US" b="1" dirty="0"/>
              <a:t>2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368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9AEE62-795A-A280-6741-27A012286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1231-25FD-3698-C2B4-47D37752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042" y="152400"/>
            <a:ext cx="9692640" cy="1371600"/>
          </a:xfrm>
        </p:spPr>
        <p:txBody>
          <a:bodyPr/>
          <a:lstStyle/>
          <a:p>
            <a:r>
              <a:rPr lang="en-US" sz="4000" dirty="0"/>
              <a:t>EDA Insights – Department Performance</a:t>
            </a:r>
          </a:p>
        </p:txBody>
      </p:sp>
      <p:graphicFrame>
        <p:nvGraphicFramePr>
          <p:cNvPr id="5" name="Table Placeholder 3">
            <a:extLst>
              <a:ext uri="{FF2B5EF4-FFF2-40B4-BE49-F238E27FC236}">
                <a16:creationId xmlns:a16="http://schemas.microsoft.com/office/drawing/2014/main" id="{B30F7A09-8855-F396-F0B4-D0FA7742CE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5964307"/>
              </p:ext>
            </p:extLst>
          </p:nvPr>
        </p:nvGraphicFramePr>
        <p:xfrm>
          <a:off x="1185386" y="1630680"/>
          <a:ext cx="9821228" cy="435154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455307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2455307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2455307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2455307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</a:tblGrid>
              <a:tr h="111999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Department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Rating 2 (% of employees in department)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Rating 3 (% of employees in department)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Rating 4 (% of employees in department)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4706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4706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4706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6030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Research &amp; Development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4706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Science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  <a:tr h="6030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Development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1379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561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C832D7-09F3-BEE6-3C06-4D64C54AF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4A21D-1FC3-B55F-B302-14070E219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EDA Insights – Correlation Insights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4452C8-9429-15B1-6707-D2C19FB4AE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81677" y="1789897"/>
            <a:ext cx="6028991" cy="377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10369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31D3D4E-040D-4F59-9215-B1F04B81B9F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7188B1-CB43-4216-A332-EE7733BC22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E52C7A-8834-4F18-859F-7167A187E13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1183</Words>
  <Application>Microsoft Office PowerPoint</Application>
  <PresentationFormat>Widescreen</PresentationFormat>
  <Paragraphs>151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Gill Sans MT</vt:lpstr>
      <vt:lpstr>Gallery</vt:lpstr>
      <vt:lpstr>INX Future Inc. Employee Performance Analysis</vt:lpstr>
      <vt:lpstr>Content</vt:lpstr>
      <vt:lpstr>Executive Summary</vt:lpstr>
      <vt:lpstr>EDA Insights – Dataset Overview</vt:lpstr>
      <vt:lpstr>PowerPoint Presentation</vt:lpstr>
      <vt:lpstr>EDA Insights – Performance</vt:lpstr>
      <vt:lpstr>PowerPoint Presentation</vt:lpstr>
      <vt:lpstr>EDA Insights – Department Performance</vt:lpstr>
      <vt:lpstr>EDA Insights – Correlation Insights</vt:lpstr>
      <vt:lpstr>PowerPoint Presentation</vt:lpstr>
      <vt:lpstr>EDA Insights – Satisfaction and Performance Distribution</vt:lpstr>
      <vt:lpstr>PowerPoint Presentation</vt:lpstr>
      <vt:lpstr>Data Preprocessing </vt:lpstr>
      <vt:lpstr>Model Building &amp; Evaluation</vt:lpstr>
      <vt:lpstr>Model Selection.</vt:lpstr>
      <vt:lpstr>Feature Importance</vt:lpstr>
      <vt:lpstr>Model Deployment</vt:lpstr>
      <vt:lpstr>Conclusion &amp; 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2023-12-12T16:04:07Z</dcterms:created>
  <dcterms:modified xsi:type="dcterms:W3CDTF">2025-09-30T16:06:59Z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