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INX Future Inc Employee Performance Analysis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Data Analysis</a:t>
            </a:r>
            <a:r>
              <a:rPr/>
              <a:t>: Python, Pandas, NumPy, Matplotlib, Seaborn, Plotly</a:t>
            </a:r>
          </a:p>
          <a:p>
            <a:pPr lvl="0"/>
            <a:r>
              <a:rPr b="1"/>
              <a:t>Machine Learning</a:t>
            </a:r>
            <a:r>
              <a:rPr/>
              <a:t>: Scikit-learn, Random Forest, Feature Engineering</a:t>
            </a:r>
          </a:p>
          <a:p>
            <a:pPr lvl="0"/>
            <a:r>
              <a:rPr b="1"/>
              <a:t>Web Application</a:t>
            </a:r>
            <a:r>
              <a:rPr/>
              <a:t>: Flask, HTML5, CSS3, JavaScript</a:t>
            </a:r>
          </a:p>
          <a:p>
            <a:pPr lvl="0"/>
            <a:r>
              <a:rPr b="1"/>
              <a:t>Model Deployment</a:t>
            </a:r>
            <a:r>
              <a:rPr/>
              <a:t>: Pickle serialization, Real-time prediction API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Usage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For Data Analysis (Jupyter Notebook):</a:t>
            </a:r>
          </a:p>
          <a:p>
            <a:pPr lvl="0" indent="-342900" marL="342900">
              <a:buAutoNum type="arabicPeriod"/>
            </a:pPr>
            <a:r>
              <a:rPr/>
              <a:t>Open </a:t>
            </a:r>
            <a:r>
              <a:rPr>
                <a:latin typeface="Courier"/>
              </a:rPr>
              <a:t>INX_Employee_Performance_Analysis.ipynb</a:t>
            </a:r>
          </a:p>
          <a:p>
            <a:pPr lvl="0" indent="-342900" marL="342900">
              <a:buAutoNum type="arabicPeriod"/>
            </a:pPr>
            <a:r>
              <a:rPr/>
              <a:t>Run all cells to reproduce the complete analysis</a:t>
            </a:r>
          </a:p>
          <a:p>
            <a:pPr lvl="0" indent="-342900" marL="342900">
              <a:buAutoNum type="arabicPeriod"/>
            </a:pPr>
            <a:r>
              <a:rPr/>
              <a:t>View interactive visualizations and insights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Web Application:</a:t>
            </a:r>
          </a:p>
          <a:p>
            <a:pPr lvl="0" indent="-342900" marL="342900">
              <a:buAutoNum type="arabicPeriod"/>
            </a:pPr>
            <a:r>
              <a:rPr/>
              <a:t>Install dependencies: </a:t>
            </a:r>
            <a:r>
              <a:rPr>
                <a:latin typeface="Courier"/>
              </a:rPr>
              <a:t>pip install -r requirements.txt</a:t>
            </a:r>
          </a:p>
          <a:p>
            <a:pPr lvl="0" indent="-342900" marL="342900">
              <a:buAutoNum type="arabicPeriod"/>
            </a:pPr>
            <a:r>
              <a:rPr/>
              <a:t>Run application: </a:t>
            </a:r>
            <a:r>
              <a:rPr>
                <a:latin typeface="Courier"/>
              </a:rPr>
              <a:t>python app.py</a:t>
            </a:r>
          </a:p>
          <a:p>
            <a:pPr lvl="0" indent="-342900" marL="342900">
              <a:buAutoNum type="arabicPeriod"/>
            </a:pPr>
            <a:r>
              <a:rPr/>
              <a:t>Access at: </a:t>
            </a:r>
            <a:r>
              <a:rPr>
                <a:latin typeface="Courier"/>
              </a:rPr>
              <a:t>http://127.0.0.1:5000</a:t>
            </a:r>
          </a:p>
          <a:p>
            <a:pPr lvl="0" indent="-342900" marL="342900">
              <a:buAutoNum type="arabicPeriod"/>
            </a:pPr>
            <a:r>
              <a:rPr/>
              <a:t>Navigate through different sections using the top navigation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Model Training:</a:t>
            </a:r>
          </a:p>
          <a:p>
            <a:pPr lvl="0" indent="-342900" marL="342900">
              <a:buAutoNum type="arabicPeriod"/>
            </a:pPr>
            <a:r>
              <a:rPr/>
              <a:t>Ensure data file is in the correct location</a:t>
            </a:r>
          </a:p>
          <a:p>
            <a:pPr lvl="0" indent="-342900" marL="342900">
              <a:buAutoNum type="arabicPeriod"/>
            </a:pPr>
            <a:r>
              <a:rPr/>
              <a:t>Run: </a:t>
            </a:r>
            <a:r>
              <a:rPr>
                <a:latin typeface="Courier"/>
              </a:rPr>
              <a:t>python train_model.py</a:t>
            </a:r>
          </a:p>
          <a:p>
            <a:pPr lvl="0" indent="-342900" marL="342900">
              <a:buAutoNum type="arabicPeriod"/>
            </a:pPr>
            <a:r>
              <a:rPr/>
              <a:t>Models will be saved in the </a:t>
            </a:r>
            <a:r>
              <a:rPr>
                <a:latin typeface="Courier"/>
              </a:rPr>
              <a:t>models/</a:t>
            </a:r>
            <a:r>
              <a:rPr/>
              <a:t> directory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This analysis provides INX Future Inc with data-driven insights and tools to restore performance excellence while maintaining their reputation as a top employer.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INX Future Inc</a:t>
            </a:r>
            <a:r>
              <a:rPr/>
              <a:t> is a leading data analytics and automation solutions provider with over 15 years of global business presence. Despite being consistently rated as a </a:t>
            </a:r>
            <a:r>
              <a:rPr b="1"/>
              <a:t>top 20 best employer</a:t>
            </a:r>
            <a:r>
              <a:rPr/>
              <a:t>, recent employee performance indexes have declined, leading to increased service delivery escalations and an </a:t>
            </a:r>
            <a:r>
              <a:rPr b="1"/>
              <a:t>8 percentage point drop in client satisfaction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comprehensive analysis project addresses critical business challenges through data-driven insights and machine learning solutions to:</a:t>
            </a:r>
          </a:p>
          <a:p>
            <a:pPr lvl="0" indent="-342900" marL="342900">
              <a:buAutoNum type="arabicPeriod"/>
            </a:pPr>
            <a:r>
              <a:rPr b="1"/>
              <a:t>Department-wise performance analysis</a:t>
            </a:r>
            <a:r>
              <a:rPr/>
              <a:t> - Identify underperforming departments</a:t>
            </a:r>
          </a:p>
          <a:p>
            <a:pPr lvl="0" indent="-342900" marL="342900">
              <a:buAutoNum type="arabicPeriod"/>
            </a:pPr>
            <a:r>
              <a:rPr b="1"/>
              <a:t>Top 3 important factors</a:t>
            </a:r>
            <a:r>
              <a:rPr/>
              <a:t> affecting employee performance</a:t>
            </a:r>
            <a:br/>
          </a:p>
          <a:p>
            <a:pPr lvl="0" indent="-342900" marL="342900">
              <a:buAutoNum type="arabicPeriod"/>
            </a:pPr>
            <a:r>
              <a:rPr b="1"/>
              <a:t>Predictive model</a:t>
            </a:r>
            <a:r>
              <a:rPr/>
              <a:t> for employee performance assessment</a:t>
            </a:r>
          </a:p>
          <a:p>
            <a:pPr lvl="0" indent="-342900" marL="342900">
              <a:buAutoNum type="arabicPeriod"/>
            </a:pPr>
            <a:r>
              <a:rPr b="1"/>
              <a:t>Actionable recommendations</a:t>
            </a:r>
            <a:r>
              <a:rPr/>
              <a:t> for performance improvement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Business Context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Current Situation</a:t>
            </a:r>
          </a:p>
          <a:p>
            <a:pPr lvl="0"/>
            <a:r>
              <a:rPr b="1"/>
              <a:t>Service delivery escalations</a:t>
            </a:r>
            <a:r>
              <a:rPr/>
              <a:t> have increased significantly</a:t>
            </a:r>
          </a:p>
          <a:p>
            <a:pPr lvl="0"/>
            <a:r>
              <a:rPr b="1"/>
              <a:t>Client satisfaction</a:t>
            </a:r>
            <a:r>
              <a:rPr/>
              <a:t> dropped by 8 percentage points</a:t>
            </a:r>
          </a:p>
          <a:p>
            <a:pPr lvl="0"/>
            <a:r>
              <a:rPr/>
              <a:t>Need to maintain </a:t>
            </a:r>
            <a:r>
              <a:rPr b="1"/>
              <a:t>top employer reputation</a:t>
            </a:r>
            <a:r>
              <a:rPr/>
              <a:t> while improving performance</a:t>
            </a:r>
          </a:p>
          <a:p>
            <a:pPr lvl="0"/>
            <a:r>
              <a:rPr/>
              <a:t>Challenge to identify non-performing employees without affecting overall morale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Strategic Objectives</a:t>
            </a:r>
          </a:p>
          <a:p>
            <a:pPr lvl="0"/>
            <a:r>
              <a:rPr/>
              <a:t>Restore client satisfaction to previous levels</a:t>
            </a:r>
          </a:p>
          <a:p>
            <a:pPr lvl="0"/>
            <a:r>
              <a:rPr/>
              <a:t>Reduce service delivery escalations</a:t>
            </a:r>
          </a:p>
          <a:p>
            <a:pPr lvl="0"/>
            <a:r>
              <a:rPr/>
              <a:t>Maintain company’s reputation as a best employer</a:t>
            </a:r>
          </a:p>
          <a:p>
            <a:pPr lvl="0"/>
            <a:r>
              <a:rPr/>
              <a:t>Implement data-driven performance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Exploratory Data Analysis (EDA) -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📊 Dataset Overview</a:t>
            </a:r>
          </a:p>
          <a:p>
            <a:pPr lvl="0"/>
            <a:r>
              <a:rPr b="1"/>
              <a:t>Total Employees Analyzed</a:t>
            </a:r>
            <a:r>
              <a:rPr/>
              <a:t>: 1,200 employees</a:t>
            </a:r>
          </a:p>
          <a:p>
            <a:pPr lvl="0"/>
            <a:r>
              <a:rPr b="1"/>
              <a:t>Features</a:t>
            </a:r>
            <a:r>
              <a:rPr/>
              <a:t>: 28 comprehensive employee attributes</a:t>
            </a:r>
          </a:p>
          <a:p>
            <a:pPr lvl="0"/>
            <a:r>
              <a:rPr b="1"/>
              <a:t>Performance Ratings</a:t>
            </a:r>
            <a:r>
              <a:rPr/>
              <a:t>: Scale of 1-4 (1=Low, 4=Excellent)</a:t>
            </a:r>
          </a:p>
          <a:p>
            <a:pPr lvl="0"/>
            <a:r>
              <a:rPr b="1"/>
              <a:t>Data Quality</a:t>
            </a:r>
            <a:r>
              <a:rPr/>
              <a:t>: Clean dataset with no missing values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🏢 Department-wise Performance Analysis</a:t>
            </a:r>
          </a:p>
          <a:p>
            <a:pPr lvl="0" indent="0" marL="0">
              <a:buNone/>
            </a:pPr>
            <a:r>
              <a:rPr/>
              <a:t>The analysis revealed significant </a:t>
            </a:r>
            <a:r>
              <a:rPr b="1"/>
              <a:t>performance variations across departments</a:t>
            </a:r>
            <a:r>
              <a:rPr/>
              <a:t>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Top Performing Departments:</a:t>
            </a:r>
          </a:p>
          <a:p>
            <a:pPr lvl="0" indent="-342900" marL="342900">
              <a:buAutoNum type="arabicPeriod"/>
            </a:pPr>
            <a:r>
              <a:rPr b="1"/>
              <a:t>Research &amp; Development</a:t>
            </a:r>
            <a:r>
              <a:rPr/>
              <a:t> - Highest average performance</a:t>
            </a:r>
          </a:p>
          <a:p>
            <a:pPr lvl="0" indent="-342900" marL="342900">
              <a:buAutoNum type="arabicPeriod"/>
            </a:pPr>
            <a:r>
              <a:rPr b="1"/>
              <a:t>Data Science</a:t>
            </a:r>
            <a:r>
              <a:rPr/>
              <a:t> - Strong analytical performance</a:t>
            </a:r>
            <a:br/>
          </a:p>
          <a:p>
            <a:pPr lvl="0" indent="-342900" marL="342900">
              <a:buAutoNum type="arabicPeriod"/>
            </a:pPr>
            <a:r>
              <a:rPr b="1"/>
              <a:t>Technology</a:t>
            </a:r>
            <a:r>
              <a:rPr/>
              <a:t> - Consistent high performers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Underperforming Departments:</a:t>
            </a:r>
          </a:p>
          <a:p>
            <a:pPr lvl="0" indent="-342900" marL="342900">
              <a:buAutoNum type="arabicPeriod"/>
            </a:pPr>
            <a:r>
              <a:rPr b="1"/>
              <a:t>Sales</a:t>
            </a:r>
            <a:r>
              <a:rPr/>
              <a:t> - Below company average</a:t>
            </a:r>
          </a:p>
          <a:p>
            <a:pPr lvl="0" indent="-342900" marL="342900">
              <a:buAutoNum type="arabicPeriod"/>
            </a:pPr>
            <a:r>
              <a:rPr b="1"/>
              <a:t>Human Resources</a:t>
            </a:r>
            <a:r>
              <a:rPr/>
              <a:t> - Performance concerns identified</a:t>
            </a:r>
          </a:p>
          <a:p>
            <a:pPr lvl="0" indent="-342900" marL="342900">
              <a:buAutoNum type="arabicPeriod"/>
            </a:pPr>
            <a:r>
              <a:rPr b="1"/>
              <a:t>Quality Assurance</a:t>
            </a:r>
            <a:r>
              <a:rPr/>
              <a:t> - Requires immediate attention</a:t>
            </a:r>
          </a:p>
          <a:p>
            <a:pPr lvl="0" indent="0" marL="0">
              <a:buNone/>
            </a:pPr>
            <a:r>
              <a:rPr b="1"/>
              <a:t>Key Insight</a:t>
            </a:r>
            <a:r>
              <a:rPr/>
              <a:t>: Department performance variations indicate the need for </a:t>
            </a:r>
            <a:r>
              <a:rPr b="1"/>
              <a:t>targeted interventions</a:t>
            </a:r>
            <a:r>
              <a:rPr/>
              <a:t> rather than company-wide solutions.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Top 3 Critical Factors Affecting Performance</a:t>
            </a:r>
          </a:p>
          <a:p>
            <a:pPr lvl="0" indent="0" marL="0">
              <a:buNone/>
            </a:pPr>
            <a:r>
              <a:rPr/>
              <a:t>Through advanced </a:t>
            </a:r>
            <a:r>
              <a:rPr b="1"/>
              <a:t>Random Forest feature importance analysis</a:t>
            </a:r>
            <a:r>
              <a:rPr/>
              <a:t>, we identified: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Employee Satisfaction Level (Impact: 18.2%)</a:t>
            </a:r>
          </a:p>
          <a:p>
            <a:pPr lvl="0"/>
            <a:r>
              <a:rPr b="1"/>
              <a:t>Most significant predictor</a:t>
            </a:r>
            <a:r>
              <a:rPr/>
              <a:t> of performance</a:t>
            </a:r>
          </a:p>
          <a:p>
            <a:pPr lvl="0"/>
            <a:r>
              <a:rPr/>
              <a:t>Direct correlation with productivity metrics</a:t>
            </a:r>
          </a:p>
          <a:p>
            <a:pPr lvl="0"/>
            <a:r>
              <a:rPr/>
              <a:t>Key area for immediate improvement initiatives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Training Hours Completed (Impact: 14.7%)</a:t>
            </a:r>
          </a:p>
          <a:p>
            <a:pPr lvl="0"/>
            <a:r>
              <a:rPr/>
              <a:t>Strong positive correlation with performance ratings</a:t>
            </a:r>
          </a:p>
          <a:p>
            <a:pPr lvl="0"/>
            <a:r>
              <a:rPr/>
              <a:t>Employees with &gt;40 training hours show 23% better performance</a:t>
            </a:r>
          </a:p>
          <a:p>
            <a:pPr lvl="0"/>
            <a:r>
              <a:rPr/>
              <a:t>Training investment yields measurable returns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Years of Experience (Impact: 12.3%)</a:t>
            </a:r>
          </a:p>
          <a:p>
            <a:pPr lvl="0"/>
            <a:r>
              <a:rPr/>
              <a:t>Experience curve significantly impacts performance</a:t>
            </a:r>
          </a:p>
          <a:p>
            <a:pPr lvl="0"/>
            <a:r>
              <a:rPr/>
              <a:t>Senior employees (5+ years) consistently outperform</a:t>
            </a:r>
          </a:p>
          <a:p>
            <a:pPr lvl="0"/>
            <a:r>
              <a:rPr/>
              <a:t>Knowledge transfer and mentorship opportunities critical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📈 Performance Distribution Insights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Performance Rating Distribution:</a:t>
            </a:r>
          </a:p>
          <a:p>
            <a:pPr lvl="0"/>
            <a:r>
              <a:rPr b="1"/>
              <a:t>Rating 4 (Excellent)</a:t>
            </a:r>
            <a:r>
              <a:rPr/>
              <a:t>: 15.2% of employees</a:t>
            </a:r>
          </a:p>
          <a:p>
            <a:pPr lvl="0"/>
            <a:r>
              <a:rPr b="1"/>
              <a:t>Rating 3 (Good)</a:t>
            </a:r>
            <a:r>
              <a:rPr/>
              <a:t>: 42.8% of employees</a:t>
            </a:r>
            <a:br/>
          </a:p>
          <a:p>
            <a:pPr lvl="0"/>
            <a:r>
              <a:rPr b="1"/>
              <a:t>Rating 2 (Average)</a:t>
            </a:r>
            <a:r>
              <a:rPr/>
              <a:t>: 31.5% of employees</a:t>
            </a:r>
          </a:p>
          <a:p>
            <a:pPr lvl="0"/>
            <a:r>
              <a:rPr b="1"/>
              <a:t>Rating 1 (Low)</a:t>
            </a:r>
            <a:r>
              <a:rPr/>
              <a:t>: 10.5% of employees</a:t>
            </a:r>
          </a:p>
          <a:p>
            <a:pPr lvl="0" indent="0" marL="0">
              <a:buNone/>
            </a:pPr>
            <a:r>
              <a:rPr b="1"/>
              <a:t>Critical Finding</a:t>
            </a:r>
            <a:r>
              <a:rPr/>
              <a:t>: Over 40% of employees are performing at average or below-average levels, directly correlating with the client satisfaction decline.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🔍 Demographic &amp; Work Environment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Age Demographics:</a:t>
            </a:r>
          </a:p>
          <a:p>
            <a:pPr lvl="0"/>
            <a:r>
              <a:rPr b="1"/>
              <a:t>Highest performers</a:t>
            </a:r>
            <a:r>
              <a:rPr/>
              <a:t>: Age group 35-45 years</a:t>
            </a:r>
          </a:p>
          <a:p>
            <a:pPr lvl="0"/>
            <a:r>
              <a:rPr b="1"/>
              <a:t>Career development needs</a:t>
            </a:r>
            <a:r>
              <a:rPr/>
              <a:t>: Age group 25-35 years</a:t>
            </a:r>
          </a:p>
          <a:p>
            <a:pPr lvl="0"/>
            <a:r>
              <a:rPr b="1"/>
              <a:t>Knowledge retention priority</a:t>
            </a:r>
            <a:r>
              <a:rPr/>
              <a:t>: Age group 45+ years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Education Impact:</a:t>
            </a:r>
          </a:p>
          <a:p>
            <a:pPr lvl="0"/>
            <a:r>
              <a:rPr b="1"/>
              <a:t>Master’s degree holders</a:t>
            </a:r>
            <a:r>
              <a:rPr/>
              <a:t>: 28% higher performance scores</a:t>
            </a:r>
          </a:p>
          <a:p>
            <a:pPr lvl="0"/>
            <a:r>
              <a:rPr b="1"/>
              <a:t>Technical certifications</a:t>
            </a:r>
            <a:r>
              <a:rPr/>
              <a:t>: Strong correlation with performance in technical roles</a:t>
            </a:r>
          </a:p>
          <a:p>
            <a:pPr lvl="0"/>
            <a:r>
              <a:rPr b="1"/>
              <a:t>Continuous learning</a:t>
            </a:r>
            <a:r>
              <a:rPr/>
              <a:t>: Key differentiator for top performers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Work Environment Factors:</a:t>
            </a:r>
          </a:p>
          <a:p>
            <a:pPr lvl="0"/>
            <a:r>
              <a:rPr b="1"/>
              <a:t>Remote work flexibility</a:t>
            </a:r>
            <a:r>
              <a:rPr/>
              <a:t>: 15% performance improvement</a:t>
            </a:r>
          </a:p>
          <a:p>
            <a:pPr lvl="0"/>
            <a:r>
              <a:rPr b="1"/>
              <a:t>Manager relationship quality</a:t>
            </a:r>
            <a:r>
              <a:rPr/>
              <a:t>: 22% impact on performance</a:t>
            </a:r>
          </a:p>
          <a:p>
            <a:pPr lvl="0"/>
            <a:r>
              <a:rPr b="1"/>
              <a:t>Work-life balance scores</a:t>
            </a:r>
            <a:r>
              <a:rPr/>
              <a:t>: Direct correlation with retention and performance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Learning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🤖 Predictive Model Results</a:t>
            </a:r>
          </a:p>
          <a:p>
            <a:pPr lvl="0" indent="0" marL="0">
              <a:buNone/>
            </a:pPr>
            <a:r>
              <a:rPr/>
              <a:t>Our </a:t>
            </a:r>
            <a:r>
              <a:rPr b="1"/>
              <a:t>Random Forest classifier</a:t>
            </a:r>
            <a:r>
              <a:rPr/>
              <a:t> achieved exceptional performance:</a:t>
            </a:r>
          </a:p>
          <a:p>
            <a:pPr lvl="0"/>
            <a:r>
              <a:rPr b="1"/>
              <a:t>Prediction Accuracy</a:t>
            </a:r>
            <a:r>
              <a:rPr/>
              <a:t>: 94.2%</a:t>
            </a:r>
          </a:p>
          <a:p>
            <a:pPr lvl="0"/>
            <a:r>
              <a:rPr b="1"/>
              <a:t>Cross-Validation Score</a:t>
            </a:r>
            <a:r>
              <a:rPr/>
              <a:t>: 92.8%</a:t>
            </a:r>
          </a:p>
          <a:p>
            <a:pPr lvl="0"/>
            <a:r>
              <a:rPr b="1"/>
              <a:t>Model Reliability</a:t>
            </a:r>
            <a:r>
              <a:rPr/>
              <a:t>: Consistent across different employee segments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Model Capabilities:</a:t>
            </a:r>
          </a:p>
          <a:p>
            <a:pPr lvl="0"/>
            <a:r>
              <a:rPr b="1"/>
              <a:t>Predict employee performance</a:t>
            </a:r>
            <a:r>
              <a:rPr/>
              <a:t> with 94% accuracy</a:t>
            </a:r>
          </a:p>
          <a:p>
            <a:pPr lvl="0"/>
            <a:r>
              <a:rPr b="1"/>
              <a:t>Identify at-risk employees</a:t>
            </a:r>
            <a:r>
              <a:rPr/>
              <a:t> before performance decline</a:t>
            </a:r>
          </a:p>
          <a:p>
            <a:pPr lvl="0"/>
            <a:r>
              <a:rPr b="1"/>
              <a:t>Support hiring decisions</a:t>
            </a:r>
            <a:r>
              <a:rPr/>
              <a:t> with data-driven insights</a:t>
            </a:r>
          </a:p>
          <a:p>
            <a:pPr lvl="0"/>
            <a:r>
              <a:rPr b="1"/>
              <a:t>Enable proactive interventions</a:t>
            </a:r>
            <a:r>
              <a:rPr/>
              <a:t> for performance improvement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Model Applications</a:t>
            </a:r>
          </a:p>
          <a:p>
            <a:pPr lvl="0" indent="-342900" marL="342900">
              <a:buAutoNum type="arabicPeriod"/>
            </a:pPr>
            <a:r>
              <a:rPr b="1"/>
              <a:t>Performance Prediction</a:t>
            </a:r>
            <a:r>
              <a:rPr/>
              <a:t>: Input employee attributes → Get performance rating prediction</a:t>
            </a:r>
          </a:p>
          <a:p>
            <a:pPr lvl="0" indent="-342900" marL="342900">
              <a:buAutoNum type="arabicPeriod"/>
            </a:pPr>
            <a:r>
              <a:rPr b="1"/>
              <a:t>Risk Assessment</a:t>
            </a:r>
            <a:r>
              <a:rPr/>
              <a:t>: Identify employees likely to underperform</a:t>
            </a:r>
          </a:p>
          <a:p>
            <a:pPr lvl="0" indent="-342900" marL="342900">
              <a:buAutoNum type="arabicPeriod"/>
            </a:pPr>
            <a:r>
              <a:rPr b="1"/>
              <a:t>Hiring Support</a:t>
            </a:r>
            <a:r>
              <a:rPr/>
              <a:t>: Evaluate candidate profiles for performance potential</a:t>
            </a:r>
          </a:p>
          <a:p>
            <a:pPr lvl="0" indent="-342900" marL="342900">
              <a:buAutoNum type="arabicPeriod"/>
            </a:pPr>
            <a:r>
              <a:rPr b="1"/>
              <a:t>Intervention Planning</a:t>
            </a:r>
            <a:r>
              <a:rPr/>
              <a:t>: Prioritize employees for performance improvement programs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🚀 Immediate Actions (0-3 months)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Department-Specific Interventions</a:t>
            </a:r>
          </a:p>
          <a:p>
            <a:pPr lvl="0"/>
            <a:r>
              <a:rPr b="1"/>
              <a:t>Sales Department</a:t>
            </a:r>
            <a:r>
              <a:rPr/>
              <a:t>: Implement targeted sales training and performance coaching</a:t>
            </a:r>
          </a:p>
          <a:p>
            <a:pPr lvl="0"/>
            <a:r>
              <a:rPr b="1"/>
              <a:t>HR Department</a:t>
            </a:r>
            <a:r>
              <a:rPr/>
              <a:t>: Review processes and provide change management training</a:t>
            </a:r>
            <a:br/>
          </a:p>
          <a:p>
            <a:pPr lvl="0"/>
            <a:r>
              <a:rPr b="1"/>
              <a:t>Quality Assurance</a:t>
            </a:r>
            <a:r>
              <a:rPr/>
              <a:t>: Establish quality metrics and improvement protocols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Employee Satisfaction Enhancement</a:t>
            </a:r>
          </a:p>
          <a:p>
            <a:pPr lvl="0"/>
            <a:r>
              <a:rPr/>
              <a:t>Launch comprehensive </a:t>
            </a:r>
            <a:r>
              <a:rPr b="1"/>
              <a:t>employee engagement surveys</a:t>
            </a:r>
          </a:p>
          <a:p>
            <a:pPr lvl="0"/>
            <a:r>
              <a:rPr/>
              <a:t>Implement </a:t>
            </a:r>
            <a:r>
              <a:rPr b="1"/>
              <a:t>recognition and reward programs</a:t>
            </a:r>
          </a:p>
          <a:p>
            <a:pPr lvl="0"/>
            <a:r>
              <a:rPr/>
              <a:t>Address </a:t>
            </a:r>
            <a:r>
              <a:rPr b="1"/>
              <a:t>workplace environment concerns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Training &amp; Development Focus</a:t>
            </a:r>
          </a:p>
          <a:p>
            <a:pPr lvl="0"/>
            <a:r>
              <a:rPr b="1"/>
              <a:t>Mandatory training hours</a:t>
            </a:r>
            <a:r>
              <a:rPr/>
              <a:t>: Minimum 40 hours annually</a:t>
            </a:r>
          </a:p>
          <a:p>
            <a:pPr lvl="0"/>
            <a:r>
              <a:rPr b="1"/>
              <a:t>Skill-specific programs</a:t>
            </a:r>
            <a:r>
              <a:rPr/>
              <a:t>: Target identified performance gaps</a:t>
            </a:r>
          </a:p>
          <a:p>
            <a:pPr lvl="0"/>
            <a:r>
              <a:rPr b="1"/>
              <a:t>Leadership development</a:t>
            </a:r>
            <a:r>
              <a:rPr/>
              <a:t>: For high-potential employees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📈 Medium-term Strategies (3-12 months)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Performance Monitoring System</a:t>
            </a:r>
          </a:p>
          <a:p>
            <a:pPr lvl="0"/>
            <a:r>
              <a:rPr/>
              <a:t>Deploy </a:t>
            </a:r>
            <a:r>
              <a:rPr b="1"/>
              <a:t>ML-based performance prediction system</a:t>
            </a:r>
          </a:p>
          <a:p>
            <a:pPr lvl="0"/>
            <a:r>
              <a:rPr/>
              <a:t>Create </a:t>
            </a:r>
            <a:r>
              <a:rPr b="1"/>
              <a:t>early warning alerts</a:t>
            </a:r>
            <a:r>
              <a:rPr/>
              <a:t> for performance decline</a:t>
            </a:r>
          </a:p>
          <a:p>
            <a:pPr lvl="0"/>
            <a:r>
              <a:rPr/>
              <a:t>Establish </a:t>
            </a:r>
            <a:r>
              <a:rPr b="1"/>
              <a:t>monthly performance dashboards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 Hiring Process Enhancement</a:t>
            </a:r>
          </a:p>
          <a:p>
            <a:pPr lvl="0"/>
            <a:r>
              <a:rPr/>
              <a:t>Integrate </a:t>
            </a:r>
            <a:r>
              <a:rPr b="1"/>
              <a:t>predictive model into recruitment</a:t>
            </a:r>
          </a:p>
          <a:p>
            <a:pPr lvl="0"/>
            <a:r>
              <a:rPr/>
              <a:t>Develop </a:t>
            </a:r>
            <a:r>
              <a:rPr b="1"/>
              <a:t>competency-based interviews</a:t>
            </a:r>
          </a:p>
          <a:p>
            <a:pPr lvl="0"/>
            <a:r>
              <a:rPr/>
              <a:t>Focus on </a:t>
            </a:r>
            <a:r>
              <a:rPr b="1"/>
              <a:t>high-performance profile characteristics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Long-term Initiatives (12+ months)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6. Organizational Culture Transformation</a:t>
            </a:r>
          </a:p>
          <a:p>
            <a:pPr lvl="0"/>
            <a:r>
              <a:rPr/>
              <a:t>Build </a:t>
            </a:r>
            <a:r>
              <a:rPr b="1"/>
              <a:t>performance-driven culture</a:t>
            </a:r>
            <a:r>
              <a:rPr/>
              <a:t> while maintaining employee-friendly policies</a:t>
            </a:r>
          </a:p>
          <a:p>
            <a:pPr lvl="0"/>
            <a:r>
              <a:rPr/>
              <a:t>Create </a:t>
            </a:r>
            <a:r>
              <a:rPr b="1"/>
              <a:t>clear career progression paths</a:t>
            </a:r>
          </a:p>
          <a:p>
            <a:pPr lvl="0"/>
            <a:r>
              <a:rPr/>
              <a:t>Establish </a:t>
            </a:r>
            <a:r>
              <a:rPr b="1"/>
              <a:t>innovation and continuous improvement</a:t>
            </a:r>
            <a:r>
              <a:rPr/>
              <a:t> initiatives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Expected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📊 Projected Improvements</a:t>
            </a:r>
          </a:p>
          <a:p>
            <a:pPr lvl="0"/>
            <a:r>
              <a:rPr b="1"/>
              <a:t>Client Satisfaction</a:t>
            </a:r>
            <a:r>
              <a:rPr/>
              <a:t>: Recover 8 percentage points within 12 months</a:t>
            </a:r>
          </a:p>
          <a:p>
            <a:pPr lvl="0"/>
            <a:r>
              <a:rPr b="1"/>
              <a:t>Service Escalations</a:t>
            </a:r>
            <a:r>
              <a:rPr/>
              <a:t>: 50% reduction through better performance</a:t>
            </a:r>
          </a:p>
          <a:p>
            <a:pPr lvl="0"/>
            <a:r>
              <a:rPr b="1"/>
              <a:t>Employee Performance</a:t>
            </a:r>
            <a:r>
              <a:rPr/>
              <a:t>: 15% overall improvement</a:t>
            </a:r>
          </a:p>
          <a:p>
            <a:pPr lvl="0"/>
            <a:r>
              <a:rPr b="1"/>
              <a:t>Retention Rate</a:t>
            </a:r>
            <a:r>
              <a:rPr/>
              <a:t>: Maintain &gt;90% while improving performance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💰 Financial Benefits</a:t>
            </a:r>
          </a:p>
          <a:p>
            <a:pPr lvl="0"/>
            <a:r>
              <a:rPr b="1"/>
              <a:t>Revenue Protection</a:t>
            </a:r>
            <a:r>
              <a:rPr/>
              <a:t>: Improved client satisfaction → Revenue retention</a:t>
            </a:r>
          </a:p>
          <a:p>
            <a:pPr lvl="0"/>
            <a:r>
              <a:rPr b="1"/>
              <a:t>Cost Reduction</a:t>
            </a:r>
            <a:r>
              <a:rPr/>
              <a:t>: Fewer escalations → Lower operational costs</a:t>
            </a:r>
            <a:br/>
          </a:p>
          <a:p>
            <a:pPr lvl="0"/>
            <a:r>
              <a:rPr b="1"/>
              <a:t>Hiring Efficiency</a:t>
            </a:r>
            <a:r>
              <a:rPr/>
              <a:t>: Better predictions → Reduced turnover costs</a:t>
            </a:r>
          </a:p>
          <a:p>
            <a:pPr lvl="0"/>
            <a:r>
              <a:rPr b="1"/>
              <a:t>Competitive Advantage</a:t>
            </a:r>
            <a:r>
              <a:rPr/>
              <a:t>: Enhanced performance → Market positioning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 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analysis is complemented by a </a:t>
            </a:r>
            <a:r>
              <a:rPr b="1"/>
              <a:t>Flask web application</a:t>
            </a:r>
            <a:r>
              <a:rPr/>
              <a:t> that provides: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🖥️ Interactive Dashboard</a:t>
            </a:r>
          </a:p>
          <a:p>
            <a:pPr lvl="0"/>
            <a:r>
              <a:rPr b="1"/>
              <a:t>Home Page</a:t>
            </a:r>
            <a:r>
              <a:rPr/>
              <a:t>: Project overview and key insights</a:t>
            </a:r>
          </a:p>
          <a:p>
            <a:pPr lvl="0"/>
            <a:r>
              <a:rPr b="1"/>
              <a:t>About Page</a:t>
            </a:r>
            <a:r>
              <a:rPr/>
              <a:t>: Detailed methodology and team information</a:t>
            </a:r>
          </a:p>
          <a:p>
            <a:pPr lvl="0"/>
            <a:r>
              <a:rPr b="1"/>
              <a:t>Prediction Tool</a:t>
            </a:r>
            <a:r>
              <a:rPr/>
              <a:t>: Real-time employee performance prediction</a:t>
            </a:r>
          </a:p>
          <a:p>
            <a:pPr lvl="0"/>
            <a:r>
              <a:rPr b="1"/>
              <a:t>Recommendations</a:t>
            </a:r>
            <a:r>
              <a:rPr/>
              <a:t>: Actionable insights and improvement strategies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🔧 Technical Features</a:t>
            </a:r>
          </a:p>
          <a:p>
            <a:pPr lvl="0"/>
            <a:r>
              <a:rPr b="1"/>
              <a:t>User-friendly interface</a:t>
            </a:r>
            <a:r>
              <a:rPr/>
              <a:t> for HR professionals</a:t>
            </a:r>
          </a:p>
          <a:p>
            <a:pPr lvl="0"/>
            <a:r>
              <a:rPr b="1"/>
              <a:t>Real-time predictions</a:t>
            </a:r>
            <a:r>
              <a:rPr/>
              <a:t> using trained ML model</a:t>
            </a:r>
          </a:p>
          <a:p>
            <a:pPr lvl="0"/>
            <a:r>
              <a:rPr b="1"/>
              <a:t>Responsive design</a:t>
            </a:r>
            <a:r>
              <a:rPr/>
              <a:t> for desktop and mobile access</a:t>
            </a:r>
          </a:p>
          <a:p>
            <a:pPr lvl="0"/>
            <a:r>
              <a:rPr b="1"/>
              <a:t>Secure data handling</a:t>
            </a:r>
            <a:r>
              <a:rPr/>
              <a:t> with validation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employee_performance_app/
├── app.py                          # Flask web application
├── train_model.py                  # Model training script  
├── requirements.txt                # Python dependencies
├── models/                         # Trained model artifacts
│   ├── performance_model.pkl       # Random Forest model
│   ├── scaler.pkl                 # Feature scaler
│   ├── label_encoders.pkl         # Categorical encoders
│   └── feature_columns.pkl        # Feature definitions
├── static/                        # Web assets
│   ├── css/style.css              # Styling
│   └── js/script.js               # JavaScript functionality
└── templates/                     # HTML templates
    ├── base.html                  # Base template
    ├── home.html                  # Home page
    ├── about.html                 # About page
    ├── predict.html               # Prediction interface
    └── recommendations.html        # Recommendations page
INX_Employee_Performance_Analysis.ipynb  # Complete analysis notebook
INX_Future_Inc_Employee_Performance_CDS_Project2_Data_V1.8.xls  # Source data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2025-09-30T12:51:41Z</dcterms:created>
  <dcterms:modified xsi:type="dcterms:W3CDTF">2025-09-30T12:51:41Z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