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1086"/>
      </p:cViewPr>
      <p:guideLst>
        <p:guide orient="horz" pos="161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4175B8C-DF90-4444-88E4-F1D95D87E965}" type="datetime1">
              <a:rPr lang="ko-KR" altLang="en-US"/>
              <a:pPr lvl="0">
                <a:defRPr/>
              </a:pPr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405DAE-064F-4E16-A6EA-40DBFA52F8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405DAE-064F-4E16-A6EA-40DBFA52F80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405DAE-064F-4E16-A6EA-40DBFA52F80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405DAE-064F-4E16-A6EA-40DBFA52F80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405DAE-064F-4E16-A6EA-40DBFA52F80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23478"/>
            <a:ext cx="4752528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881753"/>
            <a:ext cx="3816425" cy="106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300">
                <a:solidFill>
                  <a:srgbClr val="EA9090"/>
                </a:solidFill>
                <a:latin typeface="맑은 고딕"/>
                <a:ea typeface="맑은 고딕"/>
              </a:rPr>
              <a:t>유니티를 활용한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-300" normalizeH="0" baseline="0">
                <a:solidFill>
                  <a:srgbClr val="FF404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3200" b="1" spc="-300">
                <a:solidFill>
                  <a:schemeClr val="tx1"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팩맨 게임</a:t>
            </a:r>
            <a:r>
              <a:rPr kumimoji="0" lang="en-US" altLang="ko-KR" sz="3200" b="1" i="0" u="none" strike="noStrike" kern="1200" cap="none" spc="-300" normalizeH="0" baseline="0">
                <a:solidFill>
                  <a:srgbClr val="FF4040"/>
                </a:solidFill>
                <a:latin typeface="맑은 고딕"/>
                <a:ea typeface="맑은 고딕"/>
              </a:rPr>
              <a:t>”</a:t>
            </a:r>
            <a:r>
              <a:rPr lang="ko-KR" altLang="en-US" sz="3200" b="1" spc="-300">
                <a:solidFill>
                  <a:schemeClr val="tx1"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spc="-300">
                <a:solidFill>
                  <a:srgbClr val="EA9090"/>
                </a:solidFill>
                <a:latin typeface="맑은 고딕"/>
                <a:ea typeface="맑은 고딕"/>
              </a:rPr>
              <a:t>만들기</a:t>
            </a:r>
            <a:r>
              <a:rPr lang="ko-KR" altLang="en-US" sz="3200" b="1" spc="-30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70796" y="94773"/>
            <a:ext cx="1941778" cy="24391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98994" y="94773"/>
            <a:ext cx="1951632" cy="243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70796" y="2595280"/>
            <a:ext cx="1941778" cy="2440112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98994" y="2595280"/>
            <a:ext cx="1951632" cy="2440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 rot="16200000">
            <a:off x="5279464" y="648384"/>
            <a:ext cx="1524442" cy="1314176"/>
          </a:xfrm>
          <a:prstGeom prst="hexagon">
            <a:avLst>
              <a:gd name="adj" fmla="val 25000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200000">
            <a:off x="5279464" y="3108931"/>
            <a:ext cx="1524442" cy="1314176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 rot="16200000">
            <a:off x="7312589" y="3108931"/>
            <a:ext cx="1524442" cy="1314176"/>
          </a:xfrm>
          <a:prstGeom prst="hexagon">
            <a:avLst>
              <a:gd name="adj" fmla="val 25000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2600000">
            <a:off x="5468399" y="3338072"/>
            <a:ext cx="912311" cy="786476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69406" y="861132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992036" y="1232989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314666" y="1559340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4306" y="162981"/>
            <a:ext cx="35446" cy="104061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37629" y="1059582"/>
            <a:ext cx="2163479" cy="646830"/>
            <a:chOff x="885923" y="1109534"/>
            <a:chExt cx="2879591" cy="782664"/>
          </a:xfrm>
        </p:grpSpPr>
        <p:sp>
          <p:nvSpPr>
            <p:cNvPr id="16" name="타원 15"/>
            <p:cNvSpPr/>
            <p:nvPr/>
          </p:nvSpPr>
          <p:spPr>
            <a:xfrm>
              <a:off x="2147481" y="1535723"/>
              <a:ext cx="356475" cy="35647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885923" y="1109534"/>
              <a:ext cx="2879591" cy="590867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8104" y="843558"/>
            <a:ext cx="926572" cy="926572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32954" y="3312368"/>
            <a:ext cx="843558" cy="843558"/>
          </a:xfrm>
          <a:prstGeom prst="rect">
            <a:avLst/>
          </a:prstGeom>
        </p:spPr>
      </p:pic>
      <p:sp>
        <p:nvSpPr>
          <p:cNvPr id="1031" name="TextBox 2"/>
          <p:cNvSpPr txBox="1"/>
          <p:nvPr/>
        </p:nvSpPr>
        <p:spPr>
          <a:xfrm>
            <a:off x="2411760" y="3148910"/>
            <a:ext cx="2376265" cy="54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‘A</a:t>
            </a:r>
            <a:r>
              <a:rPr kumimoji="0" lang="ko-KR" altLang="en-US" sz="30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맨</a:t>
            </a:r>
            <a:r>
              <a:rPr kumimoji="0" lang="en-US" altLang="ko-KR" sz="30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</a:p>
        </p:txBody>
      </p:sp>
      <p:sp>
        <p:nvSpPr>
          <p:cNvPr id="1032" name="TextBox 2"/>
          <p:cNvSpPr txBox="1"/>
          <p:nvPr/>
        </p:nvSpPr>
        <p:spPr>
          <a:xfrm>
            <a:off x="971600" y="3795886"/>
            <a:ext cx="3816425" cy="11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조장 유동기 </a:t>
            </a:r>
            <a:r>
              <a:rPr kumimoji="0" lang="en-US" altLang="ko-KR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17101554</a:t>
            </a: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조원 김효민 </a:t>
            </a:r>
            <a:r>
              <a:rPr kumimoji="0" lang="en-US" altLang="ko-KR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17100206</a:t>
            </a: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신경찬 </a:t>
            </a:r>
            <a:r>
              <a:rPr kumimoji="0" lang="en-US" altLang="ko-KR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17100235</a:t>
            </a: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이충호 </a:t>
            </a:r>
            <a:r>
              <a:rPr kumimoji="0" lang="en-US" altLang="ko-KR" sz="1700" b="1" i="0" u="none" strike="noStrike" kern="1200" cap="none" spc="-30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17101572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31" grpId="0" animBg="1"/>
      <p:bldP spid="10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0796" y="94773"/>
            <a:ext cx="1941778" cy="24391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98994" y="94773"/>
            <a:ext cx="1951632" cy="243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0796" y="2595280"/>
            <a:ext cx="1941778" cy="2440112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8994" y="2595280"/>
            <a:ext cx="1951632" cy="2440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 rot="16200000">
            <a:off x="5279464" y="648384"/>
            <a:ext cx="1524442" cy="1314176"/>
          </a:xfrm>
          <a:prstGeom prst="hexagon">
            <a:avLst>
              <a:gd name="adj" fmla="val 25000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5279464" y="3108931"/>
            <a:ext cx="1524442" cy="1314176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 rot="16200000">
            <a:off x="7312589" y="3108931"/>
            <a:ext cx="1524442" cy="1314176"/>
          </a:xfrm>
          <a:prstGeom prst="hexagon">
            <a:avLst>
              <a:gd name="adj" fmla="val 25000"/>
              <a:gd name="vf" fmla="val 11547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2600000">
            <a:off x="5468399" y="3338072"/>
            <a:ext cx="912311" cy="786476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69406" y="861132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92036" y="1232989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314666" y="1559340"/>
            <a:ext cx="182115" cy="18211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6930" y="94773"/>
            <a:ext cx="4905449" cy="4940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45498" y="2139702"/>
            <a:ext cx="2808312" cy="44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tx2">
                    <a:lumMod val="75000"/>
                  </a:schemeClr>
                </a:solidFill>
              </a:rPr>
              <a:t>감사합니다</a:t>
            </a:r>
            <a:r>
              <a:rPr lang="en-US" altLang="ko-KR" sz="2400" b="1" spc="-15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2400" b="1" spc="-15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8104" y="843558"/>
            <a:ext cx="926572" cy="9265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0956" y="3312368"/>
            <a:ext cx="843558" cy="84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28935" y="987574"/>
            <a:ext cx="3571057" cy="191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spc="-150" dirty="0">
                <a:solidFill>
                  <a:srgbClr val="23CFBF"/>
                </a:solidFill>
                <a:latin typeface="맑은 고딕"/>
                <a:ea typeface="맑은 고딕"/>
              </a:rPr>
              <a:t>첫째</a:t>
            </a:r>
            <a:r>
              <a:rPr lang="ko-KR" altLang="en-US" sz="2000" b="1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ko-KR" altLang="en-US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lang="en-US" altLang="ko-KR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‘A</a:t>
            </a:r>
            <a:r>
              <a:rPr lang="ko-KR" altLang="en-US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맨</a:t>
            </a:r>
            <a:r>
              <a:rPr lang="en-US" altLang="ko-KR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 소개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000" b="1" spc="-150" dirty="0">
                <a:solidFill>
                  <a:srgbClr val="23CFBF"/>
                </a:solidFill>
                <a:latin typeface="맑은 고딕"/>
                <a:ea typeface="맑은 고딕"/>
              </a:rPr>
              <a:t>둘째</a:t>
            </a:r>
            <a:r>
              <a:rPr lang="ko-KR" altLang="en-US" sz="2000" b="1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ko-KR" altLang="en-US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프로젝트</a:t>
            </a:r>
            <a:r>
              <a:rPr lang="ko-KR" altLang="en-US" sz="2000" b="1" spc="-150" dirty="0">
                <a:solidFill>
                  <a:schemeClr val="tx2"/>
                </a:solidFill>
                <a:latin typeface="맑은 고딕"/>
                <a:ea typeface="맑은 고딕"/>
              </a:rPr>
              <a:t> 설명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000" b="1" spc="-150" dirty="0">
                <a:solidFill>
                  <a:srgbClr val="23CFBF"/>
                </a:solidFill>
                <a:latin typeface="맑은 고딕"/>
                <a:ea typeface="맑은 고딕"/>
              </a:rPr>
              <a:t>셋째 </a:t>
            </a:r>
            <a:r>
              <a:rPr lang="ko-KR" altLang="en-US" sz="2000" b="1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1" spc="-150" dirty="0">
                <a:solidFill>
                  <a:srgbClr val="000000"/>
                </a:solidFill>
                <a:latin typeface="맑은 고딕"/>
                <a:ea typeface="맑은 고딕"/>
              </a:rPr>
              <a:t>프로젝트</a:t>
            </a:r>
            <a:r>
              <a:rPr lang="ko-KR" altLang="en-US" sz="2000" b="1" spc="-150" dirty="0">
                <a:solidFill>
                  <a:schemeClr val="tx2"/>
                </a:solidFill>
                <a:latin typeface="맑은 고딕"/>
                <a:ea typeface="맑은 고딕"/>
              </a:rPr>
              <a:t> 일정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목차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909492" y="142528"/>
            <a:ext cx="1373412" cy="612545"/>
            <a:chOff x="7596336" y="195486"/>
            <a:chExt cx="1373412" cy="612545"/>
          </a:xfrm>
        </p:grpSpPr>
        <p:sp>
          <p:nvSpPr>
            <p:cNvPr id="37" name="TextBox 36"/>
            <p:cNvSpPr txBox="1"/>
            <p:nvPr/>
          </p:nvSpPr>
          <p:spPr>
            <a:xfrm>
              <a:off x="7771012" y="248444"/>
              <a:ext cx="1073280" cy="517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 spc="-150">
                  <a:solidFill>
                    <a:srgbClr val="FF0000"/>
                  </a:solidFill>
                  <a:latin typeface="맑은 고딕"/>
                  <a:ea typeface="맑은 고딕"/>
                </a:rPr>
                <a:t>“</a:t>
              </a:r>
              <a:r>
                <a:rPr lang="ko-KR" altLang="en-US" sz="1400" b="1" spc="-150">
                  <a:solidFill>
                    <a:srgbClr val="FF0000"/>
                  </a:solidFill>
                  <a:latin typeface="맑은 고딕"/>
                  <a:ea typeface="맑은 고딕"/>
                </a:rPr>
                <a:t>팩맨 게임</a:t>
              </a:r>
              <a:r>
                <a:rPr lang="en-US" altLang="ko-KR" sz="1400" b="1" spc="-150">
                  <a:solidFill>
                    <a:srgbClr val="FF0000"/>
                  </a:solidFill>
                  <a:latin typeface="맑은 고딕"/>
                  <a:ea typeface="맑은 고딕"/>
                </a:rPr>
                <a:t>”</a:t>
              </a:r>
            </a:p>
            <a:p>
              <a:pPr algn="ctr">
                <a:defRPr/>
              </a:pPr>
              <a:r>
                <a:rPr lang="ko-KR" altLang="en-US" sz="1400" b="1" spc="-150">
                  <a:solidFill>
                    <a:schemeClr val="tx2"/>
                  </a:solidFill>
                  <a:latin typeface="맑은 고딕"/>
                  <a:ea typeface="맑은 고딕"/>
                </a:rPr>
                <a:t>목차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96336" y="195486"/>
              <a:ext cx="1373412" cy="612545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54712" y="1220857"/>
            <a:ext cx="1728192" cy="2145403"/>
            <a:chOff x="5070796" y="94773"/>
            <a:chExt cx="3979830" cy="4940619"/>
          </a:xfrm>
        </p:grpSpPr>
        <p:sp>
          <p:nvSpPr>
            <p:cNvPr id="40" name="직사각형 39"/>
            <p:cNvSpPr/>
            <p:nvPr/>
          </p:nvSpPr>
          <p:spPr>
            <a:xfrm>
              <a:off x="5070796" y="94773"/>
              <a:ext cx="1941778" cy="24391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8994" y="94773"/>
              <a:ext cx="1951632" cy="2439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70796" y="2595280"/>
              <a:ext cx="1941778" cy="2440112"/>
            </a:xfrm>
            <a:prstGeom prst="rect">
              <a:avLst/>
            </a:prstGeom>
            <a:solidFill>
              <a:srgbClr val="23C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98994" y="2595280"/>
              <a:ext cx="1951632" cy="244011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육각형 45"/>
            <p:cNvSpPr/>
            <p:nvPr/>
          </p:nvSpPr>
          <p:spPr>
            <a:xfrm rot="16200000">
              <a:off x="5279464" y="648384"/>
              <a:ext cx="1524442" cy="1314176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6200000">
              <a:off x="5279464" y="3108931"/>
              <a:ext cx="1524442" cy="13141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육각형 47"/>
            <p:cNvSpPr/>
            <p:nvPr/>
          </p:nvSpPr>
          <p:spPr>
            <a:xfrm rot="16200000">
              <a:off x="7312589" y="3108931"/>
              <a:ext cx="1524442" cy="1314176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2600000">
              <a:off x="5468399" y="3338072"/>
              <a:ext cx="912311" cy="7864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669406" y="861132"/>
              <a:ext cx="182115" cy="18211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992036" y="1232989"/>
              <a:ext cx="182115" cy="18211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314666" y="1559340"/>
              <a:ext cx="182115" cy="18211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7452320" y="0"/>
            <a:ext cx="169168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96136" y="1563638"/>
            <a:ext cx="360040" cy="36004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2830" y="2571750"/>
            <a:ext cx="432048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첫째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조 ‘</a:t>
            </a:r>
            <a:r>
              <a:rPr lang="en-US" altLang="ko-KR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A</a:t>
            </a: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맨’ 소개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1.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 조원소개 </a:t>
            </a:r>
            <a:r>
              <a:rPr kumimoji="0" lang="en-US" altLang="ko-KR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&amp;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 역할 분담</a:t>
            </a:r>
          </a:p>
        </p:txBody>
      </p:sp>
      <p:graphicFrame>
        <p:nvGraphicFramePr>
          <p:cNvPr id="61" name="표 5"/>
          <p:cNvGraphicFramePr>
            <a:graphicFrameLocks noGrp="1"/>
          </p:cNvGraphicFramePr>
          <p:nvPr/>
        </p:nvGraphicFramePr>
        <p:xfrm>
          <a:off x="1403648" y="987574"/>
          <a:ext cx="7128791" cy="3744415"/>
        </p:xfrm>
        <a:graphic>
          <a:graphicData uri="http://schemas.openxmlformats.org/drawingml/2006/table">
            <a:tbl>
              <a:tblPr>
                <a:tableStyleId>{C69FF03A-DF0C-4845-94BB-EF2385AD676B}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7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조원</a:t>
                      </a:r>
                      <a:endParaRPr lang="ko-KR" altLang="en-US" sz="27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BF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7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개발 담당</a:t>
                      </a:r>
                      <a:endParaRPr lang="ko-KR" altLang="en-US" sz="27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BF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유동기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팀장</a:t>
                      </a:r>
                      <a:r>
                        <a:rPr lang="en-US" altLang="ko-KR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 프로젝트 총괄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김효민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PPT/</a:t>
                      </a: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2000" b="1">
                          <a:solidFill>
                            <a:srgbClr val="333333"/>
                          </a:solidFill>
                          <a:effectLst/>
                          <a:latin typeface="맑은 고딕"/>
                          <a:ea typeface="맑은 고딕"/>
                        </a:rPr>
                        <a:t>프로젝트 총괄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신경찬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서기</a:t>
                      </a:r>
                      <a:r>
                        <a:rPr lang="en-US" altLang="ko-KR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 프로젝트 유니티 부분 담당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이충호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자료 분석</a:t>
                      </a:r>
                      <a:r>
                        <a:rPr lang="en-US" altLang="ko-KR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 프로젝트 코딩 부분 담당</a:t>
                      </a:r>
                    </a:p>
                  </a:txBody>
                  <a:tcPr marL="88486" marR="88486" marT="44243" marB="44243"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1.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 프로젝트 주제 선정 동기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둘째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프로젝트 설명</a:t>
            </a:r>
          </a:p>
        </p:txBody>
      </p:sp>
      <p:sp>
        <p:nvSpPr>
          <p:cNvPr id="37" name="모서리가 둥근 직사각형 9"/>
          <p:cNvSpPr/>
          <p:nvPr/>
        </p:nvSpPr>
        <p:spPr>
          <a:xfrm>
            <a:off x="4099211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모서리가 둥근 직사각형 15"/>
          <p:cNvSpPr/>
          <p:nvPr/>
        </p:nvSpPr>
        <p:spPr>
          <a:xfrm>
            <a:off x="5802585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21"/>
          <p:cNvSpPr txBox="1"/>
          <p:nvPr/>
        </p:nvSpPr>
        <p:spPr>
          <a:xfrm>
            <a:off x="4209862" y="1974132"/>
            <a:ext cx="1230331" cy="39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3" name="TextBox 23"/>
          <p:cNvSpPr txBox="1"/>
          <p:nvPr/>
        </p:nvSpPr>
        <p:spPr>
          <a:xfrm>
            <a:off x="5913237" y="1974132"/>
            <a:ext cx="1230331" cy="39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7" name="그룹 39"/>
          <p:cNvGrpSpPr/>
          <p:nvPr/>
        </p:nvGrpSpPr>
        <p:grpSpPr>
          <a:xfrm>
            <a:off x="6846659" y="1347614"/>
            <a:ext cx="503300" cy="472148"/>
            <a:chOff x="7691843" y="1348320"/>
            <a:chExt cx="672289" cy="703785"/>
          </a:xfrm>
        </p:grpSpPr>
        <p:sp>
          <p:nvSpPr>
            <p:cNvPr id="48" name="타원 40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1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42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모서리가 둥근 직사각형 9"/>
          <p:cNvSpPr/>
          <p:nvPr/>
        </p:nvSpPr>
        <p:spPr>
          <a:xfrm>
            <a:off x="2400285" y="1486931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 animBg="1"/>
      <p:bldP spid="38" grpId="0" animBg="1"/>
      <p:bldP spid="43" grpId="0" animBg="1"/>
      <p:bldP spid="47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둘째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프로젝트 설명</a:t>
            </a:r>
          </a:p>
        </p:txBody>
      </p:sp>
      <p:sp>
        <p:nvSpPr>
          <p:cNvPr id="76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1.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 프로젝트 주제 선정 동기</a:t>
            </a:r>
          </a:p>
        </p:txBody>
      </p:sp>
      <p:sp>
        <p:nvSpPr>
          <p:cNvPr id="78" name="모서리가 둥근 직사각형 9"/>
          <p:cNvSpPr/>
          <p:nvPr/>
        </p:nvSpPr>
        <p:spPr>
          <a:xfrm>
            <a:off x="4099211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모서리가 둥근 직사각형 15"/>
          <p:cNvSpPr/>
          <p:nvPr/>
        </p:nvSpPr>
        <p:spPr>
          <a:xfrm>
            <a:off x="5802585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TextBox 21"/>
          <p:cNvSpPr txBox="1"/>
          <p:nvPr/>
        </p:nvSpPr>
        <p:spPr>
          <a:xfrm>
            <a:off x="4209862" y="1974132"/>
            <a:ext cx="1230331" cy="39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TextBox 23"/>
          <p:cNvSpPr txBox="1"/>
          <p:nvPr/>
        </p:nvSpPr>
        <p:spPr>
          <a:xfrm>
            <a:off x="5913237" y="1974132"/>
            <a:ext cx="1230331" cy="39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이등변 삼각형 5"/>
          <p:cNvSpPr/>
          <p:nvPr/>
        </p:nvSpPr>
        <p:spPr>
          <a:xfrm>
            <a:off x="1835696" y="3435846"/>
            <a:ext cx="6480720" cy="1224135"/>
          </a:xfrm>
          <a:prstGeom prst="wedgeRoundRectCallout">
            <a:avLst>
              <a:gd name="adj1" fmla="val -30176"/>
              <a:gd name="adj2" fmla="val -97247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6A3B6">
                <a:alpha val="100000"/>
              </a:srgb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제목 1"/>
          <p:cNvSpPr txBox="1"/>
          <p:nvPr/>
        </p:nvSpPr>
        <p:spPr>
          <a:xfrm>
            <a:off x="1907704" y="3624024"/>
            <a:ext cx="6336704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조원 대다수가 개발 프로젝트의 경험이 없어 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첫 프로젝트인 만큼 성공을 위한 주제로 선정</a:t>
            </a:r>
            <a:r>
              <a:rPr kumimoji="1" lang="ko-KR" altLang="en-US" sz="22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 </a:t>
            </a:r>
          </a:p>
        </p:txBody>
      </p:sp>
      <p:grpSp>
        <p:nvGrpSpPr>
          <p:cNvPr id="85" name="그룹 39"/>
          <p:cNvGrpSpPr/>
          <p:nvPr/>
        </p:nvGrpSpPr>
        <p:grpSpPr>
          <a:xfrm>
            <a:off x="6846659" y="1347614"/>
            <a:ext cx="503300" cy="472148"/>
            <a:chOff x="7691843" y="1348320"/>
            <a:chExt cx="672289" cy="703785"/>
          </a:xfrm>
        </p:grpSpPr>
        <p:sp>
          <p:nvSpPr>
            <p:cNvPr id="86" name="타원 40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타원 41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rgbClr val="FFFFFF">
                    <a:alpha val="8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8" name="타원 42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241085" y="1345799"/>
            <a:ext cx="1606387" cy="1432793"/>
            <a:chOff x="2241085" y="1345799"/>
            <a:chExt cx="1606387" cy="1432793"/>
          </a:xfrm>
        </p:grpSpPr>
        <p:sp>
          <p:nvSpPr>
            <p:cNvPr id="77" name="모서리가 둥근 직사각형 8"/>
            <p:cNvSpPr/>
            <p:nvPr/>
          </p:nvSpPr>
          <p:spPr>
            <a:xfrm>
              <a:off x="2395837" y="1477749"/>
              <a:ext cx="1451635" cy="1300843"/>
            </a:xfrm>
            <a:prstGeom prst="roundRect">
              <a:avLst>
                <a:gd name="adj" fmla="val 16667"/>
              </a:avLst>
            </a:prstGeom>
            <a:gradFill flip="xy" rotWithShape="1">
              <a:gsLst>
                <a:gs pos="65940">
                  <a:srgbClr val="99D0DF">
                    <a:alpha val="100000"/>
                  </a:srgbClr>
                </a:gs>
                <a:gs pos="97000">
                  <a:srgbClr val="DADFD7">
                    <a:alpha val="100000"/>
                  </a:srgbClr>
                </a:gs>
                <a:gs pos="3470">
                  <a:srgbClr val="23CFBF">
                    <a:alpha val="100000"/>
                  </a:srgbClr>
                </a:gs>
              </a:gsLst>
              <a:lin ang="16200000" scaled="1"/>
              <a:tileRect/>
            </a:gradFill>
            <a:ln w="25400" cap="flat" cmpd="sng" algn="ctr">
              <a:solidFill>
                <a:srgbClr val="06A3B6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  <a:scene3d>
              <a:camera prst="orthographicFront"/>
              <a:lightRig rig="balanced" dir="t"/>
            </a:scene3d>
            <a:sp3d prstMaterial="metal">
              <a:bevelT w="38100" h="63500" prst="coolSlant"/>
            </a:sp3d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0" name="TextBox 20"/>
            <p:cNvSpPr txBox="1"/>
            <p:nvPr/>
          </p:nvSpPr>
          <p:spPr>
            <a:xfrm>
              <a:off x="2549582" y="1779662"/>
              <a:ext cx="1230330" cy="701040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첫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프로젝트</a:t>
              </a:r>
            </a:p>
          </p:txBody>
        </p:sp>
        <p:grpSp>
          <p:nvGrpSpPr>
            <p:cNvPr id="89" name="그룹 47"/>
            <p:cNvGrpSpPr/>
            <p:nvPr/>
          </p:nvGrpSpPr>
          <p:grpSpPr>
            <a:xfrm>
              <a:off x="2241085" y="1345799"/>
              <a:ext cx="503300" cy="472148"/>
              <a:chOff x="7691843" y="1348320"/>
              <a:chExt cx="672289" cy="703785"/>
            </a:xfrm>
          </p:grpSpPr>
          <p:sp>
            <p:nvSpPr>
              <p:cNvPr id="90" name="타원 48"/>
              <p:cNvSpPr/>
              <p:nvPr/>
            </p:nvSpPr>
            <p:spPr>
              <a:xfrm rot="860521">
                <a:off x="7691843" y="1672260"/>
                <a:ext cx="672289" cy="55906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1" name="타원 49"/>
              <p:cNvSpPr/>
              <p:nvPr/>
            </p:nvSpPr>
            <p:spPr>
              <a:xfrm>
                <a:off x="7908924" y="1581151"/>
                <a:ext cx="238126" cy="238124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FFFF">
                      <a:alpha val="8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92" name="타원 50"/>
              <p:cNvSpPr/>
              <p:nvPr/>
            </p:nvSpPr>
            <p:spPr>
              <a:xfrm rot="6260521">
                <a:off x="7676095" y="1673511"/>
                <a:ext cx="703785" cy="53404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둘째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프로젝트 설명</a:t>
            </a:r>
          </a:p>
        </p:txBody>
      </p:sp>
      <p:sp>
        <p:nvSpPr>
          <p:cNvPr id="76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1.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 프로젝트 주제 선정 동기</a:t>
            </a:r>
          </a:p>
        </p:txBody>
      </p:sp>
      <p:sp>
        <p:nvSpPr>
          <p:cNvPr id="77" name="모서리가 둥근 직사각형 15"/>
          <p:cNvSpPr/>
          <p:nvPr/>
        </p:nvSpPr>
        <p:spPr>
          <a:xfrm>
            <a:off x="2411760" y="1486930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모서리가 둥근 직사각형 15"/>
          <p:cNvSpPr/>
          <p:nvPr/>
        </p:nvSpPr>
        <p:spPr>
          <a:xfrm>
            <a:off x="5802585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TextBox 20"/>
          <p:cNvSpPr txBox="1"/>
          <p:nvPr/>
        </p:nvSpPr>
        <p:spPr>
          <a:xfrm>
            <a:off x="2555776" y="1795278"/>
            <a:ext cx="1230330" cy="707886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첫</a:t>
            </a:r>
            <a:endParaRPr kumimoji="0" lang="en-US" altLang="ko-KR" sz="2000" b="1" i="0" u="none" strike="noStrike" kern="1200" cap="none" spc="0" normalizeH="0" baseline="0" dirty="0"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프로젝트</a:t>
            </a:r>
            <a:endParaRPr kumimoji="0" lang="ko-KR" altLang="en-US" sz="2000" b="1" i="0" u="none" strike="noStrike" kern="1200" cap="none" spc="0" normalizeH="0" baseline="0" dirty="0"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99211" y="1477749"/>
            <a:ext cx="1451635" cy="1300843"/>
            <a:chOff x="4099211" y="1477749"/>
            <a:chExt cx="1451635" cy="1300843"/>
          </a:xfrm>
        </p:grpSpPr>
        <p:sp>
          <p:nvSpPr>
            <p:cNvPr id="78" name="모서리가 둥근 직사각형 9"/>
            <p:cNvSpPr/>
            <p:nvPr/>
          </p:nvSpPr>
          <p:spPr>
            <a:xfrm>
              <a:off x="4099211" y="1477749"/>
              <a:ext cx="1451635" cy="1300843"/>
            </a:xfrm>
            <a:prstGeom prst="roundRect">
              <a:avLst>
                <a:gd name="adj" fmla="val 16667"/>
              </a:avLst>
            </a:prstGeom>
            <a:gradFill flip="xy" rotWithShape="1">
              <a:gsLst>
                <a:gs pos="65940">
                  <a:srgbClr val="99D0DF">
                    <a:alpha val="100000"/>
                  </a:srgbClr>
                </a:gs>
                <a:gs pos="97000">
                  <a:srgbClr val="DADFD7">
                    <a:alpha val="100000"/>
                  </a:srgbClr>
                </a:gs>
                <a:gs pos="3470">
                  <a:srgbClr val="23CFBF">
                    <a:alpha val="100000"/>
                  </a:srgbClr>
                </a:gs>
              </a:gsLst>
              <a:lin ang="16200000" scaled="1"/>
              <a:tileRect/>
            </a:gradFill>
            <a:ln w="25400" cap="flat" cmpd="sng" algn="ctr">
              <a:solidFill>
                <a:srgbClr val="06A3B6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  <a:scene3d>
              <a:camera prst="orthographicFront"/>
              <a:lightRig rig="balanced" dir="t"/>
            </a:scene3d>
            <a:sp3d prstMaterial="metal">
              <a:bevelT w="38100" h="63500" prst="coolSlant"/>
            </a:sp3d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1" name="TextBox 21"/>
            <p:cNvSpPr txBox="1"/>
            <p:nvPr/>
          </p:nvSpPr>
          <p:spPr>
            <a:xfrm>
              <a:off x="4211960" y="1779662"/>
              <a:ext cx="1230331" cy="700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공통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0" normalizeH="0" baseline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관심사</a:t>
              </a:r>
            </a:p>
          </p:txBody>
        </p:sp>
      </p:grpSp>
      <p:sp>
        <p:nvSpPr>
          <p:cNvPr id="82" name="TextBox 23"/>
          <p:cNvSpPr txBox="1"/>
          <p:nvPr/>
        </p:nvSpPr>
        <p:spPr>
          <a:xfrm>
            <a:off x="5913237" y="1974132"/>
            <a:ext cx="1230331" cy="39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이등변 삼각형 5"/>
          <p:cNvSpPr/>
          <p:nvPr/>
        </p:nvSpPr>
        <p:spPr>
          <a:xfrm>
            <a:off x="1835696" y="3435846"/>
            <a:ext cx="6480720" cy="1224135"/>
          </a:xfrm>
          <a:prstGeom prst="wedgeRoundRectCallout">
            <a:avLst>
              <a:gd name="adj1" fmla="val -3552"/>
              <a:gd name="adj2" fmla="val -97247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6A3B6">
                <a:alpha val="100000"/>
              </a:srgb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제목 1"/>
          <p:cNvSpPr txBox="1"/>
          <p:nvPr/>
        </p:nvSpPr>
        <p:spPr>
          <a:xfrm>
            <a:off x="1907704" y="3624024"/>
            <a:ext cx="6336704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프로젝트 주제 선정을 조원들의 </a:t>
            </a:r>
            <a:endParaRPr kumimoji="1" lang="en-US" altLang="ko-KR" sz="2400" b="1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cs typeface="굴림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공통 관심사인 학업과 게임을 주제로 선정 </a:t>
            </a:r>
          </a:p>
        </p:txBody>
      </p:sp>
      <p:grpSp>
        <p:nvGrpSpPr>
          <p:cNvPr id="85" name="그룹 39"/>
          <p:cNvGrpSpPr/>
          <p:nvPr/>
        </p:nvGrpSpPr>
        <p:grpSpPr>
          <a:xfrm>
            <a:off x="6846659" y="1347614"/>
            <a:ext cx="503300" cy="472148"/>
            <a:chOff x="7691843" y="1348320"/>
            <a:chExt cx="672289" cy="703785"/>
          </a:xfrm>
        </p:grpSpPr>
        <p:sp>
          <p:nvSpPr>
            <p:cNvPr id="86" name="타원 40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타원 41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rgbClr val="FFFFFF">
                    <a:alpha val="8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8" name="타원 42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9" name="그룹 47"/>
          <p:cNvGrpSpPr/>
          <p:nvPr/>
        </p:nvGrpSpPr>
        <p:grpSpPr>
          <a:xfrm>
            <a:off x="2241085" y="1345799"/>
            <a:ext cx="503300" cy="472148"/>
            <a:chOff x="7691843" y="1348320"/>
            <a:chExt cx="672289" cy="703785"/>
          </a:xfrm>
        </p:grpSpPr>
        <p:sp>
          <p:nvSpPr>
            <p:cNvPr id="90" name="타원 48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1" name="타원 49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rgbClr val="FFFFFF">
                    <a:alpha val="8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2" name="타원 50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83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둘째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프로젝트 설명</a:t>
            </a:r>
          </a:p>
        </p:txBody>
      </p:sp>
      <p:sp>
        <p:nvSpPr>
          <p:cNvPr id="76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1.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262626"/>
                </a:solidFill>
                <a:latin typeface="맑은 고딕"/>
                <a:ea typeface="맑은 고딕"/>
              </a:rPr>
              <a:t> 프로젝트 주제 선정 동기</a:t>
            </a:r>
          </a:p>
        </p:txBody>
      </p:sp>
      <p:sp>
        <p:nvSpPr>
          <p:cNvPr id="77" name="모서리가 둥근 직사각형 9"/>
          <p:cNvSpPr/>
          <p:nvPr/>
        </p:nvSpPr>
        <p:spPr>
          <a:xfrm>
            <a:off x="2411760" y="1491630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모서리가 둥근 직사각형 9"/>
          <p:cNvSpPr/>
          <p:nvPr/>
        </p:nvSpPr>
        <p:spPr>
          <a:xfrm>
            <a:off x="4099211" y="1477749"/>
            <a:ext cx="1451635" cy="130084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prstMaterial="metal">
            <a:bevelT w="38100" h="63500" prst="coolSlant"/>
          </a:sp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TextBox 20"/>
          <p:cNvSpPr txBox="1"/>
          <p:nvPr/>
        </p:nvSpPr>
        <p:spPr>
          <a:xfrm>
            <a:off x="2549582" y="1779662"/>
            <a:ext cx="1230330" cy="70104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첫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프로젝트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4211960" y="1779662"/>
            <a:ext cx="1230331" cy="70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공통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관심사</a:t>
            </a:r>
          </a:p>
        </p:txBody>
      </p:sp>
      <p:sp>
        <p:nvSpPr>
          <p:cNvPr id="83" name="이등변 삼각형 5"/>
          <p:cNvSpPr/>
          <p:nvPr/>
        </p:nvSpPr>
        <p:spPr>
          <a:xfrm>
            <a:off x="1835696" y="3435846"/>
            <a:ext cx="6480720" cy="1224135"/>
          </a:xfrm>
          <a:prstGeom prst="wedgeRoundRectCallout">
            <a:avLst>
              <a:gd name="adj1" fmla="val 22687"/>
              <a:gd name="adj2" fmla="val -96223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6A3B6">
                <a:alpha val="100000"/>
              </a:srgb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제목 1"/>
          <p:cNvSpPr txBox="1"/>
          <p:nvPr/>
        </p:nvSpPr>
        <p:spPr>
          <a:xfrm>
            <a:off x="1907704" y="3651870"/>
            <a:ext cx="6336704" cy="75744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200" b="1" i="0" u="none" strike="noStrike" kern="1200" cap="none" spc="0" normalizeH="0" baseline="0" dirty="0" err="1">
                <a:solidFill>
                  <a:srgbClr val="000000"/>
                </a:solidFill>
                <a:effectLst/>
                <a:latin typeface="맑은 고딕"/>
                <a:cs typeface="굴림"/>
              </a:rPr>
              <a:t>레트로</a:t>
            </a:r>
            <a:r>
              <a:rPr kumimoji="1" lang="ko-KR" altLang="en-US" sz="22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 트렌드를 바탕으로 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2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고전 게임을 </a:t>
            </a:r>
            <a:r>
              <a:rPr kumimoji="1" lang="ko-KR" altLang="en-US" sz="2200" b="1" i="0" u="none" strike="noStrike" kern="1200" cap="none" spc="0" normalizeH="0" baseline="0" dirty="0" err="1">
                <a:solidFill>
                  <a:srgbClr val="000000"/>
                </a:solidFill>
                <a:effectLst/>
                <a:latin typeface="맑은 고딕"/>
                <a:cs typeface="굴림"/>
              </a:rPr>
              <a:t>개발하는것으로</a:t>
            </a:r>
            <a:r>
              <a:rPr kumimoji="1" lang="ko-KR" altLang="en-US" sz="2200" b="1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cs typeface="굴림"/>
              </a:rPr>
              <a:t> 결정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802585" y="1347614"/>
            <a:ext cx="1547374" cy="1430978"/>
            <a:chOff x="5802585" y="1347614"/>
            <a:chExt cx="1547374" cy="1430978"/>
          </a:xfrm>
        </p:grpSpPr>
        <p:sp>
          <p:nvSpPr>
            <p:cNvPr id="79" name="모서리가 둥근 직사각형 15"/>
            <p:cNvSpPr/>
            <p:nvPr/>
          </p:nvSpPr>
          <p:spPr>
            <a:xfrm>
              <a:off x="5802585" y="1477749"/>
              <a:ext cx="1451635" cy="1300843"/>
            </a:xfrm>
            <a:prstGeom prst="roundRect">
              <a:avLst>
                <a:gd name="adj" fmla="val 16667"/>
              </a:avLst>
            </a:prstGeom>
            <a:gradFill flip="xy" rotWithShape="1">
              <a:gsLst>
                <a:gs pos="65940">
                  <a:srgbClr val="99D0DF">
                    <a:alpha val="100000"/>
                  </a:srgbClr>
                </a:gs>
                <a:gs pos="97000">
                  <a:srgbClr val="DADFD7">
                    <a:alpha val="100000"/>
                  </a:srgbClr>
                </a:gs>
                <a:gs pos="3470">
                  <a:srgbClr val="23CFBF">
                    <a:alpha val="100000"/>
                  </a:srgbClr>
                </a:gs>
              </a:gsLst>
              <a:lin ang="16200000" scaled="1"/>
              <a:tileRect/>
            </a:gradFill>
            <a:ln w="25400" cap="flat" cmpd="sng" algn="ctr">
              <a:solidFill>
                <a:srgbClr val="06A3B6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  <a:scene3d>
              <a:camera prst="orthographicFront"/>
              <a:lightRig rig="balanced" dir="t"/>
            </a:scene3d>
            <a:sp3d prstMaterial="metal">
              <a:bevelT w="38100" h="63500" prst="coolSlant"/>
            </a:sp3d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2" name="TextBox 23"/>
            <p:cNvSpPr txBox="1"/>
            <p:nvPr/>
          </p:nvSpPr>
          <p:spPr>
            <a:xfrm>
              <a:off x="5940152" y="1923678"/>
              <a:ext cx="1230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트렌드</a:t>
              </a:r>
              <a:endPara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85" name="그룹 39"/>
            <p:cNvGrpSpPr/>
            <p:nvPr/>
          </p:nvGrpSpPr>
          <p:grpSpPr>
            <a:xfrm>
              <a:off x="6846659" y="1347614"/>
              <a:ext cx="503300" cy="472148"/>
              <a:chOff x="7691843" y="1348320"/>
              <a:chExt cx="672289" cy="703785"/>
            </a:xfrm>
          </p:grpSpPr>
          <p:sp>
            <p:nvSpPr>
              <p:cNvPr id="86" name="타원 40"/>
              <p:cNvSpPr/>
              <p:nvPr/>
            </p:nvSpPr>
            <p:spPr>
              <a:xfrm rot="860521">
                <a:off x="7691843" y="1672260"/>
                <a:ext cx="672289" cy="55906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7" name="타원 41"/>
              <p:cNvSpPr/>
              <p:nvPr/>
            </p:nvSpPr>
            <p:spPr>
              <a:xfrm>
                <a:off x="7908924" y="1581151"/>
                <a:ext cx="238126" cy="238124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FFFF">
                      <a:alpha val="8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8" name="타원 42"/>
              <p:cNvSpPr/>
              <p:nvPr/>
            </p:nvSpPr>
            <p:spPr>
              <a:xfrm rot="6260521">
                <a:off x="7676095" y="1673511"/>
                <a:ext cx="703785" cy="53404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89" name="그룹 47"/>
          <p:cNvGrpSpPr/>
          <p:nvPr/>
        </p:nvGrpSpPr>
        <p:grpSpPr>
          <a:xfrm>
            <a:off x="2241085" y="1345799"/>
            <a:ext cx="503300" cy="472148"/>
            <a:chOff x="7691843" y="1348320"/>
            <a:chExt cx="672289" cy="703785"/>
          </a:xfrm>
        </p:grpSpPr>
        <p:sp>
          <p:nvSpPr>
            <p:cNvPr id="90" name="타원 48"/>
            <p:cNvSpPr/>
            <p:nvPr/>
          </p:nvSpPr>
          <p:spPr>
            <a:xfrm rot="860521">
              <a:off x="7691843" y="1672260"/>
              <a:ext cx="672289" cy="55906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1" name="타원 49"/>
            <p:cNvSpPr/>
            <p:nvPr/>
          </p:nvSpPr>
          <p:spPr>
            <a:xfrm>
              <a:off x="7908924" y="1581151"/>
              <a:ext cx="238126" cy="238124"/>
            </a:xfrm>
            <a:prstGeom prst="ellipse">
              <a:avLst/>
            </a:prstGeom>
            <a:gradFill flip="none" rotWithShape="1">
              <a:gsLst>
                <a:gs pos="10000">
                  <a:srgbClr val="FFFFFF">
                    <a:alpha val="8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2" name="타원 50"/>
            <p:cNvSpPr/>
            <p:nvPr/>
          </p:nvSpPr>
          <p:spPr>
            <a:xfrm rot="6260521">
              <a:off x="7676095" y="1673511"/>
              <a:ext cx="703785" cy="53404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698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49"/>
          <p:cNvGrpSpPr/>
          <p:nvPr/>
        </p:nvGrpSpPr>
        <p:grpSpPr>
          <a:xfrm>
            <a:off x="4701826" y="1201602"/>
            <a:ext cx="4442175" cy="3409503"/>
            <a:chOff x="4355976" y="1628800"/>
            <a:chExt cx="4788024" cy="3996206"/>
          </a:xfrm>
        </p:grpSpPr>
        <p:sp>
          <p:nvSpPr>
            <p:cNvPr id="37" name="자유형 135"/>
            <p:cNvSpPr/>
            <p:nvPr/>
          </p:nvSpPr>
          <p:spPr>
            <a:xfrm>
              <a:off x="4355976" y="1628800"/>
              <a:ext cx="4788024" cy="3996206"/>
            </a:xfrm>
            <a:custGeom>
              <a:avLst/>
              <a:gdLst>
                <a:gd name="connsiteX0" fmla="*/ 0 w 4788024"/>
                <a:gd name="connsiteY0" fmla="*/ 0 h 3996206"/>
                <a:gd name="connsiteX1" fmla="*/ 4788024 w 4788024"/>
                <a:gd name="connsiteY1" fmla="*/ 0 h 3996206"/>
                <a:gd name="connsiteX2" fmla="*/ 4788024 w 4788024"/>
                <a:gd name="connsiteY2" fmla="*/ 3996206 h 3996206"/>
                <a:gd name="connsiteX3" fmla="*/ 0 w 4788024"/>
                <a:gd name="connsiteY3" fmla="*/ 3996206 h 3996206"/>
                <a:gd name="connsiteX4" fmla="*/ 0 w 4788024"/>
                <a:gd name="connsiteY4" fmla="*/ 0 h 3996206"/>
                <a:gd name="connsiteX0" fmla="*/ 2090 w 4790114"/>
                <a:gd name="connsiteY0" fmla="*/ 0 h 3996206"/>
                <a:gd name="connsiteX1" fmla="*/ 4790114 w 4790114"/>
                <a:gd name="connsiteY1" fmla="*/ 0 h 3996206"/>
                <a:gd name="connsiteX2" fmla="*/ 4790114 w 4790114"/>
                <a:gd name="connsiteY2" fmla="*/ 3996206 h 3996206"/>
                <a:gd name="connsiteX3" fmla="*/ 2090 w 4790114"/>
                <a:gd name="connsiteY3" fmla="*/ 3996206 h 3996206"/>
                <a:gd name="connsiteX4" fmla="*/ 0 w 4790114"/>
                <a:gd name="connsiteY4" fmla="*/ 1996580 h 3996206"/>
                <a:gd name="connsiteX5" fmla="*/ 2090 w 4790114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087086 w 4788721"/>
                <a:gd name="connsiteY4" fmla="*/ 2022441 h 3996206"/>
                <a:gd name="connsiteX5" fmla="*/ 697 w 4788721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087086 w 4788721"/>
                <a:gd name="connsiteY4" fmla="*/ 2022441 h 3996206"/>
                <a:gd name="connsiteX5" fmla="*/ 697 w 4788721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087086 w 4788721"/>
                <a:gd name="connsiteY4" fmla="*/ 2022441 h 3996206"/>
                <a:gd name="connsiteX5" fmla="*/ 697 w 4788721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087086 w 4788721"/>
                <a:gd name="connsiteY4" fmla="*/ 2022441 h 3996206"/>
                <a:gd name="connsiteX5" fmla="*/ 697 w 4788721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145809 w 4788721"/>
                <a:gd name="connsiteY4" fmla="*/ 2005663 h 3996206"/>
                <a:gd name="connsiteX5" fmla="*/ 697 w 4788721"/>
                <a:gd name="connsiteY5" fmla="*/ 0 h 3996206"/>
                <a:gd name="connsiteX0" fmla="*/ 697 w 4788721"/>
                <a:gd name="connsiteY0" fmla="*/ 0 h 3996206"/>
                <a:gd name="connsiteX1" fmla="*/ 4788721 w 4788721"/>
                <a:gd name="connsiteY1" fmla="*/ 0 h 3996206"/>
                <a:gd name="connsiteX2" fmla="*/ 4788721 w 4788721"/>
                <a:gd name="connsiteY2" fmla="*/ 3996206 h 3996206"/>
                <a:gd name="connsiteX3" fmla="*/ 697 w 4788721"/>
                <a:gd name="connsiteY3" fmla="*/ 3996206 h 3996206"/>
                <a:gd name="connsiteX4" fmla="*/ 1145809 w 4788721"/>
                <a:gd name="connsiteY4" fmla="*/ 2005663 h 3996206"/>
                <a:gd name="connsiteX5" fmla="*/ 697 w 4788721"/>
                <a:gd name="connsiteY5" fmla="*/ 0 h 3996206"/>
                <a:gd name="connsiteX0" fmla="*/ 0 w 4788024"/>
                <a:gd name="connsiteY0" fmla="*/ 0 h 3996206"/>
                <a:gd name="connsiteX1" fmla="*/ 4788024 w 4788024"/>
                <a:gd name="connsiteY1" fmla="*/ 0 h 3996206"/>
                <a:gd name="connsiteX2" fmla="*/ 4788024 w 4788024"/>
                <a:gd name="connsiteY2" fmla="*/ 3996206 h 3996206"/>
                <a:gd name="connsiteX3" fmla="*/ 0 w 4788024"/>
                <a:gd name="connsiteY3" fmla="*/ 3996206 h 3996206"/>
                <a:gd name="connsiteX4" fmla="*/ 1145112 w 4788024"/>
                <a:gd name="connsiteY4" fmla="*/ 2005663 h 3996206"/>
                <a:gd name="connsiteX5" fmla="*/ 0 w 4788024"/>
                <a:gd name="connsiteY5" fmla="*/ 0 h 399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8024" h="3996206">
                  <a:moveTo>
                    <a:pt x="0" y="0"/>
                  </a:moveTo>
                  <a:lnTo>
                    <a:pt x="4788024" y="0"/>
                  </a:lnTo>
                  <a:lnTo>
                    <a:pt x="4788024" y="3996206"/>
                  </a:lnTo>
                  <a:lnTo>
                    <a:pt x="0" y="3996206"/>
                  </a:lnTo>
                  <a:cubicBezTo>
                    <a:pt x="802556" y="2775938"/>
                    <a:pt x="1145809" y="2672205"/>
                    <a:pt x="1145112" y="2005663"/>
                  </a:cubicBezTo>
                  <a:cubicBezTo>
                    <a:pt x="1145809" y="1340136"/>
                    <a:pt x="810945" y="1081521"/>
                    <a:pt x="0" y="0"/>
                  </a:cubicBezTo>
                  <a:close/>
                </a:path>
              </a:pathLst>
            </a:custGeom>
            <a:solidFill>
              <a:srgbClr val="95DED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자유형 148"/>
            <p:cNvSpPr/>
            <p:nvPr/>
          </p:nvSpPr>
          <p:spPr>
            <a:xfrm>
              <a:off x="4355976" y="2904414"/>
              <a:ext cx="4788024" cy="2718381"/>
            </a:xfrm>
            <a:custGeom>
              <a:avLst/>
              <a:gdLst/>
              <a:ahLst/>
              <a:cxnLst/>
              <a:rect l="l" t="t" r="r" b="b"/>
              <a:pathLst>
                <a:path w="4788024" h="2016224">
                  <a:moveTo>
                    <a:pt x="1144293" y="0"/>
                  </a:moveTo>
                  <a:lnTo>
                    <a:pt x="4788024" y="0"/>
                  </a:lnTo>
                  <a:lnTo>
                    <a:pt x="4788024" y="2016224"/>
                  </a:lnTo>
                  <a:lnTo>
                    <a:pt x="0" y="2016224"/>
                  </a:lnTo>
                  <a:cubicBezTo>
                    <a:pt x="802556" y="795956"/>
                    <a:pt x="1145809" y="692223"/>
                    <a:pt x="1145112" y="25681"/>
                  </a:cubicBezTo>
                  <a:close/>
                </a:path>
              </a:pathLst>
            </a:custGeom>
            <a:solidFill>
              <a:srgbClr val="81D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39" name="직선 연결선 177"/>
          <p:cNvCxnSpPr/>
          <p:nvPr/>
        </p:nvCxnSpPr>
        <p:spPr>
          <a:xfrm>
            <a:off x="4783719" y="4519155"/>
            <a:ext cx="4360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7584" y="-1219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2.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 프로젝트 주제 선정 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1295129" y="771550"/>
            <a:ext cx="4442175" cy="4224386"/>
            <a:chOff x="1295129" y="771550"/>
            <a:chExt cx="4442175" cy="4224386"/>
          </a:xfrm>
        </p:grpSpPr>
        <p:sp>
          <p:nvSpPr>
            <p:cNvPr id="42" name="타원 28"/>
            <p:cNvSpPr/>
            <p:nvPr/>
          </p:nvSpPr>
          <p:spPr>
            <a:xfrm>
              <a:off x="1707318" y="1163530"/>
              <a:ext cx="3617796" cy="3440424"/>
            </a:xfrm>
            <a:prstGeom prst="ellipse">
              <a:avLst/>
            </a:prstGeom>
            <a:solidFill>
              <a:srgbClr val="8DEAE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3" name="직선 연결선 32"/>
            <p:cNvCxnSpPr>
              <a:stCxn id="47" idx="2"/>
              <a:endCxn id="47" idx="6"/>
            </p:cNvCxnSpPr>
            <p:nvPr/>
          </p:nvCxnSpPr>
          <p:spPr>
            <a:xfrm>
              <a:off x="1295129" y="2883743"/>
              <a:ext cx="4442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33"/>
            <p:cNvCxnSpPr/>
            <p:nvPr/>
          </p:nvCxnSpPr>
          <p:spPr>
            <a:xfrm flipV="1">
              <a:off x="2243685" y="1060826"/>
              <a:ext cx="2546576" cy="36427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245823" y="1060826"/>
              <a:ext cx="2538030" cy="36427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육각형 29"/>
            <p:cNvSpPr/>
            <p:nvPr/>
          </p:nvSpPr>
          <p:spPr>
            <a:xfrm>
              <a:off x="2663378" y="2184581"/>
              <a:ext cx="1705678" cy="1398322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도넛 30"/>
            <p:cNvSpPr/>
            <p:nvPr/>
          </p:nvSpPr>
          <p:spPr>
            <a:xfrm>
              <a:off x="1295129" y="771550"/>
              <a:ext cx="4442175" cy="4224385"/>
            </a:xfrm>
            <a:prstGeom prst="donut">
              <a:avLst>
                <a:gd name="adj" fmla="val 7909"/>
              </a:avLst>
            </a:prstGeom>
            <a:solidFill>
              <a:srgbClr val="12B5B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22" name="그룹 60"/>
            <p:cNvGrpSpPr/>
            <p:nvPr/>
          </p:nvGrpSpPr>
          <p:grpSpPr>
            <a:xfrm rot="1101287">
              <a:off x="2210407" y="4341203"/>
              <a:ext cx="308221" cy="285728"/>
              <a:chOff x="7691843" y="1348320"/>
              <a:chExt cx="672289" cy="703785"/>
            </a:xfrm>
          </p:grpSpPr>
          <p:sp>
            <p:nvSpPr>
              <p:cNvPr id="123" name="타원 162"/>
              <p:cNvSpPr/>
              <p:nvPr/>
            </p:nvSpPr>
            <p:spPr>
              <a:xfrm rot="860521">
                <a:off x="7691843" y="1672260"/>
                <a:ext cx="672289" cy="55906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24" name="타원 163"/>
              <p:cNvSpPr/>
              <p:nvPr/>
            </p:nvSpPr>
            <p:spPr>
              <a:xfrm>
                <a:off x="7908924" y="1581151"/>
                <a:ext cx="238126" cy="238124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FFFF">
                      <a:alpha val="8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25" name="타원 164"/>
              <p:cNvSpPr/>
              <p:nvPr/>
            </p:nvSpPr>
            <p:spPr>
              <a:xfrm rot="6260521">
                <a:off x="7676095" y="1673511"/>
                <a:ext cx="703785" cy="53404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130" name="그룹 60"/>
            <p:cNvGrpSpPr/>
            <p:nvPr/>
          </p:nvGrpSpPr>
          <p:grpSpPr>
            <a:xfrm rot="1101287">
              <a:off x="2642455" y="884819"/>
              <a:ext cx="308221" cy="285728"/>
              <a:chOff x="7691843" y="1348320"/>
              <a:chExt cx="672289" cy="703785"/>
            </a:xfrm>
          </p:grpSpPr>
          <p:sp>
            <p:nvSpPr>
              <p:cNvPr id="131" name="타원 162"/>
              <p:cNvSpPr/>
              <p:nvPr/>
            </p:nvSpPr>
            <p:spPr>
              <a:xfrm rot="860521">
                <a:off x="7691843" y="1672260"/>
                <a:ext cx="672289" cy="55906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2" name="타원 163"/>
              <p:cNvSpPr/>
              <p:nvPr/>
            </p:nvSpPr>
            <p:spPr>
              <a:xfrm>
                <a:off x="7908924" y="1581151"/>
                <a:ext cx="238126" cy="238124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FFFF">
                      <a:alpha val="8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3" name="타원 164"/>
              <p:cNvSpPr/>
              <p:nvPr/>
            </p:nvSpPr>
            <p:spPr>
              <a:xfrm rot="6260521">
                <a:off x="7676095" y="1673511"/>
                <a:ext cx="703785" cy="53404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698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>
                <a:solidFill>
                  <a:schemeClr val="bg1"/>
                </a:solidFill>
                <a:latin typeface="맑은 고딕"/>
                <a:ea typeface="맑은 고딕"/>
              </a:rPr>
              <a:t>둘째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>
                <a:solidFill>
                  <a:srgbClr val="FF0000"/>
                </a:solidFill>
                <a:latin typeface="맑은 고딕"/>
                <a:ea typeface="맑은 고딕"/>
              </a:rPr>
              <a:t>팩맨 게임</a:t>
            </a:r>
            <a:r>
              <a:rPr lang="en-US" altLang="ko-KR" sz="1400" b="1" spc="-15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>
                <a:solidFill>
                  <a:schemeClr val="tx2"/>
                </a:solidFill>
                <a:latin typeface="맑은 고딕"/>
                <a:ea typeface="맑은 고딕"/>
              </a:rPr>
              <a:t>프로젝트 설명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461526"/>
            <a:ext cx="7632848" cy="36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en-US" altLang="ko-KR" b="1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2912485" y="2482232"/>
            <a:ext cx="1227467" cy="44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팩맨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</p:txBody>
      </p:sp>
      <p:sp>
        <p:nvSpPr>
          <p:cNvPr id="49" name="TextBox 62"/>
          <p:cNvSpPr txBox="1"/>
          <p:nvPr/>
        </p:nvSpPr>
        <p:spPr>
          <a:xfrm>
            <a:off x="2912484" y="2955468"/>
            <a:ext cx="1227467" cy="338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주제 선정</a:t>
            </a:r>
          </a:p>
        </p:txBody>
      </p:sp>
      <p:sp>
        <p:nvSpPr>
          <p:cNvPr id="50" name="TextBox 115"/>
          <p:cNvSpPr txBox="1"/>
          <p:nvPr/>
        </p:nvSpPr>
        <p:spPr>
          <a:xfrm>
            <a:off x="3059832" y="1419622"/>
            <a:ext cx="936103" cy="57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rgbClr val="0D0D0D"/>
                </a:solidFill>
                <a:latin typeface="+mn-ea"/>
              </a:rPr>
              <a:t>비행기 게임</a:t>
            </a:r>
          </a:p>
        </p:txBody>
      </p:sp>
      <p:sp>
        <p:nvSpPr>
          <p:cNvPr id="51" name="TextBox 116"/>
          <p:cNvSpPr txBox="1"/>
          <p:nvPr/>
        </p:nvSpPr>
        <p:spPr>
          <a:xfrm>
            <a:off x="1979712" y="3147814"/>
            <a:ext cx="748536" cy="57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D0D0D"/>
                </a:solidFill>
                <a:latin typeface="+mn-ea"/>
              </a:rPr>
              <a:t>끝말잇기</a:t>
            </a:r>
          </a:p>
        </p:txBody>
      </p:sp>
      <p:sp>
        <p:nvSpPr>
          <p:cNvPr id="52" name="TextBox 117"/>
          <p:cNvSpPr txBox="1"/>
          <p:nvPr/>
        </p:nvSpPr>
        <p:spPr>
          <a:xfrm>
            <a:off x="4197731" y="1996238"/>
            <a:ext cx="950333" cy="575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rgbClr val="0D0D0D"/>
                </a:solidFill>
                <a:latin typeface="+mn-ea"/>
              </a:rPr>
              <a:t>테일즈런너</a:t>
            </a:r>
          </a:p>
        </p:txBody>
      </p:sp>
      <p:sp>
        <p:nvSpPr>
          <p:cNvPr id="53" name="TextBox 118"/>
          <p:cNvSpPr txBox="1"/>
          <p:nvPr/>
        </p:nvSpPr>
        <p:spPr>
          <a:xfrm>
            <a:off x="4327518" y="3147814"/>
            <a:ext cx="748538" cy="57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rgbClr val="0D0D0D"/>
                </a:solidFill>
                <a:latin typeface="+mn-ea"/>
              </a:rPr>
              <a:t>리듬게임</a:t>
            </a:r>
          </a:p>
        </p:txBody>
      </p:sp>
      <p:sp>
        <p:nvSpPr>
          <p:cNvPr id="54" name="TextBox 119"/>
          <p:cNvSpPr txBox="1"/>
          <p:nvPr/>
        </p:nvSpPr>
        <p:spPr>
          <a:xfrm>
            <a:off x="2023263" y="2139702"/>
            <a:ext cx="748536" cy="33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0D0D0D"/>
                </a:solidFill>
                <a:latin typeface="+mn-ea"/>
              </a:rPr>
              <a:t>2048</a:t>
            </a:r>
          </a:p>
        </p:txBody>
      </p:sp>
      <p:sp>
        <p:nvSpPr>
          <p:cNvPr id="55" name="TextBox 120"/>
          <p:cNvSpPr txBox="1"/>
          <p:nvPr/>
        </p:nvSpPr>
        <p:spPr>
          <a:xfrm>
            <a:off x="2915816" y="3891875"/>
            <a:ext cx="1224136" cy="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rgbClr val="0D0D0D"/>
                </a:solidFill>
                <a:latin typeface="+mn-ea"/>
              </a:rPr>
              <a:t>공튀기기</a:t>
            </a:r>
          </a:p>
        </p:txBody>
      </p:sp>
      <p:sp>
        <p:nvSpPr>
          <p:cNvPr id="90" name="직사각형 150"/>
          <p:cNvSpPr/>
          <p:nvPr/>
        </p:nvSpPr>
        <p:spPr>
          <a:xfrm>
            <a:off x="5794988" y="2559561"/>
            <a:ext cx="33646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 err="1">
                <a:solidFill>
                  <a:schemeClr val="bg1"/>
                </a:solidFill>
              </a:rPr>
              <a:t>팩맨이</a:t>
            </a:r>
            <a:r>
              <a:rPr lang="ko-KR" altLang="en-US" sz="1700" b="1" dirty="0">
                <a:solidFill>
                  <a:schemeClr val="bg1"/>
                </a:solidFill>
              </a:rPr>
              <a:t> 유령을 피해 먹이를 먹음</a:t>
            </a:r>
            <a:r>
              <a:rPr lang="en-US" altLang="ko-KR" sz="1700" b="1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altLang="ko-KR" sz="17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1700" b="1" dirty="0">
                <a:solidFill>
                  <a:schemeClr val="bg1"/>
                </a:solidFill>
              </a:rPr>
              <a:t>기존 룰에 새로운 설정을 추가</a:t>
            </a:r>
            <a:r>
              <a:rPr lang="en-US" altLang="ko-KR" sz="1700" b="1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altLang="ko-KR" sz="17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</a:rPr>
              <a:t>‘A</a:t>
            </a:r>
            <a:r>
              <a:rPr lang="ko-KR" altLang="en-US" sz="1700" b="1" dirty="0">
                <a:solidFill>
                  <a:schemeClr val="bg1"/>
                </a:solidFill>
              </a:rPr>
              <a:t>맨</a:t>
            </a:r>
            <a:r>
              <a:rPr lang="en-US" altLang="ko-KR" sz="1700" b="1" dirty="0">
                <a:solidFill>
                  <a:schemeClr val="bg1"/>
                </a:solidFill>
              </a:rPr>
              <a:t>’</a:t>
            </a:r>
            <a:r>
              <a:rPr lang="ko-KR" altLang="en-US" sz="1700" b="1" dirty="0">
                <a:solidFill>
                  <a:schemeClr val="bg1"/>
                </a:solidFill>
              </a:rPr>
              <a:t>만의 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1700" b="1" dirty="0">
                <a:solidFill>
                  <a:schemeClr val="bg1"/>
                </a:solidFill>
              </a:rPr>
              <a:t>새로운 </a:t>
            </a:r>
            <a:r>
              <a:rPr lang="ko-KR" altLang="en-US" sz="1700" b="1" dirty="0" err="1">
                <a:solidFill>
                  <a:schemeClr val="bg1"/>
                </a:solidFill>
              </a:rPr>
              <a:t>팩맨</a:t>
            </a:r>
            <a:r>
              <a:rPr lang="ko-KR" altLang="en-US" sz="1700" b="1" dirty="0">
                <a:solidFill>
                  <a:schemeClr val="bg1"/>
                </a:solidFill>
              </a:rPr>
              <a:t> 게임을 개발</a:t>
            </a:r>
            <a:r>
              <a:rPr lang="en-US" altLang="ko-KR" sz="17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1" name="TextBox 151"/>
          <p:cNvSpPr txBox="1"/>
          <p:nvPr/>
        </p:nvSpPr>
        <p:spPr>
          <a:xfrm>
            <a:off x="6197422" y="1422129"/>
            <a:ext cx="2238931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dk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</a:rPr>
              <a:t>팩맨</a:t>
            </a:r>
            <a:r>
              <a:rPr lang="ko-KR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dk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</a:rPr>
              <a:t> </a:t>
            </a:r>
            <a:r>
              <a:rPr lang="ko-KR" altLang="en-US" sz="3600" b="1" spc="50" dirty="0">
                <a:ln w="13500">
                  <a:solidFill>
                    <a:schemeClr val="accent1">
                      <a:shade val="2500"/>
                      <a:alpha val="3000"/>
                    </a:schemeClr>
                  </a:solidFill>
                  <a:prstDash val="solid"/>
                </a:ln>
                <a:solidFill>
                  <a:schemeClr val="dk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</a:rPr>
              <a:t>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755576" cy="5143500"/>
          </a:xfrm>
          <a:prstGeom prst="rect">
            <a:avLst/>
          </a:prstGeom>
          <a:solidFill>
            <a:srgbClr val="23C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15" y="117128"/>
            <a:ext cx="7255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300" dirty="0">
                <a:solidFill>
                  <a:schemeClr val="bg1"/>
                </a:solidFill>
                <a:latin typeface="맑은 고딕"/>
                <a:ea typeface="맑은 고딕"/>
              </a:rPr>
              <a:t>셋째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65676" y="142528"/>
            <a:ext cx="1373412" cy="61254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8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400" b="1" spc="-150" dirty="0" err="1">
                <a:solidFill>
                  <a:srgbClr val="FF0000"/>
                </a:solidFill>
                <a:latin typeface="맑은 고딕"/>
                <a:ea typeface="맑은 고딕"/>
              </a:rPr>
              <a:t>팩맨</a:t>
            </a:r>
            <a:r>
              <a:rPr lang="ko-KR" altLang="en-US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 게임</a:t>
            </a:r>
            <a:r>
              <a:rPr lang="en-US" altLang="ko-KR" sz="1400" b="1" spc="-150" dirty="0">
                <a:solidFill>
                  <a:srgbClr val="FF0000"/>
                </a:solidFill>
                <a:latin typeface="맑은 고딕"/>
                <a:ea typeface="맑은 고딕"/>
              </a:rPr>
              <a:t>”</a:t>
            </a:r>
          </a:p>
          <a:p>
            <a:pPr algn="ctr">
              <a:defRPr/>
            </a:pPr>
            <a:r>
              <a:rPr lang="ko-KR" altLang="en-US" sz="1400" b="1" spc="-150" dirty="0">
                <a:solidFill>
                  <a:schemeClr val="tx2"/>
                </a:solidFill>
                <a:latin typeface="맑은 고딕"/>
                <a:ea typeface="맑은 고딕"/>
              </a:rPr>
              <a:t>프로젝트 일정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B24588D-5329-4DCF-AB71-DD4C3523F85C}"/>
              </a:ext>
            </a:extLst>
          </p:cNvPr>
          <p:cNvSpPr txBox="1"/>
          <p:nvPr/>
        </p:nvSpPr>
        <p:spPr>
          <a:xfrm>
            <a:off x="827584" y="-83820"/>
            <a:ext cx="331078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</a:rPr>
              <a:t> 프로젝트 일정 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078396B4-BF3E-4A13-AA19-B486BC944CBE}"/>
              </a:ext>
            </a:extLst>
          </p:cNvPr>
          <p:cNvGraphicFramePr>
            <a:graphicFrameLocks noGrp="1"/>
          </p:cNvGraphicFramePr>
          <p:nvPr/>
        </p:nvGraphicFramePr>
        <p:xfrm>
          <a:off x="1664320" y="1131590"/>
          <a:ext cx="6648389" cy="3422244"/>
        </p:xfrm>
        <a:graphic>
          <a:graphicData uri="http://schemas.openxmlformats.org/drawingml/2006/table">
            <a:tbl>
              <a:tblPr>
                <a:tableStyleId>{C69FF03A-DF0C-4845-94BB-EF2385AD676B}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기간</a:t>
                      </a:r>
                    </a:p>
                    <a:p>
                      <a:pPr algn="l">
                        <a:defRPr/>
                      </a:pPr>
                      <a:endParaRPr lang="en-US" altLang="ko-KR" sz="900" b="1">
                        <a:solidFill>
                          <a:schemeClr val="tx2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900" b="1">
                        <a:solidFill>
                          <a:schemeClr val="tx2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내용</a:t>
                      </a:r>
                      <a:endParaRPr lang="ko-KR" alt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900" b="1">
                          <a:solidFill>
                            <a:schemeClr val="tx2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요구 분석</a:t>
                      </a:r>
                      <a:endParaRPr lang="ko-KR" altLang="en-US" sz="14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설계</a:t>
                      </a:r>
                      <a:endParaRPr lang="ko-KR" altLang="en-US" sz="14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구현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effectLst/>
                          <a:latin typeface="맑은 고딕"/>
                          <a:ea typeface="맑은 고딕"/>
                        </a:rPr>
                        <a:t>시연준비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3C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3E7F2A-1002-4F65-800A-3B12E522E6FF}"/>
              </a:ext>
            </a:extLst>
          </p:cNvPr>
          <p:cNvSpPr/>
          <p:nvPr/>
        </p:nvSpPr>
        <p:spPr>
          <a:xfrm>
            <a:off x="2664333" y="1923678"/>
            <a:ext cx="1404175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6CC1BB3-7802-40E7-8858-AF30E6E3A67F}"/>
              </a:ext>
            </a:extLst>
          </p:cNvPr>
          <p:cNvSpPr/>
          <p:nvPr/>
        </p:nvSpPr>
        <p:spPr>
          <a:xfrm>
            <a:off x="3131840" y="2355726"/>
            <a:ext cx="1404175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6377F1-637D-4AD7-A1AA-7DA816CCA4E7}"/>
              </a:ext>
            </a:extLst>
          </p:cNvPr>
          <p:cNvSpPr/>
          <p:nvPr/>
        </p:nvSpPr>
        <p:spPr>
          <a:xfrm>
            <a:off x="3600450" y="2859782"/>
            <a:ext cx="3294411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3F691D-EB26-44C2-8794-6EF905AA03ED}"/>
              </a:ext>
            </a:extLst>
          </p:cNvPr>
          <p:cNvSpPr/>
          <p:nvPr/>
        </p:nvSpPr>
        <p:spPr>
          <a:xfrm>
            <a:off x="5958745" y="3291830"/>
            <a:ext cx="1404175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D7DFBD-F623-4873-9A9B-B908A1297638}"/>
              </a:ext>
            </a:extLst>
          </p:cNvPr>
          <p:cNvSpPr/>
          <p:nvPr/>
        </p:nvSpPr>
        <p:spPr>
          <a:xfrm>
            <a:off x="7380923" y="4227934"/>
            <a:ext cx="936117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0DD213-C3B1-4703-920E-220E7A6507D7}"/>
              </a:ext>
            </a:extLst>
          </p:cNvPr>
          <p:cNvSpPr/>
          <p:nvPr/>
        </p:nvSpPr>
        <p:spPr>
          <a:xfrm>
            <a:off x="6894862" y="3795886"/>
            <a:ext cx="943317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97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277</Words>
  <Application>Microsoft Office PowerPoint</Application>
  <PresentationFormat>화면 슬라이드 쇼(16:9)</PresentationFormat>
  <Paragraphs>110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Korean Bold</vt:lpstr>
      <vt:lpstr>Noto Sans Korean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효민</cp:lastModifiedBy>
  <cp:revision>118</cp:revision>
  <dcterms:created xsi:type="dcterms:W3CDTF">2014-08-30T22:01:36Z</dcterms:created>
  <dcterms:modified xsi:type="dcterms:W3CDTF">2022-03-08T04:05:44Z</dcterms:modified>
  <cp:version>1000.0000.01</cp:version>
</cp:coreProperties>
</file>