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6" r:id="rId5"/>
    <p:sldId id="267" r:id="rId6"/>
    <p:sldId id="268" r:id="rId7"/>
    <p:sldId id="261" r:id="rId8"/>
    <p:sldId id="269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88730"/>
    <a:srgbClr val="59ABB9"/>
    <a:srgbClr val="041D2D"/>
    <a:srgbClr val="F8AE37"/>
    <a:srgbClr val="FF9300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767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E282-A676-C34C-884C-8E2B147D3B9D}" type="datetimeFigureOut">
              <a:rPr kumimoji="1" lang="ko-Kore-KR" altLang="en-US" smtClean="0"/>
              <a:t>01/06/2022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480A-CAEF-CA41-92AB-1D9F66D1F3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32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A387F-A0FA-7E4B-A0EE-5B97B507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1349" y="635214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2B2EC5-9475-A044-94FE-7FC2E7632594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88943-DA69-224C-82D1-EBFA04C66A3C}"/>
              </a:ext>
            </a:extLst>
          </p:cNvPr>
          <p:cNvSpPr txBox="1"/>
          <p:nvPr userDrawn="1"/>
        </p:nvSpPr>
        <p:spPr>
          <a:xfrm>
            <a:off x="7839293" y="74556"/>
            <a:ext cx="448039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cap="none" spc="0" dirty="0">
                <a:ln w="0">
                  <a:noFill/>
                </a:ln>
                <a:solidFill>
                  <a:schemeClr val="tx1"/>
                </a:solidFill>
                <a:effectLst/>
                <a:latin typeface="KoreanYNSJG3R" panose="02020600000000000000" pitchFamily="18" charset="-127"/>
                <a:ea typeface="KoreanYNSJG3R" panose="02020600000000000000" pitchFamily="18" charset="-127"/>
              </a:rPr>
              <a:t>2021</a:t>
            </a:r>
            <a:r>
              <a:rPr lang="ko-KR" altLang="en-US" sz="1200" b="1" cap="none" spc="0" dirty="0">
                <a:ln w="0">
                  <a:noFill/>
                </a:ln>
                <a:solidFill>
                  <a:schemeClr val="tx1"/>
                </a:solidFill>
                <a:effectLst/>
                <a:latin typeface="KoreanYNSJG3R" panose="02020600000000000000" pitchFamily="18" charset="-127"/>
                <a:ea typeface="KoreanYNSJG3R" panose="02020600000000000000" pitchFamily="18" charset="-127"/>
              </a:rPr>
              <a:t>학년도</a:t>
            </a:r>
            <a:r>
              <a:rPr lang="en-US" altLang="ko-KR" sz="1200" b="1" dirty="0">
                <a:ln w="0">
                  <a:noFill/>
                </a:ln>
                <a:solidFill>
                  <a:schemeClr val="tx1"/>
                </a:solidFill>
                <a:effectLst/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lang="ko-KR" altLang="en-US" sz="1200" b="1" dirty="0">
                <a:ln w="0">
                  <a:noFill/>
                </a:ln>
                <a:solidFill>
                  <a:schemeClr val="tx1"/>
                </a:solidFill>
                <a:effectLst/>
                <a:latin typeface="KoreanYNSJG3R" panose="02020600000000000000" pitchFamily="18" charset="-127"/>
                <a:ea typeface="KoreanYNSJG3R" panose="02020600000000000000" pitchFamily="18" charset="-127"/>
              </a:rPr>
              <a:t>부산소프트웨어마이스터고등학교 </a:t>
            </a:r>
            <a:r>
              <a:rPr lang="en-US" altLang="ko-KR" sz="1200" b="1" dirty="0">
                <a:ln w="0">
                  <a:noFill/>
                </a:ln>
                <a:solidFill>
                  <a:schemeClr val="tx1"/>
                </a:solidFill>
                <a:effectLst/>
                <a:latin typeface="KoreanYNSJG3R" panose="02020600000000000000" pitchFamily="18" charset="-127"/>
                <a:ea typeface="KoreanYNSJG3R" panose="02020600000000000000" pitchFamily="18" charset="-127"/>
              </a:rPr>
              <a:t>AI </a:t>
            </a:r>
            <a:r>
              <a:rPr lang="ko-KR" altLang="en-US" sz="1200" b="1" dirty="0">
                <a:ln w="0">
                  <a:noFill/>
                </a:ln>
                <a:solidFill>
                  <a:schemeClr val="tx1"/>
                </a:solidFill>
                <a:effectLst/>
                <a:latin typeface="KoreanYNSJG3R" panose="02020600000000000000" pitchFamily="18" charset="-127"/>
                <a:ea typeface="KoreanYNSJG3R" panose="02020600000000000000" pitchFamily="18" charset="-127"/>
              </a:rPr>
              <a:t>전공 캠프</a:t>
            </a:r>
            <a:endParaRPr lang="en-US" altLang="ko-KR" sz="1200" b="1" dirty="0" err="1">
              <a:ln w="0">
                <a:noFill/>
              </a:ln>
              <a:solidFill>
                <a:schemeClr val="tx1"/>
              </a:solidFill>
              <a:effectLst/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1C459EB-4D41-5A4C-8A0A-59C2271A4CAD}"/>
              </a:ext>
            </a:extLst>
          </p:cNvPr>
          <p:cNvSpPr/>
          <p:nvPr userDrawn="1"/>
        </p:nvSpPr>
        <p:spPr>
          <a:xfrm>
            <a:off x="415352" y="555270"/>
            <a:ext cx="11361295" cy="5849791"/>
          </a:xfrm>
          <a:prstGeom prst="roundRect">
            <a:avLst>
              <a:gd name="adj" fmla="val 65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90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5141-D84A-F241-90FF-45AE91D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1A215-E60C-D045-93DB-3892558E4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0DBBC-73F0-8D45-A22B-4758F8C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6517A-462D-FE49-8214-F88CAFAF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F7A8F-0F66-514A-AEC6-0E0C1461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6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A9C895-1C37-704F-821C-F5A938639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B686B-8787-CA4D-9E7F-E0020561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2CF96-6645-6049-9DC2-6E01542B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8BCFD-7422-B14B-8298-F611430D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13E03-9B15-854A-9005-408C58D4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89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86798-3089-0D46-BF20-DBEFCF1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A2B7F-AB36-0347-81EB-E9B6DA73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79395-D0FC-BA49-B7BF-BC69813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4A996-69D9-7643-AD7C-A588E701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EA50D-E46E-B641-A249-6D80E2C9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23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2BB7C-6B9D-C64A-8C1A-26CE3AD1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F3448-34EB-D643-8073-B732AB49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4914F-EE5D-234C-BB2B-D7D56DA8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49312-406B-BB43-BE6D-0A873C93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84B89-22C9-4B47-BEE4-670CF7D2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0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E03D-59FD-B443-9736-7FF7F53A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3EFB0-BAE4-724C-BCBB-6AA3786AF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389F1-3CC0-C64B-94C9-472DFE659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14642-E3EB-BE49-B339-32CF5B57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3170B-162E-7848-A5C9-05E65B1C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E2D96-2D4B-3142-BC4A-C7B7367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2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3E144-C13E-DE4B-AEEA-028F5C9B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336E4-C47A-6E4B-ABA6-89B42179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AC34F-98AA-2741-94F5-BB03917D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094BD0-1466-A041-AF73-52A2323E0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B4525C-D94B-524D-B937-FC0A723C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1050B3-BE35-EF4C-AA5F-43565937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6F9F03-B962-5B48-B81B-E26BC5AA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12567C-380F-F949-A349-3D36193B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850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0D48A-4FDA-804F-B6D3-DCB1F615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66A418-722D-B244-972A-E5DC19BD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F552E5-C63D-4E4C-AC02-6313A3F5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C7AFF-E60F-2E45-9B42-F8FD131B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29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7C4BA9-BE27-AC4F-8656-AECA74B5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0828C-47E8-FC4B-B394-FEF9F9D7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0BFF9-168D-D84B-B16F-FD301503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96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0AC3-6C1E-8F40-AF61-9DCFE99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B7A0C-5CC4-C548-BA62-8BA979F41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E9E5C-74F9-DF43-A1F1-3626B8E7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6E54-C90B-6A4A-B235-F427446B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DCFC3-E536-2740-B85C-C6612625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3D78C-6430-2A47-B4FA-E4870EE9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54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D3D2-1618-D041-8CB5-91C63121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D55C65-1458-9C43-B623-25B3F9F7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29DB2-CCDF-D64C-BC8F-8AEA633B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2BAFF-BD32-FD4F-977C-99D97FA7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0D2EA-BD4A-2643-93F9-9209F36F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BC791-82F8-1D4E-A01C-67A3A86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25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08D03-88EF-BC4C-A0B8-2117A0CB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C5293-D949-F24D-A290-277B129B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68E5E-8AF5-5949-9D6A-0301FBF87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BCB19-C560-3149-99BF-AFB14126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6160F-BA59-DA44-BD80-CC1E7B5FA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2EC5-9475-A044-94FE-7FC2E76325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17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2653E3-2652-CF48-A81F-B62AD3E55271}"/>
              </a:ext>
            </a:extLst>
          </p:cNvPr>
          <p:cNvSpPr/>
          <p:nvPr/>
        </p:nvSpPr>
        <p:spPr>
          <a:xfrm>
            <a:off x="-22679" y="-28154"/>
            <a:ext cx="12237358" cy="6101830"/>
          </a:xfrm>
          <a:prstGeom prst="rect">
            <a:avLst/>
          </a:prstGeom>
          <a:gradFill flip="none" rotWithShape="1">
            <a:gsLst>
              <a:gs pos="40000">
                <a:srgbClr val="041D2D">
                  <a:alpha val="63000"/>
                </a:srgbClr>
              </a:gs>
              <a:gs pos="55000">
                <a:srgbClr val="041D2D"/>
              </a:gs>
              <a:gs pos="10000">
                <a:srgbClr val="041D2D">
                  <a:alpha val="9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45BE8C-2B8A-6F43-BDAC-94442B2A7F52}"/>
              </a:ext>
            </a:extLst>
          </p:cNvPr>
          <p:cNvSpPr/>
          <p:nvPr/>
        </p:nvSpPr>
        <p:spPr>
          <a:xfrm>
            <a:off x="1706698" y="771078"/>
            <a:ext cx="8755923" cy="17552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cap="none" spc="0" dirty="0">
                <a:ln w="0"/>
                <a:effectLst>
                  <a:outerShdw blurRad="50800" dist="38100" dir="1296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2021</a:t>
            </a:r>
            <a:r>
              <a:rPr lang="ko-KR" altLang="en-US" sz="2500" b="1" cap="none" spc="0" dirty="0">
                <a:ln w="0"/>
                <a:effectLst>
                  <a:outerShdw blurRad="50800" dist="38100" dir="1296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학년도</a:t>
            </a:r>
            <a:r>
              <a:rPr lang="en-US" altLang="ko-KR" sz="2500" b="1" dirty="0">
                <a:ln w="0"/>
                <a:effectLst>
                  <a:outerShdw blurRad="50800" dist="38100" dir="1296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</a:t>
            </a:r>
            <a:r>
              <a:rPr lang="ko-KR" altLang="en-US" sz="2500" b="1" dirty="0">
                <a:ln w="0"/>
                <a:effectLst>
                  <a:outerShdw blurRad="50800" dist="38100" dir="1296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부산소프트웨어마이스터고등학교 </a:t>
            </a:r>
            <a:r>
              <a:rPr lang="en-US" altLang="ko-KR" sz="2500" b="1" dirty="0">
                <a:ln w="0"/>
                <a:solidFill>
                  <a:srgbClr val="F8AE37"/>
                </a:solidFill>
                <a:effectLst>
                  <a:outerShdw blurRad="50800" dist="38100" dir="1296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AI </a:t>
            </a:r>
            <a:r>
              <a:rPr lang="ko-KR" altLang="en-US" sz="2500" b="1" dirty="0">
                <a:ln w="0"/>
                <a:solidFill>
                  <a:srgbClr val="F8AE37"/>
                </a:solidFill>
                <a:effectLst>
                  <a:outerShdw blurRad="50800" dist="38100" dir="1296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전공 캠프</a:t>
            </a:r>
            <a:endParaRPr lang="en-US" altLang="ko-KR" sz="2500" b="1" dirty="0" err="1">
              <a:ln w="0"/>
              <a:solidFill>
                <a:srgbClr val="F8AE37"/>
              </a:solidFill>
              <a:effectLst>
                <a:outerShdw blurRad="50800" dist="38100" dir="1296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b="1" cap="none" spc="0" dirty="0" err="1">
                <a:ln w="28575">
                  <a:noFill/>
                </a:ln>
                <a:solidFill>
                  <a:srgbClr val="59ABB9"/>
                </a:solidFill>
                <a:latin typeface="+mn-ea"/>
              </a:rPr>
              <a:t>AI</a:t>
            </a:r>
            <a:r>
              <a:rPr lang="ko-KR" altLang="en-US" sz="5400" b="1" cap="none" spc="0" dirty="0" err="1">
                <a:ln w="28575">
                  <a:noFill/>
                </a:ln>
                <a:solidFill>
                  <a:srgbClr val="59ABB9"/>
                </a:solidFill>
                <a:latin typeface="+mn-ea"/>
              </a:rPr>
              <a:t> </a:t>
            </a:r>
            <a:r>
              <a:rPr lang="en-US" altLang="ko-KR" sz="5400" b="1" cap="none" spc="0" dirty="0" err="1">
                <a:ln w="28575">
                  <a:noFill/>
                </a:ln>
                <a:solidFill>
                  <a:srgbClr val="59ABB9"/>
                </a:solidFill>
                <a:latin typeface="+mn-ea"/>
              </a:rPr>
              <a:t>DATATHON</a:t>
            </a:r>
            <a:r>
              <a:rPr lang="ko-KR" altLang="en-US" sz="5400" b="1" cap="none" spc="0" dirty="0" err="1">
                <a:ln w="28575">
                  <a:noFill/>
                </a:ln>
                <a:solidFill>
                  <a:srgbClr val="59ABB9"/>
                </a:solidFill>
                <a:latin typeface="+mn-ea"/>
              </a:rPr>
              <a:t> 발표자료</a:t>
            </a:r>
            <a:r>
              <a:rPr lang="en-US" altLang="ko-KR" sz="5400" b="1" cap="none" spc="0" dirty="0" err="1">
                <a:ln w="28575">
                  <a:noFill/>
                </a:ln>
                <a:solidFill>
                  <a:srgbClr val="59ABB9"/>
                </a:solidFill>
                <a:latin typeface="+mn-ea"/>
              </a:rPr>
              <a:t> </a:t>
            </a:r>
            <a:endParaRPr lang="en-US" altLang="ko-KR" sz="5400" b="1" cap="none" spc="0" dirty="0">
              <a:ln w="28575">
                <a:noFill/>
              </a:ln>
              <a:solidFill>
                <a:srgbClr val="59ABB9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AC84D8-A98C-A944-B3EC-4B70CACC3AB9}"/>
              </a:ext>
            </a:extLst>
          </p:cNvPr>
          <p:cNvSpPr/>
          <p:nvPr/>
        </p:nvSpPr>
        <p:spPr>
          <a:xfrm>
            <a:off x="-12169" y="6087292"/>
            <a:ext cx="12214679" cy="783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90DFBB-854B-F045-995D-E3D34B6B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35" y="6261495"/>
            <a:ext cx="2034183" cy="4587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BBD003-C26B-924A-96B2-A1396160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98" y="6245857"/>
            <a:ext cx="3422564" cy="4933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224DFD-8D1D-984B-B254-0211BCF0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25" y="6245857"/>
            <a:ext cx="3263900" cy="466271"/>
          </a:xfrm>
          <a:prstGeom prst="rect">
            <a:avLst/>
          </a:prstGeom>
        </p:spPr>
      </p:pic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CB4C0EF-4DCF-B54F-8FB9-10F76AD6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1</a:t>
            </a:fld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AE54E-E6A3-5F4E-BC94-81B69327CA09}"/>
              </a:ext>
            </a:extLst>
          </p:cNvPr>
          <p:cNvSpPr txBox="1"/>
          <p:nvPr/>
        </p:nvSpPr>
        <p:spPr>
          <a:xfrm>
            <a:off x="3327031" y="3579538"/>
            <a:ext cx="621802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조이름 </a:t>
            </a:r>
            <a:r>
              <a:rPr lang="en-US" altLang="ko-KR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:</a:t>
            </a:r>
            <a:r>
              <a:rPr lang="ko-KR" altLang="en-US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</a:t>
            </a:r>
            <a:r>
              <a:rPr lang="ko-KR" altLang="en-US" sz="3200" b="1" dirty="0" err="1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뱅드림</a:t>
            </a:r>
            <a:endParaRPr lang="en-US" altLang="ko-KR" sz="3200" b="1" dirty="0" err="1">
              <a:ln w="28575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ko-KR" altLang="en-US" sz="3200" b="1" dirty="0" err="1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조원 </a:t>
            </a:r>
            <a:r>
              <a:rPr lang="en-US" altLang="ko-KR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:</a:t>
            </a:r>
            <a:r>
              <a:rPr lang="ko-KR" altLang="en-US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 오동현</a:t>
            </a:r>
            <a:r>
              <a:rPr lang="en-US" altLang="ko-KR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ko-KR" altLang="en-US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홍지민</a:t>
            </a:r>
            <a:r>
              <a:rPr lang="en-US" altLang="ko-KR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,</a:t>
            </a:r>
            <a:r>
              <a:rPr lang="ko-KR" altLang="en-US" sz="3200" b="1" dirty="0">
                <a:ln w="285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 함지민</a:t>
            </a:r>
            <a:endParaRPr lang="en-US" altLang="ko-KR" sz="3200" b="1" dirty="0">
              <a:ln w="28575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5B94D9-C43E-6741-B47B-350D5864922D}"/>
              </a:ext>
            </a:extLst>
          </p:cNvPr>
          <p:cNvSpPr/>
          <p:nvPr/>
        </p:nvSpPr>
        <p:spPr>
          <a:xfrm>
            <a:off x="3174123" y="3275070"/>
            <a:ext cx="5843752" cy="1700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582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10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4D213-99B9-DD4E-930A-B24359560A86}"/>
              </a:ext>
            </a:extLst>
          </p:cNvPr>
          <p:cNvSpPr txBox="1"/>
          <p:nvPr/>
        </p:nvSpPr>
        <p:spPr>
          <a:xfrm>
            <a:off x="1222314" y="842442"/>
            <a:ext cx="10366306" cy="601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 err="1">
                <a:solidFill>
                  <a:srgbClr val="041D2D"/>
                </a:solidFill>
                <a:latin typeface="+mn-ea"/>
              </a:rPr>
              <a:t>4. 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모델 활용방안</a:t>
            </a:r>
            <a:endParaRPr kumimoji="1" lang="en-US" altLang="ko-KR" sz="2400" b="1" dirty="0">
              <a:solidFill>
                <a:srgbClr val="041D2D"/>
              </a:solidFill>
              <a:latin typeface="+mn-ea"/>
            </a:endParaRPr>
          </a:p>
          <a:p>
            <a:endParaRPr kumimoji="1" lang="en-US" altLang="ko-KR" sz="2800" b="1" dirty="0" err="1">
              <a:solidFill>
                <a:srgbClr val="041D2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홍지민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: Linear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회귀 종류 모델을 이용하여 평소 궁금했던  키가 크면 손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,        	 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발이 크다는 속설을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실제로 증명해보는 프로그램을 제작해보는 것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i="0" dirty="0">
              <a:solidFill>
                <a:srgbClr val="000000"/>
              </a:solidFill>
              <a:effectLst/>
              <a:latin typeface="Source Sans Pro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함지민 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지원하고 싶은 회사들의 주가가 대체로 같이 증가하는지 각각 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		   </a:t>
            </a:r>
            <a:r>
              <a:rPr lang="ko-KR" alt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증가하는지 나타낼 수 있는 프로그램을 제작해보는 것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dirty="0">
              <a:solidFill>
                <a:srgbClr val="000000"/>
              </a:solidFill>
              <a:latin typeface="Source Sans Pro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오동현 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학생 수가 많은 학급에서 체지방률을 한 번에 구할 수 있는 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	   		   </a:t>
            </a:r>
            <a:r>
              <a:rPr lang="ko-KR" altLang="en-US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프로그램을 제작해보는 것</a:t>
            </a:r>
            <a:r>
              <a:rPr lang="en-US" altLang="ko-KR" sz="2400" b="1" dirty="0">
                <a:solidFill>
                  <a:srgbClr val="000000"/>
                </a:solidFill>
                <a:latin typeface="Source Sans Pro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sz="1600" i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CB4C0EF-4DCF-B54F-8FB9-10F76AD6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AE54E-E6A3-5F4E-BC94-81B69327CA09}"/>
              </a:ext>
            </a:extLst>
          </p:cNvPr>
          <p:cNvSpPr txBox="1"/>
          <p:nvPr/>
        </p:nvSpPr>
        <p:spPr>
          <a:xfrm>
            <a:off x="4335633" y="3044279"/>
            <a:ext cx="352073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ln w="28575">
                  <a:noFill/>
                </a:ln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400" b="1" dirty="0">
              <a:ln w="28575">
                <a:noFill/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860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E5B261-933B-AA4F-B149-01D48F6A0EE0}"/>
              </a:ext>
            </a:extLst>
          </p:cNvPr>
          <p:cNvSpPr txBox="1"/>
          <p:nvPr/>
        </p:nvSpPr>
        <p:spPr>
          <a:xfrm>
            <a:off x="1111193" y="867958"/>
            <a:ext cx="97473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 err="1">
                <a:solidFill>
                  <a:srgbClr val="041D2D"/>
                </a:solidFill>
                <a:latin typeface="+mn-ea"/>
              </a:rPr>
              <a:t>1.</a:t>
            </a:r>
            <a:r>
              <a:rPr kumimoji="1" lang="ko-KR" altLang="en-US" sz="2400" b="1" dirty="0" err="1">
                <a:solidFill>
                  <a:srgbClr val="041D2D"/>
                </a:solidFill>
                <a:latin typeface="+mn-ea"/>
              </a:rPr>
              <a:t> 데이터 전처리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1600" i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1600" i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1600" i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1600" i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br>
              <a:rPr kumimoji="1" lang="en-US" altLang="ko-KR" sz="1600" i="1" dirty="0">
                <a:solidFill>
                  <a:schemeClr val="tx1">
                    <a:lumMod val="50000"/>
                  </a:schemeClr>
                </a:solidFill>
                <a:latin typeface="+mn-ea"/>
              </a:rPr>
            </a:br>
            <a:r>
              <a:rPr lang="ko-KR" altLang="en-US" sz="2400" b="1" dirty="0">
                <a:solidFill>
                  <a:schemeClr val="bg1"/>
                </a:solidFill>
              </a:rPr>
              <a:t>나이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성별</a:t>
            </a:r>
            <a:r>
              <a:rPr lang="en-US" altLang="ko-KR" sz="2400" b="1" dirty="0">
                <a:solidFill>
                  <a:schemeClr val="bg1"/>
                </a:solidFill>
              </a:rPr>
              <a:t>(F, M), </a:t>
            </a:r>
            <a:r>
              <a:rPr lang="ko-KR" altLang="en-US" sz="2400" b="1" dirty="0">
                <a:solidFill>
                  <a:schemeClr val="bg1"/>
                </a:solidFill>
              </a:rPr>
              <a:t>키</a:t>
            </a:r>
            <a:r>
              <a:rPr lang="en-US" altLang="ko-KR" sz="2400" b="1" dirty="0">
                <a:solidFill>
                  <a:schemeClr val="bg1"/>
                </a:solidFill>
              </a:rPr>
              <a:t>(cm), </a:t>
            </a:r>
            <a:r>
              <a:rPr lang="ko-KR" altLang="en-US" sz="2400" b="1" dirty="0">
                <a:solidFill>
                  <a:schemeClr val="bg1"/>
                </a:solidFill>
              </a:rPr>
              <a:t>신체능력 등의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데이터 정보를 이용하여 체지방률 예측 가능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fontAlgn="t"/>
            <a:endParaRPr lang="en-US" altLang="ko-KR" sz="2400" b="1" dirty="0">
              <a:solidFill>
                <a:schemeClr val="bg1"/>
              </a:solidFill>
            </a:endParaRPr>
          </a:p>
          <a:p>
            <a:pPr fontAlgn="t"/>
            <a:r>
              <a:rPr lang="ko-KR" altLang="en-US" sz="2400" b="1" dirty="0">
                <a:solidFill>
                  <a:schemeClr val="bg1"/>
                </a:solidFill>
              </a:rPr>
              <a:t>우선적으로 </a:t>
            </a:r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개의 데이터 중에서 남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>
                <a:solidFill>
                  <a:schemeClr val="bg1"/>
                </a:solidFill>
              </a:rPr>
              <a:t>녀</a:t>
            </a:r>
            <a:r>
              <a:rPr lang="ko-KR" altLang="en-US" sz="2400" b="1" dirty="0">
                <a:solidFill>
                  <a:schemeClr val="bg1"/>
                </a:solidFill>
              </a:rPr>
              <a:t> 데이터를 구분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fontAlgn="t"/>
            <a:endParaRPr lang="en-US" altLang="ko-KR" sz="2400" b="1" dirty="0">
              <a:solidFill>
                <a:schemeClr val="bg1"/>
              </a:solidFill>
            </a:endParaRPr>
          </a:p>
          <a:p>
            <a:pPr fontAlgn="t"/>
            <a:r>
              <a:rPr lang="ko-KR" altLang="en-US" sz="2400" b="1" dirty="0">
                <a:solidFill>
                  <a:schemeClr val="bg1"/>
                </a:solidFill>
              </a:rPr>
              <a:t>사용할 데이터를 수치형으로 변환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2A5FC8F-8760-4ADB-875D-500621A2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6" y="1453028"/>
            <a:ext cx="11377545" cy="13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7189E-B817-814C-AD59-70A2BE3E7F57}"/>
              </a:ext>
            </a:extLst>
          </p:cNvPr>
          <p:cNvSpPr txBox="1"/>
          <p:nvPr/>
        </p:nvSpPr>
        <p:spPr>
          <a:xfrm>
            <a:off x="1111193" y="867958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041D2D"/>
                </a:solidFill>
                <a:latin typeface="+mn-ea"/>
              </a:rPr>
              <a:t>2.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 시각화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A113DD-BDA1-4AAD-9054-69DC988F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15" y="1316059"/>
            <a:ext cx="9203368" cy="4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7189E-B817-814C-AD59-70A2BE3E7F57}"/>
              </a:ext>
            </a:extLst>
          </p:cNvPr>
          <p:cNvSpPr txBox="1"/>
          <p:nvPr/>
        </p:nvSpPr>
        <p:spPr>
          <a:xfrm>
            <a:off x="1111193" y="867958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041D2D"/>
                </a:solidFill>
                <a:latin typeface="+mn-ea"/>
              </a:rPr>
              <a:t>2.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 시각화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A113DD-BDA1-4AAD-9054-69DC988F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6" y="1329623"/>
            <a:ext cx="4197358" cy="21766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9B3FD0-E51F-4A26-83C9-068562FA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72" y="753485"/>
            <a:ext cx="3542231" cy="535103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D2B596-7012-4473-9C47-4FD7B855961A}"/>
              </a:ext>
            </a:extLst>
          </p:cNvPr>
          <p:cNvCxnSpPr>
            <a:cxnSpLocks/>
          </p:cNvCxnSpPr>
          <p:nvPr/>
        </p:nvCxnSpPr>
        <p:spPr>
          <a:xfrm flipV="1">
            <a:off x="4012163" y="1098790"/>
            <a:ext cx="2575249" cy="7020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73B447-16C8-4DD3-9814-AD3B20DC71EE}"/>
              </a:ext>
            </a:extLst>
          </p:cNvPr>
          <p:cNvCxnSpPr>
            <a:cxnSpLocks/>
          </p:cNvCxnSpPr>
          <p:nvPr/>
        </p:nvCxnSpPr>
        <p:spPr>
          <a:xfrm>
            <a:off x="4025741" y="2146041"/>
            <a:ext cx="2561671" cy="36131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584BEF-0676-44CC-80C7-03A6C752EB31}"/>
              </a:ext>
            </a:extLst>
          </p:cNvPr>
          <p:cNvSpPr txBox="1"/>
          <p:nvPr/>
        </p:nvSpPr>
        <p:spPr>
          <a:xfrm>
            <a:off x="1359735" y="4605047"/>
            <a:ext cx="360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C00000"/>
                </a:solidFill>
              </a:rPr>
              <a:t>약 </a:t>
            </a:r>
            <a:r>
              <a:rPr lang="en-US" altLang="ko-KR" sz="5400" b="1" dirty="0">
                <a:solidFill>
                  <a:srgbClr val="C00000"/>
                </a:solidFill>
              </a:rPr>
              <a:t>10</a:t>
            </a:r>
            <a:r>
              <a:rPr lang="ko-KR" altLang="en-US" sz="5400" b="1" dirty="0">
                <a:solidFill>
                  <a:srgbClr val="C00000"/>
                </a:solidFill>
              </a:rPr>
              <a:t>개</a:t>
            </a:r>
            <a:endParaRPr lang="en-US" altLang="ko-KR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7189E-B817-814C-AD59-70A2BE3E7F57}"/>
              </a:ext>
            </a:extLst>
          </p:cNvPr>
          <p:cNvSpPr txBox="1"/>
          <p:nvPr/>
        </p:nvSpPr>
        <p:spPr>
          <a:xfrm>
            <a:off x="1111193" y="867958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041D2D"/>
                </a:solidFill>
                <a:latin typeface="+mn-ea"/>
              </a:rPr>
              <a:t>2.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 시각화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A113DD-BDA1-4AAD-9054-69DC988F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86" y="1457248"/>
            <a:ext cx="3939528" cy="2042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A6CA72-B733-4E43-8DCA-BF46985E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26479"/>
            <a:ext cx="2824740" cy="1675363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925F1A-EB62-4FB6-9A62-D1C62DD4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996" y="3554252"/>
            <a:ext cx="4523610" cy="243579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7749F0-D204-4259-88FC-980CB8634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480" y="1772323"/>
            <a:ext cx="2314111" cy="2596751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6BE71B-82C4-4CA6-B14A-3C0D50982371}"/>
              </a:ext>
            </a:extLst>
          </p:cNvPr>
          <p:cNvCxnSpPr>
            <a:cxnSpLocks/>
          </p:cNvCxnSpPr>
          <p:nvPr/>
        </p:nvCxnSpPr>
        <p:spPr>
          <a:xfrm flipV="1">
            <a:off x="3125755" y="1096474"/>
            <a:ext cx="2780523" cy="5270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B69D0-AEF6-43BE-8F92-476AE7B0DB05}"/>
              </a:ext>
            </a:extLst>
          </p:cNvPr>
          <p:cNvCxnSpPr>
            <a:cxnSpLocks/>
          </p:cNvCxnSpPr>
          <p:nvPr/>
        </p:nvCxnSpPr>
        <p:spPr>
          <a:xfrm>
            <a:off x="3032449" y="2009805"/>
            <a:ext cx="2428806" cy="38498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F23328-0829-4566-9BB6-902D8E97459D}"/>
              </a:ext>
            </a:extLst>
          </p:cNvPr>
          <p:cNvSpPr txBox="1"/>
          <p:nvPr/>
        </p:nvSpPr>
        <p:spPr>
          <a:xfrm>
            <a:off x="1359735" y="4605047"/>
            <a:ext cx="360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C00000"/>
                </a:solidFill>
              </a:rPr>
              <a:t>약 </a:t>
            </a:r>
            <a:r>
              <a:rPr lang="en-US" altLang="ko-KR" sz="5400" b="1" dirty="0">
                <a:solidFill>
                  <a:srgbClr val="C00000"/>
                </a:solidFill>
              </a:rPr>
              <a:t>40</a:t>
            </a:r>
            <a:r>
              <a:rPr lang="ko-KR" altLang="en-US" sz="5400" b="1" dirty="0">
                <a:solidFill>
                  <a:srgbClr val="C00000"/>
                </a:solidFill>
              </a:rPr>
              <a:t>개</a:t>
            </a:r>
            <a:endParaRPr lang="en-US" altLang="ko-KR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7189E-B817-814C-AD59-70A2BE3E7F57}"/>
              </a:ext>
            </a:extLst>
          </p:cNvPr>
          <p:cNvSpPr txBox="1"/>
          <p:nvPr/>
        </p:nvSpPr>
        <p:spPr>
          <a:xfrm>
            <a:off x="1111193" y="867958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041D2D"/>
                </a:solidFill>
                <a:latin typeface="+mn-ea"/>
              </a:rPr>
              <a:t>2.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 시각화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23328-0829-4566-9BB6-902D8E97459D}"/>
              </a:ext>
            </a:extLst>
          </p:cNvPr>
          <p:cNvSpPr txBox="1"/>
          <p:nvPr/>
        </p:nvSpPr>
        <p:spPr>
          <a:xfrm>
            <a:off x="1188097" y="3022947"/>
            <a:ext cx="98158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rgbClr val="C00000"/>
                </a:solidFill>
              </a:rPr>
              <a:t>성별 구분 </a:t>
            </a:r>
            <a:r>
              <a:rPr lang="en-US" altLang="ko-KR" sz="6600" b="1" dirty="0">
                <a:solidFill>
                  <a:srgbClr val="C00000"/>
                </a:solidFill>
              </a:rPr>
              <a:t>&gt;&gt;&gt; </a:t>
            </a:r>
            <a:r>
              <a:rPr lang="ko-KR" altLang="en-US" sz="6600" b="1" dirty="0">
                <a:solidFill>
                  <a:srgbClr val="C00000"/>
                </a:solidFill>
              </a:rPr>
              <a:t>성별 </a:t>
            </a:r>
            <a:r>
              <a:rPr lang="ko-KR" altLang="en-US" sz="6600" b="1" dirty="0" err="1">
                <a:solidFill>
                  <a:srgbClr val="C00000"/>
                </a:solidFill>
              </a:rPr>
              <a:t>미구분</a:t>
            </a:r>
            <a:endParaRPr lang="en-US" altLang="ko-KR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4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60E17A-6544-4494-9692-90ECE5C23886}"/>
              </a:ext>
            </a:extLst>
          </p:cNvPr>
          <p:cNvGrpSpPr/>
          <p:nvPr/>
        </p:nvGrpSpPr>
        <p:grpSpPr>
          <a:xfrm>
            <a:off x="830428" y="675902"/>
            <a:ext cx="7397195" cy="5600573"/>
            <a:chOff x="2472615" y="675902"/>
            <a:chExt cx="7397195" cy="560057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106A71F-8862-46CC-AA4C-755686AD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2615" y="675902"/>
              <a:ext cx="3879556" cy="290966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8D417C-84BF-4E55-BD6D-9B455FF6C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5286" y="3363081"/>
              <a:ext cx="3884524" cy="2913394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FF87278-729B-4C2B-B8ED-CE7FAF17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0272" y="3365496"/>
              <a:ext cx="3665035" cy="281878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03DE5DB-45DC-48A3-A2C0-ECAEDFE6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6059" y="755311"/>
              <a:ext cx="3634462" cy="279479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65DEFCD-1A8A-4566-852F-1549476F421B}"/>
              </a:ext>
            </a:extLst>
          </p:cNvPr>
          <p:cNvSpPr txBox="1"/>
          <p:nvPr/>
        </p:nvSpPr>
        <p:spPr>
          <a:xfrm>
            <a:off x="8175771" y="3262404"/>
            <a:ext cx="360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4</a:t>
            </a:r>
            <a:r>
              <a:rPr lang="ko-KR" altLang="en-US" sz="3600" b="1" dirty="0">
                <a:solidFill>
                  <a:schemeClr val="bg1"/>
                </a:solidFill>
              </a:rPr>
              <a:t>개의 대표 모델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E2955-0125-4C14-ACC9-6D514FAB97F1}"/>
              </a:ext>
            </a:extLst>
          </p:cNvPr>
          <p:cNvSpPr txBox="1"/>
          <p:nvPr/>
        </p:nvSpPr>
        <p:spPr>
          <a:xfrm>
            <a:off x="430058" y="61606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 err="1">
                <a:latin typeface="+mn-ea"/>
              </a:rPr>
              <a:t>3.</a:t>
            </a:r>
            <a:r>
              <a:rPr kumimoji="1" lang="ko-KR" altLang="en-US" sz="2400" b="1" dirty="0">
                <a:latin typeface="+mn-ea"/>
              </a:rPr>
              <a:t> 모델에 대한 설명</a:t>
            </a:r>
            <a:endParaRPr kumimoji="1" lang="en-US" altLang="ko-KR" sz="2400" b="1" dirty="0" err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18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A183-6238-B643-9F97-67106CD3BC9E}"/>
              </a:ext>
            </a:extLst>
          </p:cNvPr>
          <p:cNvSpPr txBox="1"/>
          <p:nvPr/>
        </p:nvSpPr>
        <p:spPr>
          <a:xfrm>
            <a:off x="1111193" y="867958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 err="1">
                <a:solidFill>
                  <a:srgbClr val="041D2D"/>
                </a:solidFill>
                <a:latin typeface="+mn-ea"/>
              </a:rPr>
              <a:t>3.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 모델에 대한 설명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81917-FC55-4322-BDB2-26903CE8E629}"/>
              </a:ext>
            </a:extLst>
          </p:cNvPr>
          <p:cNvSpPr txBox="1"/>
          <p:nvPr/>
        </p:nvSpPr>
        <p:spPr>
          <a:xfrm>
            <a:off x="1222314" y="2811836"/>
            <a:ext cx="97473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solidFill>
                  <a:srgbClr val="041D2D"/>
                </a:solidFill>
                <a:latin typeface="+mn-ea"/>
              </a:rPr>
              <a:t>선형 모델 </a:t>
            </a:r>
            <a:r>
              <a:rPr kumimoji="1" lang="en-US" altLang="ko-KR" sz="3200" b="1" dirty="0">
                <a:solidFill>
                  <a:srgbClr val="041D2D"/>
                </a:solidFill>
                <a:latin typeface="+mn-ea"/>
              </a:rPr>
              <a:t>: </a:t>
            </a:r>
            <a:r>
              <a:rPr kumimoji="1" lang="ko-KR" altLang="en-US" sz="3200" b="1" dirty="0">
                <a:solidFill>
                  <a:srgbClr val="041D2D"/>
                </a:solidFill>
                <a:latin typeface="+mn-ea"/>
              </a:rPr>
              <a:t>수치의 연관성의 유무 판단 가능</a:t>
            </a:r>
            <a:r>
              <a:rPr kumimoji="1" lang="en-US" altLang="ko-KR" sz="3200" b="1" dirty="0">
                <a:solidFill>
                  <a:srgbClr val="041D2D"/>
                </a:solidFill>
                <a:latin typeface="+mn-ea"/>
              </a:rPr>
              <a:t>.</a:t>
            </a:r>
          </a:p>
          <a:p>
            <a:endParaRPr kumimoji="1" lang="en-US" altLang="ko-KR" sz="3200" b="1" dirty="0">
              <a:solidFill>
                <a:srgbClr val="041D2D"/>
              </a:solidFill>
              <a:latin typeface="+mn-ea"/>
            </a:endParaRPr>
          </a:p>
          <a:p>
            <a:r>
              <a:rPr kumimoji="1" lang="ko-KR" altLang="en-US" sz="3200" b="1" dirty="0">
                <a:solidFill>
                  <a:srgbClr val="041D2D"/>
                </a:solidFill>
                <a:latin typeface="+mn-ea"/>
              </a:rPr>
              <a:t>랜덤 </a:t>
            </a:r>
            <a:r>
              <a:rPr kumimoji="1" lang="ko-KR" altLang="en-US" sz="3200" b="1" dirty="0" err="1">
                <a:solidFill>
                  <a:srgbClr val="041D2D"/>
                </a:solidFill>
                <a:latin typeface="+mn-ea"/>
              </a:rPr>
              <a:t>포레스트</a:t>
            </a:r>
            <a:r>
              <a:rPr kumimoji="1" lang="ko-KR" altLang="en-US" sz="3200" b="1" dirty="0">
                <a:solidFill>
                  <a:srgbClr val="041D2D"/>
                </a:solidFill>
                <a:latin typeface="+mn-ea"/>
              </a:rPr>
              <a:t> 모델 </a:t>
            </a:r>
            <a:r>
              <a:rPr kumimoji="1" lang="en-US" altLang="ko-KR" sz="3200" b="1" dirty="0">
                <a:solidFill>
                  <a:srgbClr val="041D2D"/>
                </a:solidFill>
                <a:latin typeface="+mn-ea"/>
              </a:rPr>
              <a:t>: </a:t>
            </a:r>
            <a:r>
              <a:rPr kumimoji="1" lang="ko-KR" altLang="en-US" sz="3200" b="1" dirty="0">
                <a:solidFill>
                  <a:srgbClr val="041D2D"/>
                </a:solidFill>
                <a:latin typeface="+mn-ea"/>
              </a:rPr>
              <a:t>대용량의 데이터 처리에 좋음</a:t>
            </a:r>
            <a:endParaRPr kumimoji="1" lang="en-US" altLang="ko-KR" sz="3200" b="1" dirty="0" err="1">
              <a:solidFill>
                <a:srgbClr val="041D2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21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3D779D-9E38-AD42-86D8-414B5C0CC923}"/>
              </a:ext>
            </a:extLst>
          </p:cNvPr>
          <p:cNvCxnSpPr/>
          <p:nvPr/>
        </p:nvCxnSpPr>
        <p:spPr>
          <a:xfrm>
            <a:off x="1111193" y="1316059"/>
            <a:ext cx="996961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5CD5C-6AD0-F54B-8F4C-0C7323D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2EC5-9475-A044-94FE-7FC2E7632594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A183-6238-B643-9F97-67106CD3BC9E}"/>
              </a:ext>
            </a:extLst>
          </p:cNvPr>
          <p:cNvSpPr txBox="1"/>
          <p:nvPr/>
        </p:nvSpPr>
        <p:spPr>
          <a:xfrm>
            <a:off x="1111193" y="867958"/>
            <a:ext cx="9747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 err="1">
                <a:solidFill>
                  <a:srgbClr val="041D2D"/>
                </a:solidFill>
                <a:latin typeface="+mn-ea"/>
              </a:rPr>
              <a:t>3.</a:t>
            </a:r>
            <a:r>
              <a:rPr kumimoji="1" lang="ko-KR" altLang="en-US" sz="2400" b="1" dirty="0">
                <a:solidFill>
                  <a:srgbClr val="041D2D"/>
                </a:solidFill>
                <a:latin typeface="+mn-ea"/>
              </a:rPr>
              <a:t> 모델에 대한 설명</a:t>
            </a:r>
            <a:endParaRPr kumimoji="1" lang="en-US" altLang="ko-KR" sz="2400" b="1" dirty="0" err="1">
              <a:solidFill>
                <a:srgbClr val="041D2D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77B9-F1D5-47FF-83BB-360EB118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8" y="1329623"/>
            <a:ext cx="5749628" cy="4312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E14E9-38AC-4E2E-A4EF-97C4047000C7}"/>
              </a:ext>
            </a:extLst>
          </p:cNvPr>
          <p:cNvSpPr txBox="1"/>
          <p:nvPr/>
        </p:nvSpPr>
        <p:spPr>
          <a:xfrm>
            <a:off x="6095999" y="2973486"/>
            <a:ext cx="5698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Linear</a:t>
            </a:r>
            <a:r>
              <a:rPr lang="ko-KR" altLang="en-US" sz="3600" b="1" dirty="0">
                <a:solidFill>
                  <a:schemeClr val="bg1"/>
                </a:solidFill>
              </a:rPr>
              <a:t>와 </a:t>
            </a:r>
            <a:r>
              <a:rPr lang="en-US" altLang="ko-KR" sz="3600" b="1" dirty="0" err="1">
                <a:solidFill>
                  <a:schemeClr val="bg1"/>
                </a:solidFill>
              </a:rPr>
              <a:t>RandomForest</a:t>
            </a:r>
            <a:r>
              <a:rPr lang="ko-KR" altLang="en-US" sz="3600" b="1" dirty="0">
                <a:solidFill>
                  <a:schemeClr val="bg1"/>
                </a:solidFill>
              </a:rPr>
              <a:t>가 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비교적 높은 성능을 보였다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83F0CC-CEE8-4CCD-B2A6-0E5DBD75168C}"/>
              </a:ext>
            </a:extLst>
          </p:cNvPr>
          <p:cNvSpPr/>
          <p:nvPr/>
        </p:nvSpPr>
        <p:spPr>
          <a:xfrm>
            <a:off x="1391858" y="1791288"/>
            <a:ext cx="442123" cy="443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3CFD7B-8526-446C-BCCA-58A061AEF919}"/>
              </a:ext>
            </a:extLst>
          </p:cNvPr>
          <p:cNvSpPr/>
          <p:nvPr/>
        </p:nvSpPr>
        <p:spPr>
          <a:xfrm>
            <a:off x="4112562" y="2333853"/>
            <a:ext cx="442123" cy="443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5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211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KoreanYNSJG3R</vt:lpstr>
      <vt:lpstr>맑은 고딕</vt:lpstr>
      <vt:lpstr>Arial</vt:lpstr>
      <vt:lpstr>Calibri</vt:lpstr>
      <vt:lpstr>Calibri Light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서연</dc:creator>
  <cp:lastModifiedBy>SW2147</cp:lastModifiedBy>
  <cp:revision>65</cp:revision>
  <dcterms:created xsi:type="dcterms:W3CDTF">2021-11-12T09:29:53Z</dcterms:created>
  <dcterms:modified xsi:type="dcterms:W3CDTF">2022-01-06T11:51:54Z</dcterms:modified>
</cp:coreProperties>
</file>