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2KFVe0obRA1z+S+GUytzzj4U/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71D7A1-51A0-4FAB-A287-BDE55E0624CD}">
  <a:tblStyle styleId="{7871D7A1-51A0-4FAB-A287-BDE55E0624C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AndLine" id="12" name="Google Shape;12;p6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6"/>
          <p:cNvSpPr txBox="1"/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Arial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" type="subTitle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839788" y="457200"/>
            <a:ext cx="393192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/>
          <p:nvPr>
            <p:ph idx="2" type="pic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marR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839788" y="3977640"/>
            <a:ext cx="3931920" cy="20025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descr="Tag=AccentColor&#10;Flavor=Light&#10;Target=FillAndLine" id="88" name="Google Shape;88;p14"/>
          <p:cNvSpPr/>
          <p:nvPr/>
        </p:nvSpPr>
        <p:spPr>
          <a:xfrm rot="5400000">
            <a:off x="2798064" y="3254143"/>
            <a:ext cx="4480560" cy="27432"/>
          </a:xfrm>
          <a:custGeom>
            <a:rect b="b" l="l" r="r" t="t"/>
            <a:pathLst>
              <a:path extrusionOk="0" fill="none" h="27432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406400" lvl="0" marL="4572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descr="Tag=AccentColor&#10;Flavor=Light&#10;Target=FillAndLine" id="30" name="Google Shape;30;p7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AndLine" id="32" name="Google Shape;32;p5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/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descr="Tag=AccentColor&#10;Flavor=Light&#10;Target=FillAndLine" id="44" name="Google Shape;44;p8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838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6172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descr="Tag=AccentColor&#10;Flavor=Light&#10;Target=FillAndLine" id="52" name="Google Shape;52;p9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839788" y="193852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839788" y="2926080"/>
            <a:ext cx="5157787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3" type="body"/>
          </p:nvPr>
        </p:nvSpPr>
        <p:spPr>
          <a:xfrm>
            <a:off x="6172200" y="193852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0"/>
          <p:cNvSpPr txBox="1"/>
          <p:nvPr>
            <p:ph idx="4" type="body"/>
          </p:nvPr>
        </p:nvSpPr>
        <p:spPr>
          <a:xfrm>
            <a:off x="6172200" y="2926080"/>
            <a:ext cx="5183188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descr="Tag=AccentColor&#10;Flavor=Light&#10;Target=FillAndLine" id="62" name="Google Shape;62;p10"/>
          <p:cNvSpPr/>
          <p:nvPr/>
        </p:nvSpPr>
        <p:spPr>
          <a:xfrm>
            <a:off x="838199" y="1709928"/>
            <a:ext cx="10515600" cy="27432"/>
          </a:xfrm>
          <a:custGeom>
            <a:rect b="b" l="l" r="r" t="t"/>
            <a:pathLst>
              <a:path extrusionOk="0" fill="none" h="27432" w="1051560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extrusionOk="0" h="27432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2203704" y="1728216"/>
            <a:ext cx="7781544" cy="3392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descr="Tag=AccentColor&#10;Flavor=Light&#10;Target=FillAndLine" id="68" name="Google Shape;68;p11"/>
          <p:cNvSpPr/>
          <p:nvPr/>
        </p:nvSpPr>
        <p:spPr>
          <a:xfrm>
            <a:off x="3974206" y="5126892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839788" y="457200"/>
            <a:ext cx="3932237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-431800" lvl="0" marL="4572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13"/>
          <p:cNvSpPr txBox="1"/>
          <p:nvPr>
            <p:ph idx="2" type="body"/>
          </p:nvPr>
        </p:nvSpPr>
        <p:spPr>
          <a:xfrm>
            <a:off x="839788" y="3977640"/>
            <a:ext cx="3932237" cy="20025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descr="Tag=AccentColor&#10;Flavor=Light&#10;Target=FillAndLine" id="80" name="Google Shape;80;p13"/>
          <p:cNvSpPr/>
          <p:nvPr/>
        </p:nvSpPr>
        <p:spPr>
          <a:xfrm rot="5400000">
            <a:off x="2797492" y="3254143"/>
            <a:ext cx="4480560" cy="27432"/>
          </a:xfrm>
          <a:custGeom>
            <a:rect b="b" l="l" r="r" t="t"/>
            <a:pathLst>
              <a:path extrusionOk="0" fill="none" h="27432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지도의 핀" id="106" name="Google Shape;106;p1"/>
          <p:cNvPicPr preferRelativeResize="0"/>
          <p:nvPr/>
        </p:nvPicPr>
        <p:blipFill rotWithShape="1">
          <a:blip r:embed="rId3">
            <a:alphaModFix amt="50000"/>
          </a:blip>
          <a:srcRect b="6287" l="0" r="-1" t="9421"/>
          <a:stretch/>
        </p:blipFill>
        <p:spPr>
          <a:xfrm>
            <a:off x="20" y="10"/>
            <a:ext cx="1218893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 txBox="1"/>
          <p:nvPr>
            <p:ph type="ctrTitle"/>
          </p:nvPr>
        </p:nvSpPr>
        <p:spPr>
          <a:xfrm>
            <a:off x="1527048" y="1124712"/>
            <a:ext cx="914400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Arial"/>
              <a:buNone/>
            </a:pPr>
            <a:r>
              <a:rPr lang="ko-KR" sz="6700"/>
              <a:t>사회초년생이 자리잡기 좋은 지역 분석</a:t>
            </a:r>
            <a:endParaRPr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1527048" y="4599432"/>
            <a:ext cx="9144000" cy="1227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ko-KR" sz="3200"/>
              <a:t>~사회초년생은 상경해서 어디에 살면 좋을까~</a:t>
            </a:r>
            <a:endParaRPr sz="3200"/>
          </a:p>
        </p:txBody>
      </p:sp>
      <p:sp>
        <p:nvSpPr>
          <p:cNvPr id="109" name="Google Shape;109;p1"/>
          <p:cNvSpPr/>
          <p:nvPr/>
        </p:nvSpPr>
        <p:spPr>
          <a:xfrm flipH="1" rot="10800000">
            <a:off x="838200" y="720953"/>
            <a:ext cx="10515600" cy="5416094"/>
          </a:xfrm>
          <a:custGeom>
            <a:rect b="b" l="l" r="r" t="t"/>
            <a:pathLst>
              <a:path extrusionOk="0" h="5416094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cap="rnd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3974206" y="441942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분석배경</a:t>
            </a:r>
            <a:endParaRPr/>
          </a:p>
        </p:txBody>
      </p:sp>
      <p:graphicFrame>
        <p:nvGraphicFramePr>
          <p:cNvPr id="116" name="Google Shape;116;p2"/>
          <p:cNvGraphicFramePr/>
          <p:nvPr/>
        </p:nvGraphicFramePr>
        <p:xfrm>
          <a:off x="838199" y="1253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{7871D7A1-51A0-4FAB-A287-BDE55E0624CD}</a:tableStyleId>
              </a:tblPr>
              <a:tblGrid>
                <a:gridCol w="3505200"/>
                <a:gridCol w="3505200"/>
                <a:gridCol w="3505200"/>
              </a:tblGrid>
              <a:tr h="55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비즈니스 이슈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빅데이터분석요건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분석데이터 및 분석방법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3100">
                <a:tc>
                  <a:txBody>
                    <a:bodyPr/>
                    <a:lstStyle/>
                    <a:p>
                      <a:pPr indent="-27940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기업체들은 주로 서울에 몰려 있음, 특히 IT업종일수록 서울에 몰려 있는 경향.</a:t>
                      </a:r>
                      <a:endParaRPr sz="1300"/>
                    </a:p>
                    <a:p>
                      <a:pPr indent="-27940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따라서 사회 초년생들, 특히 우리와 비슷한 처지의 IT업계 진출을 희망하는 사회 초년생들의 경우 서울에서 첫 사회생활을 시작할 것으로 예상.</a:t>
                      </a:r>
                      <a:endParaRPr sz="1300"/>
                    </a:p>
                    <a:p>
                      <a:pPr indent="-27940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서울은 지방에 비해 집값도 비싸고, 넓기 때문에 어디서 시작해야 할 지 막막할 것.</a:t>
                      </a:r>
                      <a:endParaRPr sz="1300"/>
                    </a:p>
                    <a:p>
                      <a:pPr indent="-27940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분석을 통해 사회 초년생들이 집을 어느 지역에서 알아봐야 할 지 도움을 줄 수 있다.</a:t>
                      </a:r>
                      <a:endParaRPr sz="13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“신입 또는 2년 이하 경력직” 채용 발생 건수</a:t>
                      </a:r>
                      <a:r>
                        <a:rPr lang="ko-KR" sz="1500">
                          <a:solidFill>
                            <a:schemeClr val="dk1"/>
                          </a:solidFill>
                        </a:rPr>
                        <a:t> 동별로 분석. =&gt; 사회초년생들의 회사 몰려 있는 곳으로 간주.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다양한 입주지역 선택 요인 분석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730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ko-K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녹지(공원 등)</a:t>
                      </a:r>
                      <a:endParaRPr sz="1200"/>
                    </a:p>
                    <a:p>
                      <a:pPr indent="-2730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ko-K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근처 카페나 오락 시설,영화관 등 문화공간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730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ko-K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치안(범죄발생건수, CCTV대수, 경찰 시설 수)</a:t>
                      </a:r>
                      <a:endParaRPr sz="1200"/>
                    </a:p>
                    <a:p>
                      <a:pPr indent="-2730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ko-KR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교통(지하철, 버스 노선 및 역(정류장) 분석.</a:t>
                      </a:r>
                      <a:endParaRPr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730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ko-KR"/>
                        <a:t>생활물가 =&gt; 지표가 되는 일부 생필품 품목 등의 가격비교.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행정동별 전월세가 분석.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평균 전월세가</a:t>
                      </a:r>
                      <a:r>
                        <a:rPr lang="ko-KR" sz="1500"/>
                        <a:t> &amp; </a:t>
                      </a:r>
                      <a: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중기청 전세지원금 고려해 8000~1억 사이의 평당 전월세가)</a:t>
                      </a:r>
                      <a:b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br>
                        <a:rPr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655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AutoNum type="arabicPeriod"/>
                      </a:pPr>
                      <a:r>
                        <a:rPr b="0"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분석 대상 기간</a:t>
                      </a:r>
                      <a:br>
                        <a:rPr b="0"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0"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: 분석 데이터 별로 상이할 것으로 예상되나, 최대 5년을 넘기지 않는 데이터만 다룸.(2017~2021)</a:t>
                      </a:r>
                      <a:endParaRPr sz="1300"/>
                    </a:p>
                    <a:p>
                      <a:pPr indent="-3365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AutoNum type="arabicPeriod"/>
                      </a:pPr>
                      <a:r>
                        <a:rPr b="0"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정보 출처</a:t>
                      </a:r>
                      <a:br>
                        <a:rPr b="0"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0" lang="ko-K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공공데이터:</a:t>
                      </a:r>
                      <a:r>
                        <a:rPr b="0" i="0" lang="ko-KR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서울시 열린데이터, KOSIS, 공공데이터 포털</a:t>
                      </a:r>
                      <a:br>
                        <a:rPr b="0" i="0" lang="ko-KR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0" i="0" lang="ko-KR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채용정보: 워크넷</a:t>
                      </a:r>
                      <a:br>
                        <a:rPr b="0" i="0" lang="ko-KR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0" i="0" lang="ko-KR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SNS 반응: 트위터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365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AutoNum type="arabicPeriod"/>
                      </a:pPr>
                      <a:r>
                        <a:rPr b="0" i="0" lang="ko-KR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분석 툴: Python, R</a:t>
                      </a:r>
                      <a:endParaRPr sz="1300"/>
                    </a:p>
                    <a:p>
                      <a:pPr indent="-3365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AutoNum type="arabicPeriod"/>
                      </a:pPr>
                      <a:r>
                        <a:rPr b="0" i="0" lang="ko-KR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수집 키워드: “사회초년생 살기 좋은곳” </a:t>
                      </a:r>
                      <a:r>
                        <a:rPr lang="ko-KR" sz="1500"/>
                        <a:t>, “서울 살기 좋은 곳” 등 비슷한 키워드로 검색.</a:t>
                      </a:r>
                      <a:endParaRPr sz="1500"/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p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yVTI">
  <a:themeElements>
    <a:clrScheme name="SketchyVTI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ketchyVTI">
  <a:themeElements>
    <a:clrScheme name="SketchyVTI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2021-07-28T05:55:29Z</dcterms:created>
  <dc:creator>m29325</dc:creator>
</cp:coreProperties>
</file>